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3" r:id="rId1"/>
  </p:sldMasterIdLst>
  <p:notesMasterIdLst>
    <p:notesMasterId r:id="rId24"/>
  </p:notesMasterIdLst>
  <p:handoutMasterIdLst>
    <p:handoutMasterId r:id="rId25"/>
  </p:handoutMasterIdLst>
  <p:sldIdLst>
    <p:sldId id="667" r:id="rId2"/>
    <p:sldId id="668" r:id="rId3"/>
    <p:sldId id="669" r:id="rId4"/>
    <p:sldId id="670" r:id="rId5"/>
    <p:sldId id="671" r:id="rId6"/>
    <p:sldId id="672" r:id="rId7"/>
    <p:sldId id="674" r:id="rId8"/>
    <p:sldId id="675" r:id="rId9"/>
    <p:sldId id="676" r:id="rId10"/>
    <p:sldId id="690" r:id="rId11"/>
    <p:sldId id="691" r:id="rId12"/>
    <p:sldId id="692" r:id="rId13"/>
    <p:sldId id="693" r:id="rId14"/>
    <p:sldId id="694" r:id="rId15"/>
    <p:sldId id="695" r:id="rId16"/>
    <p:sldId id="696" r:id="rId17"/>
    <p:sldId id="697" r:id="rId18"/>
    <p:sldId id="698" r:id="rId19"/>
    <p:sldId id="699" r:id="rId20"/>
    <p:sldId id="700" r:id="rId21"/>
    <p:sldId id="701" r:id="rId22"/>
    <p:sldId id="702"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userDrawn="1">
          <p15:clr>
            <a:srgbClr val="A4A3A4"/>
          </p15:clr>
        </p15:guide>
        <p15:guide id="2" pos="264" userDrawn="1">
          <p15:clr>
            <a:srgbClr val="A4A3A4"/>
          </p15:clr>
        </p15:guide>
        <p15:guide id="3" orient="horz" pos="528" userDrawn="1">
          <p15:clr>
            <a:srgbClr val="A4A3A4"/>
          </p15:clr>
        </p15:guide>
        <p15:guide id="4" pos="7560" userDrawn="1">
          <p15:clr>
            <a:srgbClr val="A4A3A4"/>
          </p15:clr>
        </p15:guide>
        <p15:guide id="6" orient="horz" pos="4104" userDrawn="1">
          <p15:clr>
            <a:srgbClr val="A4A3A4"/>
          </p15:clr>
        </p15:guide>
        <p15:guide id="7" pos="53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Katz" initials="JK" lastIdx="10" clrIdx="0"/>
  <p:cmAuthor id="2" name="Meaghan Thompson" initials="MT" lastIdx="1" clrIdx="1"/>
  <p:cmAuthor id="3" name="Alexandra Perro" initials="AP" lastIdx="1" clrIdx="2"/>
  <p:cmAuthor id="4" name="Matthew Adler" initials="MA" lastIdx="14" clrIdx="3"/>
  <p:cmAuthor id="5" name="Justin Greeves" initials="JG" lastIdx="7" clrIdx="4"/>
  <p:cmAuthor id="6" name="Ammary Risch, Neyal (NIH/NHLBI) [E]" initials="ARN([" lastIdx="8" clrIdx="5"/>
  <p:cmAuthor id="7" name="Emilie Frank" initials="EF" lastIdx="2" clrIdx="6"/>
  <p:cmAuthor id="8" name="Orlando Pimentel" initials="OP" lastIdx="14" clrIdx="7">
    <p:extLst>
      <p:ext uri="{19B8F6BF-5375-455C-9EA6-DF929625EA0E}">
        <p15:presenceInfo xmlns:p15="http://schemas.microsoft.com/office/powerpoint/2012/main" userId="S-1-5-21-4220689175-952322222-748301540-30556" providerId="AD"/>
      </p:ext>
    </p:extLst>
  </p:cmAuthor>
  <p:cmAuthor id="9" name="Rosemary McGillan" initials="RM" lastIdx="19" clrIdx="8">
    <p:extLst>
      <p:ext uri="{19B8F6BF-5375-455C-9EA6-DF929625EA0E}">
        <p15:presenceInfo xmlns:p15="http://schemas.microsoft.com/office/powerpoint/2012/main" userId="S-1-5-21-4220689175-952322222-748301540-14014" providerId="AD"/>
      </p:ext>
    </p:extLst>
  </p:cmAuthor>
  <p:cmAuthor id="10" name="Judith McAuley" initials="JM" lastIdx="25" clrIdx="9">
    <p:extLst>
      <p:ext uri="{19B8F6BF-5375-455C-9EA6-DF929625EA0E}">
        <p15:presenceInfo xmlns:p15="http://schemas.microsoft.com/office/powerpoint/2012/main" userId="S-1-5-21-4220689175-952322222-748301540-13954" providerId="AD"/>
      </p:ext>
    </p:extLst>
  </p:cmAuthor>
  <p:cmAuthor id="11" name="Amanda Berger" initials="AB" lastIdx="16" clrIdx="10">
    <p:extLst>
      <p:ext uri="{19B8F6BF-5375-455C-9EA6-DF929625EA0E}">
        <p15:presenceInfo xmlns:p15="http://schemas.microsoft.com/office/powerpoint/2012/main" userId="S-1-5-21-4220689175-952322222-748301540-20696" providerId="AD"/>
      </p:ext>
    </p:extLst>
  </p:cmAuthor>
  <p:cmAuthor id="12" name="Darshana Panchal" initials="DP" lastIdx="3" clrIdx="11">
    <p:extLst>
      <p:ext uri="{19B8F6BF-5375-455C-9EA6-DF929625EA0E}">
        <p15:presenceInfo xmlns:p15="http://schemas.microsoft.com/office/powerpoint/2012/main" userId="S-1-5-21-4220689175-952322222-748301540-28944" providerId="AD"/>
      </p:ext>
    </p:extLst>
  </p:cmAuthor>
  <p:cmAuthor id="13" name="Royall, Brittany (NIH/NHLBI) [C]" initials="RB([" lastIdx="6" clrIdx="12">
    <p:extLst>
      <p:ext uri="{19B8F6BF-5375-455C-9EA6-DF929625EA0E}">
        <p15:presenceInfo xmlns:p15="http://schemas.microsoft.com/office/powerpoint/2012/main" userId="S::royallbr@nih.gov::e109daae-b77a-4071-b46e-09f220f0f63f" providerId="AD"/>
      </p:ext>
    </p:extLst>
  </p:cmAuthor>
  <p:cmAuthor id="14" name="Ammary-Risch, Neyal (NIH/NHLBI) [E]" initials="AN([" lastIdx="6" clrIdx="13">
    <p:extLst>
      <p:ext uri="{19B8F6BF-5375-455C-9EA6-DF929625EA0E}">
        <p15:presenceInfo xmlns:p15="http://schemas.microsoft.com/office/powerpoint/2012/main" userId="S::ammaryn@nih.gov::0915ec06-7bf7-4c10-9929-43552e6fac22" providerId="AD"/>
      </p:ext>
    </p:extLst>
  </p:cmAuthor>
  <p:cmAuthor id="15" name="Marguerite Campbell" initials="MC" lastIdx="9" clrIdx="14">
    <p:extLst>
      <p:ext uri="{19B8F6BF-5375-455C-9EA6-DF929625EA0E}">
        <p15:presenceInfo xmlns:p15="http://schemas.microsoft.com/office/powerpoint/2012/main" userId="S-1-5-21-2083667071-1112689225-1550850067-24182" providerId="AD"/>
      </p:ext>
    </p:extLst>
  </p:cmAuthor>
  <p:cmAuthor id="16" name="Stephanie Fears" initials="SF" lastIdx="1" clrIdx="15">
    <p:extLst>
      <p:ext uri="{19B8F6BF-5375-455C-9EA6-DF929625EA0E}">
        <p15:presenceInfo xmlns:p15="http://schemas.microsoft.com/office/powerpoint/2012/main" userId="S::stephaniefears@westat.com::c5d216fe-b369-45fe-8890-c38c3652c2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9BDB"/>
    <a:srgbClr val="71A6DB"/>
    <a:srgbClr val="438AC9"/>
    <a:srgbClr val="042F5F"/>
    <a:srgbClr val="B80000"/>
    <a:srgbClr val="FFC000"/>
    <a:srgbClr val="0070C0"/>
    <a:srgbClr val="00B0F0"/>
    <a:srgbClr val="9DC3E6"/>
    <a:srgbClr val="68BA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59" autoAdjust="0"/>
    <p:restoredTop sz="96101" autoAdjust="0"/>
  </p:normalViewPr>
  <p:slideViewPr>
    <p:cSldViewPr snapToGrid="0">
      <p:cViewPr varScale="1">
        <p:scale>
          <a:sx n="109" d="100"/>
          <a:sy n="109" d="100"/>
        </p:scale>
        <p:origin x="738" y="114"/>
      </p:cViewPr>
      <p:guideLst>
        <p:guide orient="horz" pos="864"/>
        <p:guide pos="264"/>
        <p:guide orient="horz" pos="528"/>
        <p:guide pos="7560"/>
        <p:guide orient="horz" pos="4104"/>
        <p:guide pos="5304"/>
      </p:guideLst>
    </p:cSldViewPr>
  </p:slideViewPr>
  <p:outlineViewPr>
    <p:cViewPr>
      <p:scale>
        <a:sx n="33" d="100"/>
        <a:sy n="33" d="100"/>
      </p:scale>
      <p:origin x="0" y="-6486"/>
    </p:cViewPr>
  </p:outlineViewPr>
  <p:notesTextViewPr>
    <p:cViewPr>
      <p:scale>
        <a:sx n="3" d="2"/>
        <a:sy n="3" d="2"/>
      </p:scale>
      <p:origin x="0" y="0"/>
    </p:cViewPr>
  </p:notesTextViewPr>
  <p:sorterViewPr>
    <p:cViewPr>
      <p:scale>
        <a:sx n="70" d="100"/>
        <a:sy n="70" d="100"/>
      </p:scale>
      <p:origin x="0" y="0"/>
    </p:cViewPr>
  </p:sorterViewPr>
  <p:notesViewPr>
    <p:cSldViewPr snapToGrid="0">
      <p:cViewPr>
        <p:scale>
          <a:sx n="100" d="100"/>
          <a:sy n="100" d="100"/>
        </p:scale>
        <p:origin x="1974" y="-60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3175">
              <a:solidFill>
                <a:schemeClr val="accent5">
                  <a:lumMod val="75000"/>
                </a:schemeClr>
              </a:solidFill>
            </a:ln>
          </c:spPr>
          <c:dPt>
            <c:idx val="0"/>
            <c:bubble3D val="0"/>
            <c:spPr>
              <a:solidFill>
                <a:srgbClr val="0070C0"/>
              </a:solidFill>
              <a:ln w="3175">
                <a:solidFill>
                  <a:schemeClr val="accent5">
                    <a:lumMod val="75000"/>
                  </a:schemeClr>
                </a:solidFill>
              </a:ln>
              <a:effectLst/>
            </c:spPr>
            <c:extLst>
              <c:ext xmlns:c16="http://schemas.microsoft.com/office/drawing/2014/chart" uri="{C3380CC4-5D6E-409C-BE32-E72D297353CC}">
                <c16:uniqueId val="{00000001-B837-434E-A0E8-168631FB294C}"/>
              </c:ext>
            </c:extLst>
          </c:dPt>
          <c:dPt>
            <c:idx val="1"/>
            <c:bubble3D val="0"/>
            <c:spPr>
              <a:solidFill>
                <a:srgbClr val="00B0F0"/>
              </a:solidFill>
              <a:ln w="3175">
                <a:solidFill>
                  <a:schemeClr val="accent5">
                    <a:lumMod val="75000"/>
                  </a:schemeClr>
                </a:solidFill>
              </a:ln>
              <a:effectLst/>
            </c:spPr>
            <c:extLst>
              <c:ext xmlns:c16="http://schemas.microsoft.com/office/drawing/2014/chart" uri="{C3380CC4-5D6E-409C-BE32-E72D297353CC}">
                <c16:uniqueId val="{00000003-B837-434E-A0E8-168631FB294C}"/>
              </c:ext>
            </c:extLst>
          </c:dPt>
          <c:dPt>
            <c:idx val="2"/>
            <c:bubble3D val="0"/>
            <c:spPr>
              <a:solidFill>
                <a:srgbClr val="FFC000"/>
              </a:solidFill>
              <a:ln w="3175">
                <a:solidFill>
                  <a:schemeClr val="accent5">
                    <a:lumMod val="75000"/>
                  </a:schemeClr>
                </a:solidFill>
              </a:ln>
              <a:effectLst/>
            </c:spPr>
            <c:extLst>
              <c:ext xmlns:c16="http://schemas.microsoft.com/office/drawing/2014/chart" uri="{C3380CC4-5D6E-409C-BE32-E72D297353CC}">
                <c16:uniqueId val="{00000005-B837-434E-A0E8-168631FB294C}"/>
              </c:ext>
            </c:extLst>
          </c:dPt>
          <c:cat>
            <c:strRef>
              <c:f>Sheet1!$A$2:$A$4</c:f>
              <c:strCache>
                <c:ptCount val="3"/>
                <c:pt idx="0">
                  <c:v>71% of adults have heard of COPD</c:v>
                </c:pt>
                <c:pt idx="1">
                  <c:v>25% of adults have not</c:v>
                </c:pt>
                <c:pt idx="2">
                  <c:v>not sure</c:v>
                </c:pt>
              </c:strCache>
            </c:strRef>
          </c:cat>
          <c:val>
            <c:numRef>
              <c:f>Sheet1!$B$2:$B$4</c:f>
              <c:numCache>
                <c:formatCode>0%</c:formatCode>
                <c:ptCount val="3"/>
                <c:pt idx="0">
                  <c:v>0.71</c:v>
                </c:pt>
                <c:pt idx="1">
                  <c:v>0.25</c:v>
                </c:pt>
                <c:pt idx="2">
                  <c:v>0.04</c:v>
                </c:pt>
              </c:numCache>
            </c:numRef>
          </c:val>
          <c:extLst>
            <c:ext xmlns:c16="http://schemas.microsoft.com/office/drawing/2014/chart" uri="{C3380CC4-5D6E-409C-BE32-E72D297353CC}">
              <c16:uniqueId val="{00000006-B837-434E-A0E8-168631FB294C}"/>
            </c:ext>
          </c:extLst>
        </c:ser>
        <c:dLbls>
          <c:showLegendKey val="0"/>
          <c:showVal val="0"/>
          <c:showCatName val="0"/>
          <c:showSerName val="0"/>
          <c:showPercent val="0"/>
          <c:showBubbleSize val="0"/>
          <c:showLeaderLines val="1"/>
        </c:dLbls>
        <c:firstSliceAng val="0"/>
        <c:holeSize val="47"/>
      </c:doughnutChart>
      <c:spPr>
        <a:noFill/>
        <a:ln>
          <a:noFill/>
        </a:ln>
        <a:effectLst/>
      </c:spPr>
    </c:plotArea>
    <c:legend>
      <c:legendPos val="b"/>
      <c:layout>
        <c:manualLayout>
          <c:xMode val="edge"/>
          <c:yMode val="edge"/>
          <c:x val="4.999995422238946E-2"/>
          <c:y val="0.80157564572346585"/>
          <c:w val="0.86279186660038065"/>
          <c:h val="0.1984243542765342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7365901-897C-417F-877C-EDD39DB047C6}" type="datetimeFigureOut">
              <a:rPr lang="en-US" smtClean="0"/>
              <a:t>12/7/2020</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97F664D-ED42-4648-8E1A-63F59DF11E1E}" type="slidenum">
              <a:rPr lang="en-US" smtClean="0"/>
              <a:t>‹#›</a:t>
            </a:fld>
            <a:endParaRPr lang="en-US" dirty="0"/>
          </a:p>
        </p:txBody>
      </p:sp>
    </p:spTree>
    <p:extLst>
      <p:ext uri="{BB962C8B-B14F-4D97-AF65-F5344CB8AC3E}">
        <p14:creationId xmlns:p14="http://schemas.microsoft.com/office/powerpoint/2010/main" val="3129170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39A15DA-5FCF-4FB4-87E6-CF4C7250FF21}" type="datetimeFigureOut">
              <a:rPr lang="en-US" smtClean="0"/>
              <a:t>12/7/2020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6CD250-337E-459A-BE60-A6452F89ED55}" type="slidenum">
              <a:rPr lang="en-US" smtClean="0"/>
              <a:t>‹#›</a:t>
            </a:fld>
            <a:endParaRPr lang="en-US" dirty="0"/>
          </a:p>
        </p:txBody>
      </p:sp>
    </p:spTree>
    <p:extLst>
      <p:ext uri="{BB962C8B-B14F-4D97-AF65-F5344CB8AC3E}">
        <p14:creationId xmlns:p14="http://schemas.microsoft.com/office/powerpoint/2010/main" val="4073985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6CD250-337E-459A-BE60-A6452F89ED55}" type="slidenum">
              <a:rPr lang="en-US" smtClean="0"/>
              <a:t>1</a:t>
            </a:fld>
            <a:endParaRPr lang="en-US" dirty="0"/>
          </a:p>
        </p:txBody>
      </p:sp>
    </p:spTree>
    <p:extLst>
      <p:ext uri="{BB962C8B-B14F-4D97-AF65-F5344CB8AC3E}">
        <p14:creationId xmlns:p14="http://schemas.microsoft.com/office/powerpoint/2010/main" val="1145285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6CD250-337E-459A-BE60-A6452F89ED55}" type="slidenum">
              <a:rPr lang="en-US" smtClean="0"/>
              <a:t>2</a:t>
            </a:fld>
            <a:endParaRPr lang="en-US" dirty="0"/>
          </a:p>
        </p:txBody>
      </p:sp>
    </p:spTree>
    <p:extLst>
      <p:ext uri="{BB962C8B-B14F-4D97-AF65-F5344CB8AC3E}">
        <p14:creationId xmlns:p14="http://schemas.microsoft.com/office/powerpoint/2010/main" val="3307420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6CD250-337E-459A-BE60-A6452F89ED55}" type="slidenum">
              <a:rPr lang="en-US" smtClean="0"/>
              <a:t>4</a:t>
            </a:fld>
            <a:endParaRPr lang="en-US" dirty="0"/>
          </a:p>
        </p:txBody>
      </p:sp>
    </p:spTree>
    <p:extLst>
      <p:ext uri="{BB962C8B-B14F-4D97-AF65-F5344CB8AC3E}">
        <p14:creationId xmlns:p14="http://schemas.microsoft.com/office/powerpoint/2010/main" val="2155174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6CD250-337E-459A-BE60-A6452F89ED55}" type="slidenum">
              <a:rPr lang="en-US" smtClean="0"/>
              <a:t>5</a:t>
            </a:fld>
            <a:endParaRPr lang="en-US" dirty="0"/>
          </a:p>
        </p:txBody>
      </p:sp>
    </p:spTree>
    <p:extLst>
      <p:ext uri="{BB962C8B-B14F-4D97-AF65-F5344CB8AC3E}">
        <p14:creationId xmlns:p14="http://schemas.microsoft.com/office/powerpoint/2010/main" val="1264830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6CD250-337E-459A-BE60-A6452F89ED55}" type="slidenum">
              <a:rPr lang="en-US" smtClean="0"/>
              <a:t>8</a:t>
            </a:fld>
            <a:endParaRPr lang="en-US" dirty="0"/>
          </a:p>
        </p:txBody>
      </p:sp>
    </p:spTree>
    <p:extLst>
      <p:ext uri="{BB962C8B-B14F-4D97-AF65-F5344CB8AC3E}">
        <p14:creationId xmlns:p14="http://schemas.microsoft.com/office/powerpoint/2010/main" val="3357026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1"/>
          <p:cNvSpPr>
            <a:spLocks noGrp="1"/>
          </p:cNvSpPr>
          <p:nvPr>
            <p:ph type="pic" sz="quarter" idx="10"/>
          </p:nvPr>
        </p:nvSpPr>
        <p:spPr>
          <a:xfrm>
            <a:off x="0" y="0"/>
            <a:ext cx="12192000" cy="6858000"/>
          </a:xfrm>
          <a:prstGeom prst="rect">
            <a:avLst/>
          </a:prstGeom>
        </p:spPr>
        <p:txBody>
          <a:bodyPr/>
          <a:lstStyle>
            <a:lvl1pPr marL="0" indent="0">
              <a:buNone/>
              <a:defRPr/>
            </a:lvl1pPr>
          </a:lstStyle>
          <a:p>
            <a:endParaRPr lang="en-US" dirty="0"/>
          </a:p>
        </p:txBody>
      </p:sp>
      <p:sp>
        <p:nvSpPr>
          <p:cNvPr id="6" name="Picture Placeholder 2"/>
          <p:cNvSpPr>
            <a:spLocks noGrp="1"/>
          </p:cNvSpPr>
          <p:nvPr>
            <p:ph type="pic" sz="quarter" idx="11"/>
          </p:nvPr>
        </p:nvSpPr>
        <p:spPr>
          <a:xfrm>
            <a:off x="923290" y="764740"/>
            <a:ext cx="3849126" cy="1201845"/>
          </a:xfrm>
          <a:prstGeom prst="rect">
            <a:avLst/>
          </a:prstGeom>
        </p:spPr>
        <p:txBody>
          <a:bodyPr/>
          <a:lstStyle>
            <a:lvl1pPr marL="0" indent="0">
              <a:buNone/>
              <a:defRPr/>
            </a:lvl1pPr>
          </a:lstStyle>
          <a:p>
            <a:endParaRPr lang="en-US"/>
          </a:p>
        </p:txBody>
      </p:sp>
      <p:sp>
        <p:nvSpPr>
          <p:cNvPr id="4" name="Title 3"/>
          <p:cNvSpPr>
            <a:spLocks noGrp="1"/>
          </p:cNvSpPr>
          <p:nvPr>
            <p:ph type="title"/>
          </p:nvPr>
        </p:nvSpPr>
        <p:spPr>
          <a:xfrm>
            <a:off x="459827" y="4117319"/>
            <a:ext cx="6540063" cy="2304502"/>
          </a:xfrm>
          <a:prstGeom prst="rect">
            <a:avLst/>
          </a:prstGeom>
        </p:spPr>
        <p:txBody>
          <a:bodyPr/>
          <a:lstStyle>
            <a:lvl1pPr>
              <a:lnSpc>
                <a:spcPct val="110000"/>
              </a:lnSpc>
              <a:defRPr sz="4800" b="1">
                <a:solidFill>
                  <a:schemeClr val="bg1"/>
                </a:solidFill>
                <a:effectLst>
                  <a:outerShdw blurRad="38100" dist="38100" dir="2700000" algn="tl">
                    <a:srgbClr val="000000">
                      <a:alpha val="43137"/>
                    </a:srgbClr>
                  </a:outerShdw>
                </a:effectLst>
                <a:latin typeface="Arial Black" panose="020B0A04020102020204" pitchFamily="34" charset="0"/>
              </a:defRPr>
            </a:lvl1pPr>
          </a:lstStyle>
          <a:p>
            <a:r>
              <a:rPr lang="en-US"/>
              <a:t>Click to edit Master title style</a:t>
            </a:r>
          </a:p>
        </p:txBody>
      </p:sp>
    </p:spTree>
    <p:extLst>
      <p:ext uri="{BB962C8B-B14F-4D97-AF65-F5344CB8AC3E}">
        <p14:creationId xmlns:p14="http://schemas.microsoft.com/office/powerpoint/2010/main" val="1235963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1-item List with Picture">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B907-4749-45CE-86EB-8B553BEF0016}"/>
              </a:ext>
            </a:extLst>
          </p:cNvPr>
          <p:cNvSpPr>
            <a:spLocks noGrp="1"/>
          </p:cNvSpPr>
          <p:nvPr>
            <p:ph type="title"/>
          </p:nvPr>
        </p:nvSpPr>
        <p:spPr>
          <a:xfrm>
            <a:off x="522780" y="441325"/>
            <a:ext cx="11173920" cy="574675"/>
          </a:xfrm>
          <a:prstGeom prst="rect">
            <a:avLst/>
          </a:prstGeom>
        </p:spPr>
        <p:txBody>
          <a:bodyPr/>
          <a:lstStyle>
            <a:lvl1pPr>
              <a:defRPr sz="3200" b="1">
                <a:latin typeface="Arial Black" panose="020B0A04020102020204" pitchFamily="34" charset="0"/>
              </a:defRPr>
            </a:lvl1pPr>
          </a:lstStyle>
          <a:p>
            <a:r>
              <a:rPr lang="en-US" dirty="0"/>
              <a:t>Click to edit Master title style</a:t>
            </a:r>
          </a:p>
        </p:txBody>
      </p:sp>
      <p:sp>
        <p:nvSpPr>
          <p:cNvPr id="6" name="Picture Placeholder 2"/>
          <p:cNvSpPr>
            <a:spLocks noGrp="1"/>
          </p:cNvSpPr>
          <p:nvPr>
            <p:ph type="pic" sz="quarter" idx="11"/>
          </p:nvPr>
        </p:nvSpPr>
        <p:spPr>
          <a:xfrm>
            <a:off x="743526" y="1165860"/>
            <a:ext cx="777240" cy="777240"/>
          </a:xfrm>
          <a:prstGeom prst="rect">
            <a:avLst/>
          </a:prstGeom>
        </p:spPr>
        <p:txBody>
          <a:bodyPr/>
          <a:lstStyle>
            <a:lvl1pPr marL="0" indent="0">
              <a:buNone/>
              <a:defRPr/>
            </a:lvl1pPr>
          </a:lstStyle>
          <a:p>
            <a:endParaRPr lang="en-US" dirty="0"/>
          </a:p>
        </p:txBody>
      </p:sp>
      <p:sp>
        <p:nvSpPr>
          <p:cNvPr id="4" name="Content Placeholder 3"/>
          <p:cNvSpPr>
            <a:spLocks noGrp="1"/>
          </p:cNvSpPr>
          <p:nvPr>
            <p:ph sz="quarter" idx="10"/>
          </p:nvPr>
        </p:nvSpPr>
        <p:spPr>
          <a:xfrm>
            <a:off x="1683326" y="1168400"/>
            <a:ext cx="10013373" cy="774700"/>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4"/>
          <p:cNvSpPr>
            <a:spLocks noGrp="1"/>
          </p:cNvSpPr>
          <p:nvPr>
            <p:ph sz="quarter" idx="13"/>
          </p:nvPr>
        </p:nvSpPr>
        <p:spPr>
          <a:xfrm>
            <a:off x="1683326" y="2068715"/>
            <a:ext cx="10013373" cy="3563158"/>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151E56F5-494A-0E4D-BF77-425AB6EAADF8}"/>
              </a:ext>
            </a:extLst>
          </p:cNvPr>
          <p:cNvSpPr txBox="1">
            <a:spLocks/>
          </p:cNvSpPr>
          <p:nvPr userDrawn="1"/>
        </p:nvSpPr>
        <p:spPr>
          <a:xfrm>
            <a:off x="408480" y="6308360"/>
            <a:ext cx="5334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0F526C-1ED8-4684-B869-B37846A20028}" type="slidenum">
              <a:rPr lang="en-US" altLang="en-US" smtClean="0">
                <a:solidFill>
                  <a:schemeClr val="bg1"/>
                </a:solidFill>
                <a:latin typeface="Arial" panose="020B0604020202020204" pitchFamily="34" charset="0"/>
                <a:cs typeface="Arial" panose="020B0604020202020204" pitchFamily="34" charset="0"/>
              </a:rPr>
              <a:pPr/>
              <a:t>‹#›</a:t>
            </a:fld>
            <a:endParaRPr lang="en-US" alt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1525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amp; Logo">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B907-4749-45CE-86EB-8B553BEF0016}"/>
              </a:ext>
            </a:extLst>
          </p:cNvPr>
          <p:cNvSpPr>
            <a:spLocks noGrp="1"/>
          </p:cNvSpPr>
          <p:nvPr>
            <p:ph type="title"/>
          </p:nvPr>
        </p:nvSpPr>
        <p:spPr>
          <a:xfrm>
            <a:off x="522780" y="441325"/>
            <a:ext cx="11173920" cy="574675"/>
          </a:xfrm>
          <a:prstGeom prst="rect">
            <a:avLst/>
          </a:prstGeom>
        </p:spPr>
        <p:txBody>
          <a:bodyPr/>
          <a:lstStyle>
            <a:lvl1pPr>
              <a:defRPr sz="3200" b="1">
                <a:latin typeface="Arial Black" panose="020B0A04020102020204" pitchFamily="34" charset="0"/>
              </a:defRPr>
            </a:lvl1pPr>
          </a:lstStyle>
          <a:p>
            <a:r>
              <a:rPr lang="en-US" dirty="0"/>
              <a:t>Click to edit Master title style</a:t>
            </a:r>
          </a:p>
        </p:txBody>
      </p:sp>
      <p:sp>
        <p:nvSpPr>
          <p:cNvPr id="4" name="Content Placeholder 2"/>
          <p:cNvSpPr>
            <a:spLocks noGrp="1"/>
          </p:cNvSpPr>
          <p:nvPr>
            <p:ph sz="quarter" idx="10"/>
          </p:nvPr>
        </p:nvSpPr>
        <p:spPr>
          <a:xfrm>
            <a:off x="738680" y="1168400"/>
            <a:ext cx="10958020" cy="4483100"/>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3"/>
          <p:cNvSpPr>
            <a:spLocks noGrp="1"/>
          </p:cNvSpPr>
          <p:nvPr>
            <p:ph type="pic" sz="quarter" idx="11"/>
          </p:nvPr>
        </p:nvSpPr>
        <p:spPr>
          <a:xfrm>
            <a:off x="8423275" y="6184900"/>
            <a:ext cx="1949450" cy="530226"/>
          </a:xfrm>
          <a:prstGeom prst="rect">
            <a:avLst/>
          </a:prstGeom>
        </p:spPr>
        <p:txBody>
          <a:bodyPr/>
          <a:lstStyle>
            <a:lvl1pPr marL="0" indent="0">
              <a:buNone/>
              <a:defRPr/>
            </a:lvl1pPr>
          </a:lstStyle>
          <a:p>
            <a:endParaRPr lang="en-US"/>
          </a:p>
        </p:txBody>
      </p:sp>
      <p:sp>
        <p:nvSpPr>
          <p:cNvPr id="13" name="Slide Number Placeholder 4">
            <a:extLst>
              <a:ext uri="{FF2B5EF4-FFF2-40B4-BE49-F238E27FC236}">
                <a16:creationId xmlns:a16="http://schemas.microsoft.com/office/drawing/2014/main" id="{151E56F5-494A-0E4D-BF77-425AB6EAADF8}"/>
              </a:ext>
            </a:extLst>
          </p:cNvPr>
          <p:cNvSpPr txBox="1">
            <a:spLocks/>
          </p:cNvSpPr>
          <p:nvPr userDrawn="1"/>
        </p:nvSpPr>
        <p:spPr>
          <a:xfrm>
            <a:off x="408480" y="6308360"/>
            <a:ext cx="5334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0F526C-1ED8-4684-B869-B37846A20028}" type="slidenum">
              <a:rPr lang="en-US" altLang="en-US" smtClean="0">
                <a:solidFill>
                  <a:schemeClr val="bg1"/>
                </a:solidFill>
                <a:latin typeface="Arial" panose="020B0604020202020204" pitchFamily="34" charset="0"/>
                <a:cs typeface="Arial" panose="020B0604020202020204" pitchFamily="34" charset="0"/>
              </a:rPr>
              <a:pPr/>
              <a:t>‹#›</a:t>
            </a:fld>
            <a:endParaRPr lang="en-US" alt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4620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B907-4749-45CE-86EB-8B553BEF0016}"/>
              </a:ext>
            </a:extLst>
          </p:cNvPr>
          <p:cNvSpPr>
            <a:spLocks noGrp="1"/>
          </p:cNvSpPr>
          <p:nvPr>
            <p:ph type="title"/>
          </p:nvPr>
        </p:nvSpPr>
        <p:spPr>
          <a:xfrm>
            <a:off x="522780" y="441325"/>
            <a:ext cx="11173920" cy="574675"/>
          </a:xfrm>
          <a:prstGeom prst="rect">
            <a:avLst/>
          </a:prstGeom>
        </p:spPr>
        <p:txBody>
          <a:bodyPr/>
          <a:lstStyle>
            <a:lvl1pPr>
              <a:defRPr sz="3200" b="1">
                <a:latin typeface="Arial Black" panose="020B0A04020102020204" pitchFamily="34" charset="0"/>
              </a:defRPr>
            </a:lvl1pPr>
          </a:lstStyle>
          <a:p>
            <a:r>
              <a:rPr lang="en-US" dirty="0"/>
              <a:t>Click to edit Master title style</a:t>
            </a:r>
          </a:p>
        </p:txBody>
      </p:sp>
      <p:sp>
        <p:nvSpPr>
          <p:cNvPr id="4" name="Content Placeholder 2"/>
          <p:cNvSpPr>
            <a:spLocks noGrp="1"/>
          </p:cNvSpPr>
          <p:nvPr>
            <p:ph sz="quarter" idx="10"/>
          </p:nvPr>
        </p:nvSpPr>
        <p:spPr>
          <a:xfrm>
            <a:off x="738680" y="1168400"/>
            <a:ext cx="10958020" cy="4483100"/>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3">
            <a:extLst>
              <a:ext uri="{FF2B5EF4-FFF2-40B4-BE49-F238E27FC236}">
                <a16:creationId xmlns:a16="http://schemas.microsoft.com/office/drawing/2014/main" id="{151E56F5-494A-0E4D-BF77-425AB6EAADF8}"/>
              </a:ext>
            </a:extLst>
          </p:cNvPr>
          <p:cNvSpPr txBox="1">
            <a:spLocks/>
          </p:cNvSpPr>
          <p:nvPr userDrawn="1"/>
        </p:nvSpPr>
        <p:spPr>
          <a:xfrm>
            <a:off x="408480" y="6308360"/>
            <a:ext cx="5334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0F526C-1ED8-4684-B869-B37846A20028}" type="slidenum">
              <a:rPr lang="en-US" altLang="en-US" smtClean="0">
                <a:solidFill>
                  <a:schemeClr val="bg1"/>
                </a:solidFill>
                <a:latin typeface="Arial" panose="020B0604020202020204" pitchFamily="34" charset="0"/>
                <a:cs typeface="Arial" panose="020B0604020202020204" pitchFamily="34" charset="0"/>
              </a:rPr>
              <a:pPr/>
              <a:t>‹#›</a:t>
            </a:fld>
            <a:endParaRPr lang="en-US" alt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3590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Content">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B907-4749-45CE-86EB-8B553BEF0016}"/>
              </a:ext>
            </a:extLst>
          </p:cNvPr>
          <p:cNvSpPr>
            <a:spLocks noGrp="1"/>
          </p:cNvSpPr>
          <p:nvPr>
            <p:ph type="title"/>
          </p:nvPr>
        </p:nvSpPr>
        <p:spPr>
          <a:xfrm>
            <a:off x="522780" y="441325"/>
            <a:ext cx="11173920" cy="574675"/>
          </a:xfrm>
          <a:prstGeom prst="rect">
            <a:avLst/>
          </a:prstGeom>
        </p:spPr>
        <p:txBody>
          <a:bodyPr/>
          <a:lstStyle>
            <a:lvl1pPr>
              <a:defRPr sz="3200" b="1">
                <a:latin typeface="Arial Black" panose="020B0A04020102020204" pitchFamily="34" charset="0"/>
              </a:defRPr>
            </a:lvl1pPr>
          </a:lstStyle>
          <a:p>
            <a:r>
              <a:rPr lang="en-US" dirty="0"/>
              <a:t>Click to edit Master title style</a:t>
            </a:r>
          </a:p>
        </p:txBody>
      </p:sp>
      <p:sp>
        <p:nvSpPr>
          <p:cNvPr id="4" name="Content Placeholder 2"/>
          <p:cNvSpPr>
            <a:spLocks noGrp="1"/>
          </p:cNvSpPr>
          <p:nvPr>
            <p:ph sz="quarter" idx="10"/>
          </p:nvPr>
        </p:nvSpPr>
        <p:spPr>
          <a:xfrm>
            <a:off x="738679" y="1168400"/>
            <a:ext cx="5344835" cy="4483100"/>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1"/>
          </p:nvPr>
        </p:nvSpPr>
        <p:spPr>
          <a:xfrm>
            <a:off x="6350000" y="1168400"/>
            <a:ext cx="5346700" cy="448056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4">
            <a:extLst>
              <a:ext uri="{FF2B5EF4-FFF2-40B4-BE49-F238E27FC236}">
                <a16:creationId xmlns:a16="http://schemas.microsoft.com/office/drawing/2014/main" id="{151E56F5-494A-0E4D-BF77-425AB6EAADF8}"/>
              </a:ext>
            </a:extLst>
          </p:cNvPr>
          <p:cNvSpPr txBox="1">
            <a:spLocks/>
          </p:cNvSpPr>
          <p:nvPr userDrawn="1"/>
        </p:nvSpPr>
        <p:spPr>
          <a:xfrm>
            <a:off x="408480" y="6308360"/>
            <a:ext cx="5334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0F526C-1ED8-4684-B869-B37846A20028}" type="slidenum">
              <a:rPr lang="en-US" altLang="en-US" smtClean="0">
                <a:solidFill>
                  <a:schemeClr val="bg1"/>
                </a:solidFill>
                <a:latin typeface="Arial" panose="020B0604020202020204" pitchFamily="34" charset="0"/>
                <a:cs typeface="Arial" panose="020B0604020202020204" pitchFamily="34" charset="0"/>
              </a:rPr>
              <a:pPr/>
              <a:t>‹#›</a:t>
            </a:fld>
            <a:endParaRPr lang="en-US" alt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4033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1 Parag and 2 Content">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B907-4749-45CE-86EB-8B553BEF0016}"/>
              </a:ext>
            </a:extLst>
          </p:cNvPr>
          <p:cNvSpPr>
            <a:spLocks noGrp="1"/>
          </p:cNvSpPr>
          <p:nvPr>
            <p:ph type="title"/>
          </p:nvPr>
        </p:nvSpPr>
        <p:spPr>
          <a:xfrm>
            <a:off x="522780" y="441325"/>
            <a:ext cx="11173920" cy="574675"/>
          </a:xfrm>
          <a:prstGeom prst="rect">
            <a:avLst/>
          </a:prstGeom>
        </p:spPr>
        <p:txBody>
          <a:bodyPr/>
          <a:lstStyle>
            <a:lvl1pPr>
              <a:defRPr sz="3200" b="1">
                <a:latin typeface="Arial Black" panose="020B0A04020102020204" pitchFamily="34" charset="0"/>
              </a:defRPr>
            </a:lvl1pPr>
          </a:lstStyle>
          <a:p>
            <a:r>
              <a:rPr lang="en-US" dirty="0"/>
              <a:t>Click to edit Master title style</a:t>
            </a:r>
          </a:p>
        </p:txBody>
      </p:sp>
      <p:sp>
        <p:nvSpPr>
          <p:cNvPr id="6" name="Content Placeholder 2"/>
          <p:cNvSpPr>
            <a:spLocks noGrp="1"/>
          </p:cNvSpPr>
          <p:nvPr>
            <p:ph sz="quarter" idx="12"/>
          </p:nvPr>
        </p:nvSpPr>
        <p:spPr>
          <a:xfrm>
            <a:off x="738680" y="1163320"/>
            <a:ext cx="10958020" cy="995680"/>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10"/>
          </p:nvPr>
        </p:nvSpPr>
        <p:spPr>
          <a:xfrm>
            <a:off x="738679" y="2306320"/>
            <a:ext cx="5344835" cy="3345180"/>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1"/>
          </p:nvPr>
        </p:nvSpPr>
        <p:spPr>
          <a:xfrm>
            <a:off x="6350000" y="2305675"/>
            <a:ext cx="5346700" cy="334328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151E56F5-494A-0E4D-BF77-425AB6EAADF8}"/>
              </a:ext>
            </a:extLst>
          </p:cNvPr>
          <p:cNvSpPr txBox="1">
            <a:spLocks/>
          </p:cNvSpPr>
          <p:nvPr userDrawn="1"/>
        </p:nvSpPr>
        <p:spPr>
          <a:xfrm>
            <a:off x="408480" y="6308360"/>
            <a:ext cx="5334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0F526C-1ED8-4684-B869-B37846A20028}" type="slidenum">
              <a:rPr lang="en-US" altLang="en-US" smtClean="0">
                <a:solidFill>
                  <a:schemeClr val="bg1"/>
                </a:solidFill>
                <a:latin typeface="Arial" panose="020B0604020202020204" pitchFamily="34" charset="0"/>
                <a:cs typeface="Arial" panose="020B0604020202020204" pitchFamily="34" charset="0"/>
              </a:rPr>
              <a:pPr/>
              <a:t>‹#›</a:t>
            </a:fld>
            <a:endParaRPr lang="en-US" alt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1574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1 Parag and 4 Content">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B907-4749-45CE-86EB-8B553BEF0016}"/>
              </a:ext>
            </a:extLst>
          </p:cNvPr>
          <p:cNvSpPr>
            <a:spLocks noGrp="1"/>
          </p:cNvSpPr>
          <p:nvPr>
            <p:ph type="title"/>
          </p:nvPr>
        </p:nvSpPr>
        <p:spPr>
          <a:xfrm>
            <a:off x="522780" y="441325"/>
            <a:ext cx="11173920" cy="574675"/>
          </a:xfrm>
          <a:prstGeom prst="rect">
            <a:avLst/>
          </a:prstGeom>
        </p:spPr>
        <p:txBody>
          <a:bodyPr/>
          <a:lstStyle>
            <a:lvl1pPr>
              <a:defRPr sz="3200" b="1">
                <a:latin typeface="Arial Black" panose="020B0A04020102020204" pitchFamily="34" charset="0"/>
              </a:defRPr>
            </a:lvl1pPr>
          </a:lstStyle>
          <a:p>
            <a:r>
              <a:rPr lang="en-US" dirty="0"/>
              <a:t>Click to edit Master title style</a:t>
            </a:r>
          </a:p>
        </p:txBody>
      </p:sp>
      <p:sp>
        <p:nvSpPr>
          <p:cNvPr id="6" name="Content Placeholder 2"/>
          <p:cNvSpPr>
            <a:spLocks noGrp="1"/>
          </p:cNvSpPr>
          <p:nvPr>
            <p:ph sz="quarter" idx="12"/>
          </p:nvPr>
        </p:nvSpPr>
        <p:spPr>
          <a:xfrm>
            <a:off x="738680" y="1163320"/>
            <a:ext cx="10958020" cy="995680"/>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10"/>
          </p:nvPr>
        </p:nvSpPr>
        <p:spPr>
          <a:xfrm>
            <a:off x="738679" y="2306320"/>
            <a:ext cx="5344835" cy="1642093"/>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4"/>
          <p:cNvSpPr>
            <a:spLocks noGrp="1"/>
          </p:cNvSpPr>
          <p:nvPr>
            <p:ph sz="quarter" idx="13"/>
          </p:nvPr>
        </p:nvSpPr>
        <p:spPr>
          <a:xfrm>
            <a:off x="738679" y="4020952"/>
            <a:ext cx="5344835" cy="1642093"/>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5" descr="separator">
            <a:extLst>
              <a:ext uri="{FF2B5EF4-FFF2-40B4-BE49-F238E27FC236}">
                <a16:creationId xmlns:a16="http://schemas.microsoft.com/office/drawing/2014/main" id="{327DE058-B41A-4871-A6CE-5C34C651A1B2}"/>
              </a:ext>
            </a:extLst>
          </p:cNvPr>
          <p:cNvCxnSpPr>
            <a:cxnSpLocks/>
          </p:cNvCxnSpPr>
          <p:nvPr userDrawn="1"/>
        </p:nvCxnSpPr>
        <p:spPr>
          <a:xfrm>
            <a:off x="6224150" y="1695445"/>
            <a:ext cx="0" cy="3931920"/>
          </a:xfrm>
          <a:prstGeom prst="line">
            <a:avLst/>
          </a:prstGeom>
          <a:ln w="12700"/>
        </p:spPr>
        <p:style>
          <a:lnRef idx="1">
            <a:schemeClr val="accent3"/>
          </a:lnRef>
          <a:fillRef idx="0">
            <a:schemeClr val="accent3"/>
          </a:fillRef>
          <a:effectRef idx="0">
            <a:schemeClr val="accent3"/>
          </a:effectRef>
          <a:fontRef idx="minor">
            <a:schemeClr val="tx1"/>
          </a:fontRef>
        </p:style>
      </p:cxnSp>
      <p:sp>
        <p:nvSpPr>
          <p:cNvPr id="5" name="Content Placeholder 6"/>
          <p:cNvSpPr>
            <a:spLocks noGrp="1"/>
          </p:cNvSpPr>
          <p:nvPr>
            <p:ph sz="quarter" idx="11"/>
          </p:nvPr>
        </p:nvSpPr>
        <p:spPr>
          <a:xfrm>
            <a:off x="6350000" y="2305675"/>
            <a:ext cx="5346700" cy="1641163"/>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4"/>
          </p:nvPr>
        </p:nvSpPr>
        <p:spPr>
          <a:xfrm>
            <a:off x="6350000" y="4020307"/>
            <a:ext cx="5346700" cy="1641163"/>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8">
            <a:extLst>
              <a:ext uri="{FF2B5EF4-FFF2-40B4-BE49-F238E27FC236}">
                <a16:creationId xmlns:a16="http://schemas.microsoft.com/office/drawing/2014/main" id="{151E56F5-494A-0E4D-BF77-425AB6EAADF8}"/>
              </a:ext>
            </a:extLst>
          </p:cNvPr>
          <p:cNvSpPr txBox="1">
            <a:spLocks/>
          </p:cNvSpPr>
          <p:nvPr userDrawn="1"/>
        </p:nvSpPr>
        <p:spPr>
          <a:xfrm>
            <a:off x="408480" y="6308360"/>
            <a:ext cx="5334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0F526C-1ED8-4684-B869-B37846A20028}" type="slidenum">
              <a:rPr lang="en-US" altLang="en-US" smtClean="0">
                <a:solidFill>
                  <a:schemeClr val="bg1"/>
                </a:solidFill>
                <a:latin typeface="Arial" panose="020B0604020202020204" pitchFamily="34" charset="0"/>
                <a:cs typeface="Arial" panose="020B0604020202020204" pitchFamily="34" charset="0"/>
              </a:rPr>
              <a:pPr/>
              <a:t>‹#›</a:t>
            </a:fld>
            <a:endParaRPr lang="en-US" alt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3411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Top-on-Top Content">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B907-4749-45CE-86EB-8B553BEF0016}"/>
              </a:ext>
            </a:extLst>
          </p:cNvPr>
          <p:cNvSpPr>
            <a:spLocks noGrp="1"/>
          </p:cNvSpPr>
          <p:nvPr>
            <p:ph type="title"/>
          </p:nvPr>
        </p:nvSpPr>
        <p:spPr>
          <a:xfrm>
            <a:off x="522780" y="441325"/>
            <a:ext cx="11173920" cy="574675"/>
          </a:xfrm>
          <a:prstGeom prst="rect">
            <a:avLst/>
          </a:prstGeom>
        </p:spPr>
        <p:txBody>
          <a:bodyPr/>
          <a:lstStyle>
            <a:lvl1pPr>
              <a:defRPr sz="3200" b="1">
                <a:latin typeface="Arial Black" panose="020B0A04020102020204" pitchFamily="34" charset="0"/>
              </a:defRPr>
            </a:lvl1pPr>
          </a:lstStyle>
          <a:p>
            <a:r>
              <a:rPr lang="en-US" dirty="0"/>
              <a:t>Click to edit Master title style</a:t>
            </a:r>
          </a:p>
        </p:txBody>
      </p:sp>
      <p:sp>
        <p:nvSpPr>
          <p:cNvPr id="4" name="Content Placeholder 2"/>
          <p:cNvSpPr>
            <a:spLocks noGrp="1"/>
          </p:cNvSpPr>
          <p:nvPr>
            <p:ph sz="quarter" idx="10"/>
          </p:nvPr>
        </p:nvSpPr>
        <p:spPr>
          <a:xfrm>
            <a:off x="738680" y="1168400"/>
            <a:ext cx="10958020" cy="2171700"/>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1"/>
          </p:nvPr>
        </p:nvSpPr>
        <p:spPr>
          <a:xfrm>
            <a:off x="738680" y="3492500"/>
            <a:ext cx="10958020" cy="2171700"/>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4">
            <a:extLst>
              <a:ext uri="{FF2B5EF4-FFF2-40B4-BE49-F238E27FC236}">
                <a16:creationId xmlns:a16="http://schemas.microsoft.com/office/drawing/2014/main" id="{151E56F5-494A-0E4D-BF77-425AB6EAADF8}"/>
              </a:ext>
            </a:extLst>
          </p:cNvPr>
          <p:cNvSpPr txBox="1">
            <a:spLocks/>
          </p:cNvSpPr>
          <p:nvPr userDrawn="1"/>
        </p:nvSpPr>
        <p:spPr>
          <a:xfrm>
            <a:off x="408480" y="6308360"/>
            <a:ext cx="5334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0F526C-1ED8-4684-B869-B37846A20028}" type="slidenum">
              <a:rPr lang="en-US" altLang="en-US" smtClean="0">
                <a:solidFill>
                  <a:schemeClr val="bg1"/>
                </a:solidFill>
                <a:latin typeface="Arial" panose="020B0604020202020204" pitchFamily="34" charset="0"/>
                <a:cs typeface="Arial" panose="020B0604020202020204" pitchFamily="34" charset="0"/>
              </a:rPr>
              <a:pPr/>
              <a:t>‹#›</a:t>
            </a:fld>
            <a:endParaRPr lang="en-US" alt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066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1 Top Content Plus 7 contents">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B907-4749-45CE-86EB-8B553BEF0016}"/>
              </a:ext>
            </a:extLst>
          </p:cNvPr>
          <p:cNvSpPr>
            <a:spLocks noGrp="1"/>
          </p:cNvSpPr>
          <p:nvPr>
            <p:ph type="title"/>
          </p:nvPr>
        </p:nvSpPr>
        <p:spPr>
          <a:xfrm>
            <a:off x="522780" y="441325"/>
            <a:ext cx="11173920" cy="574675"/>
          </a:xfrm>
          <a:prstGeom prst="rect">
            <a:avLst/>
          </a:prstGeom>
        </p:spPr>
        <p:txBody>
          <a:bodyPr/>
          <a:lstStyle>
            <a:lvl1pPr>
              <a:defRPr sz="3200" b="1">
                <a:latin typeface="Arial Black" panose="020B0A04020102020204" pitchFamily="34" charset="0"/>
              </a:defRPr>
            </a:lvl1pPr>
          </a:lstStyle>
          <a:p>
            <a:r>
              <a:rPr lang="en-US" dirty="0"/>
              <a:t>Click to edit Master title style</a:t>
            </a:r>
          </a:p>
        </p:txBody>
      </p:sp>
      <p:sp>
        <p:nvSpPr>
          <p:cNvPr id="4" name="Content Placeholder 2"/>
          <p:cNvSpPr>
            <a:spLocks noGrp="1"/>
          </p:cNvSpPr>
          <p:nvPr>
            <p:ph sz="quarter" idx="10"/>
          </p:nvPr>
        </p:nvSpPr>
        <p:spPr>
          <a:xfrm>
            <a:off x="738680" y="1168400"/>
            <a:ext cx="10958020" cy="3029526"/>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1"/>
          </p:nvPr>
        </p:nvSpPr>
        <p:spPr>
          <a:xfrm>
            <a:off x="738681" y="4197926"/>
            <a:ext cx="1554480" cy="1466273"/>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4">
            <a:extLst>
              <a:ext uri="{FF2B5EF4-FFF2-40B4-BE49-F238E27FC236}">
                <a16:creationId xmlns:a16="http://schemas.microsoft.com/office/drawing/2014/main" id="{151E56F5-494A-0E4D-BF77-425AB6EAADF8}"/>
              </a:ext>
            </a:extLst>
          </p:cNvPr>
          <p:cNvSpPr txBox="1">
            <a:spLocks/>
          </p:cNvSpPr>
          <p:nvPr userDrawn="1"/>
        </p:nvSpPr>
        <p:spPr>
          <a:xfrm>
            <a:off x="408480" y="6308360"/>
            <a:ext cx="5334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0F526C-1ED8-4684-B869-B37846A20028}" type="slidenum">
              <a:rPr lang="en-US" altLang="en-US" smtClean="0">
                <a:solidFill>
                  <a:schemeClr val="bg1"/>
                </a:solidFill>
                <a:latin typeface="Arial" panose="020B0604020202020204" pitchFamily="34" charset="0"/>
                <a:cs typeface="Arial" panose="020B0604020202020204" pitchFamily="34" charset="0"/>
              </a:rPr>
              <a:pPr/>
              <a:t>‹#›</a:t>
            </a:fld>
            <a:endParaRPr lang="en-US" altLang="en-US" dirty="0">
              <a:solidFill>
                <a:schemeClr val="bg1"/>
              </a:solidFill>
              <a:latin typeface="Arial" panose="020B0604020202020204" pitchFamily="34" charset="0"/>
              <a:cs typeface="Arial" panose="020B0604020202020204" pitchFamily="34" charset="0"/>
            </a:endParaRPr>
          </a:p>
        </p:txBody>
      </p:sp>
      <p:sp>
        <p:nvSpPr>
          <p:cNvPr id="6" name="Content Placeholder 3"/>
          <p:cNvSpPr>
            <a:spLocks noGrp="1"/>
          </p:cNvSpPr>
          <p:nvPr>
            <p:ph sz="quarter" idx="12"/>
          </p:nvPr>
        </p:nvSpPr>
        <p:spPr>
          <a:xfrm>
            <a:off x="2306782" y="4197925"/>
            <a:ext cx="1554480" cy="1466273"/>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quarter" idx="13"/>
          </p:nvPr>
        </p:nvSpPr>
        <p:spPr>
          <a:xfrm>
            <a:off x="3874883" y="4197924"/>
            <a:ext cx="1554480" cy="1466273"/>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quarter" idx="14"/>
          </p:nvPr>
        </p:nvSpPr>
        <p:spPr>
          <a:xfrm>
            <a:off x="5442984" y="4197924"/>
            <a:ext cx="1554480" cy="1466273"/>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quarter" idx="15"/>
          </p:nvPr>
        </p:nvSpPr>
        <p:spPr>
          <a:xfrm>
            <a:off x="7011085" y="4197924"/>
            <a:ext cx="1554480" cy="1466273"/>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quarter" idx="16"/>
          </p:nvPr>
        </p:nvSpPr>
        <p:spPr>
          <a:xfrm>
            <a:off x="8579186" y="4197923"/>
            <a:ext cx="1554480" cy="1466273"/>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quarter" idx="17"/>
          </p:nvPr>
        </p:nvSpPr>
        <p:spPr>
          <a:xfrm>
            <a:off x="10147287" y="4197922"/>
            <a:ext cx="1554480" cy="1466273"/>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9297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5-item List">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B907-4749-45CE-86EB-8B553BEF0016}"/>
              </a:ext>
            </a:extLst>
          </p:cNvPr>
          <p:cNvSpPr>
            <a:spLocks noGrp="1"/>
          </p:cNvSpPr>
          <p:nvPr>
            <p:ph type="title"/>
          </p:nvPr>
        </p:nvSpPr>
        <p:spPr>
          <a:xfrm>
            <a:off x="522780" y="441325"/>
            <a:ext cx="11173920" cy="574675"/>
          </a:xfrm>
          <a:prstGeom prst="rect">
            <a:avLst/>
          </a:prstGeom>
        </p:spPr>
        <p:txBody>
          <a:bodyPr/>
          <a:lstStyle>
            <a:lvl1pPr>
              <a:defRPr sz="3200" b="1">
                <a:latin typeface="Arial Black" panose="020B0A04020102020204" pitchFamily="34" charset="0"/>
              </a:defRPr>
            </a:lvl1pPr>
          </a:lstStyle>
          <a:p>
            <a:r>
              <a:rPr lang="en-US" dirty="0"/>
              <a:t>Click to edit Master title style</a:t>
            </a:r>
          </a:p>
        </p:txBody>
      </p:sp>
      <p:sp>
        <p:nvSpPr>
          <p:cNvPr id="6" name="Picture Placeholder 2"/>
          <p:cNvSpPr>
            <a:spLocks noGrp="1"/>
          </p:cNvSpPr>
          <p:nvPr>
            <p:ph type="pic" sz="quarter" idx="11"/>
          </p:nvPr>
        </p:nvSpPr>
        <p:spPr>
          <a:xfrm>
            <a:off x="743526" y="1165860"/>
            <a:ext cx="777240" cy="777240"/>
          </a:xfrm>
          <a:prstGeom prst="rect">
            <a:avLst/>
          </a:prstGeom>
        </p:spPr>
        <p:txBody>
          <a:bodyPr/>
          <a:lstStyle>
            <a:lvl1pPr marL="0" indent="0">
              <a:buNone/>
              <a:defRPr/>
            </a:lvl1pPr>
          </a:lstStyle>
          <a:p>
            <a:endParaRPr lang="en-US" dirty="0"/>
          </a:p>
        </p:txBody>
      </p:sp>
      <p:sp>
        <p:nvSpPr>
          <p:cNvPr id="4" name="Content Placeholder 3"/>
          <p:cNvSpPr>
            <a:spLocks noGrp="1"/>
          </p:cNvSpPr>
          <p:nvPr>
            <p:ph sz="quarter" idx="10"/>
          </p:nvPr>
        </p:nvSpPr>
        <p:spPr>
          <a:xfrm>
            <a:off x="1683326" y="1168400"/>
            <a:ext cx="10013373" cy="774700"/>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4"/>
          <p:cNvSpPr>
            <a:spLocks noGrp="1"/>
          </p:cNvSpPr>
          <p:nvPr>
            <p:ph type="pic" sz="quarter" idx="12"/>
          </p:nvPr>
        </p:nvSpPr>
        <p:spPr>
          <a:xfrm>
            <a:off x="743526" y="2066175"/>
            <a:ext cx="777240" cy="777240"/>
          </a:xfrm>
          <a:prstGeom prst="rect">
            <a:avLst/>
          </a:prstGeom>
        </p:spPr>
        <p:txBody>
          <a:bodyPr/>
          <a:lstStyle>
            <a:lvl1pPr marL="0" indent="0">
              <a:buNone/>
              <a:defRPr/>
            </a:lvl1pPr>
          </a:lstStyle>
          <a:p>
            <a:endParaRPr lang="en-US" dirty="0"/>
          </a:p>
        </p:txBody>
      </p:sp>
      <p:sp>
        <p:nvSpPr>
          <p:cNvPr id="9" name="Content Placeholder 5"/>
          <p:cNvSpPr>
            <a:spLocks noGrp="1"/>
          </p:cNvSpPr>
          <p:nvPr>
            <p:ph sz="quarter" idx="13"/>
          </p:nvPr>
        </p:nvSpPr>
        <p:spPr>
          <a:xfrm>
            <a:off x="1683326" y="2068715"/>
            <a:ext cx="10013373" cy="774700"/>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6"/>
          <p:cNvSpPr>
            <a:spLocks noGrp="1"/>
          </p:cNvSpPr>
          <p:nvPr>
            <p:ph type="pic" sz="quarter" idx="14"/>
          </p:nvPr>
        </p:nvSpPr>
        <p:spPr>
          <a:xfrm>
            <a:off x="743526" y="2963950"/>
            <a:ext cx="777240" cy="777240"/>
          </a:xfrm>
          <a:prstGeom prst="rect">
            <a:avLst/>
          </a:prstGeom>
        </p:spPr>
        <p:txBody>
          <a:bodyPr/>
          <a:lstStyle>
            <a:lvl1pPr marL="0" indent="0">
              <a:buNone/>
              <a:defRPr/>
            </a:lvl1pPr>
          </a:lstStyle>
          <a:p>
            <a:endParaRPr lang="en-US" dirty="0"/>
          </a:p>
        </p:txBody>
      </p:sp>
      <p:sp>
        <p:nvSpPr>
          <p:cNvPr id="14" name="Content Placeholder 7"/>
          <p:cNvSpPr>
            <a:spLocks noGrp="1"/>
          </p:cNvSpPr>
          <p:nvPr>
            <p:ph sz="quarter" idx="15"/>
          </p:nvPr>
        </p:nvSpPr>
        <p:spPr>
          <a:xfrm>
            <a:off x="1683326" y="2966490"/>
            <a:ext cx="10013373" cy="774700"/>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8"/>
          <p:cNvSpPr>
            <a:spLocks noGrp="1"/>
          </p:cNvSpPr>
          <p:nvPr>
            <p:ph type="pic" sz="quarter" idx="16"/>
          </p:nvPr>
        </p:nvSpPr>
        <p:spPr>
          <a:xfrm>
            <a:off x="743526" y="3861725"/>
            <a:ext cx="777240" cy="777240"/>
          </a:xfrm>
          <a:prstGeom prst="rect">
            <a:avLst/>
          </a:prstGeom>
        </p:spPr>
        <p:txBody>
          <a:bodyPr/>
          <a:lstStyle>
            <a:lvl1pPr marL="0" indent="0">
              <a:buNone/>
              <a:defRPr/>
            </a:lvl1pPr>
          </a:lstStyle>
          <a:p>
            <a:endParaRPr lang="en-US" dirty="0"/>
          </a:p>
        </p:txBody>
      </p:sp>
      <p:sp>
        <p:nvSpPr>
          <p:cNvPr id="16" name="Content Placeholder 9"/>
          <p:cNvSpPr>
            <a:spLocks noGrp="1"/>
          </p:cNvSpPr>
          <p:nvPr>
            <p:ph sz="quarter" idx="17"/>
          </p:nvPr>
        </p:nvSpPr>
        <p:spPr>
          <a:xfrm>
            <a:off x="1683326" y="3864265"/>
            <a:ext cx="10013373" cy="774700"/>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icture Placeholder 10"/>
          <p:cNvSpPr>
            <a:spLocks noGrp="1"/>
          </p:cNvSpPr>
          <p:nvPr>
            <p:ph type="pic" sz="quarter" idx="18"/>
          </p:nvPr>
        </p:nvSpPr>
        <p:spPr>
          <a:xfrm>
            <a:off x="743526" y="4756960"/>
            <a:ext cx="777240" cy="777240"/>
          </a:xfrm>
          <a:prstGeom prst="rect">
            <a:avLst/>
          </a:prstGeom>
        </p:spPr>
        <p:txBody>
          <a:bodyPr/>
          <a:lstStyle>
            <a:lvl1pPr marL="0" indent="0">
              <a:buNone/>
              <a:defRPr/>
            </a:lvl1pPr>
          </a:lstStyle>
          <a:p>
            <a:endParaRPr lang="en-US" dirty="0"/>
          </a:p>
        </p:txBody>
      </p:sp>
      <p:sp>
        <p:nvSpPr>
          <p:cNvPr id="18" name="Content Placeholder 11"/>
          <p:cNvSpPr>
            <a:spLocks noGrp="1"/>
          </p:cNvSpPr>
          <p:nvPr>
            <p:ph sz="quarter" idx="19"/>
          </p:nvPr>
        </p:nvSpPr>
        <p:spPr>
          <a:xfrm>
            <a:off x="1683326" y="4759500"/>
            <a:ext cx="10013373" cy="774700"/>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a:extLst>
              <a:ext uri="{FF2B5EF4-FFF2-40B4-BE49-F238E27FC236}">
                <a16:creationId xmlns:a16="http://schemas.microsoft.com/office/drawing/2014/main" id="{151E56F5-494A-0E4D-BF77-425AB6EAADF8}"/>
              </a:ext>
            </a:extLst>
          </p:cNvPr>
          <p:cNvSpPr txBox="1">
            <a:spLocks/>
          </p:cNvSpPr>
          <p:nvPr userDrawn="1"/>
        </p:nvSpPr>
        <p:spPr>
          <a:xfrm>
            <a:off x="408480" y="6308360"/>
            <a:ext cx="5334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0F526C-1ED8-4684-B869-B37846A20028}" type="slidenum">
              <a:rPr lang="en-US" altLang="en-US" smtClean="0">
                <a:solidFill>
                  <a:schemeClr val="bg1"/>
                </a:solidFill>
                <a:latin typeface="Arial" panose="020B0604020202020204" pitchFamily="34" charset="0"/>
                <a:cs typeface="Arial" panose="020B0604020202020204" pitchFamily="34" charset="0"/>
              </a:rPr>
              <a:pPr/>
              <a:t>‹#›</a:t>
            </a:fld>
            <a:endParaRPr lang="en-US" alt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785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8342865"/>
      </p:ext>
    </p:extLst>
  </p:cSld>
  <p:clrMap bg1="lt1" tx1="dk1" bg2="lt2" tx2="dk2" accent1="accent1" accent2="accent2" accent3="accent3" accent4="accent4" accent5="accent5" accent6="accent6" hlink="hlink" folHlink="folHlink"/>
  <p:sldLayoutIdLst>
    <p:sldLayoutId id="2147483704" r:id="rId1"/>
    <p:sldLayoutId id="2147483781" r:id="rId2"/>
    <p:sldLayoutId id="2147483773" r:id="rId3"/>
    <p:sldLayoutId id="2147483774" r:id="rId4"/>
    <p:sldLayoutId id="2147483775" r:id="rId5"/>
    <p:sldLayoutId id="2147483778" r:id="rId6"/>
    <p:sldLayoutId id="2147483776" r:id="rId7"/>
    <p:sldLayoutId id="2147483780" r:id="rId8"/>
    <p:sldLayoutId id="2147483777" r:id="rId9"/>
    <p:sldLayoutId id="2147483779"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nhlbi.nih.gov/health-topics/education-and-awareness/COPD-national-action-plan"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nhlbi.nih.gov/health-topics/education-and-awareness/COPD-national-action-plan" TargetMode="External"/><Relationship Id="rId2" Type="http://schemas.openxmlformats.org/officeDocument/2006/relationships/hyperlink" Target="https://www.nhlbi.nih.gov/health-topics/education-and-awareness/copd-learn-more-breathe-better" TargetMode="Externa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hyperlink" Target="https://twitter.com/BreatheBetter?lang=en" TargetMode="Externa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1" descr="Doctor speaking with a patient.">
            <a:extLst>
              <a:ext uri="{FF2B5EF4-FFF2-40B4-BE49-F238E27FC236}">
                <a16:creationId xmlns:a16="http://schemas.microsoft.com/office/drawing/2014/main" id="{7477E117-CB12-5C42-A295-107A7ADFFA5F}"/>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34" b="34"/>
          <a:stretch/>
        </p:blipFill>
        <p:spPr/>
      </p:pic>
      <p:pic>
        <p:nvPicPr>
          <p:cNvPr id="6" name="Picture Placeholder 2" descr="Learn More Breathe Better logo.&#10;A program of the National Institutes of Health.">
            <a:extLst>
              <a:ext uri="{FF2B5EF4-FFF2-40B4-BE49-F238E27FC236}">
                <a16:creationId xmlns:a16="http://schemas.microsoft.com/office/drawing/2014/main" id="{2388D5FD-FC4D-2246-97DA-3379E0A0E3E2}"/>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8068" r="8068"/>
          <a:stretch>
            <a:fillRect/>
          </a:stretch>
        </p:blipFill>
        <p:spPr/>
      </p:pic>
      <p:sp>
        <p:nvSpPr>
          <p:cNvPr id="4" name="Title 3"/>
          <p:cNvSpPr>
            <a:spLocks noGrp="1"/>
          </p:cNvSpPr>
          <p:nvPr>
            <p:ph type="title"/>
          </p:nvPr>
        </p:nvSpPr>
        <p:spPr/>
        <p:txBody>
          <a:bodyPr/>
          <a:lstStyle/>
          <a:p>
            <a:r>
              <a:rPr lang="en-US" noProof="0" dirty="0"/>
              <a:t>What You Should </a:t>
            </a:r>
            <a:br>
              <a:rPr lang="en-US" noProof="0" dirty="0"/>
            </a:br>
            <a:r>
              <a:rPr lang="en-US" noProof="0" dirty="0"/>
              <a:t>Know About </a:t>
            </a:r>
            <a:r>
              <a:rPr lang="en-US" noProof="0" dirty="0" err="1"/>
              <a:t>COPD</a:t>
            </a:r>
            <a:endParaRPr lang="en-US" noProof="0" dirty="0"/>
          </a:p>
        </p:txBody>
      </p:sp>
    </p:spTree>
    <p:extLst>
      <p:ext uri="{BB962C8B-B14F-4D97-AF65-F5344CB8AC3E}">
        <p14:creationId xmlns:p14="http://schemas.microsoft.com/office/powerpoint/2010/main" val="1613176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noProof="0" dirty="0"/>
              <a:t>Diagnosing </a:t>
            </a:r>
            <a:r>
              <a:rPr lang="en-US" noProof="0" dirty="0" err="1"/>
              <a:t>COPD</a:t>
            </a:r>
            <a:r>
              <a:rPr lang="en-US" noProof="0" dirty="0"/>
              <a:t>							</a:t>
            </a:r>
            <a:r>
              <a:rPr lang="en-US" sz="1100" noProof="0" dirty="0"/>
              <a:t>2 of 2</a:t>
            </a:r>
            <a:endParaRPr lang="en-US" noProof="0" dirty="0"/>
          </a:p>
        </p:txBody>
      </p:sp>
      <p:sp>
        <p:nvSpPr>
          <p:cNvPr id="6" name="Content Placeholder 2"/>
          <p:cNvSpPr>
            <a:spLocks noGrp="1"/>
          </p:cNvSpPr>
          <p:nvPr>
            <p:ph sz="quarter" idx="10"/>
          </p:nvPr>
        </p:nvSpPr>
        <p:spPr>
          <a:xfrm>
            <a:off x="738679" y="1168400"/>
            <a:ext cx="5344835" cy="3538682"/>
          </a:xfrm>
        </p:spPr>
        <p:txBody>
          <a:bodyPr/>
          <a:lstStyle/>
          <a:p>
            <a:pPr>
              <a:spcAft>
                <a:spcPts val="1200"/>
              </a:spcAft>
            </a:pPr>
            <a:r>
              <a:rPr lang="en-US" noProof="0" dirty="0"/>
              <a:t>It is estimated that millions do not realize they have </a:t>
            </a:r>
            <a:r>
              <a:rPr lang="en-US" noProof="0" dirty="0" err="1"/>
              <a:t>COPD</a:t>
            </a:r>
            <a:r>
              <a:rPr lang="en-US" noProof="0" dirty="0"/>
              <a:t> and are undiagnosed:</a:t>
            </a:r>
          </a:p>
          <a:p>
            <a:pPr lvl="1">
              <a:spcBef>
                <a:spcPts val="1000"/>
              </a:spcBef>
              <a:spcAft>
                <a:spcPts val="1200"/>
              </a:spcAft>
            </a:pPr>
            <a:r>
              <a:rPr lang="en-US" sz="2400" noProof="0" dirty="0"/>
              <a:t>Physicians report that one of the biggest barriers to </a:t>
            </a:r>
            <a:r>
              <a:rPr lang="en-US" sz="2400" noProof="0" dirty="0" err="1"/>
              <a:t>COPD</a:t>
            </a:r>
            <a:r>
              <a:rPr lang="en-US" sz="2400" noProof="0" dirty="0"/>
              <a:t> diagnosis is that </a:t>
            </a:r>
            <a:r>
              <a:rPr lang="en-US" sz="2400" b="1" noProof="0" dirty="0"/>
              <a:t>patients do not fully report their symptoms or smoking history</a:t>
            </a:r>
            <a:r>
              <a:rPr lang="en-US" sz="2400" noProof="0" dirty="0"/>
              <a:t>.</a:t>
            </a:r>
            <a:r>
              <a:rPr lang="en-US" sz="100" baseline="30000" noProof="0" dirty="0">
                <a:solidFill>
                  <a:schemeClr val="bg1"/>
                </a:solidFill>
              </a:rPr>
              <a:t> Ref </a:t>
            </a:r>
            <a:r>
              <a:rPr lang="en-US" sz="2400" baseline="30000" noProof="0" dirty="0"/>
              <a:t>10</a:t>
            </a:r>
          </a:p>
        </p:txBody>
      </p:sp>
      <p:pic>
        <p:nvPicPr>
          <p:cNvPr id="8" name="Content Placeholder 3" descr="Top Diagnosis Barriers Health Care Providers Encounter: &#10;44% patient does not full report symptoms. &#10;35% patient has more immediate health issues. &#10;31% patient does not fully report smoking history. ">
            <a:extLst>
              <a:ext uri="{FF2B5EF4-FFF2-40B4-BE49-F238E27FC236}">
                <a16:creationId xmlns:a16="http://schemas.microsoft.com/office/drawing/2014/main" id="{191E62F1-E376-1A43-96D6-9255509E78B2}"/>
              </a:ext>
            </a:extLst>
          </p:cNvPr>
          <p:cNvPicPr>
            <a:picLocks noGrp="1" noChangeAspect="1"/>
          </p:cNvPicPr>
          <p:nvPr>
            <p:ph sz="quarter" idx="11"/>
          </p:nvPr>
        </p:nvPicPr>
        <p:blipFill rotWithShape="1">
          <a:blip r:embed="rId2" cstate="print">
            <a:extLst>
              <a:ext uri="{28A0092B-C50C-407E-A947-70E740481C1C}">
                <a14:useLocalDpi xmlns:a14="http://schemas.microsoft.com/office/drawing/2010/main" val="0"/>
              </a:ext>
            </a:extLst>
          </a:blip>
          <a:srcRect l="2739" t="5443" r="7124" b="39359"/>
          <a:stretch/>
        </p:blipFill>
        <p:spPr>
          <a:xfrm>
            <a:off x="6005945" y="1714315"/>
            <a:ext cx="5760924" cy="1762474"/>
          </a:xfrm>
          <a:prstGeom prst="rect">
            <a:avLst/>
          </a:prstGeom>
        </p:spPr>
      </p:pic>
    </p:spTree>
    <p:extLst>
      <p:ext uri="{BB962C8B-B14F-4D97-AF65-F5344CB8AC3E}">
        <p14:creationId xmlns:p14="http://schemas.microsoft.com/office/powerpoint/2010/main" val="3417516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What is Spirometry?</a:t>
            </a:r>
          </a:p>
        </p:txBody>
      </p:sp>
      <p:sp>
        <p:nvSpPr>
          <p:cNvPr id="3" name="Content Placeholder 2"/>
          <p:cNvSpPr>
            <a:spLocks noGrp="1"/>
          </p:cNvSpPr>
          <p:nvPr>
            <p:ph sz="quarter" idx="10"/>
          </p:nvPr>
        </p:nvSpPr>
        <p:spPr/>
        <p:txBody>
          <a:bodyPr/>
          <a:lstStyle/>
          <a:p>
            <a:pPr>
              <a:spcAft>
                <a:spcPts val="1200"/>
              </a:spcAft>
            </a:pPr>
            <a:r>
              <a:rPr lang="en-US" noProof="0" dirty="0"/>
              <a:t>It is a quick and simple breathing test that checks how well your lungs are working.</a:t>
            </a:r>
          </a:p>
          <a:p>
            <a:pPr>
              <a:spcAft>
                <a:spcPts val="1200"/>
              </a:spcAft>
            </a:pPr>
            <a:r>
              <a:rPr lang="en-US" noProof="0" dirty="0"/>
              <a:t>The test will show how healthy your lungs are, if you have </a:t>
            </a:r>
            <a:r>
              <a:rPr lang="en-US" noProof="0" dirty="0" err="1"/>
              <a:t>COPD</a:t>
            </a:r>
            <a:r>
              <a:rPr lang="en-US" noProof="0" dirty="0"/>
              <a:t> and how serious it is.</a:t>
            </a:r>
          </a:p>
          <a:p>
            <a:pPr>
              <a:spcAft>
                <a:spcPts val="1200"/>
              </a:spcAft>
            </a:pPr>
            <a:r>
              <a:rPr lang="en-US" noProof="0" dirty="0"/>
              <a:t>Spirometry can help your provider know if you have </a:t>
            </a:r>
            <a:r>
              <a:rPr lang="en-US" noProof="0" dirty="0" err="1"/>
              <a:t>COPD</a:t>
            </a:r>
            <a:r>
              <a:rPr lang="en-US" noProof="0" dirty="0"/>
              <a:t> before you even have symptoms.</a:t>
            </a:r>
          </a:p>
        </p:txBody>
      </p:sp>
      <p:pic>
        <p:nvPicPr>
          <p:cNvPr id="5" name="Content Placeholder 3" descr="Man getting a spirometry test." title="Image"/>
          <p:cNvPicPr>
            <a:picLocks noGrp="1" noChangeAspect="1"/>
          </p:cNvPicPr>
          <p:nvPr>
            <p:ph sz="quarter" idx="11"/>
          </p:nvPr>
        </p:nvPicPr>
        <p:blipFill>
          <a:blip r:embed="rId2" cstate="print">
            <a:extLst>
              <a:ext uri="{28A0092B-C50C-407E-A947-70E740481C1C}">
                <a14:useLocalDpi xmlns:a14="http://schemas.microsoft.com/office/drawing/2010/main" val="0"/>
              </a:ext>
            </a:extLst>
          </a:blip>
          <a:srcRect/>
          <a:stretch/>
        </p:blipFill>
        <p:spPr>
          <a:xfrm>
            <a:off x="6394450" y="1168078"/>
            <a:ext cx="5257800" cy="3503815"/>
          </a:xfrm>
          <a:prstGeom prst="rect">
            <a:avLst/>
          </a:prstGeom>
          <a:effectLst>
            <a:softEdge rad="254000"/>
          </a:effectLst>
        </p:spPr>
      </p:pic>
    </p:spTree>
    <p:extLst>
      <p:ext uri="{BB962C8B-B14F-4D97-AF65-F5344CB8AC3E}">
        <p14:creationId xmlns:p14="http://schemas.microsoft.com/office/powerpoint/2010/main" val="2429637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latin typeface="Arial Black" panose="020B0604020202020204" pitchFamily="34" charset="0"/>
                <a:cs typeface="Arial Black" panose="020B0604020202020204" pitchFamily="34" charset="0"/>
              </a:rPr>
              <a:t>Treatment of </a:t>
            </a:r>
            <a:r>
              <a:rPr lang="en-US" noProof="0" dirty="0" err="1">
                <a:latin typeface="Arial Black" panose="020B0604020202020204" pitchFamily="34" charset="0"/>
                <a:cs typeface="Arial Black" panose="020B0604020202020204" pitchFamily="34" charset="0"/>
              </a:rPr>
              <a:t>COPD</a:t>
            </a:r>
            <a:endParaRPr lang="en-US" noProof="0" dirty="0"/>
          </a:p>
        </p:txBody>
      </p:sp>
      <p:sp>
        <p:nvSpPr>
          <p:cNvPr id="3" name="Content Placeholder 2"/>
          <p:cNvSpPr>
            <a:spLocks noGrp="1"/>
          </p:cNvSpPr>
          <p:nvPr>
            <p:ph sz="quarter" idx="10"/>
          </p:nvPr>
        </p:nvSpPr>
        <p:spPr/>
        <p:txBody>
          <a:bodyPr/>
          <a:lstStyle/>
          <a:p>
            <a:pPr marL="0" indent="0">
              <a:spcAft>
                <a:spcPts val="1200"/>
              </a:spcAft>
              <a:buNone/>
            </a:pPr>
            <a:r>
              <a:rPr lang="en-US" noProof="0" dirty="0"/>
              <a:t>While currently there is no cure for </a:t>
            </a:r>
            <a:r>
              <a:rPr lang="en-US" noProof="0" dirty="0" err="1"/>
              <a:t>COPD</a:t>
            </a:r>
            <a:r>
              <a:rPr lang="en-US" noProof="0" dirty="0"/>
              <a:t>, the disease is treatable and manageable. </a:t>
            </a:r>
          </a:p>
          <a:p>
            <a:pPr marL="0" indent="0">
              <a:buNone/>
            </a:pPr>
            <a:r>
              <a:rPr lang="en-US" noProof="0" dirty="0"/>
              <a:t>Treatment may include:</a:t>
            </a:r>
          </a:p>
          <a:p>
            <a:r>
              <a:rPr lang="en-US" noProof="0" dirty="0"/>
              <a:t>Medications</a:t>
            </a:r>
          </a:p>
          <a:p>
            <a:r>
              <a:rPr lang="en-US" noProof="0" dirty="0"/>
              <a:t>Pulmonary Rehabilitation (PR)</a:t>
            </a:r>
          </a:p>
          <a:p>
            <a:r>
              <a:rPr lang="en-US" noProof="0" dirty="0"/>
              <a:t>Lifestyle changes </a:t>
            </a:r>
          </a:p>
          <a:p>
            <a:r>
              <a:rPr lang="en-US" noProof="0" dirty="0"/>
              <a:t>Surgery</a:t>
            </a:r>
          </a:p>
        </p:txBody>
      </p:sp>
      <p:pic>
        <p:nvPicPr>
          <p:cNvPr id="5" name="Content Placeholder 3" descr="Female nurse showing papers to older female patient." title="Image"/>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6350000" y="1168400"/>
            <a:ext cx="5346700" cy="3568375"/>
          </a:xfrm>
          <a:prstGeom prst="rect">
            <a:avLst/>
          </a:prstGeom>
          <a:effectLst>
            <a:softEdge rad="254000"/>
          </a:effectLst>
        </p:spPr>
      </p:pic>
    </p:spTree>
    <p:extLst>
      <p:ext uri="{BB962C8B-B14F-4D97-AF65-F5344CB8AC3E}">
        <p14:creationId xmlns:p14="http://schemas.microsoft.com/office/powerpoint/2010/main" val="112335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Pulmonary Rehabilitation</a:t>
            </a:r>
          </a:p>
        </p:txBody>
      </p:sp>
      <p:sp>
        <p:nvSpPr>
          <p:cNvPr id="5" name="Content Placeholder 2"/>
          <p:cNvSpPr>
            <a:spLocks noGrp="1"/>
          </p:cNvSpPr>
          <p:nvPr>
            <p:ph sz="quarter" idx="10"/>
          </p:nvPr>
        </p:nvSpPr>
        <p:spPr>
          <a:xfrm>
            <a:off x="738680" y="1168400"/>
            <a:ext cx="9818484" cy="1865745"/>
          </a:xfrm>
        </p:spPr>
        <p:txBody>
          <a:bodyPr/>
          <a:lstStyle/>
          <a:p>
            <a:r>
              <a:rPr lang="en-US" noProof="0" dirty="0"/>
              <a:t>PR may help people with chronic breathing problems to live and breathe better.</a:t>
            </a:r>
          </a:p>
          <a:p>
            <a:r>
              <a:rPr lang="en-US" noProof="0" dirty="0"/>
              <a:t>2 in 3 people who participate in pulmonary rehabilitation report positive outcomes.</a:t>
            </a:r>
            <a:r>
              <a:rPr lang="en-US" sz="100" baseline="30000" noProof="0" dirty="0">
                <a:solidFill>
                  <a:schemeClr val="bg1"/>
                </a:solidFill>
              </a:rPr>
              <a:t> Ref </a:t>
            </a:r>
            <a:r>
              <a:rPr lang="en-US" baseline="30000" noProof="0" dirty="0"/>
              <a:t>11</a:t>
            </a:r>
          </a:p>
        </p:txBody>
      </p:sp>
      <p:sp>
        <p:nvSpPr>
          <p:cNvPr id="8" name="Content Placeholder 3"/>
          <p:cNvSpPr>
            <a:spLocks noGrp="1"/>
          </p:cNvSpPr>
          <p:nvPr>
            <p:ph sz="quarter" idx="11"/>
          </p:nvPr>
        </p:nvSpPr>
        <p:spPr>
          <a:xfrm>
            <a:off x="1066430" y="3403405"/>
            <a:ext cx="2960484" cy="1466273"/>
          </a:xfrm>
          <a:solidFill>
            <a:srgbClr val="042F5F"/>
          </a:solidFill>
        </p:spPr>
        <p:txBody>
          <a:bodyPr anchor="ctr" anchorCtr="0"/>
          <a:lstStyle/>
          <a:p>
            <a:pPr marL="0" indent="0">
              <a:buNone/>
            </a:pPr>
            <a:r>
              <a:rPr lang="en-US" sz="1800" b="1" noProof="0" dirty="0">
                <a:solidFill>
                  <a:schemeClr val="bg1"/>
                </a:solidFill>
              </a:rPr>
              <a:t>Pulmonary Rehabilitation can help to:</a:t>
            </a:r>
          </a:p>
        </p:txBody>
      </p:sp>
      <p:pic>
        <p:nvPicPr>
          <p:cNvPr id="15" name="Content Placeholder 4" descr="Reduce COPD symptoms; increase physical activity; improve daily life function; improve emotional health.">
            <a:extLst>
              <a:ext uri="{FF2B5EF4-FFF2-40B4-BE49-F238E27FC236}">
                <a16:creationId xmlns:a16="http://schemas.microsoft.com/office/drawing/2014/main" id="{D8C1A201-20D9-4BB2-B374-B996D584C723}"/>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4026914" y="3403405"/>
            <a:ext cx="5796508" cy="1466273"/>
          </a:xfrm>
          <a:prstGeom prst="rect">
            <a:avLst/>
          </a:prstGeom>
        </p:spPr>
      </p:pic>
    </p:spTree>
    <p:extLst>
      <p:ext uri="{BB962C8B-B14F-4D97-AF65-F5344CB8AC3E}">
        <p14:creationId xmlns:p14="http://schemas.microsoft.com/office/powerpoint/2010/main" val="4206342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noProof="0" dirty="0">
                <a:latin typeface="Arial Black" panose="020B0604020202020204" pitchFamily="34" charset="0"/>
                <a:cs typeface="Arial Black" panose="020B0604020202020204" pitchFamily="34" charset="0"/>
              </a:rPr>
              <a:t>What is Pulmonary Rehabilitation?</a:t>
            </a:r>
            <a:endParaRPr lang="en-US" noProof="0" dirty="0"/>
          </a:p>
        </p:txBody>
      </p:sp>
      <p:sp>
        <p:nvSpPr>
          <p:cNvPr id="12" name="Content Placeholder 2"/>
          <p:cNvSpPr>
            <a:spLocks noGrp="1"/>
          </p:cNvSpPr>
          <p:nvPr>
            <p:ph sz="quarter" idx="10"/>
          </p:nvPr>
        </p:nvSpPr>
        <p:spPr/>
        <p:txBody>
          <a:bodyPr/>
          <a:lstStyle/>
          <a:p>
            <a:pPr marL="342900" lvl="0" indent="-342900"/>
            <a:r>
              <a:rPr lang="en-US" noProof="0" dirty="0"/>
              <a:t>Doctors and nurses help you better </a:t>
            </a:r>
            <a:r>
              <a:rPr lang="en-US" b="1" noProof="0" dirty="0"/>
              <a:t>manage your </a:t>
            </a:r>
            <a:r>
              <a:rPr lang="en-US" b="1" noProof="0" dirty="0" err="1"/>
              <a:t>COPD</a:t>
            </a:r>
            <a:r>
              <a:rPr lang="en-US" b="1" noProof="0" dirty="0"/>
              <a:t> </a:t>
            </a:r>
            <a:r>
              <a:rPr lang="en-US" noProof="0" dirty="0"/>
              <a:t>and avoid things that make it worse.</a:t>
            </a:r>
          </a:p>
          <a:p>
            <a:pPr marL="342900" lvl="0" indent="-342900"/>
            <a:r>
              <a:rPr lang="en-US" noProof="0" dirty="0"/>
              <a:t>Respiratory therapists teach </a:t>
            </a:r>
            <a:r>
              <a:rPr lang="en-US" b="1" noProof="0" dirty="0"/>
              <a:t>breathing strategies </a:t>
            </a:r>
            <a:r>
              <a:rPr lang="en-US" noProof="0" dirty="0"/>
              <a:t>to open airways, expand lungs, and increase airflow.</a:t>
            </a:r>
          </a:p>
          <a:p>
            <a:pPr marL="342900" lvl="0" indent="-342900"/>
            <a:r>
              <a:rPr lang="en-US" noProof="0" dirty="0"/>
              <a:t>Exercise specialists help </a:t>
            </a:r>
            <a:r>
              <a:rPr lang="en-US" b="1" noProof="0" dirty="0"/>
              <a:t>improve endurance and muscle strength</a:t>
            </a:r>
            <a:r>
              <a:rPr lang="en-US" noProof="0" dirty="0"/>
              <a:t>, giving you the stamina to carry out daily activities better.</a:t>
            </a:r>
          </a:p>
          <a:p>
            <a:pPr marL="342900" lvl="0" indent="-342900"/>
            <a:r>
              <a:rPr lang="en-US" noProof="0" dirty="0"/>
              <a:t>Physical therapists teach </a:t>
            </a:r>
            <a:r>
              <a:rPr lang="en-US" b="1" noProof="0" dirty="0"/>
              <a:t>energy-conserving techniques </a:t>
            </a:r>
            <a:r>
              <a:rPr lang="en-US" noProof="0" dirty="0"/>
              <a:t>and ways to breathe easier.</a:t>
            </a:r>
          </a:p>
          <a:p>
            <a:pPr marL="342900" lvl="0" indent="-342900"/>
            <a:r>
              <a:rPr lang="en-US" noProof="0" dirty="0"/>
              <a:t>Dieticians offer </a:t>
            </a:r>
            <a:r>
              <a:rPr lang="en-US" b="1" noProof="0" dirty="0"/>
              <a:t>nutritional counseling </a:t>
            </a:r>
            <a:r>
              <a:rPr lang="en-US" noProof="0" dirty="0"/>
              <a:t>and eating plans to help manage your weight and enhance muscle mass.</a:t>
            </a:r>
          </a:p>
          <a:p>
            <a:pPr marL="342900" lvl="0" indent="-342900"/>
            <a:r>
              <a:rPr lang="en-US" noProof="0" dirty="0"/>
              <a:t>Psychologists help </a:t>
            </a:r>
            <a:r>
              <a:rPr lang="en-US" b="1" noProof="0" dirty="0"/>
              <a:t>manage depression, anxiety</a:t>
            </a:r>
            <a:r>
              <a:rPr lang="en-US" noProof="0" dirty="0"/>
              <a:t>, and overall mental health.</a:t>
            </a:r>
          </a:p>
        </p:txBody>
      </p:sp>
    </p:spTree>
    <p:extLst>
      <p:ext uri="{BB962C8B-B14F-4D97-AF65-F5344CB8AC3E}">
        <p14:creationId xmlns:p14="http://schemas.microsoft.com/office/powerpoint/2010/main" val="761716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noProof="0" dirty="0">
                <a:latin typeface="Arial Black" panose="020B0604020202020204" pitchFamily="34" charset="0"/>
                <a:cs typeface="Arial Black" panose="020B0604020202020204" pitchFamily="34" charset="0"/>
              </a:rPr>
              <a:t>Living Better with </a:t>
            </a:r>
            <a:r>
              <a:rPr lang="en-US" noProof="0" dirty="0" err="1">
                <a:latin typeface="Arial Black" panose="020B0604020202020204" pitchFamily="34" charset="0"/>
                <a:cs typeface="Arial Black" panose="020B0604020202020204" pitchFamily="34" charset="0"/>
              </a:rPr>
              <a:t>COPD</a:t>
            </a:r>
            <a:endParaRPr lang="en-US" noProof="0" dirty="0"/>
          </a:p>
        </p:txBody>
      </p:sp>
      <p:sp>
        <p:nvSpPr>
          <p:cNvPr id="7" name="Content Placeholder 2"/>
          <p:cNvSpPr>
            <a:spLocks noGrp="1"/>
          </p:cNvSpPr>
          <p:nvPr>
            <p:ph sz="quarter" idx="12"/>
          </p:nvPr>
        </p:nvSpPr>
        <p:spPr/>
        <p:txBody>
          <a:bodyPr/>
          <a:lstStyle/>
          <a:p>
            <a:pPr marL="0" indent="0">
              <a:buNone/>
            </a:pPr>
            <a:r>
              <a:rPr lang="en-US" noProof="0" dirty="0"/>
              <a:t>Getting ahead of symptoms and talking with your health care provider about them, can put you on a path to a better quality of life.</a:t>
            </a:r>
          </a:p>
        </p:txBody>
      </p:sp>
      <p:sp>
        <p:nvSpPr>
          <p:cNvPr id="5" name="Content Placeholder 3"/>
          <p:cNvSpPr>
            <a:spLocks noGrp="1"/>
          </p:cNvSpPr>
          <p:nvPr>
            <p:ph sz="quarter" idx="10"/>
          </p:nvPr>
        </p:nvSpPr>
        <p:spPr/>
        <p:txBody>
          <a:bodyPr/>
          <a:lstStyle/>
          <a:p>
            <a:r>
              <a:rPr lang="en-US" noProof="0" dirty="0"/>
              <a:t>Quit smoking</a:t>
            </a:r>
          </a:p>
          <a:p>
            <a:r>
              <a:rPr lang="en-US" noProof="0" dirty="0"/>
              <a:t>Avoid pollutants</a:t>
            </a:r>
          </a:p>
          <a:p>
            <a:r>
              <a:rPr lang="en-US" noProof="0" dirty="0"/>
              <a:t>Visit your provider regularly and take your prescribed medications</a:t>
            </a:r>
          </a:p>
          <a:p>
            <a:r>
              <a:rPr lang="en-US" noProof="0" dirty="0"/>
              <a:t>Stay current with vaccinations</a:t>
            </a:r>
          </a:p>
          <a:p>
            <a:r>
              <a:rPr lang="en-US" noProof="0" dirty="0"/>
              <a:t>Get support from family and friends</a:t>
            </a:r>
          </a:p>
        </p:txBody>
      </p:sp>
      <p:pic>
        <p:nvPicPr>
          <p:cNvPr id="8" name="Content Placeholder 4" descr="Older male and female smiling while on a hike.">
            <a:extLst>
              <a:ext uri="{FF2B5EF4-FFF2-40B4-BE49-F238E27FC236}">
                <a16:creationId xmlns:a16="http://schemas.microsoft.com/office/drawing/2014/main" id="{1774D84A-96A6-4002-8ACC-20106ED4A42F}"/>
              </a:ext>
            </a:extLst>
          </p:cNvPr>
          <p:cNvPicPr>
            <a:picLocks noGrp="1" noChangeAspect="1"/>
          </p:cNvPicPr>
          <p:nvPr>
            <p:ph sz="quarter" idx="11"/>
          </p:nvPr>
        </p:nvPicPr>
        <p:blipFill>
          <a:blip r:embed="rId2"/>
          <a:stretch>
            <a:fillRect/>
          </a:stretch>
        </p:blipFill>
        <p:spPr>
          <a:xfrm>
            <a:off x="6351152" y="2159000"/>
            <a:ext cx="4798291" cy="2792283"/>
          </a:xfrm>
          <a:prstGeom prst="rect">
            <a:avLst/>
          </a:prstGeom>
          <a:ln>
            <a:noFill/>
          </a:ln>
          <a:effectLst>
            <a:softEdge rad="112500"/>
          </a:effectLst>
        </p:spPr>
      </p:pic>
    </p:spTree>
    <p:extLst>
      <p:ext uri="{BB962C8B-B14F-4D97-AF65-F5344CB8AC3E}">
        <p14:creationId xmlns:p14="http://schemas.microsoft.com/office/powerpoint/2010/main" val="620247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noProof="0" dirty="0"/>
              <a:t>Awareness of </a:t>
            </a:r>
            <a:r>
              <a:rPr lang="en-US" noProof="0" dirty="0" err="1"/>
              <a:t>COPD</a:t>
            </a:r>
            <a:endParaRPr lang="en-US" noProof="0" dirty="0"/>
          </a:p>
        </p:txBody>
      </p:sp>
      <p:sp>
        <p:nvSpPr>
          <p:cNvPr id="9" name="Content Placeholder 2"/>
          <p:cNvSpPr>
            <a:spLocks noGrp="1"/>
          </p:cNvSpPr>
          <p:nvPr>
            <p:ph sz="quarter" idx="10"/>
          </p:nvPr>
        </p:nvSpPr>
        <p:spPr>
          <a:xfrm>
            <a:off x="738679" y="1168400"/>
            <a:ext cx="6106621" cy="4483100"/>
          </a:xfrm>
        </p:spPr>
        <p:txBody>
          <a:bodyPr/>
          <a:lstStyle/>
          <a:p>
            <a:pPr>
              <a:spcAft>
                <a:spcPts val="1800"/>
              </a:spcAft>
            </a:pPr>
            <a:r>
              <a:rPr lang="en-US" noProof="0" dirty="0"/>
              <a:t>Awareness of </a:t>
            </a:r>
            <a:r>
              <a:rPr lang="en-US" noProof="0" dirty="0" err="1"/>
              <a:t>COPD</a:t>
            </a:r>
            <a:r>
              <a:rPr lang="en-US" noProof="0" dirty="0"/>
              <a:t> has increased in the past 10 years, yet nearly </a:t>
            </a:r>
            <a:r>
              <a:rPr lang="en-US" b="1" noProof="0" dirty="0"/>
              <a:t>one-quarter of adults in the U.S. have not heard of </a:t>
            </a:r>
            <a:r>
              <a:rPr lang="en-US" b="1" noProof="0" dirty="0" err="1"/>
              <a:t>COPD</a:t>
            </a:r>
            <a:r>
              <a:rPr lang="en-US" noProof="0" dirty="0"/>
              <a:t>.</a:t>
            </a:r>
            <a:r>
              <a:rPr lang="en-US" sz="100" baseline="30000" noProof="0" dirty="0">
                <a:solidFill>
                  <a:schemeClr val="bg1"/>
                </a:solidFill>
              </a:rPr>
              <a:t> Ref </a:t>
            </a:r>
            <a:r>
              <a:rPr lang="en-US" baseline="30000" noProof="0" dirty="0"/>
              <a:t>10</a:t>
            </a:r>
          </a:p>
          <a:p>
            <a:r>
              <a:rPr lang="en-US" noProof="0" dirty="0"/>
              <a:t>Roughly </a:t>
            </a:r>
            <a:r>
              <a:rPr lang="en-US" b="1" noProof="0" dirty="0"/>
              <a:t>3 out of 10 people with </a:t>
            </a:r>
            <a:r>
              <a:rPr lang="en-US" b="1" noProof="0" dirty="0" err="1"/>
              <a:t>COPD</a:t>
            </a:r>
            <a:r>
              <a:rPr lang="en-US" b="1" noProof="0" dirty="0"/>
              <a:t> symptoms go undiagnosed and untreated</a:t>
            </a:r>
            <a:r>
              <a:rPr lang="en-US" noProof="0" dirty="0"/>
              <a:t>.</a:t>
            </a:r>
            <a:r>
              <a:rPr lang="en-US" sz="100" baseline="30000" noProof="0" dirty="0">
                <a:solidFill>
                  <a:schemeClr val="bg1"/>
                </a:solidFill>
              </a:rPr>
              <a:t> Ref </a:t>
            </a:r>
            <a:r>
              <a:rPr lang="en-US" baseline="30000" noProof="0" dirty="0"/>
              <a:t>10</a:t>
            </a:r>
          </a:p>
          <a:p>
            <a:pPr lvl="1">
              <a:spcBef>
                <a:spcPts val="1000"/>
              </a:spcBef>
              <a:spcAft>
                <a:spcPts val="1200"/>
              </a:spcAft>
            </a:pPr>
            <a:r>
              <a:rPr lang="en-US" sz="2400" noProof="0" dirty="0"/>
              <a:t>In 2018, 7 out of 10 people who were symptomatic of </a:t>
            </a:r>
            <a:r>
              <a:rPr lang="en-US" sz="2400" noProof="0" dirty="0" err="1"/>
              <a:t>COPD</a:t>
            </a:r>
            <a:r>
              <a:rPr lang="en-US" sz="2400" noProof="0" dirty="0"/>
              <a:t> reported those to their health care providers.</a:t>
            </a:r>
          </a:p>
        </p:txBody>
      </p:sp>
      <p:graphicFrame>
        <p:nvGraphicFramePr>
          <p:cNvPr id="10" name="Content Placeholder 3" descr="Pie chart showing 71% of adults having heard of COPD, 25% of adults that haven't, and the rest aren't sure.">
            <a:extLst>
              <a:ext uri="{FF2B5EF4-FFF2-40B4-BE49-F238E27FC236}">
                <a16:creationId xmlns:a16="http://schemas.microsoft.com/office/drawing/2014/main" id="{D4BBCB51-C267-E841-9F31-159FCEC94E05}"/>
              </a:ext>
            </a:extLst>
          </p:cNvPr>
          <p:cNvGraphicFramePr>
            <a:graphicFrameLocks noGrp="1"/>
          </p:cNvGraphicFramePr>
          <p:nvPr>
            <p:ph sz="quarter" idx="11"/>
            <p:extLst>
              <p:ext uri="{D42A27DB-BD31-4B8C-83A1-F6EECF244321}">
                <p14:modId xmlns:p14="http://schemas.microsoft.com/office/powerpoint/2010/main" val="304014435"/>
              </p:ext>
            </p:extLst>
          </p:nvPr>
        </p:nvGraphicFramePr>
        <p:xfrm>
          <a:off x="6845300" y="708024"/>
          <a:ext cx="5346700" cy="44799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2740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noProof="0" dirty="0">
                <a:latin typeface="Arial Black" panose="020B0604020202020204" pitchFamily="34" charset="0"/>
                <a:cs typeface="Arial Black" panose="020B0604020202020204" pitchFamily="34" charset="0"/>
              </a:rPr>
              <a:t>Advancing Knowledge</a:t>
            </a:r>
            <a:endParaRPr lang="en-US" noProof="0" dirty="0"/>
          </a:p>
        </p:txBody>
      </p:sp>
      <p:sp>
        <p:nvSpPr>
          <p:cNvPr id="6" name="Content Placeholder 2"/>
          <p:cNvSpPr>
            <a:spLocks noGrp="1"/>
          </p:cNvSpPr>
          <p:nvPr>
            <p:ph sz="quarter" idx="10"/>
          </p:nvPr>
        </p:nvSpPr>
        <p:spPr>
          <a:xfrm>
            <a:off x="738680" y="1168400"/>
            <a:ext cx="10958020" cy="3088290"/>
          </a:xfrm>
        </p:spPr>
        <p:txBody>
          <a:bodyPr/>
          <a:lstStyle/>
          <a:p>
            <a:r>
              <a:rPr lang="en-US" noProof="0" dirty="0"/>
              <a:t>Overcoming barriers to prevention, early diagnosis, treatment, and management of </a:t>
            </a:r>
            <a:r>
              <a:rPr lang="en-US" noProof="0" dirty="0" err="1"/>
              <a:t>COPD</a:t>
            </a:r>
            <a:r>
              <a:rPr lang="en-US" noProof="0" dirty="0"/>
              <a:t> can help slow the progression of the disease and lessen some symptoms.</a:t>
            </a:r>
          </a:p>
          <a:p>
            <a:r>
              <a:rPr lang="en-US" noProof="0" dirty="0"/>
              <a:t>Of those who have </a:t>
            </a:r>
            <a:r>
              <a:rPr lang="en-US" noProof="0" dirty="0" err="1"/>
              <a:t>COPD</a:t>
            </a:r>
            <a:r>
              <a:rPr lang="en-US" noProof="0" dirty="0"/>
              <a:t> or know someone who does, </a:t>
            </a:r>
            <a:r>
              <a:rPr lang="en-US" b="1" noProof="0" dirty="0"/>
              <a:t>50% are interested in getting more information about </a:t>
            </a:r>
            <a:r>
              <a:rPr lang="en-US" b="1" noProof="0" dirty="0" err="1"/>
              <a:t>COPD</a:t>
            </a:r>
            <a:r>
              <a:rPr lang="en-US" b="1" noProof="0" dirty="0"/>
              <a:t> treatment</a:t>
            </a:r>
            <a:r>
              <a:rPr lang="en-US" noProof="0" dirty="0"/>
              <a:t>.</a:t>
            </a:r>
            <a:r>
              <a:rPr lang="en-US" sz="100" baseline="30000" noProof="0" dirty="0">
                <a:solidFill>
                  <a:schemeClr val="bg1"/>
                </a:solidFill>
              </a:rPr>
              <a:t> Ref </a:t>
            </a:r>
            <a:r>
              <a:rPr lang="en-US" baseline="30000" noProof="0" dirty="0"/>
              <a:t>10</a:t>
            </a:r>
          </a:p>
          <a:p>
            <a:pPr lvl="1">
              <a:spcBef>
                <a:spcPts val="1000"/>
              </a:spcBef>
            </a:pPr>
            <a:r>
              <a:rPr lang="en-US" sz="2400" noProof="0" dirty="0"/>
              <a:t>Of particular interest is information about availability/effectiveness of treatments, effectiveness of new treatments, and ongoing research advancing treatments.</a:t>
            </a:r>
          </a:p>
        </p:txBody>
      </p:sp>
      <p:pic>
        <p:nvPicPr>
          <p:cNvPr id="8" name="Content Placeholder 3" descr="Medications, pulmonary rehab, healthy living and lifestyle changes">
            <a:extLst>
              <a:ext uri="{FF2B5EF4-FFF2-40B4-BE49-F238E27FC236}">
                <a16:creationId xmlns:a16="http://schemas.microsoft.com/office/drawing/2014/main" id="{A9188EF1-6CB0-4F16-9969-E5FCD56F079F}"/>
              </a:ext>
            </a:extLst>
          </p:cNvPr>
          <p:cNvPicPr>
            <a:picLocks noGrp="1" noChangeAspect="1"/>
          </p:cNvPicPr>
          <p:nvPr>
            <p:ph sz="quarter" idx="11"/>
          </p:nvPr>
        </p:nvPicPr>
        <p:blipFill rotWithShape="1">
          <a:blip r:embed="rId2">
            <a:extLst>
              <a:ext uri="{28A0092B-C50C-407E-A947-70E740481C1C}">
                <a14:useLocalDpi xmlns:a14="http://schemas.microsoft.com/office/drawing/2010/main" val="0"/>
              </a:ext>
            </a:extLst>
          </a:blip>
          <a:srcRect t="28848" r="3553" b="43527"/>
          <a:stretch/>
        </p:blipFill>
        <p:spPr>
          <a:xfrm>
            <a:off x="2543605" y="4394200"/>
            <a:ext cx="7347678" cy="1104900"/>
          </a:xfrm>
          <a:prstGeom prst="rect">
            <a:avLst/>
          </a:prstGeom>
        </p:spPr>
      </p:pic>
    </p:spTree>
    <p:extLst>
      <p:ext uri="{BB962C8B-B14F-4D97-AF65-F5344CB8AC3E}">
        <p14:creationId xmlns:p14="http://schemas.microsoft.com/office/powerpoint/2010/main" val="84658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noProof="0" dirty="0" err="1"/>
              <a:t>COPD</a:t>
            </a:r>
            <a:r>
              <a:rPr lang="en-US" noProof="0" dirty="0"/>
              <a:t> National Action Plan					</a:t>
            </a:r>
            <a:r>
              <a:rPr lang="en-US" sz="1100" noProof="0" dirty="0"/>
              <a:t>1 of 2</a:t>
            </a:r>
            <a:endParaRPr lang="en-US" noProof="0" dirty="0"/>
          </a:p>
        </p:txBody>
      </p:sp>
      <p:sp>
        <p:nvSpPr>
          <p:cNvPr id="6" name="Content Placeholder 2"/>
          <p:cNvSpPr>
            <a:spLocks noGrp="1"/>
          </p:cNvSpPr>
          <p:nvPr>
            <p:ph sz="quarter" idx="10"/>
          </p:nvPr>
        </p:nvSpPr>
        <p:spPr>
          <a:xfrm>
            <a:off x="738679" y="1168400"/>
            <a:ext cx="7129576" cy="4483100"/>
          </a:xfrm>
        </p:spPr>
        <p:txBody>
          <a:bodyPr/>
          <a:lstStyle/>
          <a:p>
            <a:pPr marL="0" indent="0">
              <a:buNone/>
            </a:pPr>
            <a:r>
              <a:rPr lang="en-US" noProof="0" dirty="0"/>
              <a:t>Millions of dollars are spent on direct, and indirect, costs for </a:t>
            </a:r>
            <a:r>
              <a:rPr lang="en-US" noProof="0" dirty="0" err="1"/>
              <a:t>COPD</a:t>
            </a:r>
            <a:r>
              <a:rPr lang="en-US" noProof="0" dirty="0"/>
              <a:t>-related care and this is expected to increase.</a:t>
            </a:r>
          </a:p>
          <a:p>
            <a:r>
              <a:rPr lang="en-US" noProof="0" dirty="0"/>
              <a:t>Developed at the request of Congress with input from the broad </a:t>
            </a:r>
            <a:r>
              <a:rPr lang="en-US" noProof="0" dirty="0" err="1"/>
              <a:t>COPD</a:t>
            </a:r>
            <a:r>
              <a:rPr lang="en-US" noProof="0" dirty="0"/>
              <a:t> community.</a:t>
            </a:r>
          </a:p>
          <a:p>
            <a:r>
              <a:rPr lang="en-US" noProof="0" dirty="0"/>
              <a:t>The first-ever blueprint for a multi-faceted, unified fight against the disease.</a:t>
            </a:r>
          </a:p>
          <a:p>
            <a:r>
              <a:rPr lang="en-US" noProof="0" dirty="0"/>
              <a:t>Provides a comprehensive framework for action by those affected by the disease and those who care about reducing its burden.</a:t>
            </a:r>
          </a:p>
          <a:p>
            <a:r>
              <a:rPr lang="en-US" noProof="0" dirty="0"/>
              <a:t>Website: </a:t>
            </a:r>
            <a:r>
              <a:rPr lang="en-US" b="1" u="sng" spc="-20" noProof="0" dirty="0">
                <a:solidFill>
                  <a:schemeClr val="accent1"/>
                </a:solidFill>
                <a:hlinkClick r:id="rId2" tooltip="COPD National Action Plan website"/>
              </a:rPr>
              <a:t>COPD.nih.gov</a:t>
            </a:r>
            <a:endParaRPr lang="en-US" noProof="0" dirty="0"/>
          </a:p>
        </p:txBody>
      </p:sp>
      <p:pic>
        <p:nvPicPr>
          <p:cNvPr id="8" name="Content Placeholder 3" descr="C O P D National Action Plan.">
            <a:extLst>
              <a:ext uri="{FF2B5EF4-FFF2-40B4-BE49-F238E27FC236}">
                <a16:creationId xmlns:a16="http://schemas.microsoft.com/office/drawing/2014/main" id="{7487453D-2C62-4161-8847-EC01265B42F0}"/>
              </a:ext>
            </a:extLst>
          </p:cNvPr>
          <p:cNvPicPr>
            <a:picLocks noGrp="1" noChangeAspect="1"/>
          </p:cNvPicPr>
          <p:nvPr>
            <p:ph sz="quarter" idx="11"/>
          </p:nvPr>
        </p:nvPicPr>
        <p:blipFill rotWithShape="1">
          <a:blip r:embed="rId3" cstate="print">
            <a:extLst>
              <a:ext uri="{28A0092B-C50C-407E-A947-70E740481C1C}">
                <a14:useLocalDpi xmlns:a14="http://schemas.microsoft.com/office/drawing/2010/main" val="0"/>
              </a:ext>
            </a:extLst>
          </a:blip>
          <a:srcRect l="1006" t="1274" r="972" b="666"/>
          <a:stretch/>
        </p:blipFill>
        <p:spPr>
          <a:xfrm>
            <a:off x="8300055" y="1079500"/>
            <a:ext cx="3275390" cy="4225926"/>
          </a:xfrm>
          <a:prstGeom prst="rect">
            <a:avLst/>
          </a:prstGeom>
          <a:ln>
            <a:solidFill>
              <a:schemeClr val="bg2">
                <a:lumMod val="90000"/>
              </a:schemeClr>
            </a:solidFill>
          </a:ln>
          <a:effectLst/>
        </p:spPr>
      </p:pic>
    </p:spTree>
    <p:extLst>
      <p:ext uri="{BB962C8B-B14F-4D97-AF65-F5344CB8AC3E}">
        <p14:creationId xmlns:p14="http://schemas.microsoft.com/office/powerpoint/2010/main" val="3369680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noProof="0" dirty="0" err="1"/>
              <a:t>COPD</a:t>
            </a:r>
            <a:r>
              <a:rPr lang="en-US" noProof="0" dirty="0"/>
              <a:t> National Action Plan					</a:t>
            </a:r>
            <a:r>
              <a:rPr lang="en-US" sz="1100" noProof="0" dirty="0"/>
              <a:t>2 of 2</a:t>
            </a:r>
            <a:endParaRPr lang="en-US" noProof="0" dirty="0"/>
          </a:p>
        </p:txBody>
      </p:sp>
      <p:pic>
        <p:nvPicPr>
          <p:cNvPr id="19" name="Picture Placeholder 2" descr="Number 1. "/>
          <p:cNvPicPr>
            <a:picLocks noGrp="1" noChangeAspect="1"/>
          </p:cNvPicPr>
          <p:nvPr>
            <p:ph type="pic" sz="quarter" idx="11"/>
          </p:nvPr>
        </p:nvPicPr>
        <p:blipFill rotWithShape="1">
          <a:blip r:embed="rId2"/>
          <a:srcRect l="-22229" t="-19414" r="-21105" b="-23920"/>
          <a:stretch/>
        </p:blipFill>
        <p:spPr>
          <a:xfrm>
            <a:off x="990600" y="1181696"/>
            <a:ext cx="786384" cy="786384"/>
          </a:xfrm>
          <a:prstGeom prst="rect">
            <a:avLst/>
          </a:prstGeom>
          <a:gradFill flip="none" rotWithShape="1">
            <a:gsLst>
              <a:gs pos="40000">
                <a:schemeClr val="accent1">
                  <a:lumMod val="40000"/>
                  <a:lumOff val="60000"/>
                </a:schemeClr>
              </a:gs>
              <a:gs pos="100000">
                <a:srgbClr val="559BDB"/>
              </a:gs>
              <a:gs pos="0">
                <a:srgbClr val="559BDB"/>
              </a:gs>
              <a:gs pos="70000">
                <a:schemeClr val="accent1">
                  <a:lumMod val="40000"/>
                  <a:lumOff val="60000"/>
                </a:schemeClr>
              </a:gs>
            </a:gsLst>
            <a:lin ang="5400000" scaled="1"/>
            <a:tileRect/>
          </a:gradFill>
          <a:ln>
            <a:noFill/>
          </a:ln>
        </p:spPr>
      </p:pic>
      <p:sp>
        <p:nvSpPr>
          <p:cNvPr id="6" name="Content Placeholder 3"/>
          <p:cNvSpPr>
            <a:spLocks noGrp="1"/>
          </p:cNvSpPr>
          <p:nvPr>
            <p:ph sz="quarter" idx="10"/>
          </p:nvPr>
        </p:nvSpPr>
        <p:spPr>
          <a:xfrm>
            <a:off x="1764284" y="1181696"/>
            <a:ext cx="9341590" cy="786384"/>
          </a:xfrm>
          <a:gradFill>
            <a:gsLst>
              <a:gs pos="40000">
                <a:schemeClr val="accent1">
                  <a:lumMod val="40000"/>
                  <a:lumOff val="60000"/>
                </a:schemeClr>
              </a:gs>
              <a:gs pos="100000">
                <a:srgbClr val="559BDB"/>
              </a:gs>
              <a:gs pos="0">
                <a:srgbClr val="559BDB"/>
              </a:gs>
              <a:gs pos="70000">
                <a:schemeClr val="accent1">
                  <a:lumMod val="40000"/>
                  <a:lumOff val="6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439420" indent="0">
              <a:spcBef>
                <a:spcPts val="100"/>
              </a:spcBef>
              <a:buClr>
                <a:srgbClr val="522E60"/>
              </a:buClr>
              <a:buSzPct val="90000"/>
              <a:buNone/>
            </a:pPr>
            <a:r>
              <a:rPr lang="en-US" sz="1800" spc="-30" noProof="0" dirty="0">
                <a:solidFill>
                  <a:schemeClr val="tx1"/>
                </a:solidFill>
              </a:rPr>
              <a:t>Empower people with </a:t>
            </a:r>
            <a:r>
              <a:rPr lang="en-US" sz="1800" spc="-30" noProof="0" dirty="0" err="1">
                <a:solidFill>
                  <a:schemeClr val="tx1"/>
                </a:solidFill>
              </a:rPr>
              <a:t>COPD</a:t>
            </a:r>
            <a:r>
              <a:rPr lang="en-US" sz="1800" spc="-30" noProof="0" dirty="0">
                <a:solidFill>
                  <a:schemeClr val="tx1"/>
                </a:solidFill>
              </a:rPr>
              <a:t>, their families, and caregivers to recognize and reduce the burden of </a:t>
            </a:r>
            <a:r>
              <a:rPr lang="en-US" sz="1800" spc="-30" noProof="0" dirty="0" err="1">
                <a:solidFill>
                  <a:schemeClr val="tx1"/>
                </a:solidFill>
              </a:rPr>
              <a:t>COPD</a:t>
            </a:r>
            <a:r>
              <a:rPr lang="en-US" sz="1800" spc="-30" noProof="0" dirty="0">
                <a:solidFill>
                  <a:schemeClr val="tx1"/>
                </a:solidFill>
              </a:rPr>
              <a:t>.</a:t>
            </a:r>
          </a:p>
        </p:txBody>
      </p:sp>
      <p:pic>
        <p:nvPicPr>
          <p:cNvPr id="20" name="Picture Placeholder 4" descr="Number 2."/>
          <p:cNvPicPr>
            <a:picLocks noGrp="1" noChangeAspect="1"/>
          </p:cNvPicPr>
          <p:nvPr>
            <p:ph type="pic" sz="quarter" idx="12"/>
          </p:nvPr>
        </p:nvPicPr>
        <p:blipFill rotWithShape="1">
          <a:blip r:embed="rId3"/>
          <a:srcRect l="-21667" t="-20000" r="-21667" b="-23334"/>
          <a:stretch/>
        </p:blipFill>
        <p:spPr>
          <a:xfrm>
            <a:off x="990600" y="2090961"/>
            <a:ext cx="786384" cy="786384"/>
          </a:xfrm>
          <a:prstGeom prst="rect">
            <a:avLst/>
          </a:prstGeom>
          <a:gradFill flip="none" rotWithShape="1">
            <a:gsLst>
              <a:gs pos="40000">
                <a:schemeClr val="accent1">
                  <a:lumMod val="40000"/>
                  <a:lumOff val="60000"/>
                </a:schemeClr>
              </a:gs>
              <a:gs pos="100000">
                <a:srgbClr val="559BDB"/>
              </a:gs>
              <a:gs pos="0">
                <a:srgbClr val="559BDB"/>
              </a:gs>
              <a:gs pos="70000">
                <a:schemeClr val="accent1">
                  <a:lumMod val="40000"/>
                  <a:lumOff val="60000"/>
                </a:schemeClr>
              </a:gs>
            </a:gsLst>
            <a:lin ang="5400000" scaled="1"/>
            <a:tileRect/>
          </a:gradFill>
          <a:ln>
            <a:noFill/>
          </a:ln>
        </p:spPr>
      </p:pic>
      <p:sp>
        <p:nvSpPr>
          <p:cNvPr id="9" name="Content Placeholder 5"/>
          <p:cNvSpPr>
            <a:spLocks noGrp="1"/>
          </p:cNvSpPr>
          <p:nvPr>
            <p:ph sz="quarter" idx="13"/>
          </p:nvPr>
        </p:nvSpPr>
        <p:spPr>
          <a:xfrm>
            <a:off x="1764284" y="2090961"/>
            <a:ext cx="9341590" cy="786384"/>
          </a:xfrm>
          <a:gradFill>
            <a:gsLst>
              <a:gs pos="40000">
                <a:schemeClr val="accent1">
                  <a:lumMod val="40000"/>
                  <a:lumOff val="60000"/>
                </a:schemeClr>
              </a:gs>
              <a:gs pos="100000">
                <a:srgbClr val="559BDB"/>
              </a:gs>
              <a:gs pos="0">
                <a:srgbClr val="559BDB"/>
              </a:gs>
              <a:gs pos="70000">
                <a:schemeClr val="accent1">
                  <a:lumMod val="40000"/>
                  <a:lumOff val="6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439420" indent="0">
              <a:spcBef>
                <a:spcPts val="100"/>
              </a:spcBef>
              <a:buClr>
                <a:srgbClr val="522E60"/>
              </a:buClr>
              <a:buSzPct val="90000"/>
              <a:buNone/>
            </a:pPr>
            <a:r>
              <a:rPr lang="en-US" sz="1800" spc="-30" noProof="0" dirty="0">
                <a:solidFill>
                  <a:schemeClr val="tx1"/>
                </a:solidFill>
              </a:rPr>
              <a:t>Improve the prevention, diagnosis, treatment, and management of </a:t>
            </a:r>
            <a:r>
              <a:rPr lang="en-US" sz="1800" spc="-30" noProof="0" dirty="0" err="1">
                <a:solidFill>
                  <a:schemeClr val="tx1"/>
                </a:solidFill>
              </a:rPr>
              <a:t>COPD</a:t>
            </a:r>
            <a:r>
              <a:rPr lang="en-US" sz="1800" spc="-30" noProof="0" dirty="0">
                <a:solidFill>
                  <a:schemeClr val="tx1"/>
                </a:solidFill>
              </a:rPr>
              <a:t> by improving the quality of care delivered across the health care continuum.</a:t>
            </a:r>
          </a:p>
        </p:txBody>
      </p:sp>
      <p:pic>
        <p:nvPicPr>
          <p:cNvPr id="21" name="Picture Placeholder 6" descr="Number 3."/>
          <p:cNvPicPr>
            <a:picLocks noGrp="1" noChangeAspect="1"/>
          </p:cNvPicPr>
          <p:nvPr>
            <p:ph type="pic" sz="quarter" idx="14"/>
          </p:nvPr>
        </p:nvPicPr>
        <p:blipFill rotWithShape="1">
          <a:blip r:embed="rId4"/>
          <a:srcRect l="-22189" t="-20000" r="-21145" b="-23334"/>
          <a:stretch/>
        </p:blipFill>
        <p:spPr>
          <a:xfrm>
            <a:off x="990600" y="2996864"/>
            <a:ext cx="786384" cy="786384"/>
          </a:xfrm>
          <a:prstGeom prst="rect">
            <a:avLst/>
          </a:prstGeom>
          <a:gradFill flip="none" rotWithShape="1">
            <a:gsLst>
              <a:gs pos="40000">
                <a:schemeClr val="accent1">
                  <a:lumMod val="40000"/>
                  <a:lumOff val="60000"/>
                </a:schemeClr>
              </a:gs>
              <a:gs pos="100000">
                <a:srgbClr val="559BDB"/>
              </a:gs>
              <a:gs pos="0">
                <a:srgbClr val="559BDB"/>
              </a:gs>
              <a:gs pos="70000">
                <a:schemeClr val="accent1">
                  <a:lumMod val="40000"/>
                  <a:lumOff val="60000"/>
                </a:schemeClr>
              </a:gs>
            </a:gsLst>
            <a:lin ang="5400000" scaled="1"/>
            <a:tileRect/>
          </a:gradFill>
          <a:ln>
            <a:noFill/>
          </a:ln>
        </p:spPr>
      </p:pic>
      <p:sp>
        <p:nvSpPr>
          <p:cNvPr id="11" name="Content Placeholder 7"/>
          <p:cNvSpPr>
            <a:spLocks noGrp="1"/>
          </p:cNvSpPr>
          <p:nvPr>
            <p:ph sz="quarter" idx="15"/>
          </p:nvPr>
        </p:nvSpPr>
        <p:spPr>
          <a:xfrm>
            <a:off x="1764284" y="2996864"/>
            <a:ext cx="9341590" cy="786384"/>
          </a:xfrm>
          <a:gradFill>
            <a:gsLst>
              <a:gs pos="40000">
                <a:schemeClr val="accent1">
                  <a:lumMod val="40000"/>
                  <a:lumOff val="60000"/>
                </a:schemeClr>
              </a:gs>
              <a:gs pos="100000">
                <a:srgbClr val="559BDB"/>
              </a:gs>
              <a:gs pos="0">
                <a:srgbClr val="559BDB"/>
              </a:gs>
              <a:gs pos="70000">
                <a:schemeClr val="accent1">
                  <a:lumMod val="40000"/>
                  <a:lumOff val="6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439420" indent="0">
              <a:spcBef>
                <a:spcPts val="100"/>
              </a:spcBef>
              <a:buClr>
                <a:srgbClr val="522E60"/>
              </a:buClr>
              <a:buSzPct val="90000"/>
              <a:buNone/>
            </a:pPr>
            <a:r>
              <a:rPr lang="en-US" sz="1800" spc="-30" noProof="0" dirty="0">
                <a:solidFill>
                  <a:schemeClr val="tx1"/>
                </a:solidFill>
              </a:rPr>
              <a:t>Collect, analyze, report, and disseminate </a:t>
            </a:r>
            <a:r>
              <a:rPr lang="en-US" sz="1800" spc="-30" noProof="0" dirty="0" err="1">
                <a:solidFill>
                  <a:schemeClr val="tx1"/>
                </a:solidFill>
              </a:rPr>
              <a:t>COPD</a:t>
            </a:r>
            <a:r>
              <a:rPr lang="en-US" sz="1800" spc="-30" noProof="0" dirty="0">
                <a:solidFill>
                  <a:schemeClr val="tx1"/>
                </a:solidFill>
              </a:rPr>
              <a:t>-related public health data that drive change and track progress.</a:t>
            </a:r>
          </a:p>
        </p:txBody>
      </p:sp>
      <p:pic>
        <p:nvPicPr>
          <p:cNvPr id="22" name="Picture Placeholder 8" descr="Number 4."/>
          <p:cNvPicPr>
            <a:picLocks noGrp="1" noChangeAspect="1"/>
          </p:cNvPicPr>
          <p:nvPr>
            <p:ph type="pic" sz="quarter" idx="16"/>
          </p:nvPr>
        </p:nvPicPr>
        <p:blipFill rotWithShape="1">
          <a:blip r:embed="rId5"/>
          <a:srcRect l="-22189" t="-20000" r="-21145" b="-23334"/>
          <a:stretch/>
        </p:blipFill>
        <p:spPr>
          <a:xfrm>
            <a:off x="990600" y="3902767"/>
            <a:ext cx="786384" cy="786384"/>
          </a:xfrm>
          <a:prstGeom prst="rect">
            <a:avLst/>
          </a:prstGeom>
          <a:gradFill flip="none" rotWithShape="1">
            <a:gsLst>
              <a:gs pos="40000">
                <a:schemeClr val="accent1">
                  <a:lumMod val="40000"/>
                  <a:lumOff val="60000"/>
                </a:schemeClr>
              </a:gs>
              <a:gs pos="100000">
                <a:srgbClr val="559BDB"/>
              </a:gs>
              <a:gs pos="0">
                <a:srgbClr val="559BDB"/>
              </a:gs>
              <a:gs pos="70000">
                <a:schemeClr val="accent1">
                  <a:lumMod val="40000"/>
                  <a:lumOff val="60000"/>
                </a:schemeClr>
              </a:gs>
            </a:gsLst>
            <a:lin ang="5400000" scaled="1"/>
            <a:tileRect/>
          </a:gradFill>
          <a:ln>
            <a:noFill/>
          </a:ln>
        </p:spPr>
      </p:pic>
      <p:sp>
        <p:nvSpPr>
          <p:cNvPr id="13" name="Content Placeholder 9"/>
          <p:cNvSpPr>
            <a:spLocks noGrp="1"/>
          </p:cNvSpPr>
          <p:nvPr>
            <p:ph sz="quarter" idx="17"/>
          </p:nvPr>
        </p:nvSpPr>
        <p:spPr>
          <a:xfrm>
            <a:off x="1764284" y="3902767"/>
            <a:ext cx="9341590" cy="786384"/>
          </a:xfrm>
          <a:gradFill>
            <a:gsLst>
              <a:gs pos="40000">
                <a:schemeClr val="accent1">
                  <a:lumMod val="40000"/>
                  <a:lumOff val="60000"/>
                </a:schemeClr>
              </a:gs>
              <a:gs pos="100000">
                <a:srgbClr val="559BDB"/>
              </a:gs>
              <a:gs pos="0">
                <a:srgbClr val="559BDB"/>
              </a:gs>
              <a:gs pos="70000">
                <a:schemeClr val="accent1">
                  <a:lumMod val="40000"/>
                  <a:lumOff val="6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439420" indent="0">
              <a:spcBef>
                <a:spcPts val="100"/>
              </a:spcBef>
              <a:buClr>
                <a:srgbClr val="522E60"/>
              </a:buClr>
              <a:buSzPct val="90000"/>
              <a:buNone/>
            </a:pPr>
            <a:r>
              <a:rPr lang="en-US" sz="1800" spc="-30" noProof="0" dirty="0">
                <a:solidFill>
                  <a:schemeClr val="tx1"/>
                </a:solidFill>
              </a:rPr>
              <a:t>Increase and sustain research to better understand the prevention, pathogenesis, diagnosis, treatment, and management of </a:t>
            </a:r>
            <a:r>
              <a:rPr lang="en-US" sz="1800" spc="-30" noProof="0" dirty="0" err="1">
                <a:solidFill>
                  <a:schemeClr val="tx1"/>
                </a:solidFill>
              </a:rPr>
              <a:t>COPD</a:t>
            </a:r>
            <a:r>
              <a:rPr lang="en-US" sz="1800" spc="-30" noProof="0" dirty="0">
                <a:solidFill>
                  <a:schemeClr val="tx1"/>
                </a:solidFill>
              </a:rPr>
              <a:t>.</a:t>
            </a:r>
          </a:p>
        </p:txBody>
      </p:sp>
      <p:pic>
        <p:nvPicPr>
          <p:cNvPr id="23" name="Picture Placeholder 10" descr="Number 5."/>
          <p:cNvPicPr>
            <a:picLocks noGrp="1" noChangeAspect="1"/>
          </p:cNvPicPr>
          <p:nvPr>
            <p:ph type="pic" sz="quarter" idx="18"/>
          </p:nvPr>
        </p:nvPicPr>
        <p:blipFill rotWithShape="1">
          <a:blip r:embed="rId6"/>
          <a:srcRect l="-22189" t="-20000" r="-21145" b="-23334"/>
          <a:stretch/>
        </p:blipFill>
        <p:spPr>
          <a:xfrm>
            <a:off x="977392" y="4809752"/>
            <a:ext cx="786384" cy="786384"/>
          </a:xfrm>
          <a:prstGeom prst="rect">
            <a:avLst/>
          </a:prstGeom>
          <a:gradFill flip="none" rotWithShape="1">
            <a:gsLst>
              <a:gs pos="40000">
                <a:schemeClr val="accent1">
                  <a:lumMod val="40000"/>
                  <a:lumOff val="60000"/>
                </a:schemeClr>
              </a:gs>
              <a:gs pos="100000">
                <a:srgbClr val="559BDB"/>
              </a:gs>
              <a:gs pos="0">
                <a:srgbClr val="559BDB"/>
              </a:gs>
              <a:gs pos="70000">
                <a:schemeClr val="accent1">
                  <a:lumMod val="40000"/>
                  <a:lumOff val="60000"/>
                </a:schemeClr>
              </a:gs>
            </a:gsLst>
            <a:lin ang="5400000" scaled="1"/>
            <a:tileRect/>
          </a:gradFill>
          <a:ln>
            <a:noFill/>
          </a:ln>
        </p:spPr>
      </p:pic>
      <p:sp>
        <p:nvSpPr>
          <p:cNvPr id="15" name="Content Placeholder 11"/>
          <p:cNvSpPr>
            <a:spLocks noGrp="1"/>
          </p:cNvSpPr>
          <p:nvPr>
            <p:ph sz="quarter" idx="19"/>
          </p:nvPr>
        </p:nvSpPr>
        <p:spPr>
          <a:xfrm>
            <a:off x="1751076" y="4809752"/>
            <a:ext cx="9341590" cy="786384"/>
          </a:xfrm>
          <a:gradFill>
            <a:gsLst>
              <a:gs pos="40000">
                <a:schemeClr val="accent1">
                  <a:lumMod val="40000"/>
                  <a:lumOff val="60000"/>
                </a:schemeClr>
              </a:gs>
              <a:gs pos="100000">
                <a:srgbClr val="559BDB"/>
              </a:gs>
              <a:gs pos="0">
                <a:srgbClr val="559BDB"/>
              </a:gs>
              <a:gs pos="70000">
                <a:schemeClr val="accent1">
                  <a:lumMod val="40000"/>
                  <a:lumOff val="6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439420" indent="0">
              <a:spcBef>
                <a:spcPts val="100"/>
              </a:spcBef>
              <a:buClr>
                <a:srgbClr val="522E60"/>
              </a:buClr>
              <a:buSzPct val="90000"/>
              <a:buNone/>
            </a:pPr>
            <a:r>
              <a:rPr lang="en-US" sz="1800" spc="-30" noProof="0" dirty="0">
                <a:solidFill>
                  <a:schemeClr val="tx1"/>
                </a:solidFill>
              </a:rPr>
              <a:t>Translate national policy, educational, and program recommendations into research and public health care actions.</a:t>
            </a:r>
          </a:p>
        </p:txBody>
      </p:sp>
    </p:spTree>
    <p:extLst>
      <p:ext uri="{BB962C8B-B14F-4D97-AF65-F5344CB8AC3E}">
        <p14:creationId xmlns:p14="http://schemas.microsoft.com/office/powerpoint/2010/main" val="1154990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noProof="0" dirty="0"/>
              <a:t>Quick Facts</a:t>
            </a:r>
          </a:p>
        </p:txBody>
      </p:sp>
      <p:sp>
        <p:nvSpPr>
          <p:cNvPr id="9" name="Content Placeholder 2"/>
          <p:cNvSpPr>
            <a:spLocks noGrp="1"/>
          </p:cNvSpPr>
          <p:nvPr>
            <p:ph sz="quarter" idx="10"/>
          </p:nvPr>
        </p:nvSpPr>
        <p:spPr/>
        <p:txBody>
          <a:bodyPr/>
          <a:lstStyle/>
          <a:p>
            <a:pPr>
              <a:spcAft>
                <a:spcPts val="3600"/>
              </a:spcAft>
            </a:pPr>
            <a:r>
              <a:rPr lang="en-US" noProof="0" dirty="0" err="1"/>
              <a:t>COPD</a:t>
            </a:r>
            <a:r>
              <a:rPr lang="en-US" noProof="0" dirty="0"/>
              <a:t> stands for </a:t>
            </a:r>
            <a:r>
              <a:rPr lang="en-US" b="1" noProof="0" dirty="0"/>
              <a:t>chronic </a:t>
            </a:r>
            <a:r>
              <a:rPr lang="en-US" b="1" noProof="0"/>
              <a:t>obstructive pulmonary </a:t>
            </a:r>
            <a:r>
              <a:rPr lang="en-US" b="1" noProof="0" dirty="0"/>
              <a:t>disease</a:t>
            </a:r>
            <a:r>
              <a:rPr lang="en-US" noProof="0" dirty="0"/>
              <a:t>.</a:t>
            </a:r>
          </a:p>
          <a:p>
            <a:pPr>
              <a:spcAft>
                <a:spcPts val="3600"/>
              </a:spcAft>
            </a:pPr>
            <a:r>
              <a:rPr lang="en-US" b="1" noProof="0" dirty="0"/>
              <a:t>Currently the 4th leading cause of death in the U.S. and accounts for nearly 160,000 deaths per year</a:t>
            </a:r>
            <a:r>
              <a:rPr lang="en-US" noProof="0" dirty="0"/>
              <a:t>.</a:t>
            </a:r>
            <a:r>
              <a:rPr lang="en-US" sz="100" noProof="0" dirty="0">
                <a:solidFill>
                  <a:schemeClr val="bg1"/>
                </a:solidFill>
              </a:rPr>
              <a:t> </a:t>
            </a:r>
            <a:r>
              <a:rPr lang="en-US" sz="100" baseline="30000" noProof="0" dirty="0">
                <a:solidFill>
                  <a:schemeClr val="bg1"/>
                </a:solidFill>
              </a:rPr>
              <a:t>Ref </a:t>
            </a:r>
            <a:r>
              <a:rPr lang="en-US" baseline="30000" noProof="0" dirty="0"/>
              <a:t>1</a:t>
            </a:r>
          </a:p>
          <a:p>
            <a:pPr>
              <a:spcAft>
                <a:spcPts val="3600"/>
              </a:spcAft>
            </a:pPr>
            <a:r>
              <a:rPr lang="en-US" b="1" noProof="0" dirty="0"/>
              <a:t>More than 16 million people have been diagnosed </a:t>
            </a:r>
            <a:r>
              <a:rPr lang="en-US" noProof="0" dirty="0"/>
              <a:t>with </a:t>
            </a:r>
            <a:r>
              <a:rPr lang="en-US" noProof="0" dirty="0" err="1"/>
              <a:t>COPD</a:t>
            </a:r>
            <a:r>
              <a:rPr lang="en-US" noProof="0" dirty="0"/>
              <a:t> and it is estimated that </a:t>
            </a:r>
            <a:r>
              <a:rPr lang="en-US" b="1" noProof="0" dirty="0"/>
              <a:t>millions more have it but do not know it</a:t>
            </a:r>
            <a:r>
              <a:rPr lang="en-US" noProof="0" dirty="0"/>
              <a:t>.</a:t>
            </a:r>
            <a:r>
              <a:rPr lang="en-US" sz="100" noProof="0" dirty="0">
                <a:solidFill>
                  <a:schemeClr val="bg1"/>
                </a:solidFill>
              </a:rPr>
              <a:t> </a:t>
            </a:r>
            <a:r>
              <a:rPr lang="en-US" sz="100" baseline="30000" noProof="0" dirty="0">
                <a:solidFill>
                  <a:schemeClr val="bg1"/>
                </a:solidFill>
              </a:rPr>
              <a:t>Ref </a:t>
            </a:r>
            <a:r>
              <a:rPr lang="en-US" baseline="30000" noProof="0" dirty="0"/>
              <a:t>2</a:t>
            </a:r>
          </a:p>
          <a:p>
            <a:pPr>
              <a:spcAft>
                <a:spcPts val="3600"/>
              </a:spcAft>
            </a:pPr>
            <a:r>
              <a:rPr lang="en-US" noProof="0" dirty="0"/>
              <a:t>A </a:t>
            </a:r>
            <a:r>
              <a:rPr lang="en-US" b="1" noProof="0" dirty="0"/>
              <a:t>leading cause of disability</a:t>
            </a:r>
            <a:r>
              <a:rPr lang="en-US" sz="100" b="1" noProof="0" dirty="0">
                <a:solidFill>
                  <a:schemeClr val="bg1"/>
                </a:solidFill>
              </a:rPr>
              <a:t> </a:t>
            </a:r>
            <a:r>
              <a:rPr lang="en-US" sz="100" baseline="30000" noProof="0" dirty="0">
                <a:solidFill>
                  <a:schemeClr val="bg1"/>
                </a:solidFill>
              </a:rPr>
              <a:t>Ref </a:t>
            </a:r>
            <a:r>
              <a:rPr lang="en-US" baseline="30000" noProof="0" dirty="0"/>
              <a:t>3</a:t>
            </a:r>
            <a:r>
              <a:rPr lang="en-US" noProof="0" dirty="0"/>
              <a:t> and an estimated</a:t>
            </a:r>
            <a:r>
              <a:rPr lang="en-US" b="1" noProof="0" dirty="0"/>
              <a:t> 1 in 5 adults, age 45 and over, suffers from </a:t>
            </a:r>
            <a:r>
              <a:rPr lang="en-US" b="1" noProof="0" dirty="0" err="1"/>
              <a:t>COPD</a:t>
            </a:r>
            <a:r>
              <a:rPr lang="en-US" noProof="0" dirty="0"/>
              <a:t>.</a:t>
            </a:r>
            <a:r>
              <a:rPr lang="en-US" sz="100" noProof="0" dirty="0">
                <a:solidFill>
                  <a:schemeClr val="bg1"/>
                </a:solidFill>
              </a:rPr>
              <a:t> </a:t>
            </a:r>
            <a:r>
              <a:rPr lang="en-US" sz="100" baseline="30000" noProof="0" dirty="0">
                <a:solidFill>
                  <a:schemeClr val="bg1"/>
                </a:solidFill>
              </a:rPr>
              <a:t>Ref </a:t>
            </a:r>
            <a:r>
              <a:rPr lang="en-US" baseline="30000" noProof="0" dirty="0"/>
              <a:t>4</a:t>
            </a:r>
          </a:p>
        </p:txBody>
      </p:sp>
      <p:pic>
        <p:nvPicPr>
          <p:cNvPr id="6" name="Picture Placeholder 3" descr="Department of Health &amp; Human Services logo.&#10;NIH National Heart, Lung, and Blood Institute logo.">
            <a:extLst>
              <a:ext uri="{FF2B5EF4-FFF2-40B4-BE49-F238E27FC236}">
                <a16:creationId xmlns:a16="http://schemas.microsoft.com/office/drawing/2014/main" id="{2388D5FD-FC4D-2246-97DA-3379E0A0E3E2}"/>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853" r="1853"/>
          <a:stretch>
            <a:fillRect/>
          </a:stretch>
        </p:blipFill>
        <p:spPr/>
      </p:pic>
    </p:spTree>
    <p:extLst>
      <p:ext uri="{BB962C8B-B14F-4D97-AF65-F5344CB8AC3E}">
        <p14:creationId xmlns:p14="http://schemas.microsoft.com/office/powerpoint/2010/main" val="2354873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i="1" noProof="0" dirty="0">
                <a:latin typeface="Arial Black" panose="020B0604020202020204" pitchFamily="34" charset="0"/>
                <a:cs typeface="Arial Black" panose="020B0604020202020204" pitchFamily="34" charset="0"/>
              </a:rPr>
              <a:t>Learn More Breathe </a:t>
            </a:r>
            <a:r>
              <a:rPr lang="en-US" i="1" noProof="0" dirty="0" err="1">
                <a:latin typeface="Arial Black" panose="020B0604020202020204" pitchFamily="34" charset="0"/>
                <a:cs typeface="Arial Black" panose="020B0604020202020204" pitchFamily="34" charset="0"/>
              </a:rPr>
              <a:t>Better</a:t>
            </a:r>
            <a:r>
              <a:rPr lang="en-US" i="1" baseline="30000" noProof="0" dirty="0" err="1">
                <a:latin typeface="Arial Black" panose="020B0604020202020204" pitchFamily="34" charset="0"/>
                <a:cs typeface="Arial Black" panose="020B0604020202020204" pitchFamily="34" charset="0"/>
              </a:rPr>
              <a:t>SM</a:t>
            </a:r>
            <a:r>
              <a:rPr lang="en-US" i="1" baseline="30000" noProof="0" dirty="0">
                <a:latin typeface="Arial Black" panose="020B0604020202020204" pitchFamily="34" charset="0"/>
                <a:cs typeface="Arial Black" panose="020B0604020202020204" pitchFamily="34" charset="0"/>
              </a:rPr>
              <a:t> </a:t>
            </a:r>
            <a:r>
              <a:rPr lang="en-US" noProof="0" dirty="0">
                <a:latin typeface="Arial Black" panose="020B0604020202020204" pitchFamily="34" charset="0"/>
                <a:cs typeface="Arial Black" panose="020B0604020202020204" pitchFamily="34" charset="0"/>
              </a:rPr>
              <a:t>Program</a:t>
            </a:r>
            <a:endParaRPr lang="en-US" noProof="0" dirty="0"/>
          </a:p>
        </p:txBody>
      </p:sp>
      <p:sp>
        <p:nvSpPr>
          <p:cNvPr id="14" name="Content Placeholder 13"/>
          <p:cNvSpPr>
            <a:spLocks noGrp="1"/>
          </p:cNvSpPr>
          <p:nvPr>
            <p:ph sz="quarter" idx="10"/>
          </p:nvPr>
        </p:nvSpPr>
        <p:spPr>
          <a:xfrm>
            <a:off x="738679" y="1168400"/>
            <a:ext cx="7790724" cy="4483100"/>
          </a:xfrm>
        </p:spPr>
        <p:txBody>
          <a:bodyPr/>
          <a:lstStyle/>
          <a:p>
            <a:pPr marL="0" indent="0">
              <a:buNone/>
            </a:pPr>
            <a:r>
              <a:rPr lang="en-US" noProof="0" dirty="0"/>
              <a:t>Provides free resources about symptoms, diagnosis, treatment, and management for patients and caregivers:</a:t>
            </a:r>
          </a:p>
          <a:p>
            <a:r>
              <a:rPr lang="en-US" noProof="0" dirty="0"/>
              <a:t>Animated videos</a:t>
            </a:r>
          </a:p>
          <a:p>
            <a:r>
              <a:rPr lang="en-US" noProof="0" dirty="0"/>
              <a:t>Fact sheets </a:t>
            </a:r>
          </a:p>
          <a:p>
            <a:r>
              <a:rPr lang="en-US" noProof="0" dirty="0"/>
              <a:t>Infographics and social media resources</a:t>
            </a:r>
          </a:p>
          <a:p>
            <a:endParaRPr lang="en-US" noProof="0" dirty="0"/>
          </a:p>
          <a:p>
            <a:pPr marL="0" indent="0">
              <a:buNone/>
            </a:pPr>
            <a:r>
              <a:rPr lang="en-US" noProof="0" dirty="0"/>
              <a:t>Resources for health care providers:</a:t>
            </a:r>
          </a:p>
          <a:p>
            <a:r>
              <a:rPr lang="en-US" noProof="0" dirty="0"/>
              <a:t>Provider toolkit</a:t>
            </a:r>
          </a:p>
          <a:p>
            <a:r>
              <a:rPr lang="en-US" noProof="0" dirty="0"/>
              <a:t>Teaching tools</a:t>
            </a:r>
          </a:p>
          <a:p>
            <a:r>
              <a:rPr lang="en-US" noProof="0" dirty="0"/>
              <a:t>Patient handouts</a:t>
            </a:r>
          </a:p>
        </p:txBody>
      </p:sp>
      <p:pic>
        <p:nvPicPr>
          <p:cNvPr id="16" name="Content Placeholder 15" descr="Collage of the following items:&#10;• Learn More Breathe Better Asthma fact sheet.&#10;• Learn More Breathe Better Pulmonary Rehabilitation infographic.&#10;• Learn More Breathe Better animated video.&#10;• Learn More Breathe Better Provider Toolkit.&#10;"/>
          <p:cNvPicPr>
            <a:picLocks noGrp="1" noChangeAspect="1"/>
          </p:cNvPicPr>
          <p:nvPr>
            <p:ph sz="quarter" idx="11"/>
          </p:nvPr>
        </p:nvPicPr>
        <p:blipFill>
          <a:blip r:embed="rId2"/>
          <a:stretch>
            <a:fillRect/>
          </a:stretch>
        </p:blipFill>
        <p:spPr>
          <a:xfrm>
            <a:off x="6563983" y="1016000"/>
            <a:ext cx="5322437" cy="4632325"/>
          </a:xfrm>
          <a:prstGeom prst="rect">
            <a:avLst/>
          </a:prstGeom>
        </p:spPr>
      </p:pic>
    </p:spTree>
    <p:extLst>
      <p:ext uri="{BB962C8B-B14F-4D97-AF65-F5344CB8AC3E}">
        <p14:creationId xmlns:p14="http://schemas.microsoft.com/office/powerpoint/2010/main" val="80394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noProof="0" dirty="0">
                <a:latin typeface="Arial Black" panose="020B0604020202020204" pitchFamily="34" charset="0"/>
                <a:cs typeface="Arial Black" panose="020B0604020202020204" pitchFamily="34" charset="0"/>
              </a:rPr>
              <a:t>Additional </a:t>
            </a:r>
            <a:r>
              <a:rPr lang="en-US" noProof="0" dirty="0" err="1">
                <a:latin typeface="Arial Black" panose="020B0604020202020204" pitchFamily="34" charset="0"/>
                <a:cs typeface="Arial Black" panose="020B0604020202020204" pitchFamily="34" charset="0"/>
              </a:rPr>
              <a:t>COPD</a:t>
            </a:r>
            <a:r>
              <a:rPr lang="en-US" noProof="0" dirty="0">
                <a:latin typeface="Arial Black" panose="020B0604020202020204" pitchFamily="34" charset="0"/>
                <a:cs typeface="Arial Black" panose="020B0604020202020204" pitchFamily="34" charset="0"/>
              </a:rPr>
              <a:t> Resources</a:t>
            </a:r>
            <a:endParaRPr lang="en-US" noProof="0" dirty="0"/>
          </a:p>
        </p:txBody>
      </p:sp>
      <p:sp>
        <p:nvSpPr>
          <p:cNvPr id="12" name="Content Placeholder 2"/>
          <p:cNvSpPr>
            <a:spLocks noGrp="1"/>
          </p:cNvSpPr>
          <p:nvPr>
            <p:ph sz="quarter" idx="10"/>
          </p:nvPr>
        </p:nvSpPr>
        <p:spPr>
          <a:xfrm>
            <a:off x="738680" y="1168400"/>
            <a:ext cx="10958020" cy="1234558"/>
          </a:xfrm>
        </p:spPr>
        <p:txBody>
          <a:bodyPr/>
          <a:lstStyle/>
          <a:p>
            <a:pPr lvl="0"/>
            <a:r>
              <a:rPr lang="en-US" noProof="0" dirty="0"/>
              <a:t>For more information and resources, visit: </a:t>
            </a:r>
          </a:p>
          <a:p>
            <a:pPr lvl="1"/>
            <a:r>
              <a:rPr lang="en-US" sz="2400" i="1" noProof="0" dirty="0"/>
              <a:t>Learn More Breathe </a:t>
            </a:r>
            <a:r>
              <a:rPr lang="en-US" sz="2400" i="1" noProof="0" dirty="0" err="1"/>
              <a:t>Better</a:t>
            </a:r>
            <a:r>
              <a:rPr lang="en-US" sz="2400" i="1" baseline="30000" noProof="0" dirty="0" err="1"/>
              <a:t>SM</a:t>
            </a:r>
            <a:r>
              <a:rPr lang="en-US" sz="2400" i="1" noProof="0" dirty="0"/>
              <a:t> </a:t>
            </a:r>
            <a:r>
              <a:rPr lang="en-US" sz="2400" noProof="0" dirty="0"/>
              <a:t>website at </a:t>
            </a:r>
            <a:r>
              <a:rPr lang="en-US" sz="2400" noProof="0" dirty="0">
                <a:hlinkClick r:id="rId2" tooltip="Learn More Breathe Better website"/>
              </a:rPr>
              <a:t>COPD.nhlbi.nih.gov</a:t>
            </a:r>
            <a:endParaRPr lang="en-US" sz="2400" noProof="0" dirty="0"/>
          </a:p>
          <a:p>
            <a:pPr lvl="1"/>
            <a:r>
              <a:rPr lang="en-US" sz="2400" noProof="0" dirty="0" err="1"/>
              <a:t>COPD</a:t>
            </a:r>
            <a:r>
              <a:rPr lang="en-US" sz="2400" noProof="0" dirty="0"/>
              <a:t> National Action Plan: </a:t>
            </a:r>
            <a:r>
              <a:rPr lang="en-US" sz="2400" u="sng" spc="-20" noProof="0" dirty="0">
                <a:solidFill>
                  <a:schemeClr val="accent1"/>
                </a:solidFill>
                <a:hlinkClick r:id="rId3" tooltip="COPD National Action Plan website"/>
              </a:rPr>
              <a:t>COPD.nih.gov</a:t>
            </a:r>
            <a:endParaRPr lang="en-US" sz="2400" u="sng" spc="-20" noProof="0" dirty="0">
              <a:solidFill>
                <a:schemeClr val="accent1"/>
              </a:solidFill>
            </a:endParaRPr>
          </a:p>
        </p:txBody>
      </p:sp>
      <p:sp>
        <p:nvSpPr>
          <p:cNvPr id="13" name="Content Placeholder 3"/>
          <p:cNvSpPr>
            <a:spLocks noGrp="1"/>
          </p:cNvSpPr>
          <p:nvPr>
            <p:ph sz="quarter" idx="11"/>
          </p:nvPr>
        </p:nvSpPr>
        <p:spPr>
          <a:xfrm>
            <a:off x="738680" y="3072809"/>
            <a:ext cx="10958020" cy="805116"/>
          </a:xfrm>
        </p:spPr>
        <p:txBody>
          <a:bodyPr/>
          <a:lstStyle/>
          <a:p>
            <a:pPr marL="0" indent="0" algn="ctr">
              <a:spcBef>
                <a:spcPts val="600"/>
              </a:spcBef>
              <a:buNone/>
            </a:pPr>
            <a:r>
              <a:rPr lang="en-US" noProof="0" dirty="0"/>
              <a:t>Join the conversations on social media</a:t>
            </a:r>
          </a:p>
          <a:p>
            <a:pPr marL="0" indent="0" algn="ctr">
              <a:spcBef>
                <a:spcPts val="600"/>
              </a:spcBef>
              <a:buNone/>
            </a:pPr>
            <a:r>
              <a:rPr lang="en-US" sz="2800" noProof="0" dirty="0"/>
              <a:t> </a:t>
            </a:r>
            <a:r>
              <a:rPr lang="en-US" sz="2800" b="1" noProof="0" dirty="0"/>
              <a:t>@</a:t>
            </a:r>
            <a:r>
              <a:rPr lang="en-US" sz="2800" b="1" noProof="0" dirty="0" err="1"/>
              <a:t>BreatheBetter</a:t>
            </a:r>
            <a:endParaRPr lang="en-US" sz="2800" b="1" noProof="0" dirty="0"/>
          </a:p>
        </p:txBody>
      </p:sp>
      <p:pic>
        <p:nvPicPr>
          <p:cNvPr id="23" name="Content Placeholder 4" descr="Facebook icon.">
            <a:extLst>
              <a:ext uri="{FF2B5EF4-FFF2-40B4-BE49-F238E27FC236}">
                <a16:creationId xmlns:a16="http://schemas.microsoft.com/office/drawing/2014/main" id="{00BAE8CC-D409-4C96-B10C-9CD8333B23A4}"/>
              </a:ext>
            </a:extLst>
          </p:cNvPr>
          <p:cNvPicPr>
            <a:picLocks noGrp="1" noChangeAspect="1"/>
          </p:cNvPicPr>
          <p:nvPr>
            <p:ph sz="quarter" idx="12"/>
          </p:nvPr>
        </p:nvPicPr>
        <p:blipFill rotWithShape="1">
          <a:blip r:embed="rId4" cstate="print">
            <a:extLst>
              <a:ext uri="{28A0092B-C50C-407E-A947-70E740481C1C}">
                <a14:useLocalDpi xmlns:a14="http://schemas.microsoft.com/office/drawing/2010/main" val="0"/>
              </a:ext>
            </a:extLst>
          </a:blip>
          <a:srcRect l="31972" t="15705" r="31740" b="14243"/>
          <a:stretch/>
        </p:blipFill>
        <p:spPr>
          <a:xfrm>
            <a:off x="5058758" y="4198938"/>
            <a:ext cx="983434" cy="995821"/>
          </a:xfrm>
          <a:prstGeom prst="rect">
            <a:avLst/>
          </a:prstGeom>
        </p:spPr>
      </p:pic>
      <p:pic>
        <p:nvPicPr>
          <p:cNvPr id="24" name="Content Placeholder 5" descr="Twitter icon.">
            <a:hlinkClick r:id="rId5"/>
            <a:extLst>
              <a:ext uri="{FF2B5EF4-FFF2-40B4-BE49-F238E27FC236}">
                <a16:creationId xmlns:a16="http://schemas.microsoft.com/office/drawing/2014/main" id="{9A45E96B-BF3A-409D-8F9B-F6F37D902685}"/>
              </a:ext>
            </a:extLst>
          </p:cNvPr>
          <p:cNvPicPr>
            <a:picLocks noGrp="1" noChangeAspect="1"/>
          </p:cNvPicPr>
          <p:nvPr>
            <p:ph sz="quarter" idx="13"/>
          </p:nvPr>
        </p:nvPicPr>
        <p:blipFill rotWithShape="1">
          <a:blip r:embed="rId6" cstate="print">
            <a:extLst>
              <a:ext uri="{28A0092B-C50C-407E-A947-70E740481C1C}">
                <a14:useLocalDpi xmlns:a14="http://schemas.microsoft.com/office/drawing/2010/main" val="0"/>
              </a:ext>
            </a:extLst>
          </a:blip>
          <a:srcRect l="22364" t="5723" r="22460" b="6877"/>
          <a:stretch/>
        </p:blipFill>
        <p:spPr>
          <a:xfrm>
            <a:off x="6601757" y="4193701"/>
            <a:ext cx="1034335" cy="1006296"/>
          </a:xfrm>
          <a:prstGeom prst="rect">
            <a:avLst/>
          </a:prstGeom>
        </p:spPr>
      </p:pic>
    </p:spTree>
    <p:extLst>
      <p:ext uri="{BB962C8B-B14F-4D97-AF65-F5344CB8AC3E}">
        <p14:creationId xmlns:p14="http://schemas.microsoft.com/office/powerpoint/2010/main" val="1378171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noProof="0" dirty="0">
                <a:latin typeface="Arial Black" panose="020B0604020202020204" pitchFamily="34" charset="0"/>
                <a:cs typeface="Arial Black" panose="020B0604020202020204" pitchFamily="34" charset="0"/>
              </a:rPr>
              <a:t>References</a:t>
            </a:r>
            <a:endParaRPr lang="en-US" noProof="0" dirty="0"/>
          </a:p>
        </p:txBody>
      </p:sp>
      <p:sp>
        <p:nvSpPr>
          <p:cNvPr id="12" name="Content Placeholder 2"/>
          <p:cNvSpPr>
            <a:spLocks noGrp="1"/>
          </p:cNvSpPr>
          <p:nvPr>
            <p:ph sz="quarter" idx="10"/>
          </p:nvPr>
        </p:nvSpPr>
        <p:spPr>
          <a:xfrm>
            <a:off x="738680" y="1063300"/>
            <a:ext cx="10958020" cy="4699826"/>
          </a:xfrm>
        </p:spPr>
        <p:txBody>
          <a:bodyPr/>
          <a:lstStyle/>
          <a:p>
            <a:pPr marL="457200" indent="-457200">
              <a:buNone/>
            </a:pPr>
            <a:r>
              <a:rPr lang="en-US" sz="500" noProof="0" dirty="0">
                <a:solidFill>
                  <a:schemeClr val="bg1"/>
                </a:solidFill>
              </a:rPr>
              <a:t>Ref </a:t>
            </a:r>
            <a:r>
              <a:rPr lang="en-US" sz="1100" noProof="0" dirty="0"/>
              <a:t>1.	</a:t>
            </a:r>
            <a:r>
              <a:rPr lang="en-US" sz="1100" noProof="0" dirty="0" err="1"/>
              <a:t>Kochanek</a:t>
            </a:r>
            <a:r>
              <a:rPr lang="en-US" sz="1100" noProof="0" dirty="0"/>
              <a:t> </a:t>
            </a:r>
            <a:r>
              <a:rPr lang="en-US" sz="1100" noProof="0" dirty="0" err="1"/>
              <a:t>KD</a:t>
            </a:r>
            <a:r>
              <a:rPr lang="en-US" sz="1100" noProof="0" dirty="0"/>
              <a:t>, Murphy SL, Xu </a:t>
            </a:r>
            <a:r>
              <a:rPr lang="en-US" sz="1100" noProof="0" dirty="0" err="1"/>
              <a:t>JQ</a:t>
            </a:r>
            <a:r>
              <a:rPr lang="en-US" sz="1100" noProof="0" dirty="0"/>
              <a:t>, Arias E. Deaths: Final data for 2017. National Vital Statistics Reports; </a:t>
            </a:r>
            <a:r>
              <a:rPr lang="en-US" sz="1100" noProof="0" dirty="0" err="1"/>
              <a:t>vol</a:t>
            </a:r>
            <a:r>
              <a:rPr lang="en-US" sz="1100" noProof="0" dirty="0"/>
              <a:t> 68 no 9. Hyattsville, MD: National Center for Health Statistics. 2019.</a:t>
            </a:r>
          </a:p>
          <a:p>
            <a:pPr marL="457200" indent="-457200">
              <a:buNone/>
            </a:pPr>
            <a:r>
              <a:rPr lang="en-US" sz="500" dirty="0">
                <a:solidFill>
                  <a:schemeClr val="bg1"/>
                </a:solidFill>
              </a:rPr>
              <a:t>Ref </a:t>
            </a:r>
            <a:r>
              <a:rPr lang="en-US" sz="1100" dirty="0"/>
              <a:t>2</a:t>
            </a:r>
            <a:r>
              <a:rPr lang="en-US" sz="1100" noProof="0" dirty="0"/>
              <a:t>.	Ford </a:t>
            </a:r>
            <a:r>
              <a:rPr lang="en-US" sz="1100" noProof="0" dirty="0" err="1"/>
              <a:t>ES</a:t>
            </a:r>
            <a:r>
              <a:rPr lang="en-US" sz="1100" noProof="0" dirty="0"/>
              <a:t>, Croft </a:t>
            </a:r>
            <a:r>
              <a:rPr lang="en-US" sz="1100" noProof="0" dirty="0" err="1"/>
              <a:t>JB</a:t>
            </a:r>
            <a:r>
              <a:rPr lang="en-US" sz="1100" noProof="0" dirty="0"/>
              <a:t>, </a:t>
            </a:r>
            <a:r>
              <a:rPr lang="en-US" sz="1100" noProof="0" dirty="0" err="1"/>
              <a:t>Mannino</a:t>
            </a:r>
            <a:r>
              <a:rPr lang="en-US" sz="1100" noProof="0" dirty="0"/>
              <a:t> </a:t>
            </a:r>
            <a:r>
              <a:rPr lang="en-US" sz="1100" noProof="0" dirty="0" err="1"/>
              <a:t>DM</a:t>
            </a:r>
            <a:r>
              <a:rPr lang="en-US" sz="1100" noProof="0" dirty="0"/>
              <a:t>, Wheaton AG, Zhang X, &amp; Giles WH. (2013). </a:t>
            </a:r>
            <a:r>
              <a:rPr lang="en-US" sz="1100" noProof="0" dirty="0" err="1"/>
              <a:t>COPD</a:t>
            </a:r>
            <a:r>
              <a:rPr lang="en-US" sz="1100" noProof="0" dirty="0"/>
              <a:t> surveillance—United States, 1999-2011. Chest, 144(1), 284-305.</a:t>
            </a:r>
          </a:p>
          <a:p>
            <a:pPr marL="457200" indent="-457200">
              <a:buNone/>
            </a:pPr>
            <a:r>
              <a:rPr lang="en-US" sz="500" dirty="0">
                <a:solidFill>
                  <a:schemeClr val="bg1"/>
                </a:solidFill>
              </a:rPr>
              <a:t>Ref </a:t>
            </a:r>
            <a:r>
              <a:rPr lang="en-US" sz="1100" dirty="0"/>
              <a:t>3</a:t>
            </a:r>
            <a:r>
              <a:rPr lang="en-US" sz="1100" noProof="0" dirty="0"/>
              <a:t>.	</a:t>
            </a:r>
            <a:r>
              <a:rPr lang="en-US" sz="1100" noProof="0" dirty="0" err="1"/>
              <a:t>Brault</a:t>
            </a:r>
            <a:r>
              <a:rPr lang="en-US" sz="1100" noProof="0" dirty="0"/>
              <a:t> MW, </a:t>
            </a:r>
            <a:r>
              <a:rPr lang="en-US" sz="1100" noProof="0" dirty="0" err="1"/>
              <a:t>Hootman</a:t>
            </a:r>
            <a:r>
              <a:rPr lang="en-US" sz="1100" noProof="0" dirty="0"/>
              <a:t> J, </a:t>
            </a:r>
            <a:r>
              <a:rPr lang="en-US" sz="1100" noProof="0" dirty="0" err="1"/>
              <a:t>Helmick</a:t>
            </a:r>
            <a:r>
              <a:rPr lang="en-US" sz="1100" noProof="0" dirty="0"/>
              <a:t> CG, </a:t>
            </a:r>
            <a:r>
              <a:rPr lang="en-US" sz="1100" noProof="0" dirty="0" err="1"/>
              <a:t>Theis</a:t>
            </a:r>
            <a:r>
              <a:rPr lang="en-US" sz="1100" noProof="0" dirty="0"/>
              <a:t> KA, &amp; </a:t>
            </a:r>
            <a:r>
              <a:rPr lang="en-US" sz="1100" noProof="0" dirty="0" err="1"/>
              <a:t>Armour</a:t>
            </a:r>
            <a:r>
              <a:rPr lang="en-US" sz="1100" noProof="0" dirty="0"/>
              <a:t> BS. “Prevalence and most common causes of disability among adults—United States, 2005,” </a:t>
            </a:r>
            <a:br>
              <a:rPr lang="en-US" sz="1100" noProof="0" dirty="0"/>
            </a:br>
            <a:r>
              <a:rPr lang="en-US" sz="1100" i="1" noProof="0" dirty="0" err="1"/>
              <a:t>MMWR</a:t>
            </a:r>
            <a:r>
              <a:rPr lang="en-US" sz="1100" i="1" noProof="0" dirty="0"/>
              <a:t> </a:t>
            </a:r>
            <a:r>
              <a:rPr lang="en-US" sz="1100" i="1" noProof="0" dirty="0" err="1"/>
              <a:t>Morb</a:t>
            </a:r>
            <a:r>
              <a:rPr lang="en-US" sz="1100" i="1" noProof="0" dirty="0"/>
              <a:t> Mortal </a:t>
            </a:r>
            <a:r>
              <a:rPr lang="en-US" sz="1100" i="1" noProof="0" dirty="0" err="1"/>
              <a:t>Wkly</a:t>
            </a:r>
            <a:r>
              <a:rPr lang="en-US" sz="1100" i="1" noProof="0" dirty="0"/>
              <a:t> Rep. </a:t>
            </a:r>
            <a:r>
              <a:rPr lang="en-US" sz="1100" noProof="0" dirty="0"/>
              <a:t>58(16), 421-426, Centers for Disease Control and Prevention (CDC)</a:t>
            </a:r>
          </a:p>
          <a:p>
            <a:pPr marL="457200" indent="-457200">
              <a:buNone/>
            </a:pPr>
            <a:r>
              <a:rPr lang="en-US" sz="500" dirty="0">
                <a:solidFill>
                  <a:schemeClr val="bg1"/>
                </a:solidFill>
              </a:rPr>
              <a:t>Ref </a:t>
            </a:r>
            <a:r>
              <a:rPr lang="en-US" sz="1100" dirty="0"/>
              <a:t>4</a:t>
            </a:r>
            <a:r>
              <a:rPr lang="en-US" sz="1100" noProof="0" dirty="0"/>
              <a:t>.	Age-adjusted Prevalence of </a:t>
            </a:r>
            <a:r>
              <a:rPr lang="en-US" sz="1100" noProof="0" dirty="0" err="1"/>
              <a:t>COPD</a:t>
            </a:r>
            <a:r>
              <a:rPr lang="en-US" sz="1100" noProof="0" dirty="0"/>
              <a:t> among adults aged ≥18 years—</a:t>
            </a:r>
            <a:r>
              <a:rPr lang="en-US" sz="1100" noProof="0" dirty="0" err="1"/>
              <a:t>BRFSS</a:t>
            </a:r>
            <a:r>
              <a:rPr lang="en-US" sz="1100" noProof="0" dirty="0"/>
              <a:t>, United States, 2015</a:t>
            </a:r>
          </a:p>
          <a:p>
            <a:pPr marL="457200" indent="-457200">
              <a:buNone/>
            </a:pPr>
            <a:r>
              <a:rPr lang="en-US" sz="500" dirty="0">
                <a:solidFill>
                  <a:schemeClr val="bg1"/>
                </a:solidFill>
              </a:rPr>
              <a:t>Ref </a:t>
            </a:r>
            <a:r>
              <a:rPr lang="en-US" sz="1100" dirty="0"/>
              <a:t>5</a:t>
            </a:r>
            <a:r>
              <a:rPr lang="en-US" sz="1100" noProof="0" dirty="0"/>
              <a:t>.	Centers for Disease Control and Prevention (CDC). (2008). Smoking-attributable mortality, years of potential life lost, and productivity losses—United States, 2000-2004. </a:t>
            </a:r>
            <a:r>
              <a:rPr lang="en-US" sz="1100" i="1" noProof="0" dirty="0" err="1"/>
              <a:t>MMWR</a:t>
            </a:r>
            <a:r>
              <a:rPr lang="en-US" sz="1100" i="1" noProof="0" dirty="0"/>
              <a:t> </a:t>
            </a:r>
            <a:r>
              <a:rPr lang="en-US" sz="1100" i="1" noProof="0" dirty="0" err="1"/>
              <a:t>Morb</a:t>
            </a:r>
            <a:r>
              <a:rPr lang="en-US" sz="1100" i="1" noProof="0" dirty="0"/>
              <a:t> Mortal </a:t>
            </a:r>
            <a:r>
              <a:rPr lang="en-US" sz="1100" i="1" noProof="0" dirty="0" err="1"/>
              <a:t>Wkly</a:t>
            </a:r>
            <a:r>
              <a:rPr lang="en-US" sz="1100" i="1" noProof="0" dirty="0"/>
              <a:t> Rep. </a:t>
            </a:r>
            <a:r>
              <a:rPr lang="en-US" sz="1100" noProof="0" dirty="0"/>
              <a:t>57(45), 1226.</a:t>
            </a:r>
          </a:p>
          <a:p>
            <a:pPr marL="457200" indent="-457200">
              <a:buNone/>
            </a:pPr>
            <a:r>
              <a:rPr lang="en-US" sz="500" dirty="0">
                <a:solidFill>
                  <a:schemeClr val="bg1"/>
                </a:solidFill>
              </a:rPr>
              <a:t>Ref </a:t>
            </a:r>
            <a:r>
              <a:rPr lang="en-US" sz="1100" dirty="0"/>
              <a:t>6</a:t>
            </a:r>
            <a:r>
              <a:rPr lang="en-US" sz="1100" noProof="0" dirty="0"/>
              <a:t>.	Centers for Disease Control and Prevention (CDC). (2012). Chronic obstructive pulmonary disease among adults—United States, 2011. </a:t>
            </a:r>
            <a:br>
              <a:rPr lang="en-US" sz="1100" noProof="0" dirty="0"/>
            </a:br>
            <a:r>
              <a:rPr lang="en-US" sz="1100" i="1" noProof="0" dirty="0" err="1"/>
              <a:t>MMWR</a:t>
            </a:r>
            <a:r>
              <a:rPr lang="en-US" sz="1100" i="1" noProof="0" dirty="0"/>
              <a:t> </a:t>
            </a:r>
            <a:r>
              <a:rPr lang="en-US" sz="1100" i="1" noProof="0" dirty="0" err="1"/>
              <a:t>Morb</a:t>
            </a:r>
            <a:r>
              <a:rPr lang="en-US" sz="1100" i="1" noProof="0" dirty="0"/>
              <a:t> Mortal </a:t>
            </a:r>
            <a:r>
              <a:rPr lang="en-US" sz="1100" i="1" noProof="0" dirty="0" err="1"/>
              <a:t>Wkly</a:t>
            </a:r>
            <a:r>
              <a:rPr lang="en-US" sz="1100" i="1" noProof="0" dirty="0"/>
              <a:t> Rep. </a:t>
            </a:r>
            <a:r>
              <a:rPr lang="en-US" sz="1100" noProof="0" dirty="0"/>
              <a:t>61(46), 938.</a:t>
            </a:r>
          </a:p>
          <a:p>
            <a:pPr marL="457200" indent="-457200">
              <a:buNone/>
            </a:pPr>
            <a:r>
              <a:rPr lang="en-US" sz="500" dirty="0">
                <a:solidFill>
                  <a:schemeClr val="bg1"/>
                </a:solidFill>
              </a:rPr>
              <a:t>Ref </a:t>
            </a:r>
            <a:r>
              <a:rPr lang="en-US" sz="1100" dirty="0"/>
              <a:t>7</a:t>
            </a:r>
            <a:r>
              <a:rPr lang="en-US" sz="1100" noProof="0" dirty="0"/>
              <a:t>.	Wheaton AG, Cunningham </a:t>
            </a:r>
            <a:r>
              <a:rPr lang="en-US" sz="1100" noProof="0" dirty="0" err="1"/>
              <a:t>TJ</a:t>
            </a:r>
            <a:r>
              <a:rPr lang="en-US" sz="1100" noProof="0" dirty="0"/>
              <a:t>, Ford </a:t>
            </a:r>
            <a:r>
              <a:rPr lang="en-US" sz="1100" noProof="0" dirty="0" err="1"/>
              <a:t>ES</a:t>
            </a:r>
            <a:r>
              <a:rPr lang="en-US" sz="1100" noProof="0" dirty="0"/>
              <a:t>, &amp; Croft JB. (2015). Employment and activity limitations among adults with chronic obstructive pulmonary disease—United States, 2013. </a:t>
            </a:r>
            <a:r>
              <a:rPr lang="en-US" sz="1100" i="1" noProof="0" dirty="0" err="1"/>
              <a:t>MMWR</a:t>
            </a:r>
            <a:r>
              <a:rPr lang="en-US" sz="1100" i="1" noProof="0" dirty="0"/>
              <a:t> </a:t>
            </a:r>
            <a:r>
              <a:rPr lang="en-US" sz="1100" i="1" noProof="0" dirty="0" err="1"/>
              <a:t>Morb</a:t>
            </a:r>
            <a:r>
              <a:rPr lang="en-US" sz="1100" i="1" noProof="0" dirty="0"/>
              <a:t> Mortal </a:t>
            </a:r>
            <a:r>
              <a:rPr lang="en-US" sz="1100" i="1" noProof="0" dirty="0" err="1"/>
              <a:t>Wkly</a:t>
            </a:r>
            <a:r>
              <a:rPr lang="en-US" sz="1100" i="1" noProof="0" dirty="0"/>
              <a:t> Rep. 64</a:t>
            </a:r>
            <a:r>
              <a:rPr lang="en-US" sz="1100" noProof="0" dirty="0"/>
              <a:t>(11), 289.</a:t>
            </a:r>
          </a:p>
          <a:p>
            <a:pPr marL="457200" indent="-457200">
              <a:buNone/>
            </a:pPr>
            <a:r>
              <a:rPr lang="en-US" sz="500" dirty="0">
                <a:solidFill>
                  <a:schemeClr val="bg1"/>
                </a:solidFill>
              </a:rPr>
              <a:t>Ref </a:t>
            </a:r>
            <a:r>
              <a:rPr lang="en-US" sz="1100" dirty="0"/>
              <a:t>8</a:t>
            </a:r>
            <a:r>
              <a:rPr lang="en-US" sz="1100" noProof="0" dirty="0"/>
              <a:t>.	Centers for Disease Control and Prevention. (2010). How tobacco smoke causes disease: The biology and behavioral basis for smoking-attributable disease: A report of the surgeon general.</a:t>
            </a:r>
          </a:p>
          <a:p>
            <a:pPr marL="457200" indent="-457200">
              <a:buNone/>
            </a:pPr>
            <a:r>
              <a:rPr lang="en-US" sz="500" dirty="0">
                <a:solidFill>
                  <a:schemeClr val="bg1"/>
                </a:solidFill>
              </a:rPr>
              <a:t>Ref </a:t>
            </a:r>
            <a:r>
              <a:rPr lang="en-US" sz="1100" dirty="0"/>
              <a:t>9</a:t>
            </a:r>
            <a:r>
              <a:rPr lang="en-US" sz="1100" noProof="0" dirty="0"/>
              <a:t>.	Croft </a:t>
            </a:r>
            <a:r>
              <a:rPr lang="en-US" sz="1100" noProof="0" dirty="0" err="1"/>
              <a:t>JB</a:t>
            </a:r>
            <a:r>
              <a:rPr lang="en-US" sz="1100" noProof="0" dirty="0"/>
              <a:t>, Wheaton AG, Liu Y, et al. Urban-rural and state differences in </a:t>
            </a:r>
            <a:r>
              <a:rPr lang="en-US" sz="1100" noProof="0" dirty="0" err="1"/>
              <a:t>COPD</a:t>
            </a:r>
            <a:r>
              <a:rPr lang="en-US" sz="1100" noProof="0" dirty="0"/>
              <a:t> prevalence, Medicare hospitalizations, and mortality—United States, 2015. </a:t>
            </a:r>
            <a:br>
              <a:rPr lang="en-US" sz="1100" noProof="0" dirty="0"/>
            </a:br>
            <a:r>
              <a:rPr lang="en-US" sz="1100" i="1" noProof="0" dirty="0" err="1"/>
              <a:t>MMWR</a:t>
            </a:r>
            <a:r>
              <a:rPr lang="en-US" sz="1100" i="1" noProof="0" dirty="0"/>
              <a:t> </a:t>
            </a:r>
            <a:r>
              <a:rPr lang="en-US" sz="1100" i="1" noProof="0" dirty="0" err="1"/>
              <a:t>Morb</a:t>
            </a:r>
            <a:r>
              <a:rPr lang="en-US" sz="1100" i="1" noProof="0" dirty="0"/>
              <a:t> Mortal </a:t>
            </a:r>
            <a:r>
              <a:rPr lang="en-US" sz="1100" i="1" noProof="0" dirty="0" err="1"/>
              <a:t>Wkly</a:t>
            </a:r>
            <a:r>
              <a:rPr lang="en-US" sz="1100" i="1" noProof="0" dirty="0"/>
              <a:t> Rep. </a:t>
            </a:r>
            <a:r>
              <a:rPr lang="en-US" sz="1100" noProof="0" dirty="0"/>
              <a:t>67(7), 205–211.</a:t>
            </a:r>
          </a:p>
          <a:p>
            <a:pPr marL="457200" indent="-457200">
              <a:buNone/>
            </a:pPr>
            <a:r>
              <a:rPr lang="en-US" sz="500" dirty="0">
                <a:solidFill>
                  <a:schemeClr val="bg1"/>
                </a:solidFill>
              </a:rPr>
              <a:t>Ref </a:t>
            </a:r>
            <a:r>
              <a:rPr lang="en-US" sz="1100" dirty="0"/>
              <a:t>10</a:t>
            </a:r>
            <a:r>
              <a:rPr lang="en-US" sz="1100" noProof="0" dirty="0"/>
              <a:t>.	National Heart, Lung, and Blood Institute. (2018). </a:t>
            </a:r>
            <a:r>
              <a:rPr lang="en-US" sz="1100" noProof="0" dirty="0" err="1"/>
              <a:t>COPD</a:t>
            </a:r>
            <a:r>
              <a:rPr lang="en-US" sz="1100" noProof="0" dirty="0"/>
              <a:t>: Tracking Perceptions of the Individuals Affected and the Providers Who Treat Them.</a:t>
            </a:r>
          </a:p>
          <a:p>
            <a:pPr marL="457200" indent="-457200">
              <a:buNone/>
            </a:pPr>
            <a:r>
              <a:rPr lang="en-US" sz="500" dirty="0">
                <a:solidFill>
                  <a:schemeClr val="bg1"/>
                </a:solidFill>
              </a:rPr>
              <a:t>Ref </a:t>
            </a:r>
            <a:r>
              <a:rPr lang="en-US" sz="1100" dirty="0"/>
              <a:t>11</a:t>
            </a:r>
            <a:r>
              <a:rPr lang="en-US" sz="1100" noProof="0" dirty="0"/>
              <a:t>.	Scott AS, </a:t>
            </a:r>
            <a:r>
              <a:rPr lang="en-US" sz="1100" noProof="0" dirty="0" err="1"/>
              <a:t>Baltzan</a:t>
            </a:r>
            <a:r>
              <a:rPr lang="en-US" sz="1100" noProof="0" dirty="0"/>
              <a:t> MA, Fox J, &amp; </a:t>
            </a:r>
            <a:r>
              <a:rPr lang="en-US" sz="1100" noProof="0" dirty="0" err="1"/>
              <a:t>Wolkove</a:t>
            </a:r>
            <a:r>
              <a:rPr lang="en-US" sz="1100" noProof="0" dirty="0"/>
              <a:t> N. (2010). Success in pulmonary rehabilitation in patients with chronic obstructive pulmonary disease. 219-223. Retrieved November 16, 2018.</a:t>
            </a:r>
          </a:p>
          <a:p>
            <a:pPr marL="457200" indent="-457200">
              <a:buNone/>
            </a:pPr>
            <a:r>
              <a:rPr lang="en-US" sz="500" dirty="0">
                <a:solidFill>
                  <a:schemeClr val="bg1"/>
                </a:solidFill>
              </a:rPr>
              <a:t>Ref </a:t>
            </a:r>
            <a:r>
              <a:rPr lang="en-US" sz="1100" dirty="0"/>
              <a:t>12</a:t>
            </a:r>
            <a:r>
              <a:rPr lang="en-US" sz="1100" noProof="0" dirty="0"/>
              <a:t>.	Wheaton AG, Liu Y, Croft </a:t>
            </a:r>
            <a:r>
              <a:rPr lang="en-US" sz="1100" noProof="0" dirty="0" err="1"/>
              <a:t>JB</a:t>
            </a:r>
            <a:r>
              <a:rPr lang="en-US" sz="1100" noProof="0" dirty="0"/>
              <a:t>, </a:t>
            </a:r>
            <a:r>
              <a:rPr lang="en-US" sz="1100" noProof="0" dirty="0" err="1"/>
              <a:t>VanFrank</a:t>
            </a:r>
            <a:r>
              <a:rPr lang="en-US" sz="1100" noProof="0" dirty="0"/>
              <a:t> B, </a:t>
            </a:r>
            <a:r>
              <a:rPr lang="en-US" sz="1100" noProof="0" dirty="0" err="1"/>
              <a:t>Croxton</a:t>
            </a:r>
            <a:r>
              <a:rPr lang="en-US" sz="1100" noProof="0" dirty="0"/>
              <a:t> TL, </a:t>
            </a:r>
            <a:r>
              <a:rPr lang="en-US" sz="1100" noProof="0" dirty="0" err="1"/>
              <a:t>Punturieri</a:t>
            </a:r>
            <a:r>
              <a:rPr lang="en-US" sz="1100" noProof="0" dirty="0"/>
              <a:t> A, et al. Chronic Obstructive Pulmonary Disease and Smoking Status—United States, 2017, </a:t>
            </a:r>
            <a:br>
              <a:rPr lang="en-US" sz="1100" noProof="0" dirty="0"/>
            </a:br>
            <a:r>
              <a:rPr lang="en-US" sz="1100" i="1" noProof="0" dirty="0" err="1"/>
              <a:t>MMWR</a:t>
            </a:r>
            <a:r>
              <a:rPr lang="en-US" sz="1100" i="1" noProof="0" dirty="0"/>
              <a:t> </a:t>
            </a:r>
            <a:r>
              <a:rPr lang="en-US" sz="1100" i="1" noProof="0" dirty="0" err="1"/>
              <a:t>Morb</a:t>
            </a:r>
            <a:r>
              <a:rPr lang="en-US" sz="1100" i="1" noProof="0" dirty="0"/>
              <a:t> Mortal </a:t>
            </a:r>
            <a:r>
              <a:rPr lang="en-US" sz="1100" i="1" noProof="0" dirty="0" err="1"/>
              <a:t>Wkly</a:t>
            </a:r>
            <a:r>
              <a:rPr lang="en-US" sz="1100" i="1" noProof="0" dirty="0"/>
              <a:t> Rep. </a:t>
            </a:r>
            <a:r>
              <a:rPr lang="en-US" sz="1100" noProof="0" dirty="0"/>
              <a:t>68(24), 533-538. </a:t>
            </a:r>
          </a:p>
        </p:txBody>
      </p:sp>
    </p:spTree>
    <p:extLst>
      <p:ext uri="{BB962C8B-B14F-4D97-AF65-F5344CB8AC3E}">
        <p14:creationId xmlns:p14="http://schemas.microsoft.com/office/powerpoint/2010/main" val="1262106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noProof="0" dirty="0">
                <a:latin typeface="Arial Black" panose="020B0604020202020204" pitchFamily="34" charset="0"/>
                <a:cs typeface="Arial Black" panose="020B0604020202020204" pitchFamily="34" charset="0"/>
              </a:rPr>
              <a:t>What is </a:t>
            </a:r>
            <a:r>
              <a:rPr lang="en-US" noProof="0" dirty="0" err="1">
                <a:latin typeface="Arial Black" panose="020B0604020202020204" pitchFamily="34" charset="0"/>
                <a:cs typeface="Arial Black" panose="020B0604020202020204" pitchFamily="34" charset="0"/>
              </a:rPr>
              <a:t>COPD</a:t>
            </a:r>
            <a:r>
              <a:rPr lang="en-US" noProof="0" dirty="0">
                <a:latin typeface="Arial Black" panose="020B0604020202020204" pitchFamily="34" charset="0"/>
                <a:cs typeface="Arial Black" panose="020B0604020202020204" pitchFamily="34" charset="0"/>
              </a:rPr>
              <a:t>?</a:t>
            </a:r>
            <a:endParaRPr lang="en-US" noProof="0" dirty="0"/>
          </a:p>
        </p:txBody>
      </p:sp>
      <p:sp>
        <p:nvSpPr>
          <p:cNvPr id="7" name="Content Placeholder 2"/>
          <p:cNvSpPr>
            <a:spLocks noGrp="1"/>
          </p:cNvSpPr>
          <p:nvPr>
            <p:ph sz="quarter" idx="12"/>
          </p:nvPr>
        </p:nvSpPr>
        <p:spPr>
          <a:xfrm>
            <a:off x="541251" y="1163320"/>
            <a:ext cx="10958020" cy="550074"/>
          </a:xfrm>
        </p:spPr>
        <p:txBody>
          <a:bodyPr/>
          <a:lstStyle/>
          <a:p>
            <a:pPr marL="0" indent="0">
              <a:buNone/>
            </a:pPr>
            <a:r>
              <a:rPr lang="en-US" sz="2200" noProof="0" dirty="0" err="1"/>
              <a:t>COPD</a:t>
            </a:r>
            <a:r>
              <a:rPr lang="en-US" sz="2200" noProof="0" dirty="0"/>
              <a:t> is a </a:t>
            </a:r>
            <a:r>
              <a:rPr lang="en-US" sz="2200" b="1" noProof="0" dirty="0"/>
              <a:t>serious lung disease </a:t>
            </a:r>
            <a:r>
              <a:rPr lang="en-US" sz="2200" noProof="0" dirty="0"/>
              <a:t>that over time makes it hard to breathe. </a:t>
            </a:r>
          </a:p>
        </p:txBody>
      </p:sp>
      <p:sp>
        <p:nvSpPr>
          <p:cNvPr id="5" name="Content Placeholder 3"/>
          <p:cNvSpPr>
            <a:spLocks noGrp="1"/>
          </p:cNvSpPr>
          <p:nvPr>
            <p:ph sz="quarter" idx="10"/>
          </p:nvPr>
        </p:nvSpPr>
        <p:spPr>
          <a:xfrm>
            <a:off x="541250" y="1807557"/>
            <a:ext cx="5485476" cy="1040787"/>
          </a:xfrm>
        </p:spPr>
        <p:txBody>
          <a:bodyPr/>
          <a:lstStyle/>
          <a:p>
            <a:r>
              <a:rPr lang="en-US" sz="2200" noProof="0" dirty="0"/>
              <a:t>Less air flows in and out of the airways because of one or more of the following: </a:t>
            </a:r>
          </a:p>
        </p:txBody>
      </p:sp>
      <p:pic>
        <p:nvPicPr>
          <p:cNvPr id="10" name="Content Placeholder 4" descr="The airways and air sacs lose their elastic quality. &#10;The walls between many of the air sacs are destroyed. &#10;The airways walls become thick, and airways are narrowed by inflammation. &#10;The airways make more mucus than usual, which can also clog them. ">
            <a:extLst>
              <a:ext uri="{FF2B5EF4-FFF2-40B4-BE49-F238E27FC236}">
                <a16:creationId xmlns:a16="http://schemas.microsoft.com/office/drawing/2014/main" id="{5BC125D5-C106-4721-B912-FEB061B12344}"/>
              </a:ext>
            </a:extLst>
          </p:cNvPr>
          <p:cNvPicPr>
            <a:picLocks noGrp="1" noChangeAspect="1"/>
          </p:cNvPicPr>
          <p:nvPr>
            <p:ph sz="quarter" idx="13"/>
          </p:nvPr>
        </p:nvPicPr>
        <p:blipFill>
          <a:blip r:embed="rId2" cstate="print">
            <a:extLst>
              <a:ext uri="{28A0092B-C50C-407E-A947-70E740481C1C}">
                <a14:useLocalDpi xmlns:a14="http://schemas.microsoft.com/office/drawing/2010/main"/>
              </a:ext>
            </a:extLst>
          </a:blip>
          <a:stretch>
            <a:fillRect/>
          </a:stretch>
        </p:blipFill>
        <p:spPr>
          <a:xfrm>
            <a:off x="1119188" y="2571729"/>
            <a:ext cx="4583112" cy="3024230"/>
          </a:xfrm>
          <a:prstGeom prst="rect">
            <a:avLst/>
          </a:prstGeom>
        </p:spPr>
      </p:pic>
      <p:sp>
        <p:nvSpPr>
          <p:cNvPr id="6" name="Content Placeholder 5"/>
          <p:cNvSpPr>
            <a:spLocks noGrp="1"/>
          </p:cNvSpPr>
          <p:nvPr>
            <p:ph sz="quarter" idx="11"/>
          </p:nvPr>
        </p:nvSpPr>
        <p:spPr>
          <a:xfrm>
            <a:off x="6350000" y="1806913"/>
            <a:ext cx="5346700" cy="1040198"/>
          </a:xfrm>
        </p:spPr>
        <p:txBody>
          <a:bodyPr/>
          <a:lstStyle/>
          <a:p>
            <a:r>
              <a:rPr lang="en-US" sz="2200" noProof="0" dirty="0">
                <a:latin typeface="Arial" panose="020B0604020202020204" pitchFamily="34" charset="0"/>
                <a:cs typeface="Arial" panose="020B0604020202020204" pitchFamily="34" charset="0"/>
              </a:rPr>
              <a:t>Left untreated, people with </a:t>
            </a:r>
            <a:r>
              <a:rPr lang="en-US" sz="2200" noProof="0" dirty="0" err="1">
                <a:latin typeface="Arial" panose="020B0604020202020204" pitchFamily="34" charset="0"/>
                <a:cs typeface="Arial" panose="020B0604020202020204" pitchFamily="34" charset="0"/>
              </a:rPr>
              <a:t>COPD</a:t>
            </a:r>
            <a:r>
              <a:rPr lang="en-US" sz="2200" noProof="0" dirty="0">
                <a:latin typeface="Arial" panose="020B0604020202020204" pitchFamily="34" charset="0"/>
                <a:cs typeface="Arial" panose="020B0604020202020204" pitchFamily="34" charset="0"/>
              </a:rPr>
              <a:t> gradually lose their stamina and ability to perform daily activities.</a:t>
            </a:r>
          </a:p>
        </p:txBody>
      </p:sp>
    </p:spTree>
    <p:extLst>
      <p:ext uri="{BB962C8B-B14F-4D97-AF65-F5344CB8AC3E}">
        <p14:creationId xmlns:p14="http://schemas.microsoft.com/office/powerpoint/2010/main" val="854376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60435" y="420543"/>
            <a:ext cx="11173920" cy="574675"/>
          </a:xfrm>
        </p:spPr>
        <p:txBody>
          <a:bodyPr/>
          <a:lstStyle/>
          <a:p>
            <a:r>
              <a:rPr lang="en-US" noProof="0" dirty="0" err="1"/>
              <a:t>COPD</a:t>
            </a:r>
            <a:r>
              <a:rPr lang="en-US" noProof="0" dirty="0"/>
              <a:t> Includes Two Main Conditions</a:t>
            </a:r>
          </a:p>
        </p:txBody>
      </p:sp>
      <p:pic>
        <p:nvPicPr>
          <p:cNvPr id="10" name="Content Placeholder 2" descr="Chronic Bronchitis - inflammation &amp; excess mucus. &#10;Emphysema - damaged air sacs. ">
            <a:extLst>
              <a:ext uri="{FF2B5EF4-FFF2-40B4-BE49-F238E27FC236}">
                <a16:creationId xmlns:a16="http://schemas.microsoft.com/office/drawing/2014/main" id="{AD0754F2-F89B-4049-9BDA-486434B39328}"/>
              </a:ext>
            </a:extLst>
          </p:cNvPr>
          <p:cNvPicPr>
            <a:picLocks noGrp="1" noChangeAspect="1"/>
          </p:cNvPicPr>
          <p:nvPr>
            <p:ph sz="quarter" idx="10"/>
          </p:nvPr>
        </p:nvPicPr>
        <p:blipFill>
          <a:blip r:embed="rId3" cstate="print">
            <a:extLst>
              <a:ext uri="{BEBA8EAE-BF5A-486C-A8C5-ECC9F3942E4B}">
                <a14:imgProps xmlns:a14="http://schemas.microsoft.com/office/drawing/2010/main">
                  <a14:imgLayer r:embed="rId4">
                    <a14:imgEffect>
                      <a14:backgroundRemoval t="9781" b="91865" l="2873" r="99726">
                        <a14:foregroundMark x1="10397" y1="21024" x2="18285" y2="20475"/>
                        <a14:foregroundMark x1="18285" y1="20475" x2="6703" y2="21024"/>
                        <a14:foregroundMark x1="6703" y1="21024" x2="12905" y2="24497"/>
                        <a14:foregroundMark x1="12905" y1="24497" x2="18422" y2="23400"/>
                        <a14:foregroundMark x1="18422" y1="23400" x2="5518" y2="22212"/>
                        <a14:foregroundMark x1="5518" y1="22212" x2="26448" y2="24589"/>
                        <a14:foregroundMark x1="26448" y1="24589" x2="13725" y2="23675"/>
                        <a14:foregroundMark x1="13725" y1="23675" x2="19289" y2="22395"/>
                        <a14:foregroundMark x1="19289" y1="22395" x2="12266" y2="22943"/>
                        <a14:foregroundMark x1="12266" y1="22943" x2="1596" y2="19561"/>
                        <a14:foregroundMark x1="1596" y1="19561" x2="17556" y2="18647"/>
                        <a14:foregroundMark x1="17556" y1="18647" x2="1186" y2="14168"/>
                        <a14:foregroundMark x1="1186" y1="14168" x2="11446" y2="13711"/>
                        <a14:foregroundMark x1="11446" y1="13711" x2="3192" y2="13711"/>
                        <a14:foregroundMark x1="3192" y1="13711" x2="16416" y2="14534"/>
                        <a14:foregroundMark x1="16416" y1="14534" x2="9667" y2="17276"/>
                        <a14:foregroundMark x1="9667" y1="17276" x2="16416" y2="17002"/>
                        <a14:foregroundMark x1="16416" y1="17002" x2="6247" y2="19196"/>
                        <a14:foregroundMark x1="6247" y1="19196" x2="16097" y2="20110"/>
                        <a14:foregroundMark x1="16097" y1="20110" x2="9713" y2="21572"/>
                        <a14:foregroundMark x1="9713" y1="21572" x2="23666" y2="22395"/>
                        <a14:foregroundMark x1="23666" y1="22395" x2="4606" y2="23400"/>
                        <a14:foregroundMark x1="4606" y1="23400" x2="25399" y2="25503"/>
                        <a14:foregroundMark x1="25399" y1="25503" x2="7706" y2="29342"/>
                        <a14:foregroundMark x1="7706" y1="29342" x2="27132" y2="30530"/>
                        <a14:foregroundMark x1="27132" y1="30530" x2="5472" y2="29250"/>
                        <a14:foregroundMark x1="5472" y1="29250" x2="20885" y2="29890"/>
                        <a14:foregroundMark x1="20885" y1="29890" x2="1961" y2="32541"/>
                        <a14:foregroundMark x1="1961" y1="32541" x2="16735" y2="28885"/>
                        <a14:foregroundMark x1="16735" y1="28885" x2="1870" y2="31810"/>
                        <a14:foregroundMark x1="1870" y1="31810" x2="15732" y2="32176"/>
                        <a14:foregroundMark x1="15732" y1="32176" x2="4241" y2="35375"/>
                        <a14:foregroundMark x1="4241" y1="35375" x2="12677" y2="35283"/>
                        <a14:foregroundMark x1="12677" y1="35283" x2="6566" y2="37386"/>
                        <a14:foregroundMark x1="6566" y1="37386" x2="13680" y2="36563"/>
                        <a14:foregroundMark x1="13680" y1="36563" x2="1642" y2="38574"/>
                        <a14:foregroundMark x1="1642" y1="38574" x2="11446" y2="38574"/>
                        <a14:foregroundMark x1="11446" y1="38574" x2="2918" y2="40402"/>
                        <a14:foregroundMark x1="2918" y1="40402" x2="15185" y2="40402"/>
                        <a14:foregroundMark x1="3648" y1="15356" x2="21249" y2="15814"/>
                        <a14:foregroundMark x1="21249" y1="15814" x2="6065" y2="12980"/>
                        <a14:foregroundMark x1="6065" y1="12980" x2="21933" y2="12614"/>
                        <a14:foregroundMark x1="21933" y1="12614" x2="365" y2="13254"/>
                        <a14:foregroundMark x1="365" y1="13254" x2="22070" y2="9598"/>
                        <a14:foregroundMark x1="22070" y1="9598" x2="1915" y2="8501"/>
                        <a14:foregroundMark x1="1915" y1="8501" x2="19106" y2="8227"/>
                        <a14:foregroundMark x1="19106" y1="8227" x2="6612" y2="8227"/>
                        <a14:foregroundMark x1="6612" y1="8227" x2="23484" y2="13528"/>
                        <a14:foregroundMark x1="23484" y1="13528" x2="3283" y2="29982"/>
                        <a14:foregroundMark x1="3283" y1="29982" x2="45964" y2="36837"/>
                        <a14:foregroundMark x1="45964" y1="36837" x2="17282" y2="49726"/>
                        <a14:foregroundMark x1="17282" y1="49726" x2="41769" y2="55302"/>
                        <a14:foregroundMark x1="41769" y1="55302" x2="14136" y2="66728"/>
                        <a14:foregroundMark x1="14136" y1="66728" x2="19927" y2="67733"/>
                        <a14:foregroundMark x1="19927" y1="67733" x2="38760" y2="66453"/>
                        <a14:foregroundMark x1="38760" y1="66453" x2="15230" y2="77331"/>
                        <a14:foregroundMark x1="15230" y1="77331" x2="46284" y2="76051"/>
                        <a14:foregroundMark x1="46284" y1="76051" x2="39261" y2="81353"/>
                        <a14:foregroundMark x1="39261" y1="81353" x2="53899" y2="83272"/>
                        <a14:foregroundMark x1="53899" y1="83272" x2="42590" y2="87294"/>
                        <a14:foregroundMark x1="42590" y1="87294" x2="62472" y2="92413"/>
                        <a14:foregroundMark x1="62472" y1="92413" x2="39307" y2="97349"/>
                        <a14:foregroundMark x1="39307" y1="97349" x2="44733" y2="96161"/>
                        <a14:foregroundMark x1="44733" y1="96161" x2="19562" y2="96069"/>
                        <a14:foregroundMark x1="19562" y1="96069" x2="39763" y2="96892"/>
                        <a14:foregroundMark x1="39763" y1="96892" x2="4332" y2="95155"/>
                        <a14:foregroundMark x1="4332" y1="95155" x2="20520" y2="94698"/>
                        <a14:foregroundMark x1="20520" y1="94698" x2="3602" y2="96161"/>
                        <a14:foregroundMark x1="3602" y1="96161" x2="12722" y2="96618"/>
                        <a14:foregroundMark x1="12722" y1="96618" x2="40538" y2="94607"/>
                        <a14:foregroundMark x1="40538" y1="94607" x2="13817" y2="91865"/>
                        <a14:foregroundMark x1="13817" y1="91865" x2="38486" y2="89214"/>
                        <a14:foregroundMark x1="38486" y1="89214" x2="7296" y2="85923"/>
                        <a14:foregroundMark x1="7296" y1="85923" x2="45098" y2="84735"/>
                        <a14:foregroundMark x1="45098" y1="84735" x2="18012" y2="82450"/>
                        <a14:foregroundMark x1="18012" y1="82450" x2="49111" y2="78062"/>
                        <a14:foregroundMark x1="49111" y1="78062" x2="17145" y2="72303"/>
                        <a14:foregroundMark x1="17145" y1="72303" x2="37528" y2="66910"/>
                        <a14:foregroundMark x1="37528" y1="66910" x2="8117" y2="57952"/>
                        <a14:foregroundMark x1="8117" y1="57952" x2="33607" y2="54205"/>
                        <a14:foregroundMark x1="33607" y1="54205" x2="9029" y2="50640"/>
                        <a14:foregroundMark x1="9029" y1="50640" x2="41769" y2="45155"/>
                        <a14:foregroundMark x1="41769" y1="45155" x2="12813" y2="43053"/>
                        <a14:foregroundMark x1="12813" y1="43053" x2="44551" y2="42048"/>
                        <a14:foregroundMark x1="44551" y1="42048" x2="16325" y2="39945"/>
                        <a14:foregroundMark x1="16325" y1="39945" x2="35978" y2="37386"/>
                        <a14:foregroundMark x1="35978" y1="37386" x2="19699" y2="35558"/>
                        <a14:foregroundMark x1="19699" y1="35558" x2="31965" y2="33181"/>
                        <a14:foregroundMark x1="31965" y1="33181" x2="31281" y2="33181"/>
                        <a14:foregroundMark x1="41176" y1="70110" x2="35750" y2="66453"/>
                        <a14:foregroundMark x1="35750" y1="66453" x2="45280" y2="64351"/>
                        <a14:foregroundMark x1="45280" y1="64351" x2="35841" y2="61609"/>
                        <a14:foregroundMark x1="35841" y1="61609" x2="39854" y2="54936"/>
                        <a14:foregroundMark x1="34245" y1="47349" x2="27132" y2="41590"/>
                        <a14:foregroundMark x1="27132" y1="41590" x2="49567" y2="28793"/>
                        <a14:foregroundMark x1="49567" y1="28793" x2="20657" y2="22303"/>
                        <a14:foregroundMark x1="20657" y1="22303" x2="34109" y2="23035"/>
                        <a14:foregroundMark x1="34109" y1="23035" x2="44596" y2="22486"/>
                        <a14:foregroundMark x1="44596" y1="22486" x2="32011" y2="18739"/>
                        <a14:foregroundMark x1="32011" y1="18739" x2="54492" y2="14442"/>
                        <a14:foregroundMark x1="54492" y1="14442" x2="29685" y2="14899"/>
                        <a14:foregroundMark x1="29685" y1="14899" x2="56452" y2="16088"/>
                        <a14:foregroundMark x1="56452" y1="16088" x2="38714" y2="16819"/>
                        <a14:foregroundMark x1="38714" y1="16819" x2="69950" y2="17916"/>
                        <a14:foregroundMark x1="69950" y1="17916" x2="47697" y2="20567"/>
                        <a14:foregroundMark x1="47697" y1="20567" x2="70041" y2="22395"/>
                        <a14:foregroundMark x1="70041" y1="22395" x2="78933" y2="21664"/>
                        <a14:foregroundMark x1="78933" y1="21664" x2="60009" y2="16910"/>
                        <a14:foregroundMark x1="60009" y1="16910" x2="65846" y2="15174"/>
                        <a14:foregroundMark x1="65846" y1="15174" x2="54674" y2="15448"/>
                        <a14:foregroundMark x1="54674" y1="15448" x2="70223" y2="22212"/>
                        <a14:foregroundMark x1="70223" y1="22212" x2="44916" y2="27879"/>
                        <a14:foregroundMark x1="44916" y1="27879" x2="63429" y2="30256"/>
                        <a14:foregroundMark x1="63429" y1="30256" x2="40766" y2="35375"/>
                        <a14:foregroundMark x1="40766" y1="35375" x2="54856" y2="37660"/>
                        <a14:foregroundMark x1="54856" y1="37660" x2="46876" y2="39762"/>
                        <a14:foregroundMark x1="46876" y1="39762" x2="64843" y2="40219"/>
                        <a14:foregroundMark x1="64843" y1="40219" x2="73096" y2="39945"/>
                        <a14:foregroundMark x1="73096" y1="39945" x2="53260" y2="42322"/>
                        <a14:foregroundMark x1="53260" y1="42322" x2="72595" y2="38757"/>
                        <a14:foregroundMark x1="72595" y1="38757" x2="48609" y2="38483"/>
                        <a14:foregroundMark x1="48609" y1="38483" x2="72595" y2="34004"/>
                        <a14:foregroundMark x1="72595" y1="34004" x2="41085" y2="31170"/>
                        <a14:foregroundMark x1="41085" y1="31170" x2="59280" y2="28336"/>
                        <a14:foregroundMark x1="59280" y1="28336" x2="35203" y2="36015"/>
                        <a14:foregroundMark x1="35203" y1="36015" x2="63885" y2="38574"/>
                        <a14:foregroundMark x1="63885" y1="38574" x2="44642" y2="45612"/>
                        <a14:foregroundMark x1="44642" y1="45612" x2="69950" y2="50823"/>
                        <a14:foregroundMark x1="69950" y1="50823" x2="46648" y2="55484"/>
                        <a14:foregroundMark x1="46648" y1="55484" x2="73643" y2="49452"/>
                        <a14:foregroundMark x1="73643" y1="49452" x2="57273" y2="46709"/>
                        <a14:foregroundMark x1="57273" y1="46709" x2="82900" y2="37477"/>
                        <a14:foregroundMark x1="82900" y1="37477" x2="61195" y2="53016"/>
                        <a14:foregroundMark x1="61195" y1="53016" x2="77519" y2="50183"/>
                        <a14:foregroundMark x1="77519" y1="50183" x2="68491" y2="54570"/>
                        <a14:foregroundMark x1="68491" y1="54570" x2="81076" y2="53291"/>
                        <a14:foregroundMark x1="81076" y1="53291" x2="70178" y2="56490"/>
                        <a14:foregroundMark x1="70178" y1="56490" x2="79891" y2="56490"/>
                        <a14:foregroundMark x1="79891" y1="56490" x2="65435" y2="60786"/>
                        <a14:foregroundMark x1="65435" y1="60786" x2="71272" y2="53199"/>
                        <a14:foregroundMark x1="71272" y1="53199" x2="62152" y2="49726"/>
                        <a14:foregroundMark x1="62152" y1="49726" x2="73005" y2="41133"/>
                        <a14:foregroundMark x1="73005" y1="41133" x2="56088" y2="38757"/>
                        <a14:foregroundMark x1="56088" y1="38757" x2="66119" y2="31901"/>
                        <a14:foregroundMark x1="66119" y1="31901" x2="46876" y2="28702"/>
                        <a14:foregroundMark x1="46876" y1="28702" x2="69813" y2="25229"/>
                        <a14:foregroundMark x1="69813" y1="25229" x2="51528" y2="20293"/>
                        <a14:foregroundMark x1="51528" y1="20293" x2="63064" y2="17093"/>
                        <a14:foregroundMark x1="63064" y1="17093" x2="48792" y2="14717"/>
                        <a14:foregroundMark x1="48792" y1="14717" x2="58459" y2="13528"/>
                        <a14:foregroundMark x1="58459" y1="13528" x2="49567" y2="11792"/>
                        <a14:foregroundMark x1="93981" y1="14442" x2="71865" y2="10055"/>
                        <a14:foregroundMark x1="71865" y1="10055" x2="79526" y2="10146"/>
                        <a14:foregroundMark x1="79526" y1="10146" x2="87734" y2="9415"/>
                        <a14:foregroundMark x1="87734" y1="9415" x2="54628" y2="11609"/>
                        <a14:foregroundMark x1="54628" y1="11609" x2="91610" y2="13620"/>
                        <a14:foregroundMark x1="91610" y1="13620" x2="73096" y2="16088"/>
                        <a14:foregroundMark x1="73096" y1="16088" x2="84587" y2="16271"/>
                        <a14:foregroundMark x1="84587" y1="16271" x2="99453" y2="15082"/>
                        <a14:foregroundMark x1="99453" y1="15082" x2="75969" y2="17642"/>
                        <a14:foregroundMark x1="75969" y1="17642" x2="96990" y2="16362"/>
                        <a14:foregroundMark x1="96990" y1="16362" x2="80483" y2="19378"/>
                        <a14:foregroundMark x1="80483" y1="19378" x2="97446" y2="21664"/>
                        <a14:foregroundMark x1="97446" y1="21664" x2="85135" y2="23766"/>
                        <a14:foregroundMark x1="85135" y1="23766" x2="98906" y2="23400"/>
                        <a14:foregroundMark x1="98906" y1="23400" x2="84907" y2="26691"/>
                        <a14:foregroundMark x1="84907" y1="26691" x2="96762" y2="24954"/>
                        <a14:foregroundMark x1="96762" y1="24954" x2="88235" y2="28154"/>
                        <a14:foregroundMark x1="88235" y1="28154" x2="96398" y2="27879"/>
                        <a14:foregroundMark x1="96398" y1="27879" x2="78568" y2="34644"/>
                        <a14:foregroundMark x1="78568" y1="34644" x2="90378" y2="34278"/>
                        <a14:foregroundMark x1="90378" y1="34278" x2="83311" y2="36289"/>
                        <a14:foregroundMark x1="83311" y1="36289" x2="91974" y2="35192"/>
                        <a14:foregroundMark x1="91974" y1="35192" x2="80301" y2="36837"/>
                        <a14:foregroundMark x1="80301" y1="36837" x2="99726" y2="37477"/>
                        <a14:foregroundMark x1="99726" y1="37477" x2="77383" y2="39397"/>
                        <a14:foregroundMark x1="77383" y1="39397" x2="82946" y2="43236"/>
                        <a14:foregroundMark x1="82946" y1="43236" x2="69904" y2="54845"/>
                        <a14:foregroundMark x1="69904" y1="54845" x2="74647" y2="60329"/>
                        <a14:foregroundMark x1="74647" y1="60329" x2="69266" y2="63163"/>
                        <a14:foregroundMark x1="69266" y1="63163" x2="79115" y2="62523"/>
                        <a14:foregroundMark x1="79115" y1="62523" x2="73826" y2="64442"/>
                        <a14:foregroundMark x1="73826" y1="64442" x2="78523" y2="61883"/>
                        <a14:foregroundMark x1="46785" y1="14442" x2="38942" y2="13620"/>
                        <a14:foregroundMark x1="38942" y1="13620" x2="47788" y2="12706"/>
                        <a14:foregroundMark x1="47788" y1="12706" x2="38988" y2="12797"/>
                        <a14:foregroundMark x1="38988" y1="12797" x2="55495" y2="15082"/>
                        <a14:foregroundMark x1="55495" y1="15082" x2="44004" y2="17459"/>
                        <a14:foregroundMark x1="44004" y1="17459" x2="51391" y2="18921"/>
                        <a14:foregroundMark x1="51391" y1="18921" x2="49065" y2="19013"/>
                        <a14:foregroundMark x1="94026" y1="12797" x2="99179" y2="14534"/>
                        <a14:foregroundMark x1="99179" y1="14534" x2="92430" y2="14077"/>
                        <a14:foregroundMark x1="92430" y1="14077" x2="97948" y2="12888"/>
                        <a14:foregroundMark x1="97948" y1="12888" x2="92248" y2="14077"/>
                        <a14:foregroundMark x1="92248" y1="14077" x2="96717" y2="16819"/>
                        <a14:foregroundMark x1="60374" y1="63254" x2="61058" y2="62888"/>
                      </a14:backgroundRemoval>
                    </a14:imgEffect>
                  </a14:imgLayer>
                </a14:imgProps>
              </a:ext>
              <a:ext uri="{28A0092B-C50C-407E-A947-70E740481C1C}">
                <a14:useLocalDpi xmlns:a14="http://schemas.microsoft.com/office/drawing/2010/main" val="0"/>
              </a:ext>
            </a:extLst>
          </a:blip>
          <a:stretch>
            <a:fillRect/>
          </a:stretch>
        </p:blipFill>
        <p:spPr>
          <a:xfrm>
            <a:off x="1724099" y="1168400"/>
            <a:ext cx="8986689" cy="4483100"/>
          </a:xfrm>
          <a:prstGeom prst="rect">
            <a:avLst/>
          </a:prstGeom>
        </p:spPr>
      </p:pic>
    </p:spTree>
    <p:extLst>
      <p:ext uri="{BB962C8B-B14F-4D97-AF65-F5344CB8AC3E}">
        <p14:creationId xmlns:p14="http://schemas.microsoft.com/office/powerpoint/2010/main" val="2156849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770" y="1524719"/>
            <a:ext cx="5566293" cy="2561648"/>
          </a:xfrm>
        </p:spPr>
        <p:txBody>
          <a:bodyPr/>
          <a:lstStyle/>
          <a:p>
            <a:pPr>
              <a:lnSpc>
                <a:spcPct val="114000"/>
              </a:lnSpc>
              <a:spcBef>
                <a:spcPts val="600"/>
              </a:spcBef>
              <a:spcAft>
                <a:spcPts val="1200"/>
              </a:spcAft>
            </a:pPr>
            <a:r>
              <a:rPr lang="en-US" sz="3800" noProof="0" dirty="0"/>
              <a:t>Common </a:t>
            </a:r>
            <a:br>
              <a:rPr lang="en-US" sz="3800" noProof="0" dirty="0"/>
            </a:br>
            <a:r>
              <a:rPr lang="en-US" sz="3800" noProof="0" dirty="0"/>
              <a:t>Signs &amp; Symptoms </a:t>
            </a:r>
            <a:r>
              <a:rPr lang="en-US" sz="3800" b="0" noProof="0" dirty="0">
                <a:latin typeface="Arial" panose="020B0604020202020204" pitchFamily="34" charset="0"/>
                <a:cs typeface="Arial" panose="020B0604020202020204" pitchFamily="34" charset="0"/>
              </a:rPr>
              <a:t>include…</a:t>
            </a:r>
          </a:p>
        </p:txBody>
      </p:sp>
      <p:pic>
        <p:nvPicPr>
          <p:cNvPr id="4" name="Content Placeholder 2" descr="Constant coughing, sometimes called a &quot;smoker's cough.&quot; &#10;Shortness of breath while doing everyday activities. &#10;Inability to breathe easily or take a deep breath. &#10;Excess mucus production coughed up as sputum. &#10;Wheezing. ">
            <a:extLst>
              <a:ext uri="{FF2B5EF4-FFF2-40B4-BE49-F238E27FC236}">
                <a16:creationId xmlns:a16="http://schemas.microsoft.com/office/drawing/2014/main" id="{BCAC0982-B663-4CC1-BDCC-82D12F91D27F}"/>
              </a:ext>
            </a:extLst>
          </p:cNvPr>
          <p:cNvPicPr>
            <a:picLocks noGrp="1" noChangeAspect="1"/>
          </p:cNvPicPr>
          <p:nvPr>
            <p:ph sz="quarter" idx="10"/>
          </p:nvPr>
        </p:nvPicPr>
        <p:blipFill>
          <a:blip r:embed="rId3" cstate="print">
            <a:extLst>
              <a:ext uri="{28A0092B-C50C-407E-A947-70E740481C1C}">
                <a14:useLocalDpi xmlns:a14="http://schemas.microsoft.com/office/drawing/2010/main"/>
              </a:ext>
            </a:extLst>
          </a:blip>
          <a:stretch>
            <a:fillRect/>
          </a:stretch>
        </p:blipFill>
        <p:spPr>
          <a:xfrm>
            <a:off x="6614368" y="581891"/>
            <a:ext cx="5025252" cy="4665517"/>
          </a:xfrm>
          <a:prstGeom prst="rect">
            <a:avLst/>
          </a:prstGeom>
          <a:noFill/>
          <a:ln w="9525">
            <a:noFill/>
            <a:miter lim="800000"/>
            <a:headEnd/>
            <a:tailEnd/>
          </a:ln>
        </p:spPr>
      </p:pic>
    </p:spTree>
    <p:extLst>
      <p:ext uri="{BB962C8B-B14F-4D97-AF65-F5344CB8AC3E}">
        <p14:creationId xmlns:p14="http://schemas.microsoft.com/office/powerpoint/2010/main" val="3259868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noProof="0" dirty="0"/>
              <a:t>Causes &amp; Risk Factors						</a:t>
            </a:r>
            <a:r>
              <a:rPr lang="en-US" sz="1100" noProof="0" dirty="0"/>
              <a:t>1 of 2</a:t>
            </a:r>
            <a:endParaRPr lang="en-US" noProof="0" dirty="0"/>
          </a:p>
        </p:txBody>
      </p:sp>
      <p:pic>
        <p:nvPicPr>
          <p:cNvPr id="18" name="Picture Placeholder 2" descr="Cigarette.">
            <a:extLst>
              <a:ext uri="{FF2B5EF4-FFF2-40B4-BE49-F238E27FC236}">
                <a16:creationId xmlns:a16="http://schemas.microsoft.com/office/drawing/2014/main" id="{9B188416-3399-48C9-8F7B-A1B1A815E700}"/>
              </a:ext>
            </a:extLst>
          </p:cNvPr>
          <p:cNvPicPr>
            <a:picLocks noGrp="1" noChangeAspect="1"/>
          </p:cNvPicPr>
          <p:nvPr>
            <p:ph type="pic" sz="quarter" idx="11"/>
          </p:nvPr>
        </p:nvPicPr>
        <p:blipFill rotWithShape="1">
          <a:blip r:embed="rId2" cstate="print">
            <a:extLst>
              <a:ext uri="{28A0092B-C50C-407E-A947-70E740481C1C}">
                <a14:useLocalDpi xmlns:a14="http://schemas.microsoft.com/office/drawing/2010/main" val="0"/>
              </a:ext>
            </a:extLst>
          </a:blip>
          <a:srcRect l="26389" t="3804" r="26389" b="3804"/>
          <a:stretch/>
        </p:blipFill>
        <p:spPr/>
      </p:pic>
      <p:sp>
        <p:nvSpPr>
          <p:cNvPr id="5" name="Content Placeholder 3"/>
          <p:cNvSpPr>
            <a:spLocks noGrp="1"/>
          </p:cNvSpPr>
          <p:nvPr>
            <p:ph sz="quarter" idx="10"/>
          </p:nvPr>
        </p:nvSpPr>
        <p:spPr>
          <a:xfrm>
            <a:off x="1596738" y="1333500"/>
            <a:ext cx="8731827" cy="3768436"/>
          </a:xfrm>
        </p:spPr>
        <p:txBody>
          <a:bodyPr/>
          <a:lstStyle/>
          <a:p>
            <a:pPr marL="0" indent="0">
              <a:spcAft>
                <a:spcPts val="600"/>
              </a:spcAft>
              <a:buNone/>
            </a:pPr>
            <a:r>
              <a:rPr lang="en-US" sz="2800" b="1" noProof="0" dirty="0"/>
              <a:t>SMOKING</a:t>
            </a:r>
            <a:endParaRPr lang="en-US" b="1" noProof="0" dirty="0"/>
          </a:p>
          <a:p>
            <a:pPr>
              <a:spcAft>
                <a:spcPts val="1200"/>
              </a:spcAft>
            </a:pPr>
            <a:r>
              <a:rPr lang="en-US" noProof="0" dirty="0"/>
              <a:t>Smoking is responsible for roughly </a:t>
            </a:r>
            <a:r>
              <a:rPr lang="en-US" b="1" noProof="0" dirty="0"/>
              <a:t>8 out of 10 </a:t>
            </a:r>
            <a:r>
              <a:rPr lang="en-US" b="1" noProof="0" dirty="0" err="1"/>
              <a:t>COPD</a:t>
            </a:r>
            <a:r>
              <a:rPr lang="en-US" b="1" noProof="0" dirty="0"/>
              <a:t> deaths </a:t>
            </a:r>
            <a:r>
              <a:rPr lang="en-US" noProof="0" dirty="0"/>
              <a:t>and it is the </a:t>
            </a:r>
            <a:r>
              <a:rPr lang="en-US" b="1" noProof="0" dirty="0"/>
              <a:t>number one cause of </a:t>
            </a:r>
            <a:r>
              <a:rPr lang="en-US" b="1" noProof="0" dirty="0" err="1"/>
              <a:t>COPD</a:t>
            </a:r>
            <a:r>
              <a:rPr lang="en-US" noProof="0" dirty="0"/>
              <a:t>: 75% of </a:t>
            </a:r>
            <a:r>
              <a:rPr lang="en-US" noProof="0" dirty="0" err="1"/>
              <a:t>COPD</a:t>
            </a:r>
            <a:r>
              <a:rPr lang="en-US" noProof="0" dirty="0"/>
              <a:t> cases occur in people who have a history of smoking.</a:t>
            </a:r>
            <a:r>
              <a:rPr lang="en-US" sz="100" baseline="30000" noProof="0" dirty="0">
                <a:solidFill>
                  <a:schemeClr val="bg1"/>
                </a:solidFill>
              </a:rPr>
              <a:t> Ref </a:t>
            </a:r>
            <a:r>
              <a:rPr lang="en-US" baseline="30000" noProof="0" dirty="0"/>
              <a:t>5 </a:t>
            </a:r>
          </a:p>
          <a:p>
            <a:pPr>
              <a:spcAft>
                <a:spcPts val="1200"/>
              </a:spcAft>
            </a:pPr>
            <a:r>
              <a:rPr lang="en-US" noProof="0" dirty="0"/>
              <a:t>Roughly one-half of these cases are current smokers (38%), and one-half are former smokers (37%).</a:t>
            </a:r>
            <a:r>
              <a:rPr lang="en-US" sz="100" baseline="30000" noProof="0" dirty="0">
                <a:solidFill>
                  <a:schemeClr val="bg1"/>
                </a:solidFill>
              </a:rPr>
              <a:t> Ref </a:t>
            </a:r>
            <a:r>
              <a:rPr lang="en-US" baseline="30000" noProof="0" dirty="0"/>
              <a:t>6 </a:t>
            </a:r>
          </a:p>
          <a:p>
            <a:pPr>
              <a:spcAft>
                <a:spcPts val="1200"/>
              </a:spcAft>
            </a:pPr>
            <a:r>
              <a:rPr lang="en-US" noProof="0" dirty="0"/>
              <a:t>However, as many as 1 out of 4 people (25%) who have </a:t>
            </a:r>
            <a:r>
              <a:rPr lang="en-US" noProof="0" dirty="0" err="1"/>
              <a:t>COPD</a:t>
            </a:r>
            <a:r>
              <a:rPr lang="en-US" noProof="0" dirty="0"/>
              <a:t> have never smoked.</a:t>
            </a:r>
            <a:r>
              <a:rPr lang="en-US" sz="100" baseline="30000" noProof="0" dirty="0">
                <a:solidFill>
                  <a:schemeClr val="bg1"/>
                </a:solidFill>
              </a:rPr>
              <a:t> Ref </a:t>
            </a:r>
            <a:r>
              <a:rPr lang="en-US" baseline="30000" noProof="0" dirty="0"/>
              <a:t>7</a:t>
            </a:r>
          </a:p>
        </p:txBody>
      </p:sp>
    </p:spTree>
    <p:extLst>
      <p:ext uri="{BB962C8B-B14F-4D97-AF65-F5344CB8AC3E}">
        <p14:creationId xmlns:p14="http://schemas.microsoft.com/office/powerpoint/2010/main" val="129257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noProof="0" dirty="0"/>
              <a:t>Causes &amp; Risk Factors						</a:t>
            </a:r>
            <a:r>
              <a:rPr lang="en-US" sz="1100" noProof="0" dirty="0"/>
              <a:t>2 of 2</a:t>
            </a:r>
            <a:endParaRPr lang="en-US" sz="2800" noProof="0" dirty="0"/>
          </a:p>
        </p:txBody>
      </p:sp>
      <p:pic>
        <p:nvPicPr>
          <p:cNvPr id="17" name="Picture Placeholder 2" descr="Clouds.">
            <a:extLst>
              <a:ext uri="{FF2B5EF4-FFF2-40B4-BE49-F238E27FC236}">
                <a16:creationId xmlns:a16="http://schemas.microsoft.com/office/drawing/2014/main" id="{1D544BC8-963E-4B1A-86F7-1BC0FAB24769}"/>
              </a:ext>
            </a:extLst>
          </p:cNvPr>
          <p:cNvPicPr>
            <a:picLocks noGrp="1" noChangeAspect="1"/>
          </p:cNvPicPr>
          <p:nvPr>
            <p:ph type="pic" sz="quarter" idx="11"/>
          </p:nvPr>
        </p:nvPicPr>
        <p:blipFill rotWithShape="1">
          <a:blip r:embed="rId2" cstate="print">
            <a:extLst>
              <a:ext uri="{28A0092B-C50C-407E-A947-70E740481C1C}">
                <a14:useLocalDpi xmlns:a14="http://schemas.microsoft.com/office/drawing/2010/main" val="0"/>
              </a:ext>
            </a:extLst>
          </a:blip>
          <a:srcRect l="23810" r="23810"/>
          <a:stretch/>
        </p:blipFill>
        <p:spPr>
          <a:prstGeom prst="rect">
            <a:avLst/>
          </a:prstGeom>
        </p:spPr>
      </p:pic>
      <p:sp>
        <p:nvSpPr>
          <p:cNvPr id="7" name="Content Placeholder 3"/>
          <p:cNvSpPr>
            <a:spLocks noGrp="1"/>
          </p:cNvSpPr>
          <p:nvPr>
            <p:ph sz="quarter" idx="10"/>
          </p:nvPr>
        </p:nvSpPr>
        <p:spPr>
          <a:xfrm>
            <a:off x="1596737" y="1333499"/>
            <a:ext cx="8721438" cy="2149997"/>
          </a:xfrm>
        </p:spPr>
        <p:txBody>
          <a:bodyPr/>
          <a:lstStyle/>
          <a:p>
            <a:pPr marL="0" indent="0">
              <a:spcAft>
                <a:spcPts val="600"/>
              </a:spcAft>
              <a:buNone/>
            </a:pPr>
            <a:r>
              <a:rPr lang="en-US" sz="2800" b="1" noProof="0" dirty="0"/>
              <a:t>LONG-TERM EXPOSURE TO LUNG IRRITANTS</a:t>
            </a:r>
          </a:p>
          <a:p>
            <a:pPr marL="0" indent="0">
              <a:spcAft>
                <a:spcPts val="1200"/>
              </a:spcAft>
              <a:buNone/>
            </a:pPr>
            <a:r>
              <a:rPr lang="en-US" noProof="0" dirty="0"/>
              <a:t>Long-term exposure to second-hand smoke and other lung irritants such as certain chemicals, dusts, or fumes from the environment or workplace can also increase risk for </a:t>
            </a:r>
            <a:r>
              <a:rPr lang="en-US" noProof="0" dirty="0" err="1"/>
              <a:t>COPD</a:t>
            </a:r>
            <a:r>
              <a:rPr lang="en-US" noProof="0" dirty="0"/>
              <a:t>.</a:t>
            </a:r>
          </a:p>
        </p:txBody>
      </p:sp>
      <p:pic>
        <p:nvPicPr>
          <p:cNvPr id="18" name="Picture Placeholder 4" descr="DNA.">
            <a:extLst>
              <a:ext uri="{FF2B5EF4-FFF2-40B4-BE49-F238E27FC236}">
                <a16:creationId xmlns:a16="http://schemas.microsoft.com/office/drawing/2014/main" id="{3BCF32BE-7A3D-4159-AF6D-BF1895EA09A8}"/>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23689" r="23689"/>
          <a:stretch/>
        </p:blipFill>
        <p:spPr>
          <a:xfrm>
            <a:off x="742950" y="3500438"/>
            <a:ext cx="777875" cy="776287"/>
          </a:xfrm>
          <a:prstGeom prst="rect">
            <a:avLst/>
          </a:prstGeom>
        </p:spPr>
      </p:pic>
      <p:sp>
        <p:nvSpPr>
          <p:cNvPr id="10" name="Content Placeholder 5"/>
          <p:cNvSpPr>
            <a:spLocks noGrp="1"/>
          </p:cNvSpPr>
          <p:nvPr>
            <p:ph sz="quarter" idx="13"/>
          </p:nvPr>
        </p:nvSpPr>
        <p:spPr>
          <a:xfrm>
            <a:off x="1596736" y="3667758"/>
            <a:ext cx="8721439" cy="2149997"/>
          </a:xfrm>
        </p:spPr>
        <p:txBody>
          <a:bodyPr/>
          <a:lstStyle/>
          <a:p>
            <a:pPr marL="0" indent="0">
              <a:spcAft>
                <a:spcPts val="600"/>
              </a:spcAft>
              <a:buNone/>
            </a:pPr>
            <a:r>
              <a:rPr lang="en-US" sz="2800" b="1" noProof="0" dirty="0"/>
              <a:t>GENETIC CONDITION</a:t>
            </a:r>
          </a:p>
          <a:p>
            <a:pPr marL="0" indent="0">
              <a:spcAft>
                <a:spcPts val="1200"/>
              </a:spcAft>
              <a:buNone/>
            </a:pPr>
            <a:r>
              <a:rPr lang="en-US" noProof="0" dirty="0"/>
              <a:t>As many as 100,000 Americans have alpha-1 antitrypsin, or AAT, deficiency. They can get </a:t>
            </a:r>
            <a:r>
              <a:rPr lang="en-US" noProof="0" dirty="0" err="1"/>
              <a:t>COPD</a:t>
            </a:r>
            <a:r>
              <a:rPr lang="en-US" noProof="0" dirty="0"/>
              <a:t> even if they have never smoked or had long-term exposure to harmful pollutants.</a:t>
            </a:r>
            <a:r>
              <a:rPr lang="en-US" sz="100" baseline="30000" noProof="0" dirty="0">
                <a:solidFill>
                  <a:schemeClr val="bg1"/>
                </a:solidFill>
              </a:rPr>
              <a:t> Ref </a:t>
            </a:r>
            <a:r>
              <a:rPr lang="en-US" baseline="30000" noProof="0" dirty="0"/>
              <a:t>8</a:t>
            </a:r>
          </a:p>
        </p:txBody>
      </p:sp>
    </p:spTree>
    <p:extLst>
      <p:ext uri="{BB962C8B-B14F-4D97-AF65-F5344CB8AC3E}">
        <p14:creationId xmlns:p14="http://schemas.microsoft.com/office/powerpoint/2010/main" val="332801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noProof="0" dirty="0"/>
              <a:t>Who is at Higher Risk for </a:t>
            </a:r>
            <a:r>
              <a:rPr lang="en-US" noProof="0" dirty="0" err="1"/>
              <a:t>COPD</a:t>
            </a:r>
            <a:r>
              <a:rPr lang="en-US" noProof="0" dirty="0"/>
              <a:t>?</a:t>
            </a:r>
          </a:p>
        </p:txBody>
      </p:sp>
      <p:sp>
        <p:nvSpPr>
          <p:cNvPr id="7" name="Content Placeholder 2"/>
          <p:cNvSpPr>
            <a:spLocks noGrp="1"/>
          </p:cNvSpPr>
          <p:nvPr>
            <p:ph sz="quarter" idx="10"/>
          </p:nvPr>
        </p:nvSpPr>
        <p:spPr/>
        <p:txBody>
          <a:bodyPr/>
          <a:lstStyle/>
          <a:p>
            <a:r>
              <a:rPr lang="en-US" sz="2000" noProof="0" dirty="0"/>
              <a:t>While </a:t>
            </a:r>
            <a:r>
              <a:rPr lang="en-US" sz="2000" noProof="0" dirty="0" err="1"/>
              <a:t>COPD</a:t>
            </a:r>
            <a:r>
              <a:rPr lang="en-US" sz="2000" noProof="0" dirty="0"/>
              <a:t> affects all Americans, some are more at risk than others: </a:t>
            </a:r>
          </a:p>
          <a:p>
            <a:pPr lvl="1"/>
            <a:r>
              <a:rPr lang="en-US" b="1" noProof="0" dirty="0"/>
              <a:t>Men vs. Women: </a:t>
            </a:r>
          </a:p>
          <a:p>
            <a:pPr lvl="2"/>
            <a:r>
              <a:rPr lang="en-US" noProof="0" dirty="0"/>
              <a:t>Women are 30% more likely to report having </a:t>
            </a:r>
            <a:r>
              <a:rPr lang="en-US" noProof="0" dirty="0" err="1"/>
              <a:t>COPD</a:t>
            </a:r>
            <a:r>
              <a:rPr lang="en-US" noProof="0" dirty="0"/>
              <a:t> than men.</a:t>
            </a:r>
            <a:r>
              <a:rPr lang="en-US" sz="100" baseline="30000" noProof="0" dirty="0">
                <a:solidFill>
                  <a:schemeClr val="bg1"/>
                </a:solidFill>
              </a:rPr>
              <a:t> Ref </a:t>
            </a:r>
            <a:r>
              <a:rPr lang="en-US" baseline="30000" noProof="0" dirty="0"/>
              <a:t>2</a:t>
            </a:r>
          </a:p>
          <a:p>
            <a:pPr lvl="1"/>
            <a:r>
              <a:rPr lang="en-US" b="1" noProof="0" dirty="0"/>
              <a:t>Geographic Distribution: </a:t>
            </a:r>
          </a:p>
          <a:p>
            <a:pPr lvl="2"/>
            <a:r>
              <a:rPr lang="en-US" noProof="0" dirty="0"/>
              <a:t>Prevalence of </a:t>
            </a:r>
            <a:r>
              <a:rPr lang="en-US" noProof="0" dirty="0" err="1"/>
              <a:t>COPD</a:t>
            </a:r>
            <a:r>
              <a:rPr lang="en-US" noProof="0" dirty="0"/>
              <a:t> in rural areas (8.2%) is almost twice as high compared to urban areas (4.7%).</a:t>
            </a:r>
            <a:r>
              <a:rPr lang="en-US" sz="100" baseline="30000" noProof="0" dirty="0">
                <a:solidFill>
                  <a:schemeClr val="bg1"/>
                </a:solidFill>
              </a:rPr>
              <a:t> Ref </a:t>
            </a:r>
            <a:r>
              <a:rPr lang="en-US" baseline="30000" noProof="0" dirty="0"/>
              <a:t>9</a:t>
            </a:r>
          </a:p>
          <a:p>
            <a:pPr lvl="2"/>
            <a:r>
              <a:rPr lang="en-US" noProof="0" dirty="0"/>
              <a:t>Higher prevalence in the Southeast and areas of the Mississippi and Ohio River Valleys.</a:t>
            </a:r>
            <a:r>
              <a:rPr lang="en-US" sz="100" baseline="30000" noProof="0" dirty="0">
                <a:solidFill>
                  <a:schemeClr val="bg1"/>
                </a:solidFill>
              </a:rPr>
              <a:t> Ref </a:t>
            </a:r>
            <a:r>
              <a:rPr lang="en-US" baseline="30000" noProof="0" dirty="0"/>
              <a:t>2</a:t>
            </a:r>
          </a:p>
          <a:p>
            <a:pPr lvl="1"/>
            <a:r>
              <a:rPr lang="en-US" b="1" noProof="0" dirty="0"/>
              <a:t>Racial/Ethnic Groups: </a:t>
            </a:r>
          </a:p>
          <a:p>
            <a:pPr lvl="2"/>
            <a:r>
              <a:rPr lang="en-US" noProof="0" dirty="0"/>
              <a:t>More than 1 in 10 American Indian/Alaska Natives have been diagnosed with </a:t>
            </a:r>
            <a:r>
              <a:rPr lang="en-US" noProof="0" dirty="0" err="1"/>
              <a:t>COPD</a:t>
            </a:r>
            <a:r>
              <a:rPr lang="en-US" noProof="0" dirty="0"/>
              <a:t> – a higher proportion than other racial/ethnic groups in the U.S.</a:t>
            </a:r>
            <a:r>
              <a:rPr lang="en-US" sz="100" baseline="30000" noProof="0" dirty="0">
                <a:solidFill>
                  <a:schemeClr val="bg1"/>
                </a:solidFill>
              </a:rPr>
              <a:t> Ref </a:t>
            </a:r>
            <a:r>
              <a:rPr lang="en-US" baseline="30000" noProof="0" dirty="0"/>
              <a:t>12</a:t>
            </a:r>
          </a:p>
        </p:txBody>
      </p:sp>
      <p:sp>
        <p:nvSpPr>
          <p:cNvPr id="2" name="Content Placeholder 3"/>
          <p:cNvSpPr>
            <a:spLocks noGrp="1"/>
          </p:cNvSpPr>
          <p:nvPr>
            <p:ph sz="quarter" idx="11"/>
          </p:nvPr>
        </p:nvSpPr>
        <p:spPr>
          <a:xfrm>
            <a:off x="1393313" y="4530439"/>
            <a:ext cx="1223598" cy="862446"/>
          </a:xfrm>
          <a:ln>
            <a:noFill/>
          </a:ln>
        </p:spPr>
        <p:txBody>
          <a:bodyPr/>
          <a:lstStyle/>
          <a:p>
            <a:pPr marL="0" indent="0">
              <a:spcBef>
                <a:spcPts val="0"/>
              </a:spcBef>
              <a:buNone/>
            </a:pPr>
            <a:r>
              <a:rPr lang="en-US" sz="1800" b="1" noProof="0" dirty="0"/>
              <a:t>Who has </a:t>
            </a:r>
            <a:br>
              <a:rPr lang="en-US" sz="1800" b="1" noProof="0" dirty="0"/>
            </a:br>
            <a:r>
              <a:rPr lang="en-US" sz="1800" b="1" noProof="0" dirty="0" err="1"/>
              <a:t>COPD</a:t>
            </a:r>
            <a:r>
              <a:rPr lang="en-US" sz="1800" b="1" noProof="0" dirty="0"/>
              <a:t>?</a:t>
            </a:r>
          </a:p>
        </p:txBody>
      </p:sp>
      <p:sp>
        <p:nvSpPr>
          <p:cNvPr id="3" name="Content Placeholder 4"/>
          <p:cNvSpPr>
            <a:spLocks noGrp="1"/>
          </p:cNvSpPr>
          <p:nvPr>
            <p:ph sz="quarter" idx="12"/>
          </p:nvPr>
        </p:nvSpPr>
        <p:spPr>
          <a:xfrm>
            <a:off x="2630757" y="4530438"/>
            <a:ext cx="1885137" cy="862446"/>
          </a:xfrm>
          <a:ln>
            <a:noFill/>
          </a:ln>
        </p:spPr>
        <p:txBody>
          <a:bodyPr/>
          <a:lstStyle/>
          <a:p>
            <a:pPr marL="0" indent="0" algn="ctr">
              <a:spcBef>
                <a:spcPts val="0"/>
              </a:spcBef>
              <a:buNone/>
            </a:pPr>
            <a:r>
              <a:rPr lang="en-US" b="1" noProof="0" dirty="0">
                <a:solidFill>
                  <a:schemeClr val="accent5">
                    <a:lumMod val="50000"/>
                  </a:schemeClr>
                </a:solidFill>
              </a:rPr>
              <a:t>12%       </a:t>
            </a:r>
            <a:r>
              <a:rPr lang="en-US" sz="1300" b="1" noProof="0" dirty="0">
                <a:solidFill>
                  <a:schemeClr val="accent5">
                    <a:lumMod val="50000"/>
                  </a:schemeClr>
                </a:solidFill>
              </a:rPr>
              <a:t>American Indians/</a:t>
            </a:r>
            <a:br>
              <a:rPr lang="en-US" sz="1300" b="1" noProof="0" dirty="0">
                <a:solidFill>
                  <a:schemeClr val="accent5">
                    <a:lumMod val="50000"/>
                  </a:schemeClr>
                </a:solidFill>
              </a:rPr>
            </a:br>
            <a:r>
              <a:rPr lang="en-US" sz="1300" b="1" noProof="0" dirty="0">
                <a:solidFill>
                  <a:schemeClr val="accent5">
                    <a:lumMod val="50000"/>
                  </a:schemeClr>
                </a:solidFill>
              </a:rPr>
              <a:t>Alaska Natives</a:t>
            </a:r>
          </a:p>
        </p:txBody>
      </p:sp>
      <p:sp>
        <p:nvSpPr>
          <p:cNvPr id="4" name="Content Placeholder 5"/>
          <p:cNvSpPr>
            <a:spLocks noGrp="1"/>
          </p:cNvSpPr>
          <p:nvPr>
            <p:ph sz="quarter" idx="13"/>
          </p:nvPr>
        </p:nvSpPr>
        <p:spPr>
          <a:xfrm>
            <a:off x="4529740" y="4530435"/>
            <a:ext cx="1045100" cy="862446"/>
          </a:xfrm>
          <a:ln>
            <a:noFill/>
          </a:ln>
        </p:spPr>
        <p:txBody>
          <a:bodyPr/>
          <a:lstStyle/>
          <a:p>
            <a:pPr marL="0" indent="0" algn="ctr">
              <a:spcBef>
                <a:spcPts val="0"/>
              </a:spcBef>
              <a:buNone/>
            </a:pPr>
            <a:r>
              <a:rPr lang="en-US" b="1" noProof="0" dirty="0">
                <a:solidFill>
                  <a:schemeClr val="accent5">
                    <a:lumMod val="50000"/>
                  </a:schemeClr>
                </a:solidFill>
              </a:rPr>
              <a:t>7%         </a:t>
            </a:r>
            <a:r>
              <a:rPr lang="en-US" sz="1300" b="1" noProof="0" dirty="0">
                <a:solidFill>
                  <a:schemeClr val="accent5">
                    <a:lumMod val="50000"/>
                  </a:schemeClr>
                </a:solidFill>
              </a:rPr>
              <a:t>Whites</a:t>
            </a:r>
          </a:p>
        </p:txBody>
      </p:sp>
      <p:sp>
        <p:nvSpPr>
          <p:cNvPr id="5" name="Content Placeholder 6"/>
          <p:cNvSpPr>
            <a:spLocks noGrp="1"/>
          </p:cNvSpPr>
          <p:nvPr>
            <p:ph sz="quarter" idx="14"/>
          </p:nvPr>
        </p:nvSpPr>
        <p:spPr>
          <a:xfrm>
            <a:off x="5588686" y="4530435"/>
            <a:ext cx="1554480" cy="862446"/>
          </a:xfrm>
          <a:ln>
            <a:noFill/>
          </a:ln>
        </p:spPr>
        <p:txBody>
          <a:bodyPr/>
          <a:lstStyle/>
          <a:p>
            <a:pPr marL="0" indent="0" algn="ctr">
              <a:spcBef>
                <a:spcPts val="0"/>
              </a:spcBef>
              <a:buNone/>
            </a:pPr>
            <a:r>
              <a:rPr lang="en-US" b="1" noProof="0" dirty="0">
                <a:solidFill>
                  <a:schemeClr val="accent5">
                    <a:lumMod val="50000"/>
                  </a:schemeClr>
                </a:solidFill>
              </a:rPr>
              <a:t>7%         </a:t>
            </a:r>
            <a:r>
              <a:rPr lang="en-US" sz="1300" b="1" noProof="0" dirty="0">
                <a:solidFill>
                  <a:schemeClr val="accent5">
                    <a:lumMod val="50000"/>
                  </a:schemeClr>
                </a:solidFill>
              </a:rPr>
              <a:t>Non-Hispanic Blacks</a:t>
            </a:r>
          </a:p>
        </p:txBody>
      </p:sp>
      <p:sp>
        <p:nvSpPr>
          <p:cNvPr id="9" name="Content Placeholder 7"/>
          <p:cNvSpPr>
            <a:spLocks noGrp="1"/>
          </p:cNvSpPr>
          <p:nvPr>
            <p:ph sz="quarter" idx="15"/>
          </p:nvPr>
        </p:nvSpPr>
        <p:spPr>
          <a:xfrm>
            <a:off x="7153557" y="4530433"/>
            <a:ext cx="1072342" cy="862446"/>
          </a:xfrm>
          <a:ln>
            <a:noFill/>
          </a:ln>
        </p:spPr>
        <p:txBody>
          <a:bodyPr/>
          <a:lstStyle/>
          <a:p>
            <a:pPr marL="0" indent="0" algn="ctr">
              <a:spcBef>
                <a:spcPts val="0"/>
              </a:spcBef>
              <a:buNone/>
            </a:pPr>
            <a:r>
              <a:rPr lang="en-US" b="1" noProof="0" dirty="0">
                <a:solidFill>
                  <a:schemeClr val="accent5">
                    <a:lumMod val="50000"/>
                  </a:schemeClr>
                </a:solidFill>
              </a:rPr>
              <a:t>4%         </a:t>
            </a:r>
            <a:r>
              <a:rPr lang="en-US" sz="1300" b="1" noProof="0" dirty="0">
                <a:solidFill>
                  <a:schemeClr val="accent5">
                    <a:lumMod val="50000"/>
                  </a:schemeClr>
                </a:solidFill>
              </a:rPr>
              <a:t>Hispanics</a:t>
            </a:r>
          </a:p>
        </p:txBody>
      </p:sp>
      <p:sp>
        <p:nvSpPr>
          <p:cNvPr id="10" name="Content Placeholder 8"/>
          <p:cNvSpPr>
            <a:spLocks noGrp="1"/>
          </p:cNvSpPr>
          <p:nvPr>
            <p:ph sz="quarter" idx="16"/>
          </p:nvPr>
        </p:nvSpPr>
        <p:spPr>
          <a:xfrm>
            <a:off x="8236290" y="4530433"/>
            <a:ext cx="1736458" cy="862446"/>
          </a:xfrm>
          <a:ln>
            <a:noFill/>
          </a:ln>
        </p:spPr>
        <p:txBody>
          <a:bodyPr/>
          <a:lstStyle/>
          <a:p>
            <a:pPr marL="0" indent="0" algn="ctr">
              <a:spcBef>
                <a:spcPts val="0"/>
              </a:spcBef>
              <a:buNone/>
            </a:pPr>
            <a:r>
              <a:rPr lang="en-US" b="1" noProof="0" dirty="0">
                <a:solidFill>
                  <a:schemeClr val="accent5">
                    <a:lumMod val="50000"/>
                  </a:schemeClr>
                </a:solidFill>
              </a:rPr>
              <a:t>3%         </a:t>
            </a:r>
            <a:r>
              <a:rPr lang="en-US" sz="1300" b="1" noProof="0" dirty="0">
                <a:solidFill>
                  <a:schemeClr val="accent5">
                    <a:lumMod val="50000"/>
                  </a:schemeClr>
                </a:solidFill>
              </a:rPr>
              <a:t>Native Hawaiian/</a:t>
            </a:r>
            <a:br>
              <a:rPr lang="en-US" sz="1300" b="1" noProof="0" dirty="0">
                <a:solidFill>
                  <a:schemeClr val="accent5">
                    <a:lumMod val="50000"/>
                  </a:schemeClr>
                </a:solidFill>
              </a:rPr>
            </a:br>
            <a:r>
              <a:rPr lang="en-US" sz="1300" b="1" noProof="0" dirty="0">
                <a:solidFill>
                  <a:schemeClr val="accent5">
                    <a:lumMod val="50000"/>
                  </a:schemeClr>
                </a:solidFill>
              </a:rPr>
              <a:t>Pacific Islander</a:t>
            </a:r>
          </a:p>
        </p:txBody>
      </p:sp>
      <p:sp>
        <p:nvSpPr>
          <p:cNvPr id="11" name="Content Placeholder 9"/>
          <p:cNvSpPr>
            <a:spLocks noGrp="1"/>
          </p:cNvSpPr>
          <p:nvPr>
            <p:ph sz="quarter" idx="17"/>
          </p:nvPr>
        </p:nvSpPr>
        <p:spPr>
          <a:xfrm>
            <a:off x="9983139" y="4530433"/>
            <a:ext cx="865474" cy="862446"/>
          </a:xfrm>
          <a:ln>
            <a:noFill/>
          </a:ln>
        </p:spPr>
        <p:txBody>
          <a:bodyPr/>
          <a:lstStyle/>
          <a:p>
            <a:pPr marL="0" indent="0" algn="ctr">
              <a:spcBef>
                <a:spcPts val="0"/>
              </a:spcBef>
              <a:buNone/>
            </a:pPr>
            <a:r>
              <a:rPr lang="en-US" b="1" noProof="0" dirty="0">
                <a:solidFill>
                  <a:schemeClr val="accent5">
                    <a:lumMod val="50000"/>
                  </a:schemeClr>
                </a:solidFill>
              </a:rPr>
              <a:t>2%        </a:t>
            </a:r>
            <a:r>
              <a:rPr lang="en-US" sz="1300" b="1" noProof="0" dirty="0">
                <a:solidFill>
                  <a:schemeClr val="accent5">
                    <a:lumMod val="50000"/>
                  </a:schemeClr>
                </a:solidFill>
              </a:rPr>
              <a:t>Asian</a:t>
            </a:r>
          </a:p>
        </p:txBody>
      </p:sp>
    </p:spTree>
    <p:extLst>
      <p:ext uri="{BB962C8B-B14F-4D97-AF65-F5344CB8AC3E}">
        <p14:creationId xmlns:p14="http://schemas.microsoft.com/office/powerpoint/2010/main" val="921090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noProof="0" dirty="0"/>
              <a:t>Diagnosing </a:t>
            </a:r>
            <a:r>
              <a:rPr lang="en-US" noProof="0" dirty="0" err="1"/>
              <a:t>COPD</a:t>
            </a:r>
            <a:r>
              <a:rPr lang="en-US" noProof="0" dirty="0"/>
              <a:t>							</a:t>
            </a:r>
            <a:r>
              <a:rPr lang="en-US" sz="1100" noProof="0" dirty="0"/>
              <a:t>1 of 2</a:t>
            </a:r>
          </a:p>
        </p:txBody>
      </p:sp>
      <p:sp>
        <p:nvSpPr>
          <p:cNvPr id="12" name="Content Placeholder 2"/>
          <p:cNvSpPr>
            <a:spLocks noGrp="1"/>
          </p:cNvSpPr>
          <p:nvPr>
            <p:ph sz="quarter" idx="10"/>
          </p:nvPr>
        </p:nvSpPr>
        <p:spPr>
          <a:xfrm>
            <a:off x="738680" y="1168400"/>
            <a:ext cx="10958020" cy="826655"/>
          </a:xfrm>
        </p:spPr>
        <p:txBody>
          <a:bodyPr/>
          <a:lstStyle/>
          <a:p>
            <a:r>
              <a:rPr lang="en-US" noProof="0" dirty="0" err="1"/>
              <a:t>COPD</a:t>
            </a:r>
            <a:r>
              <a:rPr lang="en-US" noProof="0" dirty="0"/>
              <a:t> diagnosis is based on signs and symptoms, personal and medical history, physical examinations, and lung function tests such as spirometry.</a:t>
            </a:r>
          </a:p>
        </p:txBody>
      </p:sp>
      <p:pic>
        <p:nvPicPr>
          <p:cNvPr id="14" name="Content Placeholder 3" descr="COPD can be diagnosed by: &#10;Spirometry; Chest X-ray; Chest CT Scan; Arterial Blood Gas Test.">
            <a:extLst>
              <a:ext uri="{FF2B5EF4-FFF2-40B4-BE49-F238E27FC236}">
                <a16:creationId xmlns:a16="http://schemas.microsoft.com/office/drawing/2014/main" id="{B34541D0-06EA-8A4E-BA8C-0017903C14DF}"/>
              </a:ext>
            </a:extLst>
          </p:cNvPr>
          <p:cNvPicPr>
            <a:picLocks noGrp="1" noChangeAspect="1"/>
          </p:cNvPicPr>
          <p:nvPr>
            <p:ph sz="quarter" idx="11"/>
          </p:nvPr>
        </p:nvPicPr>
        <p:blipFill rotWithShape="1">
          <a:blip r:embed="rId2" cstate="print">
            <a:extLst>
              <a:ext uri="{28A0092B-C50C-407E-A947-70E740481C1C}">
                <a14:useLocalDpi xmlns:a14="http://schemas.microsoft.com/office/drawing/2010/main" val="0"/>
              </a:ext>
            </a:extLst>
          </a:blip>
          <a:srcRect l="2414" t="5765" r="7945" b="34467"/>
          <a:stretch/>
        </p:blipFill>
        <p:spPr>
          <a:xfrm>
            <a:off x="2548647" y="2452256"/>
            <a:ext cx="7337594" cy="2444170"/>
          </a:xfrm>
          <a:prstGeom prst="rect">
            <a:avLst/>
          </a:prstGeom>
        </p:spPr>
      </p:pic>
    </p:spTree>
    <p:extLst>
      <p:ext uri="{BB962C8B-B14F-4D97-AF65-F5344CB8AC3E}">
        <p14:creationId xmlns:p14="http://schemas.microsoft.com/office/powerpoint/2010/main" val="30672849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83583</TotalTime>
  <Words>1799</Words>
  <Application>Microsoft Office PowerPoint</Application>
  <PresentationFormat>Widescreen</PresentationFormat>
  <Paragraphs>126</Paragraphs>
  <Slides>22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Arial Black</vt:lpstr>
      <vt:lpstr>Calibri</vt:lpstr>
      <vt:lpstr>Custom Design</vt:lpstr>
      <vt:lpstr>What You Should  Know About COPD</vt:lpstr>
      <vt:lpstr>Quick Facts</vt:lpstr>
      <vt:lpstr>What is COPD?</vt:lpstr>
      <vt:lpstr>COPD Includes Two Main Conditions</vt:lpstr>
      <vt:lpstr>Common  Signs &amp; Symptoms include…</vt:lpstr>
      <vt:lpstr>Causes &amp; Risk Factors      1 of 2</vt:lpstr>
      <vt:lpstr>Causes &amp; Risk Factors      2 of 2</vt:lpstr>
      <vt:lpstr>Who is at Higher Risk for COPD?</vt:lpstr>
      <vt:lpstr>Diagnosing COPD       1 of 2</vt:lpstr>
      <vt:lpstr>Diagnosing COPD       2 of 2</vt:lpstr>
      <vt:lpstr>What is Spirometry?</vt:lpstr>
      <vt:lpstr>Treatment of COPD</vt:lpstr>
      <vt:lpstr>Pulmonary Rehabilitation</vt:lpstr>
      <vt:lpstr>What is Pulmonary Rehabilitation?</vt:lpstr>
      <vt:lpstr>Living Better with COPD</vt:lpstr>
      <vt:lpstr>Awareness of COPD</vt:lpstr>
      <vt:lpstr>Advancing Knowledge</vt:lpstr>
      <vt:lpstr>COPD National Action Plan     1 of 2</vt:lpstr>
      <vt:lpstr>COPD National Action Plan     2 of 2</vt:lpstr>
      <vt:lpstr>Learn More Breathe BetterSM Program</vt:lpstr>
      <vt:lpstr>Additional COPD Resources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You Should Know About COPD (2020)</dc:title>
  <dc:subject>COPD stands for chronic obstructive pulmonary disease and is serious lung disease that over time makes it hard to breathe. Knowing about the causes, risk factors, diagnosis, and treatment can help patients get ahead of symptoms and on a path to a better quality of life.</dc:subject>
  <dc:creator>NHLBI, National Institutes of Health</dc:creator>
  <cp:keywords>COPD, COPD National Action Plan, NHLBI, Learn More Breathe Better, signs, symptoms, spirometry, treatment, pulmonary rehabilitation, adults, provider</cp:keywords>
  <cp:lastModifiedBy>Royall, Brittany (NIH/NHLBI) [C]</cp:lastModifiedBy>
  <cp:revision>2100</cp:revision>
  <cp:lastPrinted>2020-12-02T16:24:06Z</cp:lastPrinted>
  <dcterms:created xsi:type="dcterms:W3CDTF">2014-10-21T13:56:52Z</dcterms:created>
  <dcterms:modified xsi:type="dcterms:W3CDTF">2020-12-07T20:28:02Z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