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92" r:id="rId33"/>
    <p:sldId id="288" r:id="rId34"/>
    <p:sldId id="289" r:id="rId35"/>
    <p:sldId id="290" r:id="rId36"/>
    <p:sldId id="291" r:id="rId3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DF5"/>
    <a:srgbClr val="EB8331"/>
    <a:srgbClr val="4FBDF6"/>
    <a:srgbClr val="8546B1"/>
    <a:srgbClr val="FF0000"/>
    <a:srgbClr val="2C84CD"/>
    <a:srgbClr val="9FD460"/>
    <a:srgbClr val="ED7C77"/>
    <a:srgbClr val="467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08" y="2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79704" y="2929751"/>
            <a:ext cx="424315" cy="2525751"/>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442466" y="4179570"/>
            <a:ext cx="1733550" cy="0"/>
          </a:xfrm>
          <a:custGeom>
            <a:avLst/>
            <a:gdLst/>
            <a:ahLst/>
            <a:cxnLst/>
            <a:rect l="l" t="t" r="r" b="b"/>
            <a:pathLst>
              <a:path w="1733550">
                <a:moveTo>
                  <a:pt x="0" y="0"/>
                </a:moveTo>
                <a:lnTo>
                  <a:pt x="1733550" y="0"/>
                </a:lnTo>
              </a:path>
            </a:pathLst>
          </a:custGeom>
          <a:ln w="38100">
            <a:solidFill>
              <a:srgbClr val="000000"/>
            </a:solidFill>
          </a:ln>
        </p:spPr>
        <p:txBody>
          <a:bodyPr wrap="square" lIns="0" tIns="0" rIns="0" bIns="0" rtlCol="0"/>
          <a:lstStyle/>
          <a:p>
            <a:endParaRPr/>
          </a:p>
        </p:txBody>
      </p:sp>
      <p:sp>
        <p:nvSpPr>
          <p:cNvPr id="18" name="bk object 18"/>
          <p:cNvSpPr/>
          <p:nvPr/>
        </p:nvSpPr>
        <p:spPr>
          <a:xfrm>
            <a:off x="3156968" y="4122416"/>
            <a:ext cx="114300" cy="114300"/>
          </a:xfrm>
          <a:custGeom>
            <a:avLst/>
            <a:gdLst/>
            <a:ahLst/>
            <a:cxnLst/>
            <a:rect l="l" t="t" r="r" b="b"/>
            <a:pathLst>
              <a:path w="114300" h="114300">
                <a:moveTo>
                  <a:pt x="0" y="0"/>
                </a:moveTo>
                <a:lnTo>
                  <a:pt x="0" y="114300"/>
                </a:lnTo>
                <a:lnTo>
                  <a:pt x="114300" y="57150"/>
                </a:lnTo>
                <a:lnTo>
                  <a:pt x="0" y="0"/>
                </a:lnTo>
                <a:close/>
              </a:path>
            </a:pathLst>
          </a:custGeom>
          <a:solidFill>
            <a:srgbClr val="000000"/>
          </a:solidFill>
        </p:spPr>
        <p:txBody>
          <a:bodyPr wrap="square" lIns="0" tIns="0" rIns="0" bIns="0" rtlCol="0"/>
          <a:lstStyle/>
          <a:p>
            <a:endParaRPr/>
          </a:p>
        </p:txBody>
      </p:sp>
      <p:sp>
        <p:nvSpPr>
          <p:cNvPr id="19" name="bk object 19"/>
          <p:cNvSpPr/>
          <p:nvPr/>
        </p:nvSpPr>
        <p:spPr>
          <a:xfrm>
            <a:off x="1385316" y="4122420"/>
            <a:ext cx="114300" cy="114300"/>
          </a:xfrm>
          <a:prstGeom prst="rect">
            <a:avLst/>
          </a:prstGeom>
          <a:blipFill>
            <a:blip r:embed="rId3" cstate="print"/>
            <a:stretch>
              <a:fillRect/>
            </a:stretch>
          </a:blipFill>
        </p:spPr>
        <p:txBody>
          <a:bodyPr wrap="square" lIns="0" tIns="0" rIns="0" bIns="0" rtlCol="0"/>
          <a:lstStyle/>
          <a:p>
            <a:endParaRPr/>
          </a:p>
        </p:txBody>
      </p:sp>
      <p:sp>
        <p:nvSpPr>
          <p:cNvPr id="20" name="bk object 20"/>
          <p:cNvSpPr/>
          <p:nvPr/>
        </p:nvSpPr>
        <p:spPr>
          <a:xfrm>
            <a:off x="1295400" y="2286000"/>
            <a:ext cx="1767839" cy="1711451"/>
          </a:xfrm>
          <a:prstGeom prst="rect">
            <a:avLst/>
          </a:prstGeom>
          <a:blipFill>
            <a:blip r:embed="rId4" cstate="print"/>
            <a:stretch>
              <a:fillRect/>
            </a:stretch>
          </a:blipFill>
        </p:spPr>
        <p:txBody>
          <a:bodyPr wrap="square" lIns="0" tIns="0" rIns="0" bIns="0" rtlCol="0"/>
          <a:lstStyle/>
          <a:p>
            <a:endParaRPr/>
          </a:p>
        </p:txBody>
      </p:sp>
      <p:sp>
        <p:nvSpPr>
          <p:cNvPr id="21" name="bk object 21"/>
          <p:cNvSpPr/>
          <p:nvPr/>
        </p:nvSpPr>
        <p:spPr>
          <a:xfrm>
            <a:off x="3741420" y="2286000"/>
            <a:ext cx="4640579" cy="3505199"/>
          </a:xfrm>
          <a:prstGeom prst="rect">
            <a:avLst/>
          </a:prstGeom>
          <a:blipFill>
            <a:blip r:embed="rId5"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92112" y="93746"/>
            <a:ext cx="8359774" cy="1374775"/>
          </a:xfrm>
          <a:prstGeom prst="rect">
            <a:avLst/>
          </a:prstGeom>
        </p:spPr>
        <p:txBody>
          <a:bodyPr wrap="square" lIns="0" tIns="0" rIns="0" bIns="0">
            <a:spAutoFit/>
          </a:bodyPr>
          <a:lstStyle>
            <a:lvl1pPr>
              <a:defRPr sz="2800" b="0" i="0">
                <a:solidFill>
                  <a:schemeClr val="tx1"/>
                </a:solidFill>
                <a:latin typeface="Arial"/>
                <a:cs typeface="Arial"/>
              </a:defRPr>
            </a:lvl1pPr>
          </a:lstStyle>
          <a:p>
            <a:endParaRPr/>
          </a:p>
        </p:txBody>
      </p:sp>
      <p:sp>
        <p:nvSpPr>
          <p:cNvPr id="3" name="Holder 3"/>
          <p:cNvSpPr>
            <a:spLocks noGrp="1"/>
          </p:cNvSpPr>
          <p:nvPr>
            <p:ph type="body" idx="1"/>
          </p:nvPr>
        </p:nvSpPr>
        <p:spPr>
          <a:xfrm>
            <a:off x="673100" y="1806957"/>
            <a:ext cx="7762240" cy="2890520"/>
          </a:xfrm>
          <a:prstGeom prst="rect">
            <a:avLst/>
          </a:prstGeom>
        </p:spPr>
        <p:txBody>
          <a:bodyPr wrap="square" lIns="0" tIns="0" rIns="0" bIns="0">
            <a:spAutoFit/>
          </a:bodyPr>
          <a:lstStyle>
            <a:lvl1pPr>
              <a:defRPr sz="28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11/22/2019</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jp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1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27.jp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7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4.png"/><Relationship Id="rId7" Type="http://schemas.openxmlformats.org/officeDocument/2006/relationships/image" Target="../media/image53.jp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76.png"/><Relationship Id="rId10" Type="http://schemas.openxmlformats.org/officeDocument/2006/relationships/image" Target="../media/image52.jpg"/><Relationship Id="rId4" Type="http://schemas.openxmlformats.org/officeDocument/2006/relationships/image" Target="../media/image75.png"/><Relationship Id="rId9" Type="http://schemas.openxmlformats.org/officeDocument/2006/relationships/image" Target="../media/image7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7" name="Group 36" descr="Wake Forest Baptist Health logo">
            <a:extLst>
              <a:ext uri="{FF2B5EF4-FFF2-40B4-BE49-F238E27FC236}">
                <a16:creationId xmlns:a16="http://schemas.microsoft.com/office/drawing/2014/main" id="{28940A6A-A044-4F89-B9FA-A9324F553992}"/>
              </a:ext>
            </a:extLst>
          </p:cNvPr>
          <p:cNvGrpSpPr/>
          <p:nvPr/>
        </p:nvGrpSpPr>
        <p:grpSpPr>
          <a:xfrm>
            <a:off x="345567" y="411458"/>
            <a:ext cx="2698499" cy="645657"/>
            <a:chOff x="345567" y="411458"/>
            <a:chExt cx="2698499" cy="645657"/>
          </a:xfrm>
        </p:grpSpPr>
        <p:sp>
          <p:nvSpPr>
            <p:cNvPr id="3" name="object 3">
              <a:extLst>
                <a:ext uri="{C183D7F6-B498-43B3-948B-1728B52AA6E4}">
                  <adec:decorative xmlns:adec="http://schemas.microsoft.com/office/drawing/2017/decorative" val="1"/>
                </a:ext>
              </a:extLst>
            </p:cNvPr>
            <p:cNvSpPr/>
            <p:nvPr/>
          </p:nvSpPr>
          <p:spPr>
            <a:xfrm>
              <a:off x="2977492" y="484861"/>
              <a:ext cx="66574" cy="66541"/>
            </a:xfrm>
            <a:prstGeom prst="rect">
              <a:avLst/>
            </a:prstGeom>
            <a:blipFill>
              <a:blip r:embed="rId2" cstate="print"/>
              <a:stretch>
                <a:fillRect/>
              </a:stretch>
            </a:blipFill>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p:nvPr/>
          </p:nvSpPr>
          <p:spPr>
            <a:xfrm>
              <a:off x="864851" y="597981"/>
              <a:ext cx="124273" cy="82968"/>
            </a:xfrm>
            <a:prstGeom prst="rect">
              <a:avLst/>
            </a:prstGeom>
            <a:blipFill>
              <a:blip r:embed="rId3" cstate="print"/>
              <a:stretch>
                <a:fillRect/>
              </a:stretch>
            </a:blipFill>
          </p:spPr>
          <p:txBody>
            <a:bodyPr wrap="square" lIns="0" tIns="0" rIns="0" bIns="0" rtlCol="0"/>
            <a:lstStyle/>
            <a:p>
              <a:endParaRPr/>
            </a:p>
          </p:txBody>
        </p:sp>
        <p:sp>
          <p:nvSpPr>
            <p:cNvPr id="5" name="object 5">
              <a:extLst>
                <a:ext uri="{C183D7F6-B498-43B3-948B-1728B52AA6E4}">
                  <adec:decorative xmlns:adec="http://schemas.microsoft.com/office/drawing/2017/decorative" val="1"/>
                </a:ext>
              </a:extLst>
            </p:cNvPr>
            <p:cNvSpPr/>
            <p:nvPr/>
          </p:nvSpPr>
          <p:spPr>
            <a:xfrm>
              <a:off x="545292" y="460255"/>
              <a:ext cx="113177" cy="82275"/>
            </a:xfrm>
            <a:prstGeom prst="rect">
              <a:avLst/>
            </a:prstGeom>
            <a:blipFill>
              <a:blip r:embed="rId4" cstate="print"/>
              <a:stretch>
                <a:fillRect/>
              </a:stretch>
            </a:blipFill>
          </p:spPr>
          <p:txBody>
            <a:bodyPr wrap="square" lIns="0" tIns="0" rIns="0" bIns="0" rtlCol="0"/>
            <a:lstStyle/>
            <a:p>
              <a:endParaRPr/>
            </a:p>
          </p:txBody>
        </p:sp>
        <p:sp>
          <p:nvSpPr>
            <p:cNvPr id="6" name="object 6">
              <a:extLst>
                <a:ext uri="{C183D7F6-B498-43B3-948B-1728B52AA6E4}">
                  <adec:decorative xmlns:adec="http://schemas.microsoft.com/office/drawing/2017/decorative" val="1"/>
                </a:ext>
              </a:extLst>
            </p:cNvPr>
            <p:cNvSpPr/>
            <p:nvPr/>
          </p:nvSpPr>
          <p:spPr>
            <a:xfrm>
              <a:off x="636277" y="597981"/>
              <a:ext cx="110958" cy="83211"/>
            </a:xfrm>
            <a:prstGeom prst="rect">
              <a:avLst/>
            </a:prstGeom>
            <a:blipFill>
              <a:blip r:embed="rId5" cstate="print"/>
              <a:stretch>
                <a:fillRect/>
              </a:stretch>
            </a:blipFill>
          </p:spPr>
          <p:txBody>
            <a:bodyPr wrap="square" lIns="0" tIns="0" rIns="0" bIns="0" rtlCol="0"/>
            <a:lstStyle/>
            <a:p>
              <a:endParaRPr/>
            </a:p>
          </p:txBody>
        </p:sp>
        <p:sp>
          <p:nvSpPr>
            <p:cNvPr id="7" name="object 7">
              <a:extLst>
                <a:ext uri="{C183D7F6-B498-43B3-948B-1728B52AA6E4}">
                  <adec:decorative xmlns:adec="http://schemas.microsoft.com/office/drawing/2017/decorative" val="1"/>
                </a:ext>
              </a:extLst>
            </p:cNvPr>
            <p:cNvSpPr/>
            <p:nvPr/>
          </p:nvSpPr>
          <p:spPr>
            <a:xfrm>
              <a:off x="345567" y="411458"/>
              <a:ext cx="368935" cy="318770"/>
            </a:xfrm>
            <a:custGeom>
              <a:avLst/>
              <a:gdLst/>
              <a:ahLst/>
              <a:cxnLst/>
              <a:rect l="l" t="t" r="r" b="b"/>
              <a:pathLst>
                <a:path w="368934" h="318770">
                  <a:moveTo>
                    <a:pt x="0" y="31260"/>
                  </a:moveTo>
                  <a:lnTo>
                    <a:pt x="8876" y="22388"/>
                  </a:lnTo>
                  <a:lnTo>
                    <a:pt x="13314" y="20170"/>
                  </a:lnTo>
                  <a:lnTo>
                    <a:pt x="22018" y="14278"/>
                  </a:lnTo>
                  <a:lnTo>
                    <a:pt x="31345" y="9634"/>
                  </a:lnTo>
                  <a:lnTo>
                    <a:pt x="41089" y="5822"/>
                  </a:lnTo>
                  <a:lnTo>
                    <a:pt x="51040" y="2425"/>
                  </a:lnTo>
                  <a:lnTo>
                    <a:pt x="77323" y="0"/>
                  </a:lnTo>
                  <a:lnTo>
                    <a:pt x="104855" y="4644"/>
                  </a:lnTo>
                  <a:lnTo>
                    <a:pt x="131554" y="19269"/>
                  </a:lnTo>
                  <a:lnTo>
                    <a:pt x="133861" y="21937"/>
                  </a:lnTo>
                  <a:lnTo>
                    <a:pt x="40048" y="21937"/>
                  </a:lnTo>
                  <a:lnTo>
                    <a:pt x="22191" y="22388"/>
                  </a:lnTo>
                  <a:lnTo>
                    <a:pt x="8876" y="24606"/>
                  </a:lnTo>
                  <a:lnTo>
                    <a:pt x="0" y="31260"/>
                  </a:lnTo>
                  <a:close/>
                </a:path>
                <a:path w="368934" h="318770">
                  <a:moveTo>
                    <a:pt x="290744" y="318496"/>
                  </a:moveTo>
                  <a:lnTo>
                    <a:pt x="235889" y="297702"/>
                  </a:lnTo>
                  <a:lnTo>
                    <a:pt x="202845" y="251123"/>
                  </a:lnTo>
                  <a:lnTo>
                    <a:pt x="174966" y="198722"/>
                  </a:lnTo>
                  <a:lnTo>
                    <a:pt x="159779" y="168778"/>
                  </a:lnTo>
                  <a:lnTo>
                    <a:pt x="146776" y="146078"/>
                  </a:lnTo>
                  <a:lnTo>
                    <a:pt x="132317" y="120259"/>
                  </a:lnTo>
                  <a:lnTo>
                    <a:pt x="118274" y="94855"/>
                  </a:lnTo>
                  <a:lnTo>
                    <a:pt x="106519" y="73403"/>
                  </a:lnTo>
                  <a:lnTo>
                    <a:pt x="84917" y="45157"/>
                  </a:lnTo>
                  <a:lnTo>
                    <a:pt x="61859" y="28765"/>
                  </a:lnTo>
                  <a:lnTo>
                    <a:pt x="40048" y="21937"/>
                  </a:lnTo>
                  <a:lnTo>
                    <a:pt x="133861" y="21937"/>
                  </a:lnTo>
                  <a:lnTo>
                    <a:pt x="155341" y="46786"/>
                  </a:lnTo>
                  <a:lnTo>
                    <a:pt x="167130" y="66471"/>
                  </a:lnTo>
                  <a:lnTo>
                    <a:pt x="183080" y="96138"/>
                  </a:lnTo>
                  <a:lnTo>
                    <a:pt x="199031" y="126636"/>
                  </a:lnTo>
                  <a:lnTo>
                    <a:pt x="210820" y="148816"/>
                  </a:lnTo>
                  <a:lnTo>
                    <a:pt x="236618" y="198445"/>
                  </a:lnTo>
                  <a:lnTo>
                    <a:pt x="264080" y="246410"/>
                  </a:lnTo>
                  <a:lnTo>
                    <a:pt x="309295" y="292711"/>
                  </a:lnTo>
                  <a:lnTo>
                    <a:pt x="329302" y="298499"/>
                  </a:lnTo>
                  <a:lnTo>
                    <a:pt x="356210" y="298499"/>
                  </a:lnTo>
                  <a:lnTo>
                    <a:pt x="355065" y="299642"/>
                  </a:lnTo>
                  <a:lnTo>
                    <a:pt x="346362" y="304564"/>
                  </a:lnTo>
                  <a:lnTo>
                    <a:pt x="337035" y="309069"/>
                  </a:lnTo>
                  <a:lnTo>
                    <a:pt x="327291" y="312743"/>
                  </a:lnTo>
                  <a:lnTo>
                    <a:pt x="317340" y="315169"/>
                  </a:lnTo>
                  <a:lnTo>
                    <a:pt x="290744" y="318496"/>
                  </a:lnTo>
                  <a:close/>
                </a:path>
                <a:path w="368934" h="318770">
                  <a:moveTo>
                    <a:pt x="359504" y="295206"/>
                  </a:moveTo>
                  <a:lnTo>
                    <a:pt x="363942" y="290770"/>
                  </a:lnTo>
                  <a:lnTo>
                    <a:pt x="368380" y="288552"/>
                  </a:lnTo>
                  <a:lnTo>
                    <a:pt x="359504" y="295206"/>
                  </a:lnTo>
                  <a:close/>
                </a:path>
                <a:path w="368934" h="318770">
                  <a:moveTo>
                    <a:pt x="356210" y="298499"/>
                  </a:moveTo>
                  <a:lnTo>
                    <a:pt x="329302" y="298499"/>
                  </a:lnTo>
                  <a:lnTo>
                    <a:pt x="346189" y="297424"/>
                  </a:lnTo>
                  <a:lnTo>
                    <a:pt x="359504" y="295206"/>
                  </a:lnTo>
                  <a:lnTo>
                    <a:pt x="356210" y="298499"/>
                  </a:lnTo>
                  <a:close/>
                </a:path>
              </a:pathLst>
            </a:custGeom>
            <a:solidFill>
              <a:srgbClr val="000000"/>
            </a:solidFill>
          </p:spPr>
          <p:txBody>
            <a:bodyPr wrap="square" lIns="0" tIns="0" rIns="0" bIns="0" rtlCol="0"/>
            <a:lstStyle/>
            <a:p>
              <a:endParaRPr/>
            </a:p>
          </p:txBody>
        </p:sp>
        <p:sp>
          <p:nvSpPr>
            <p:cNvPr id="8" name="object 8">
              <a:extLst>
                <a:ext uri="{C183D7F6-B498-43B3-948B-1728B52AA6E4}">
                  <adec:decorative xmlns:adec="http://schemas.microsoft.com/office/drawing/2017/decorative" val="1"/>
                </a:ext>
              </a:extLst>
            </p:cNvPr>
            <p:cNvSpPr/>
            <p:nvPr/>
          </p:nvSpPr>
          <p:spPr>
            <a:xfrm>
              <a:off x="773866" y="460255"/>
              <a:ext cx="108738" cy="82275"/>
            </a:xfrm>
            <a:prstGeom prst="rect">
              <a:avLst/>
            </a:prstGeom>
            <a:blipFill>
              <a:blip r:embed="rId6" cstate="print"/>
              <a:stretch>
                <a:fillRect/>
              </a:stretch>
            </a:blipFill>
          </p:spPr>
          <p:txBody>
            <a:bodyPr wrap="square" lIns="0" tIns="0" rIns="0" bIns="0" rtlCol="0"/>
            <a:lstStyle/>
            <a:p>
              <a:endParaRPr/>
            </a:p>
          </p:txBody>
        </p:sp>
        <p:sp>
          <p:nvSpPr>
            <p:cNvPr id="9" name="object 9">
              <a:extLst>
                <a:ext uri="{C183D7F6-B498-43B3-948B-1728B52AA6E4}">
                  <adec:decorative xmlns:adec="http://schemas.microsoft.com/office/drawing/2017/decorative" val="1"/>
                </a:ext>
              </a:extLst>
            </p:cNvPr>
            <p:cNvSpPr/>
            <p:nvPr/>
          </p:nvSpPr>
          <p:spPr>
            <a:xfrm>
              <a:off x="576360" y="411458"/>
              <a:ext cx="368935" cy="318770"/>
            </a:xfrm>
            <a:custGeom>
              <a:avLst/>
              <a:gdLst/>
              <a:ahLst/>
              <a:cxnLst/>
              <a:rect l="l" t="t" r="r" b="b"/>
              <a:pathLst>
                <a:path w="368934" h="318770">
                  <a:moveTo>
                    <a:pt x="0" y="31260"/>
                  </a:moveTo>
                  <a:lnTo>
                    <a:pt x="8876" y="22388"/>
                  </a:lnTo>
                  <a:lnTo>
                    <a:pt x="13314" y="20170"/>
                  </a:lnTo>
                  <a:lnTo>
                    <a:pt x="22018" y="14278"/>
                  </a:lnTo>
                  <a:lnTo>
                    <a:pt x="31345" y="9634"/>
                  </a:lnTo>
                  <a:lnTo>
                    <a:pt x="41089" y="5822"/>
                  </a:lnTo>
                  <a:lnTo>
                    <a:pt x="51040" y="2425"/>
                  </a:lnTo>
                  <a:lnTo>
                    <a:pt x="77323" y="0"/>
                  </a:lnTo>
                  <a:lnTo>
                    <a:pt x="104855" y="4644"/>
                  </a:lnTo>
                  <a:lnTo>
                    <a:pt x="131554" y="19269"/>
                  </a:lnTo>
                  <a:lnTo>
                    <a:pt x="133861" y="21937"/>
                  </a:lnTo>
                  <a:lnTo>
                    <a:pt x="40014" y="21937"/>
                  </a:lnTo>
                  <a:lnTo>
                    <a:pt x="22191" y="22388"/>
                  </a:lnTo>
                  <a:lnTo>
                    <a:pt x="8876" y="24606"/>
                  </a:lnTo>
                  <a:lnTo>
                    <a:pt x="0" y="31260"/>
                  </a:lnTo>
                  <a:close/>
                </a:path>
                <a:path w="368934" h="318770">
                  <a:moveTo>
                    <a:pt x="289461" y="318496"/>
                  </a:moveTo>
                  <a:lnTo>
                    <a:pt x="233705" y="297702"/>
                  </a:lnTo>
                  <a:lnTo>
                    <a:pt x="200938" y="251123"/>
                  </a:lnTo>
                  <a:lnTo>
                    <a:pt x="173684" y="198722"/>
                  </a:lnTo>
                  <a:lnTo>
                    <a:pt x="157560" y="168778"/>
                  </a:lnTo>
                  <a:lnTo>
                    <a:pt x="131762" y="120259"/>
                  </a:lnTo>
                  <a:lnTo>
                    <a:pt x="104300" y="73403"/>
                  </a:lnTo>
                  <a:lnTo>
                    <a:pt x="61581" y="28765"/>
                  </a:lnTo>
                  <a:lnTo>
                    <a:pt x="40014" y="21937"/>
                  </a:lnTo>
                  <a:lnTo>
                    <a:pt x="133861" y="21937"/>
                  </a:lnTo>
                  <a:lnTo>
                    <a:pt x="155341" y="46786"/>
                  </a:lnTo>
                  <a:lnTo>
                    <a:pt x="166194" y="66471"/>
                  </a:lnTo>
                  <a:lnTo>
                    <a:pt x="198718" y="126636"/>
                  </a:lnTo>
                  <a:lnTo>
                    <a:pt x="210820" y="148816"/>
                  </a:lnTo>
                  <a:lnTo>
                    <a:pt x="236340" y="198445"/>
                  </a:lnTo>
                  <a:lnTo>
                    <a:pt x="261861" y="246410"/>
                  </a:lnTo>
                  <a:lnTo>
                    <a:pt x="286271" y="276526"/>
                  </a:lnTo>
                  <a:lnTo>
                    <a:pt x="329268" y="298499"/>
                  </a:lnTo>
                  <a:lnTo>
                    <a:pt x="356210" y="298499"/>
                  </a:lnTo>
                  <a:lnTo>
                    <a:pt x="355065" y="299642"/>
                  </a:lnTo>
                  <a:lnTo>
                    <a:pt x="346362" y="304564"/>
                  </a:lnTo>
                  <a:lnTo>
                    <a:pt x="337035" y="309069"/>
                  </a:lnTo>
                  <a:lnTo>
                    <a:pt x="327291" y="312743"/>
                  </a:lnTo>
                  <a:lnTo>
                    <a:pt x="317340" y="315169"/>
                  </a:lnTo>
                  <a:lnTo>
                    <a:pt x="289461" y="318496"/>
                  </a:lnTo>
                  <a:close/>
                </a:path>
                <a:path w="368934" h="318770">
                  <a:moveTo>
                    <a:pt x="359504" y="295206"/>
                  </a:moveTo>
                  <a:lnTo>
                    <a:pt x="363942" y="290770"/>
                  </a:lnTo>
                  <a:lnTo>
                    <a:pt x="368380" y="288552"/>
                  </a:lnTo>
                  <a:lnTo>
                    <a:pt x="359504" y="295206"/>
                  </a:lnTo>
                  <a:close/>
                </a:path>
                <a:path w="368934" h="318770">
                  <a:moveTo>
                    <a:pt x="356210" y="298499"/>
                  </a:moveTo>
                  <a:lnTo>
                    <a:pt x="329268" y="298499"/>
                  </a:lnTo>
                  <a:lnTo>
                    <a:pt x="346189" y="297424"/>
                  </a:lnTo>
                  <a:lnTo>
                    <a:pt x="359504" y="295206"/>
                  </a:lnTo>
                  <a:lnTo>
                    <a:pt x="356210" y="298499"/>
                  </a:lnTo>
                  <a:close/>
                </a:path>
              </a:pathLst>
            </a:custGeom>
            <a:solidFill>
              <a:srgbClr val="000000"/>
            </a:solidFill>
          </p:spPr>
          <p:txBody>
            <a:bodyPr wrap="square" lIns="0" tIns="0" rIns="0" bIns="0" rtlCol="0"/>
            <a:lstStyle/>
            <a:p>
              <a:endParaRPr/>
            </a:p>
          </p:txBody>
        </p:sp>
        <p:sp>
          <p:nvSpPr>
            <p:cNvPr id="10" name="object 10">
              <a:extLst>
                <a:ext uri="{C183D7F6-B498-43B3-948B-1728B52AA6E4}">
                  <adec:decorative xmlns:adec="http://schemas.microsoft.com/office/drawing/2017/decorative" val="1"/>
                </a:ext>
              </a:extLst>
            </p:cNvPr>
            <p:cNvSpPr/>
            <p:nvPr/>
          </p:nvSpPr>
          <p:spPr>
            <a:xfrm>
              <a:off x="804934" y="411458"/>
              <a:ext cx="306705" cy="206375"/>
            </a:xfrm>
            <a:custGeom>
              <a:avLst/>
              <a:gdLst/>
              <a:ahLst/>
              <a:cxnLst/>
              <a:rect l="l" t="t" r="r" b="b"/>
              <a:pathLst>
                <a:path w="306705" h="206375">
                  <a:moveTo>
                    <a:pt x="0" y="31260"/>
                  </a:moveTo>
                  <a:lnTo>
                    <a:pt x="8876" y="22388"/>
                  </a:lnTo>
                  <a:lnTo>
                    <a:pt x="13314" y="20170"/>
                  </a:lnTo>
                  <a:lnTo>
                    <a:pt x="22018" y="14278"/>
                  </a:lnTo>
                  <a:lnTo>
                    <a:pt x="31345" y="9634"/>
                  </a:lnTo>
                  <a:lnTo>
                    <a:pt x="41089" y="5822"/>
                  </a:lnTo>
                  <a:lnTo>
                    <a:pt x="51040" y="2425"/>
                  </a:lnTo>
                  <a:lnTo>
                    <a:pt x="77323" y="0"/>
                  </a:lnTo>
                  <a:lnTo>
                    <a:pt x="104855" y="4644"/>
                  </a:lnTo>
                  <a:lnTo>
                    <a:pt x="131554" y="19269"/>
                  </a:lnTo>
                  <a:lnTo>
                    <a:pt x="133861" y="21937"/>
                  </a:lnTo>
                  <a:lnTo>
                    <a:pt x="40048" y="21937"/>
                  </a:lnTo>
                  <a:lnTo>
                    <a:pt x="22191" y="22388"/>
                  </a:lnTo>
                  <a:lnTo>
                    <a:pt x="8876" y="24606"/>
                  </a:lnTo>
                  <a:lnTo>
                    <a:pt x="0" y="31260"/>
                  </a:lnTo>
                  <a:close/>
                </a:path>
                <a:path w="306705" h="206375">
                  <a:moveTo>
                    <a:pt x="229544" y="206277"/>
                  </a:moveTo>
                  <a:lnTo>
                    <a:pt x="173788" y="183681"/>
                  </a:lnTo>
                  <a:lnTo>
                    <a:pt x="127879" y="112496"/>
                  </a:lnTo>
                  <a:lnTo>
                    <a:pt x="106519" y="73403"/>
                  </a:lnTo>
                  <a:lnTo>
                    <a:pt x="84917" y="45157"/>
                  </a:lnTo>
                  <a:lnTo>
                    <a:pt x="61859" y="28765"/>
                  </a:lnTo>
                  <a:lnTo>
                    <a:pt x="40048" y="21937"/>
                  </a:lnTo>
                  <a:lnTo>
                    <a:pt x="133861" y="21937"/>
                  </a:lnTo>
                  <a:lnTo>
                    <a:pt x="161097" y="55693"/>
                  </a:lnTo>
                  <a:lnTo>
                    <a:pt x="180930" y="92637"/>
                  </a:lnTo>
                  <a:lnTo>
                    <a:pt x="204162" y="137726"/>
                  </a:lnTo>
                  <a:lnTo>
                    <a:pt x="225418" y="166214"/>
                  </a:lnTo>
                  <a:lnTo>
                    <a:pt x="247713" y="180977"/>
                  </a:lnTo>
                  <a:lnTo>
                    <a:pt x="268761" y="185760"/>
                  </a:lnTo>
                  <a:lnTo>
                    <a:pt x="295911" y="185760"/>
                  </a:lnTo>
                  <a:lnTo>
                    <a:pt x="295148" y="186523"/>
                  </a:lnTo>
                  <a:lnTo>
                    <a:pt x="286445" y="191478"/>
                  </a:lnTo>
                  <a:lnTo>
                    <a:pt x="277117" y="196226"/>
                  </a:lnTo>
                  <a:lnTo>
                    <a:pt x="267374" y="200559"/>
                  </a:lnTo>
                  <a:lnTo>
                    <a:pt x="257422" y="204267"/>
                  </a:lnTo>
                  <a:lnTo>
                    <a:pt x="229544" y="206277"/>
                  </a:lnTo>
                  <a:close/>
                </a:path>
                <a:path w="306705" h="206375">
                  <a:moveTo>
                    <a:pt x="299586" y="182086"/>
                  </a:moveTo>
                  <a:lnTo>
                    <a:pt x="306244" y="175432"/>
                  </a:lnTo>
                  <a:lnTo>
                    <a:pt x="304025" y="179868"/>
                  </a:lnTo>
                  <a:lnTo>
                    <a:pt x="299586" y="182086"/>
                  </a:lnTo>
                  <a:close/>
                </a:path>
                <a:path w="306705" h="206375">
                  <a:moveTo>
                    <a:pt x="295911" y="185760"/>
                  </a:moveTo>
                  <a:lnTo>
                    <a:pt x="268761" y="185760"/>
                  </a:lnTo>
                  <a:lnTo>
                    <a:pt x="286271" y="184305"/>
                  </a:lnTo>
                  <a:lnTo>
                    <a:pt x="299586" y="182086"/>
                  </a:lnTo>
                  <a:lnTo>
                    <a:pt x="295911" y="185760"/>
                  </a:lnTo>
                  <a:close/>
                </a:path>
              </a:pathLst>
            </a:custGeom>
            <a:solidFill>
              <a:srgbClr val="000000"/>
            </a:solidFill>
          </p:spPr>
          <p:txBody>
            <a:bodyPr wrap="square" lIns="0" tIns="0" rIns="0" bIns="0" rtlCol="0"/>
            <a:lstStyle/>
            <a:p>
              <a:endParaRPr/>
            </a:p>
          </p:txBody>
        </p:sp>
        <p:sp>
          <p:nvSpPr>
            <p:cNvPr id="11" name="object 11">
              <a:extLst>
                <a:ext uri="{C183D7F6-B498-43B3-948B-1728B52AA6E4}">
                  <adec:decorative xmlns:adec="http://schemas.microsoft.com/office/drawing/2017/decorative" val="1"/>
                </a:ext>
              </a:extLst>
            </p:cNvPr>
            <p:cNvSpPr/>
            <p:nvPr/>
          </p:nvSpPr>
          <p:spPr>
            <a:xfrm>
              <a:off x="1211041" y="782078"/>
              <a:ext cx="135368" cy="206277"/>
            </a:xfrm>
            <a:prstGeom prst="rect">
              <a:avLst/>
            </a:prstGeom>
            <a:blipFill>
              <a:blip r:embed="rId7" cstate="print"/>
              <a:stretch>
                <a:fillRect/>
              </a:stretch>
            </a:blipFill>
          </p:spPr>
          <p:txBody>
            <a:bodyPr wrap="square" lIns="0" tIns="0" rIns="0" bIns="0" rtlCol="0"/>
            <a:lstStyle/>
            <a:p>
              <a:endParaRPr/>
            </a:p>
          </p:txBody>
        </p:sp>
        <p:sp>
          <p:nvSpPr>
            <p:cNvPr id="12" name="object 12">
              <a:extLst>
                <a:ext uri="{C183D7F6-B498-43B3-948B-1728B52AA6E4}">
                  <adec:decorative xmlns:adec="http://schemas.microsoft.com/office/drawing/2017/decorative" val="1"/>
                </a:ext>
              </a:extLst>
            </p:cNvPr>
            <p:cNvSpPr/>
            <p:nvPr/>
          </p:nvSpPr>
          <p:spPr>
            <a:xfrm>
              <a:off x="1368601" y="850837"/>
              <a:ext cx="113177" cy="141954"/>
            </a:xfrm>
            <a:prstGeom prst="rect">
              <a:avLst/>
            </a:prstGeom>
            <a:blipFill>
              <a:blip r:embed="rId8" cstate="print"/>
              <a:stretch>
                <a:fillRect/>
              </a:stretch>
            </a:blipFill>
          </p:spPr>
          <p:txBody>
            <a:bodyPr wrap="square" lIns="0" tIns="0" rIns="0" bIns="0" rtlCol="0"/>
            <a:lstStyle/>
            <a:p>
              <a:endParaRPr/>
            </a:p>
          </p:txBody>
        </p:sp>
        <p:sp>
          <p:nvSpPr>
            <p:cNvPr id="13" name="object 13">
              <a:extLst>
                <a:ext uri="{C183D7F6-B498-43B3-948B-1728B52AA6E4}">
                  <adec:decorative xmlns:adec="http://schemas.microsoft.com/office/drawing/2017/decorative" val="1"/>
                </a:ext>
              </a:extLst>
            </p:cNvPr>
            <p:cNvSpPr/>
            <p:nvPr/>
          </p:nvSpPr>
          <p:spPr>
            <a:xfrm>
              <a:off x="1512846" y="815349"/>
              <a:ext cx="241888" cy="241766"/>
            </a:xfrm>
            <a:prstGeom prst="rect">
              <a:avLst/>
            </a:prstGeom>
            <a:blipFill>
              <a:blip r:embed="rId9" cstate="print"/>
              <a:stretch>
                <a:fillRect/>
              </a:stretch>
            </a:blipFill>
          </p:spPr>
          <p:txBody>
            <a:bodyPr wrap="square" lIns="0" tIns="0" rIns="0" bIns="0" rtlCol="0"/>
            <a:lstStyle/>
            <a:p>
              <a:endParaRPr/>
            </a:p>
          </p:txBody>
        </p:sp>
        <p:sp>
          <p:nvSpPr>
            <p:cNvPr id="14" name="object 14">
              <a:extLst>
                <a:ext uri="{C183D7F6-B498-43B3-948B-1728B52AA6E4}">
                  <adec:decorative xmlns:adec="http://schemas.microsoft.com/office/drawing/2017/decorative" val="1"/>
                </a:ext>
              </a:extLst>
            </p:cNvPr>
            <p:cNvSpPr/>
            <p:nvPr/>
          </p:nvSpPr>
          <p:spPr>
            <a:xfrm>
              <a:off x="1783585" y="786514"/>
              <a:ext cx="26670" cy="201930"/>
            </a:xfrm>
            <a:custGeom>
              <a:avLst/>
              <a:gdLst/>
              <a:ahLst/>
              <a:cxnLst/>
              <a:rect l="l" t="t" r="r" b="b"/>
              <a:pathLst>
                <a:path w="26669" h="201930">
                  <a:moveTo>
                    <a:pt x="19972" y="26616"/>
                  </a:moveTo>
                  <a:lnTo>
                    <a:pt x="6657" y="26616"/>
                  </a:lnTo>
                  <a:lnTo>
                    <a:pt x="0" y="22180"/>
                  </a:lnTo>
                  <a:lnTo>
                    <a:pt x="0" y="6654"/>
                  </a:lnTo>
                  <a:lnTo>
                    <a:pt x="6657" y="0"/>
                  </a:lnTo>
                  <a:lnTo>
                    <a:pt x="19972" y="0"/>
                  </a:lnTo>
                  <a:lnTo>
                    <a:pt x="26629" y="6654"/>
                  </a:lnTo>
                  <a:lnTo>
                    <a:pt x="26629" y="22180"/>
                  </a:lnTo>
                  <a:lnTo>
                    <a:pt x="19972" y="26616"/>
                  </a:lnTo>
                  <a:close/>
                </a:path>
                <a:path w="26669" h="201930">
                  <a:moveTo>
                    <a:pt x="22191" y="201841"/>
                  </a:moveTo>
                  <a:lnTo>
                    <a:pt x="4438" y="201841"/>
                  </a:lnTo>
                  <a:lnTo>
                    <a:pt x="4438" y="66541"/>
                  </a:lnTo>
                  <a:lnTo>
                    <a:pt x="22191" y="66541"/>
                  </a:lnTo>
                  <a:lnTo>
                    <a:pt x="22191" y="201841"/>
                  </a:lnTo>
                  <a:close/>
                </a:path>
              </a:pathLst>
            </a:custGeom>
            <a:solidFill>
              <a:srgbClr val="000000"/>
            </a:solidFill>
          </p:spPr>
          <p:txBody>
            <a:bodyPr wrap="square" lIns="0" tIns="0" rIns="0" bIns="0" rtlCol="0"/>
            <a:lstStyle/>
            <a:p>
              <a:endParaRPr/>
            </a:p>
          </p:txBody>
        </p:sp>
        <p:sp>
          <p:nvSpPr>
            <p:cNvPr id="15" name="object 15">
              <a:extLst>
                <a:ext uri="{C183D7F6-B498-43B3-948B-1728B52AA6E4}">
                  <adec:decorative xmlns:adec="http://schemas.microsoft.com/office/drawing/2017/decorative" val="1"/>
                </a:ext>
              </a:extLst>
            </p:cNvPr>
            <p:cNvSpPr/>
            <p:nvPr/>
          </p:nvSpPr>
          <p:spPr>
            <a:xfrm>
              <a:off x="1836844" y="815349"/>
              <a:ext cx="208601" cy="177442"/>
            </a:xfrm>
            <a:prstGeom prst="rect">
              <a:avLst/>
            </a:prstGeom>
            <a:blipFill>
              <a:blip r:embed="rId10" cstate="print"/>
              <a:stretch>
                <a:fillRect/>
              </a:stretch>
            </a:blipFill>
          </p:spPr>
          <p:txBody>
            <a:bodyPr wrap="square" lIns="0" tIns="0" rIns="0" bIns="0" rtlCol="0"/>
            <a:lstStyle/>
            <a:p>
              <a:endParaRPr/>
            </a:p>
          </p:txBody>
        </p:sp>
        <p:sp>
          <p:nvSpPr>
            <p:cNvPr id="16" name="object 16">
              <a:extLst>
                <a:ext uri="{C183D7F6-B498-43B3-948B-1728B52AA6E4}">
                  <adec:decorative xmlns:adec="http://schemas.microsoft.com/office/drawing/2017/decorative" val="1"/>
                </a:ext>
              </a:extLst>
            </p:cNvPr>
            <p:cNvSpPr/>
            <p:nvPr/>
          </p:nvSpPr>
          <p:spPr>
            <a:xfrm>
              <a:off x="2171938" y="782078"/>
              <a:ext cx="0" cy="91440"/>
            </a:xfrm>
            <a:custGeom>
              <a:avLst/>
              <a:gdLst/>
              <a:ahLst/>
              <a:cxnLst/>
              <a:rect l="l" t="t" r="r" b="b"/>
              <a:pathLst>
                <a:path h="91440">
                  <a:moveTo>
                    <a:pt x="0" y="0"/>
                  </a:moveTo>
                  <a:lnTo>
                    <a:pt x="0" y="91416"/>
                  </a:lnTo>
                </a:path>
              </a:pathLst>
            </a:custGeom>
            <a:ln w="17753">
              <a:solidFill>
                <a:srgbClr val="000000"/>
              </a:solidFill>
            </a:ln>
          </p:spPr>
          <p:txBody>
            <a:bodyPr wrap="square" lIns="0" tIns="0" rIns="0" bIns="0" rtlCol="0"/>
            <a:lstStyle/>
            <a:p>
              <a:endParaRPr/>
            </a:p>
          </p:txBody>
        </p:sp>
        <p:sp>
          <p:nvSpPr>
            <p:cNvPr id="17" name="object 17">
              <a:extLst>
                <a:ext uri="{C183D7F6-B498-43B3-948B-1728B52AA6E4}">
                  <adec:decorative xmlns:adec="http://schemas.microsoft.com/office/drawing/2017/decorative" val="1"/>
                </a:ext>
              </a:extLst>
            </p:cNvPr>
            <p:cNvSpPr/>
            <p:nvPr/>
          </p:nvSpPr>
          <p:spPr>
            <a:xfrm>
              <a:off x="2163062" y="882383"/>
              <a:ext cx="153670" cy="0"/>
            </a:xfrm>
            <a:custGeom>
              <a:avLst/>
              <a:gdLst/>
              <a:ahLst/>
              <a:cxnLst/>
              <a:rect l="l" t="t" r="r" b="b"/>
              <a:pathLst>
                <a:path w="153669">
                  <a:moveTo>
                    <a:pt x="0" y="0"/>
                  </a:moveTo>
                  <a:lnTo>
                    <a:pt x="153122" y="0"/>
                  </a:lnTo>
                </a:path>
              </a:pathLst>
            </a:custGeom>
            <a:ln w="17775">
              <a:solidFill>
                <a:srgbClr val="000000"/>
              </a:solidFill>
            </a:ln>
          </p:spPr>
          <p:txBody>
            <a:bodyPr wrap="square" lIns="0" tIns="0" rIns="0" bIns="0" rtlCol="0"/>
            <a:lstStyle/>
            <a:p>
              <a:endParaRPr/>
            </a:p>
          </p:txBody>
        </p:sp>
        <p:sp>
          <p:nvSpPr>
            <p:cNvPr id="18" name="object 18">
              <a:extLst>
                <a:ext uri="{C183D7F6-B498-43B3-948B-1728B52AA6E4}">
                  <adec:decorative xmlns:adec="http://schemas.microsoft.com/office/drawing/2017/decorative" val="1"/>
                </a:ext>
              </a:extLst>
            </p:cNvPr>
            <p:cNvSpPr/>
            <p:nvPr/>
          </p:nvSpPr>
          <p:spPr>
            <a:xfrm>
              <a:off x="2171938" y="891270"/>
              <a:ext cx="0" cy="96520"/>
            </a:xfrm>
            <a:custGeom>
              <a:avLst/>
              <a:gdLst/>
              <a:ahLst/>
              <a:cxnLst/>
              <a:rect l="l" t="t" r="r" b="b"/>
              <a:pathLst>
                <a:path h="96519">
                  <a:moveTo>
                    <a:pt x="0" y="0"/>
                  </a:moveTo>
                  <a:lnTo>
                    <a:pt x="0" y="96495"/>
                  </a:lnTo>
                </a:path>
              </a:pathLst>
            </a:custGeom>
            <a:ln w="17753">
              <a:solidFill>
                <a:srgbClr val="000000"/>
              </a:solidFill>
            </a:ln>
          </p:spPr>
          <p:txBody>
            <a:bodyPr wrap="square" lIns="0" tIns="0" rIns="0" bIns="0" rtlCol="0"/>
            <a:lstStyle/>
            <a:p>
              <a:endParaRPr/>
            </a:p>
          </p:txBody>
        </p:sp>
        <p:sp>
          <p:nvSpPr>
            <p:cNvPr id="19" name="object 19">
              <a:extLst>
                <a:ext uri="{C183D7F6-B498-43B3-948B-1728B52AA6E4}">
                  <adec:decorative xmlns:adec="http://schemas.microsoft.com/office/drawing/2017/decorative" val="1"/>
                </a:ext>
              </a:extLst>
            </p:cNvPr>
            <p:cNvSpPr/>
            <p:nvPr/>
          </p:nvSpPr>
          <p:spPr>
            <a:xfrm>
              <a:off x="2307307" y="782078"/>
              <a:ext cx="0" cy="91440"/>
            </a:xfrm>
            <a:custGeom>
              <a:avLst/>
              <a:gdLst/>
              <a:ahLst/>
              <a:cxnLst/>
              <a:rect l="l" t="t" r="r" b="b"/>
              <a:pathLst>
                <a:path h="91440">
                  <a:moveTo>
                    <a:pt x="0" y="0"/>
                  </a:moveTo>
                  <a:lnTo>
                    <a:pt x="0" y="90939"/>
                  </a:lnTo>
                </a:path>
              </a:pathLst>
            </a:custGeom>
            <a:ln w="17753">
              <a:solidFill>
                <a:srgbClr val="000000"/>
              </a:solidFill>
            </a:ln>
          </p:spPr>
          <p:txBody>
            <a:bodyPr wrap="square" lIns="0" tIns="0" rIns="0" bIns="0" rtlCol="0"/>
            <a:lstStyle/>
            <a:p>
              <a:endParaRPr/>
            </a:p>
          </p:txBody>
        </p:sp>
        <p:sp>
          <p:nvSpPr>
            <p:cNvPr id="20" name="object 20">
              <a:extLst>
                <a:ext uri="{C183D7F6-B498-43B3-948B-1728B52AA6E4}">
                  <adec:decorative xmlns:adec="http://schemas.microsoft.com/office/drawing/2017/decorative" val="1"/>
                </a:ext>
              </a:extLst>
            </p:cNvPr>
            <p:cNvSpPr/>
            <p:nvPr/>
          </p:nvSpPr>
          <p:spPr>
            <a:xfrm>
              <a:off x="2307307" y="890762"/>
              <a:ext cx="0" cy="97790"/>
            </a:xfrm>
            <a:custGeom>
              <a:avLst/>
              <a:gdLst/>
              <a:ahLst/>
              <a:cxnLst/>
              <a:rect l="l" t="t" r="r" b="b"/>
              <a:pathLst>
                <a:path h="97790">
                  <a:moveTo>
                    <a:pt x="0" y="0"/>
                  </a:moveTo>
                  <a:lnTo>
                    <a:pt x="0" y="97593"/>
                  </a:lnTo>
                </a:path>
              </a:pathLst>
            </a:custGeom>
            <a:ln w="17753">
              <a:solidFill>
                <a:srgbClr val="000000"/>
              </a:solidFill>
            </a:ln>
          </p:spPr>
          <p:txBody>
            <a:bodyPr wrap="square" lIns="0" tIns="0" rIns="0" bIns="0" rtlCol="0"/>
            <a:lstStyle/>
            <a:p>
              <a:endParaRPr/>
            </a:p>
          </p:txBody>
        </p:sp>
        <p:sp>
          <p:nvSpPr>
            <p:cNvPr id="21" name="object 21">
              <a:extLst>
                <a:ext uri="{C183D7F6-B498-43B3-948B-1728B52AA6E4}">
                  <adec:decorative xmlns:adec="http://schemas.microsoft.com/office/drawing/2017/decorative" val="1"/>
                </a:ext>
              </a:extLst>
            </p:cNvPr>
            <p:cNvSpPr/>
            <p:nvPr/>
          </p:nvSpPr>
          <p:spPr>
            <a:xfrm>
              <a:off x="2347252" y="850837"/>
              <a:ext cx="133149" cy="141954"/>
            </a:xfrm>
            <a:prstGeom prst="rect">
              <a:avLst/>
            </a:prstGeom>
            <a:blipFill>
              <a:blip r:embed="rId11" cstate="print"/>
              <a:stretch>
                <a:fillRect/>
              </a:stretch>
            </a:blipFill>
          </p:spPr>
          <p:txBody>
            <a:bodyPr wrap="square" lIns="0" tIns="0" rIns="0" bIns="0" rtlCol="0"/>
            <a:lstStyle/>
            <a:p>
              <a:endParaRPr/>
            </a:p>
          </p:txBody>
        </p:sp>
        <p:sp>
          <p:nvSpPr>
            <p:cNvPr id="22" name="object 22">
              <a:extLst>
                <a:ext uri="{C183D7F6-B498-43B3-948B-1728B52AA6E4}">
                  <adec:decorative xmlns:adec="http://schemas.microsoft.com/office/drawing/2017/decorative" val="1"/>
                </a:ext>
              </a:extLst>
            </p:cNvPr>
            <p:cNvSpPr/>
            <p:nvPr/>
          </p:nvSpPr>
          <p:spPr>
            <a:xfrm>
              <a:off x="2507031" y="850837"/>
              <a:ext cx="113177" cy="141954"/>
            </a:xfrm>
            <a:prstGeom prst="rect">
              <a:avLst/>
            </a:prstGeom>
            <a:blipFill>
              <a:blip r:embed="rId12" cstate="print"/>
              <a:stretch>
                <a:fillRect/>
              </a:stretch>
            </a:blipFill>
          </p:spPr>
          <p:txBody>
            <a:bodyPr wrap="square" lIns="0" tIns="0" rIns="0" bIns="0" rtlCol="0"/>
            <a:lstStyle/>
            <a:p>
              <a:endParaRPr/>
            </a:p>
          </p:txBody>
        </p:sp>
        <p:sp>
          <p:nvSpPr>
            <p:cNvPr id="23" name="object 23">
              <a:extLst>
                <a:ext uri="{C183D7F6-B498-43B3-948B-1728B52AA6E4}">
                  <adec:decorative xmlns:adec="http://schemas.microsoft.com/office/drawing/2017/decorative" val="1"/>
                </a:ext>
              </a:extLst>
            </p:cNvPr>
            <p:cNvSpPr/>
            <p:nvPr/>
          </p:nvSpPr>
          <p:spPr>
            <a:xfrm>
              <a:off x="2666812" y="768771"/>
              <a:ext cx="0" cy="219710"/>
            </a:xfrm>
            <a:custGeom>
              <a:avLst/>
              <a:gdLst/>
              <a:ahLst/>
              <a:cxnLst/>
              <a:rect l="l" t="t" r="r" b="b"/>
              <a:pathLst>
                <a:path h="219709">
                  <a:moveTo>
                    <a:pt x="0" y="0"/>
                  </a:moveTo>
                  <a:lnTo>
                    <a:pt x="0" y="219585"/>
                  </a:lnTo>
                </a:path>
              </a:pathLst>
            </a:custGeom>
            <a:ln w="17753">
              <a:solidFill>
                <a:srgbClr val="000000"/>
              </a:solidFill>
            </a:ln>
          </p:spPr>
          <p:txBody>
            <a:bodyPr wrap="square" lIns="0" tIns="0" rIns="0" bIns="0" rtlCol="0"/>
            <a:lstStyle/>
            <a:p>
              <a:endParaRPr/>
            </a:p>
          </p:txBody>
        </p:sp>
        <p:sp>
          <p:nvSpPr>
            <p:cNvPr id="24" name="object 24">
              <a:extLst>
                <a:ext uri="{C183D7F6-B498-43B3-948B-1728B52AA6E4}">
                  <adec:decorative xmlns:adec="http://schemas.microsoft.com/office/drawing/2017/decorative" val="1"/>
                </a:ext>
              </a:extLst>
            </p:cNvPr>
            <p:cNvSpPr/>
            <p:nvPr/>
          </p:nvSpPr>
          <p:spPr>
            <a:xfrm>
              <a:off x="2706756" y="815349"/>
              <a:ext cx="86547" cy="177442"/>
            </a:xfrm>
            <a:prstGeom prst="rect">
              <a:avLst/>
            </a:prstGeom>
            <a:blipFill>
              <a:blip r:embed="rId13" cstate="print"/>
              <a:stretch>
                <a:fillRect/>
              </a:stretch>
            </a:blipFill>
          </p:spPr>
          <p:txBody>
            <a:bodyPr wrap="square" lIns="0" tIns="0" rIns="0" bIns="0" rtlCol="0"/>
            <a:lstStyle/>
            <a:p>
              <a:endParaRPr/>
            </a:p>
          </p:txBody>
        </p:sp>
        <p:sp>
          <p:nvSpPr>
            <p:cNvPr id="25" name="object 25">
              <a:extLst>
                <a:ext uri="{C183D7F6-B498-43B3-948B-1728B52AA6E4}">
                  <adec:decorative xmlns:adec="http://schemas.microsoft.com/office/drawing/2017/decorative" val="1"/>
                </a:ext>
              </a:extLst>
            </p:cNvPr>
            <p:cNvSpPr/>
            <p:nvPr/>
          </p:nvSpPr>
          <p:spPr>
            <a:xfrm>
              <a:off x="2822152" y="768770"/>
              <a:ext cx="117615" cy="219585"/>
            </a:xfrm>
            <a:prstGeom prst="rect">
              <a:avLst/>
            </a:prstGeom>
            <a:blipFill>
              <a:blip r:embed="rId14" cstate="print"/>
              <a:stretch>
                <a:fillRect/>
              </a:stretch>
            </a:blipFill>
          </p:spPr>
          <p:txBody>
            <a:bodyPr wrap="square" lIns="0" tIns="0" rIns="0" bIns="0" rtlCol="0"/>
            <a:lstStyle/>
            <a:p>
              <a:endParaRPr/>
            </a:p>
          </p:txBody>
        </p:sp>
        <p:sp>
          <p:nvSpPr>
            <p:cNvPr id="26" name="object 26">
              <a:extLst>
                <a:ext uri="{C183D7F6-B498-43B3-948B-1728B52AA6E4}">
                  <adec:decorative xmlns:adec="http://schemas.microsoft.com/office/drawing/2017/decorative" val="1"/>
                </a:ext>
              </a:extLst>
            </p:cNvPr>
            <p:cNvSpPr/>
            <p:nvPr/>
          </p:nvSpPr>
          <p:spPr>
            <a:xfrm>
              <a:off x="1177755" y="460463"/>
              <a:ext cx="306705" cy="219710"/>
            </a:xfrm>
            <a:custGeom>
              <a:avLst/>
              <a:gdLst/>
              <a:ahLst/>
              <a:cxnLst/>
              <a:rect l="l" t="t" r="r" b="b"/>
              <a:pathLst>
                <a:path w="306705" h="219709">
                  <a:moveTo>
                    <a:pt x="102081" y="219585"/>
                  </a:moveTo>
                  <a:lnTo>
                    <a:pt x="66574" y="219585"/>
                  </a:lnTo>
                  <a:lnTo>
                    <a:pt x="0" y="0"/>
                  </a:lnTo>
                  <a:lnTo>
                    <a:pt x="44383" y="0"/>
                  </a:lnTo>
                  <a:lnTo>
                    <a:pt x="84328" y="159698"/>
                  </a:lnTo>
                  <a:lnTo>
                    <a:pt x="120456" y="159698"/>
                  </a:lnTo>
                  <a:lnTo>
                    <a:pt x="102081" y="219585"/>
                  </a:lnTo>
                  <a:close/>
                </a:path>
                <a:path w="306705" h="219709">
                  <a:moveTo>
                    <a:pt x="120456" y="159698"/>
                  </a:moveTo>
                  <a:lnTo>
                    <a:pt x="86547" y="159698"/>
                  </a:lnTo>
                  <a:lnTo>
                    <a:pt x="135368" y="0"/>
                  </a:lnTo>
                  <a:lnTo>
                    <a:pt x="173094" y="0"/>
                  </a:lnTo>
                  <a:lnTo>
                    <a:pt x="189368" y="53232"/>
                  </a:lnTo>
                  <a:lnTo>
                    <a:pt x="153122" y="53232"/>
                  </a:lnTo>
                  <a:lnTo>
                    <a:pt x="120456" y="159698"/>
                  </a:lnTo>
                  <a:close/>
                </a:path>
                <a:path w="306705" h="219709">
                  <a:moveTo>
                    <a:pt x="259440" y="159698"/>
                  </a:moveTo>
                  <a:lnTo>
                    <a:pt x="221916" y="159698"/>
                  </a:lnTo>
                  <a:lnTo>
                    <a:pt x="266299" y="0"/>
                  </a:lnTo>
                  <a:lnTo>
                    <a:pt x="306244" y="0"/>
                  </a:lnTo>
                  <a:lnTo>
                    <a:pt x="259440" y="159698"/>
                  </a:lnTo>
                  <a:close/>
                </a:path>
                <a:path w="306705" h="219709">
                  <a:moveTo>
                    <a:pt x="241888" y="219585"/>
                  </a:moveTo>
                  <a:lnTo>
                    <a:pt x="204162" y="219585"/>
                  </a:lnTo>
                  <a:lnTo>
                    <a:pt x="153122" y="53232"/>
                  </a:lnTo>
                  <a:lnTo>
                    <a:pt x="189368" y="53232"/>
                  </a:lnTo>
                  <a:lnTo>
                    <a:pt x="221916" y="159698"/>
                  </a:lnTo>
                  <a:lnTo>
                    <a:pt x="259440" y="159698"/>
                  </a:lnTo>
                  <a:lnTo>
                    <a:pt x="241888" y="219585"/>
                  </a:lnTo>
                  <a:close/>
                </a:path>
              </a:pathLst>
            </a:custGeom>
            <a:solidFill>
              <a:srgbClr val="000000"/>
            </a:solidFill>
          </p:spPr>
          <p:txBody>
            <a:bodyPr wrap="square" lIns="0" tIns="0" rIns="0" bIns="0" rtlCol="0"/>
            <a:lstStyle/>
            <a:p>
              <a:endParaRPr/>
            </a:p>
          </p:txBody>
        </p:sp>
        <p:sp>
          <p:nvSpPr>
            <p:cNvPr id="27" name="object 27">
              <a:extLst>
                <a:ext uri="{C183D7F6-B498-43B3-948B-1728B52AA6E4}">
                  <adec:decorative xmlns:adec="http://schemas.microsoft.com/office/drawing/2017/decorative" val="1"/>
                </a:ext>
              </a:extLst>
            </p:cNvPr>
            <p:cNvSpPr/>
            <p:nvPr/>
          </p:nvSpPr>
          <p:spPr>
            <a:xfrm>
              <a:off x="1475122" y="527004"/>
              <a:ext cx="137587" cy="157480"/>
            </a:xfrm>
            <a:prstGeom prst="rect">
              <a:avLst/>
            </a:prstGeom>
            <a:blipFill>
              <a:blip r:embed="rId15" cstate="print"/>
              <a:stretch>
                <a:fillRect/>
              </a:stretch>
            </a:blipFill>
          </p:spPr>
          <p:txBody>
            <a:bodyPr wrap="square" lIns="0" tIns="0" rIns="0" bIns="0" rtlCol="0"/>
            <a:lstStyle/>
            <a:p>
              <a:endParaRPr/>
            </a:p>
          </p:txBody>
        </p:sp>
        <p:sp>
          <p:nvSpPr>
            <p:cNvPr id="28" name="object 28">
              <a:extLst>
                <a:ext uri="{C183D7F6-B498-43B3-948B-1728B52AA6E4}">
                  <adec:decorative xmlns:adec="http://schemas.microsoft.com/office/drawing/2017/decorative" val="1"/>
                </a:ext>
              </a:extLst>
            </p:cNvPr>
            <p:cNvSpPr/>
            <p:nvPr/>
          </p:nvSpPr>
          <p:spPr>
            <a:xfrm>
              <a:off x="1650437" y="444936"/>
              <a:ext cx="297367" cy="239548"/>
            </a:xfrm>
            <a:prstGeom prst="rect">
              <a:avLst/>
            </a:prstGeom>
            <a:blipFill>
              <a:blip r:embed="rId16" cstate="print"/>
              <a:stretch>
                <a:fillRect/>
              </a:stretch>
            </a:blipFill>
          </p:spPr>
          <p:txBody>
            <a:bodyPr wrap="square" lIns="0" tIns="0" rIns="0" bIns="0" rtlCol="0"/>
            <a:lstStyle/>
            <a:p>
              <a:endParaRPr/>
            </a:p>
          </p:txBody>
        </p:sp>
        <p:sp>
          <p:nvSpPr>
            <p:cNvPr id="29" name="object 29">
              <a:extLst>
                <a:ext uri="{C183D7F6-B498-43B3-948B-1728B52AA6E4}">
                  <adec:decorative xmlns:adec="http://schemas.microsoft.com/office/drawing/2017/decorative" val="1"/>
                </a:ext>
              </a:extLst>
            </p:cNvPr>
            <p:cNvSpPr/>
            <p:nvPr/>
          </p:nvSpPr>
          <p:spPr>
            <a:xfrm>
              <a:off x="2065420" y="460463"/>
              <a:ext cx="319558" cy="224021"/>
            </a:xfrm>
            <a:prstGeom prst="rect">
              <a:avLst/>
            </a:prstGeom>
            <a:blipFill>
              <a:blip r:embed="rId17" cstate="print"/>
              <a:stretch>
                <a:fillRect/>
              </a:stretch>
            </a:blipFill>
          </p:spPr>
          <p:txBody>
            <a:bodyPr wrap="square" lIns="0" tIns="0" rIns="0" bIns="0" rtlCol="0"/>
            <a:lstStyle/>
            <a:p>
              <a:endParaRPr/>
            </a:p>
          </p:txBody>
        </p:sp>
        <p:sp>
          <p:nvSpPr>
            <p:cNvPr id="30" name="object 30">
              <a:extLst>
                <a:ext uri="{C183D7F6-B498-43B3-948B-1728B52AA6E4}">
                  <adec:decorative xmlns:adec="http://schemas.microsoft.com/office/drawing/2017/decorative" val="1"/>
                </a:ext>
              </a:extLst>
            </p:cNvPr>
            <p:cNvSpPr/>
            <p:nvPr/>
          </p:nvSpPr>
          <p:spPr>
            <a:xfrm>
              <a:off x="2411609" y="527004"/>
              <a:ext cx="95885" cy="153670"/>
            </a:xfrm>
            <a:custGeom>
              <a:avLst/>
              <a:gdLst/>
              <a:ahLst/>
              <a:cxnLst/>
              <a:rect l="l" t="t" r="r" b="b"/>
              <a:pathLst>
                <a:path w="95885" h="153670">
                  <a:moveTo>
                    <a:pt x="95423" y="28834"/>
                  </a:moveTo>
                  <a:lnTo>
                    <a:pt x="37725" y="28834"/>
                  </a:lnTo>
                  <a:lnTo>
                    <a:pt x="44660" y="16843"/>
                  </a:lnTo>
                  <a:lnTo>
                    <a:pt x="54924" y="7763"/>
                  </a:lnTo>
                  <a:lnTo>
                    <a:pt x="67684" y="2010"/>
                  </a:lnTo>
                  <a:lnTo>
                    <a:pt x="82108" y="0"/>
                  </a:lnTo>
                  <a:lnTo>
                    <a:pt x="86547" y="0"/>
                  </a:lnTo>
                  <a:lnTo>
                    <a:pt x="90985" y="2218"/>
                  </a:lnTo>
                  <a:lnTo>
                    <a:pt x="95423" y="2218"/>
                  </a:lnTo>
                  <a:lnTo>
                    <a:pt x="95423" y="28834"/>
                  </a:lnTo>
                  <a:close/>
                </a:path>
                <a:path w="95885" h="153670">
                  <a:moveTo>
                    <a:pt x="35506" y="153044"/>
                  </a:moveTo>
                  <a:lnTo>
                    <a:pt x="0" y="153044"/>
                  </a:lnTo>
                  <a:lnTo>
                    <a:pt x="0" y="4436"/>
                  </a:lnTo>
                  <a:lnTo>
                    <a:pt x="35506" y="4436"/>
                  </a:lnTo>
                  <a:lnTo>
                    <a:pt x="35506" y="28834"/>
                  </a:lnTo>
                  <a:lnTo>
                    <a:pt x="95423" y="28834"/>
                  </a:lnTo>
                  <a:lnTo>
                    <a:pt x="95423" y="35488"/>
                  </a:lnTo>
                  <a:lnTo>
                    <a:pt x="75451" y="35488"/>
                  </a:lnTo>
                  <a:lnTo>
                    <a:pt x="55166" y="40444"/>
                  </a:lnTo>
                  <a:lnTo>
                    <a:pt x="42996" y="51846"/>
                  </a:lnTo>
                  <a:lnTo>
                    <a:pt x="37066" y="64496"/>
                  </a:lnTo>
                  <a:lnTo>
                    <a:pt x="35506" y="73195"/>
                  </a:lnTo>
                  <a:lnTo>
                    <a:pt x="35506" y="153044"/>
                  </a:lnTo>
                  <a:close/>
                </a:path>
                <a:path w="95885" h="153670">
                  <a:moveTo>
                    <a:pt x="95423" y="37706"/>
                  </a:moveTo>
                  <a:lnTo>
                    <a:pt x="88766" y="37706"/>
                  </a:lnTo>
                  <a:lnTo>
                    <a:pt x="82108" y="35488"/>
                  </a:lnTo>
                  <a:lnTo>
                    <a:pt x="95423" y="35488"/>
                  </a:lnTo>
                  <a:lnTo>
                    <a:pt x="95423" y="37706"/>
                  </a:lnTo>
                  <a:close/>
                </a:path>
              </a:pathLst>
            </a:custGeom>
            <a:solidFill>
              <a:srgbClr val="000000"/>
            </a:solidFill>
          </p:spPr>
          <p:txBody>
            <a:bodyPr wrap="square" lIns="0" tIns="0" rIns="0" bIns="0" rtlCol="0"/>
            <a:lstStyle/>
            <a:p>
              <a:endParaRPr/>
            </a:p>
          </p:txBody>
        </p:sp>
        <p:sp>
          <p:nvSpPr>
            <p:cNvPr id="31" name="object 31">
              <a:extLst>
                <a:ext uri="{C183D7F6-B498-43B3-948B-1728B52AA6E4}">
                  <adec:decorative xmlns:adec="http://schemas.microsoft.com/office/drawing/2017/decorative" val="1"/>
                </a:ext>
              </a:extLst>
            </p:cNvPr>
            <p:cNvSpPr/>
            <p:nvPr/>
          </p:nvSpPr>
          <p:spPr>
            <a:xfrm>
              <a:off x="2522567" y="527004"/>
              <a:ext cx="151130" cy="157480"/>
            </a:xfrm>
            <a:custGeom>
              <a:avLst/>
              <a:gdLst/>
              <a:ahLst/>
              <a:cxnLst/>
              <a:rect l="l" t="t" r="r" b="b"/>
              <a:pathLst>
                <a:path w="151130" h="157479">
                  <a:moveTo>
                    <a:pt x="79889" y="157480"/>
                  </a:moveTo>
                  <a:lnTo>
                    <a:pt x="48682" y="151900"/>
                  </a:lnTo>
                  <a:lnTo>
                    <a:pt x="23301" y="136132"/>
                  </a:lnTo>
                  <a:lnTo>
                    <a:pt x="6241" y="111629"/>
                  </a:lnTo>
                  <a:lnTo>
                    <a:pt x="0" y="79849"/>
                  </a:lnTo>
                  <a:lnTo>
                    <a:pt x="6241" y="46786"/>
                  </a:lnTo>
                  <a:lnTo>
                    <a:pt x="23301" y="21625"/>
                  </a:lnTo>
                  <a:lnTo>
                    <a:pt x="48682" y="5614"/>
                  </a:lnTo>
                  <a:lnTo>
                    <a:pt x="79889" y="0"/>
                  </a:lnTo>
                  <a:lnTo>
                    <a:pt x="108773" y="5337"/>
                  </a:lnTo>
                  <a:lnTo>
                    <a:pt x="131207" y="21071"/>
                  </a:lnTo>
                  <a:lnTo>
                    <a:pt x="135593" y="28834"/>
                  </a:lnTo>
                  <a:lnTo>
                    <a:pt x="75451" y="28834"/>
                  </a:lnTo>
                  <a:lnTo>
                    <a:pt x="60506" y="31260"/>
                  </a:lnTo>
                  <a:lnTo>
                    <a:pt x="49098" y="38261"/>
                  </a:lnTo>
                  <a:lnTo>
                    <a:pt x="41435" y="49420"/>
                  </a:lnTo>
                  <a:lnTo>
                    <a:pt x="37725" y="64323"/>
                  </a:lnTo>
                  <a:lnTo>
                    <a:pt x="148304" y="64323"/>
                  </a:lnTo>
                  <a:lnTo>
                    <a:pt x="150902" y="82067"/>
                  </a:lnTo>
                  <a:lnTo>
                    <a:pt x="150902" y="90939"/>
                  </a:lnTo>
                  <a:lnTo>
                    <a:pt x="37725" y="90939"/>
                  </a:lnTo>
                  <a:lnTo>
                    <a:pt x="41782" y="105841"/>
                  </a:lnTo>
                  <a:lnTo>
                    <a:pt x="50208" y="117001"/>
                  </a:lnTo>
                  <a:lnTo>
                    <a:pt x="62379" y="124002"/>
                  </a:lnTo>
                  <a:lnTo>
                    <a:pt x="77670" y="126428"/>
                  </a:lnTo>
                  <a:lnTo>
                    <a:pt x="144245" y="126428"/>
                  </a:lnTo>
                  <a:lnTo>
                    <a:pt x="130132" y="140637"/>
                  </a:lnTo>
                  <a:lnTo>
                    <a:pt x="114564" y="150272"/>
                  </a:lnTo>
                  <a:lnTo>
                    <a:pt x="97747" y="155747"/>
                  </a:lnTo>
                  <a:lnTo>
                    <a:pt x="79889" y="157480"/>
                  </a:lnTo>
                  <a:close/>
                </a:path>
                <a:path w="151130" h="157479">
                  <a:moveTo>
                    <a:pt x="148304" y="64323"/>
                  </a:moveTo>
                  <a:lnTo>
                    <a:pt x="113177" y="64323"/>
                  </a:lnTo>
                  <a:lnTo>
                    <a:pt x="110715" y="49420"/>
                  </a:lnTo>
                  <a:lnTo>
                    <a:pt x="103468" y="38261"/>
                  </a:lnTo>
                  <a:lnTo>
                    <a:pt x="91644" y="31260"/>
                  </a:lnTo>
                  <a:lnTo>
                    <a:pt x="75451" y="28834"/>
                  </a:lnTo>
                  <a:lnTo>
                    <a:pt x="135593" y="28834"/>
                  </a:lnTo>
                  <a:lnTo>
                    <a:pt x="145736" y="46786"/>
                  </a:lnTo>
                  <a:lnTo>
                    <a:pt x="148304" y="64323"/>
                  </a:lnTo>
                  <a:close/>
                </a:path>
                <a:path w="151130" h="157479">
                  <a:moveTo>
                    <a:pt x="144245" y="126428"/>
                  </a:moveTo>
                  <a:lnTo>
                    <a:pt x="77670" y="126428"/>
                  </a:lnTo>
                  <a:lnTo>
                    <a:pt x="90153" y="125180"/>
                  </a:lnTo>
                  <a:lnTo>
                    <a:pt x="100971" y="121437"/>
                  </a:lnTo>
                  <a:lnTo>
                    <a:pt x="110125" y="115199"/>
                  </a:lnTo>
                  <a:lnTo>
                    <a:pt x="117615" y="106465"/>
                  </a:lnTo>
                  <a:lnTo>
                    <a:pt x="144245" y="126428"/>
                  </a:lnTo>
                  <a:close/>
                </a:path>
              </a:pathLst>
            </a:custGeom>
            <a:solidFill>
              <a:srgbClr val="000000"/>
            </a:solidFill>
          </p:spPr>
          <p:txBody>
            <a:bodyPr wrap="square" lIns="0" tIns="0" rIns="0" bIns="0" rtlCol="0"/>
            <a:lstStyle/>
            <a:p>
              <a:endParaRPr/>
            </a:p>
          </p:txBody>
        </p:sp>
        <p:sp>
          <p:nvSpPr>
            <p:cNvPr id="32" name="object 32">
              <a:extLst>
                <a:ext uri="{C183D7F6-B498-43B3-948B-1728B52AA6E4}">
                  <adec:decorative xmlns:adec="http://schemas.microsoft.com/office/drawing/2017/decorative" val="1"/>
                </a:ext>
              </a:extLst>
            </p:cNvPr>
            <p:cNvSpPr/>
            <p:nvPr/>
          </p:nvSpPr>
          <p:spPr>
            <a:xfrm>
              <a:off x="2691223" y="527004"/>
              <a:ext cx="124460" cy="157480"/>
            </a:xfrm>
            <a:custGeom>
              <a:avLst/>
              <a:gdLst/>
              <a:ahLst/>
              <a:cxnLst/>
              <a:rect l="l" t="t" r="r" b="b"/>
              <a:pathLst>
                <a:path w="124460" h="157479">
                  <a:moveTo>
                    <a:pt x="118973" y="128646"/>
                  </a:moveTo>
                  <a:lnTo>
                    <a:pt x="62136" y="128646"/>
                  </a:lnTo>
                  <a:lnTo>
                    <a:pt x="70631" y="127779"/>
                  </a:lnTo>
                  <a:lnTo>
                    <a:pt x="78502" y="125041"/>
                  </a:lnTo>
                  <a:lnTo>
                    <a:pt x="84293" y="120224"/>
                  </a:lnTo>
                  <a:lnTo>
                    <a:pt x="86547" y="113119"/>
                  </a:lnTo>
                  <a:lnTo>
                    <a:pt x="74064" y="98078"/>
                  </a:lnTo>
                  <a:lnTo>
                    <a:pt x="46602" y="90939"/>
                  </a:lnTo>
                  <a:lnTo>
                    <a:pt x="19140" y="78809"/>
                  </a:lnTo>
                  <a:lnTo>
                    <a:pt x="6657" y="48796"/>
                  </a:lnTo>
                  <a:lnTo>
                    <a:pt x="11650" y="27136"/>
                  </a:lnTo>
                  <a:lnTo>
                    <a:pt x="24965" y="11921"/>
                  </a:lnTo>
                  <a:lnTo>
                    <a:pt x="44105" y="2945"/>
                  </a:lnTo>
                  <a:lnTo>
                    <a:pt x="66574" y="0"/>
                  </a:lnTo>
                  <a:lnTo>
                    <a:pt x="81450" y="1282"/>
                  </a:lnTo>
                  <a:lnTo>
                    <a:pt x="95701" y="5267"/>
                  </a:lnTo>
                  <a:lnTo>
                    <a:pt x="108704" y="12164"/>
                  </a:lnTo>
                  <a:lnTo>
                    <a:pt x="119834" y="22180"/>
                  </a:lnTo>
                  <a:lnTo>
                    <a:pt x="110151" y="31052"/>
                  </a:lnTo>
                  <a:lnTo>
                    <a:pt x="64355" y="31052"/>
                  </a:lnTo>
                  <a:lnTo>
                    <a:pt x="57143" y="31918"/>
                  </a:lnTo>
                  <a:lnTo>
                    <a:pt x="49931" y="34656"/>
                  </a:lnTo>
                  <a:lnTo>
                    <a:pt x="44383" y="39474"/>
                  </a:lnTo>
                  <a:lnTo>
                    <a:pt x="42164" y="46578"/>
                  </a:lnTo>
                  <a:lnTo>
                    <a:pt x="54993" y="59401"/>
                  </a:lnTo>
                  <a:lnTo>
                    <a:pt x="83218" y="65986"/>
                  </a:lnTo>
                  <a:lnTo>
                    <a:pt x="111443" y="78393"/>
                  </a:lnTo>
                  <a:lnTo>
                    <a:pt x="124273" y="108683"/>
                  </a:lnTo>
                  <a:lnTo>
                    <a:pt x="118973" y="128646"/>
                  </a:lnTo>
                  <a:close/>
                </a:path>
                <a:path w="124460" h="157479">
                  <a:moveTo>
                    <a:pt x="93204" y="46578"/>
                  </a:moveTo>
                  <a:lnTo>
                    <a:pt x="87760" y="39474"/>
                  </a:lnTo>
                  <a:lnTo>
                    <a:pt x="81276" y="34656"/>
                  </a:lnTo>
                  <a:lnTo>
                    <a:pt x="73544" y="31918"/>
                  </a:lnTo>
                  <a:lnTo>
                    <a:pt x="64355" y="31052"/>
                  </a:lnTo>
                  <a:lnTo>
                    <a:pt x="110151" y="31052"/>
                  </a:lnTo>
                  <a:lnTo>
                    <a:pt x="93204" y="46578"/>
                  </a:lnTo>
                  <a:close/>
                </a:path>
                <a:path w="124460" h="157479">
                  <a:moveTo>
                    <a:pt x="59917" y="157480"/>
                  </a:moveTo>
                  <a:lnTo>
                    <a:pt x="42441" y="156198"/>
                  </a:lnTo>
                  <a:lnTo>
                    <a:pt x="26629" y="152212"/>
                  </a:lnTo>
                  <a:lnTo>
                    <a:pt x="12482" y="145316"/>
                  </a:lnTo>
                  <a:lnTo>
                    <a:pt x="0" y="135300"/>
                  </a:lnTo>
                  <a:lnTo>
                    <a:pt x="26629" y="110901"/>
                  </a:lnTo>
                  <a:lnTo>
                    <a:pt x="33426" y="118353"/>
                  </a:lnTo>
                  <a:lnTo>
                    <a:pt x="41054" y="123932"/>
                  </a:lnTo>
                  <a:lnTo>
                    <a:pt x="50347" y="127433"/>
                  </a:lnTo>
                  <a:lnTo>
                    <a:pt x="62136" y="128646"/>
                  </a:lnTo>
                  <a:lnTo>
                    <a:pt x="118973" y="128646"/>
                  </a:lnTo>
                  <a:lnTo>
                    <a:pt x="118274" y="131280"/>
                  </a:lnTo>
                  <a:lnTo>
                    <a:pt x="102913" y="146390"/>
                  </a:lnTo>
                  <a:lnTo>
                    <a:pt x="82143" y="154846"/>
                  </a:lnTo>
                  <a:lnTo>
                    <a:pt x="59917" y="157480"/>
                  </a:lnTo>
                  <a:close/>
                </a:path>
              </a:pathLst>
            </a:custGeom>
            <a:solidFill>
              <a:srgbClr val="000000"/>
            </a:solidFill>
          </p:spPr>
          <p:txBody>
            <a:bodyPr wrap="square" lIns="0" tIns="0" rIns="0" bIns="0" rtlCol="0"/>
            <a:lstStyle/>
            <a:p>
              <a:endParaRPr/>
            </a:p>
          </p:txBody>
        </p:sp>
        <p:sp>
          <p:nvSpPr>
            <p:cNvPr id="33" name="object 33">
              <a:extLst>
                <a:ext uri="{C183D7F6-B498-43B3-948B-1728B52AA6E4}">
                  <adec:decorative xmlns:adec="http://schemas.microsoft.com/office/drawing/2017/decorative" val="1"/>
                </a:ext>
              </a:extLst>
            </p:cNvPr>
            <p:cNvSpPr/>
            <p:nvPr/>
          </p:nvSpPr>
          <p:spPr>
            <a:xfrm>
              <a:off x="2828811" y="487079"/>
              <a:ext cx="109220" cy="197485"/>
            </a:xfrm>
            <a:custGeom>
              <a:avLst/>
              <a:gdLst/>
              <a:ahLst/>
              <a:cxnLst/>
              <a:rect l="l" t="t" r="r" b="b"/>
              <a:pathLst>
                <a:path w="109219" h="197484">
                  <a:moveTo>
                    <a:pt x="66574" y="44360"/>
                  </a:moveTo>
                  <a:lnTo>
                    <a:pt x="28849" y="44360"/>
                  </a:lnTo>
                  <a:lnTo>
                    <a:pt x="28849" y="0"/>
                  </a:lnTo>
                  <a:lnTo>
                    <a:pt x="66574" y="0"/>
                  </a:lnTo>
                  <a:lnTo>
                    <a:pt x="66574" y="44360"/>
                  </a:lnTo>
                  <a:close/>
                </a:path>
                <a:path w="109219" h="197484">
                  <a:moveTo>
                    <a:pt x="108738" y="75413"/>
                  </a:moveTo>
                  <a:lnTo>
                    <a:pt x="0" y="75413"/>
                  </a:lnTo>
                  <a:lnTo>
                    <a:pt x="0" y="44360"/>
                  </a:lnTo>
                  <a:lnTo>
                    <a:pt x="108738" y="44360"/>
                  </a:lnTo>
                  <a:lnTo>
                    <a:pt x="108738" y="75413"/>
                  </a:lnTo>
                  <a:close/>
                </a:path>
                <a:path w="109219" h="197484">
                  <a:moveTo>
                    <a:pt x="79889" y="197405"/>
                  </a:moveTo>
                  <a:lnTo>
                    <a:pt x="55062" y="194078"/>
                  </a:lnTo>
                  <a:lnTo>
                    <a:pt x="39390" y="184097"/>
                  </a:lnTo>
                  <a:lnTo>
                    <a:pt x="31206" y="167461"/>
                  </a:lnTo>
                  <a:lnTo>
                    <a:pt x="28849" y="144172"/>
                  </a:lnTo>
                  <a:lnTo>
                    <a:pt x="28849" y="75413"/>
                  </a:lnTo>
                  <a:lnTo>
                    <a:pt x="66574" y="75413"/>
                  </a:lnTo>
                  <a:lnTo>
                    <a:pt x="66574" y="141954"/>
                  </a:lnTo>
                  <a:lnTo>
                    <a:pt x="67545" y="151381"/>
                  </a:lnTo>
                  <a:lnTo>
                    <a:pt x="71013" y="159144"/>
                  </a:lnTo>
                  <a:lnTo>
                    <a:pt x="77809" y="164412"/>
                  </a:lnTo>
                  <a:lnTo>
                    <a:pt x="88766" y="166352"/>
                  </a:lnTo>
                  <a:lnTo>
                    <a:pt x="108738" y="166352"/>
                  </a:lnTo>
                  <a:lnTo>
                    <a:pt x="108738" y="192969"/>
                  </a:lnTo>
                  <a:lnTo>
                    <a:pt x="101422" y="194598"/>
                  </a:lnTo>
                  <a:lnTo>
                    <a:pt x="93482" y="196019"/>
                  </a:lnTo>
                  <a:lnTo>
                    <a:pt x="85957" y="197024"/>
                  </a:lnTo>
                  <a:lnTo>
                    <a:pt x="79889" y="197405"/>
                  </a:lnTo>
                  <a:close/>
                </a:path>
                <a:path w="109219" h="197484">
                  <a:moveTo>
                    <a:pt x="108738" y="166352"/>
                  </a:moveTo>
                  <a:lnTo>
                    <a:pt x="95423" y="166352"/>
                  </a:lnTo>
                  <a:lnTo>
                    <a:pt x="104300" y="164134"/>
                  </a:lnTo>
                  <a:lnTo>
                    <a:pt x="108738" y="161916"/>
                  </a:lnTo>
                  <a:lnTo>
                    <a:pt x="108738" y="166352"/>
                  </a:lnTo>
                  <a:close/>
                </a:path>
              </a:pathLst>
            </a:custGeom>
            <a:solidFill>
              <a:srgbClr val="000000"/>
            </a:solidFill>
          </p:spPr>
          <p:txBody>
            <a:bodyPr wrap="square" lIns="0" tIns="0" rIns="0" bIns="0" rtlCol="0"/>
            <a:lstStyle/>
            <a:p>
              <a:endParaRPr/>
            </a:p>
          </p:txBody>
        </p:sp>
      </p:grpSp>
      <p:sp>
        <p:nvSpPr>
          <p:cNvPr id="35" name="Title 1"/>
          <p:cNvSpPr txBox="1">
            <a:spLocks noGrp="1"/>
          </p:cNvSpPr>
          <p:nvPr>
            <p:ph type="title"/>
          </p:nvPr>
        </p:nvSpPr>
        <p:spPr>
          <a:xfrm>
            <a:off x="207008" y="1023092"/>
            <a:ext cx="6590030" cy="878840"/>
          </a:xfrm>
          <a:prstGeom prst="rect">
            <a:avLst/>
          </a:prstGeom>
        </p:spPr>
        <p:txBody>
          <a:bodyPr vert="horz" wrap="square" lIns="0" tIns="12065" rIns="0" bIns="0" rtlCol="0">
            <a:spAutoFit/>
          </a:bodyPr>
          <a:lstStyle/>
          <a:p>
            <a:pPr marL="12700" marR="5080">
              <a:lnSpc>
                <a:spcPct val="100000"/>
              </a:lnSpc>
              <a:spcBef>
                <a:spcPts val="95"/>
              </a:spcBef>
            </a:pPr>
            <a:r>
              <a:rPr b="1" spc="-5" dirty="0">
                <a:solidFill>
                  <a:srgbClr val="9E7D38"/>
                </a:solidFill>
                <a:latin typeface="Arial"/>
                <a:cs typeface="Arial"/>
              </a:rPr>
              <a:t>Clinical </a:t>
            </a:r>
            <a:r>
              <a:rPr b="1" dirty="0">
                <a:solidFill>
                  <a:srgbClr val="9E7D38"/>
                </a:solidFill>
                <a:latin typeface="Arial"/>
                <a:cs typeface="Arial"/>
              </a:rPr>
              <a:t>trials </a:t>
            </a:r>
            <a:r>
              <a:rPr b="1" spc="-5" dirty="0">
                <a:solidFill>
                  <a:srgbClr val="9E7D38"/>
                </a:solidFill>
                <a:latin typeface="Arial"/>
                <a:cs typeface="Arial"/>
              </a:rPr>
              <a:t>targeting aging </a:t>
            </a:r>
            <a:r>
              <a:rPr b="1" dirty="0">
                <a:solidFill>
                  <a:srgbClr val="9E7D38"/>
                </a:solidFill>
                <a:latin typeface="Arial"/>
                <a:cs typeface="Arial"/>
              </a:rPr>
              <a:t>to extend  </a:t>
            </a:r>
            <a:r>
              <a:rPr b="1" spc="-5" dirty="0">
                <a:solidFill>
                  <a:srgbClr val="9E7D38"/>
                </a:solidFill>
                <a:latin typeface="Arial"/>
                <a:cs typeface="Arial"/>
              </a:rPr>
              <a:t>healthspan: the </a:t>
            </a:r>
            <a:r>
              <a:rPr b="1" spc="-60" dirty="0">
                <a:solidFill>
                  <a:srgbClr val="9E7D38"/>
                </a:solidFill>
                <a:latin typeface="Arial"/>
                <a:cs typeface="Arial"/>
              </a:rPr>
              <a:t>TAME</a:t>
            </a:r>
            <a:r>
              <a:rPr b="1" spc="65" dirty="0">
                <a:solidFill>
                  <a:srgbClr val="9E7D38"/>
                </a:solidFill>
                <a:latin typeface="Arial"/>
                <a:cs typeface="Arial"/>
              </a:rPr>
              <a:t> </a:t>
            </a:r>
            <a:r>
              <a:rPr b="1" dirty="0">
                <a:solidFill>
                  <a:srgbClr val="9E7D38"/>
                </a:solidFill>
                <a:latin typeface="Arial"/>
                <a:cs typeface="Arial"/>
              </a:rPr>
              <a:t>trial</a:t>
            </a:r>
          </a:p>
        </p:txBody>
      </p:sp>
      <p:sp>
        <p:nvSpPr>
          <p:cNvPr id="36" name="object 36"/>
          <p:cNvSpPr txBox="1"/>
          <p:nvPr/>
        </p:nvSpPr>
        <p:spPr>
          <a:xfrm>
            <a:off x="207008" y="1941625"/>
            <a:ext cx="7513320" cy="1490345"/>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Arial"/>
                <a:cs typeface="Arial"/>
              </a:rPr>
              <a:t>Jamie N. Justice, Ph.D.</a:t>
            </a:r>
            <a:endParaRPr sz="2400">
              <a:latin typeface="Arial"/>
              <a:cs typeface="Arial"/>
            </a:endParaRPr>
          </a:p>
          <a:p>
            <a:pPr marL="12700">
              <a:lnSpc>
                <a:spcPct val="100000"/>
              </a:lnSpc>
              <a:spcBef>
                <a:spcPts val="10"/>
              </a:spcBef>
            </a:pPr>
            <a:r>
              <a:rPr sz="1800" spc="-25" dirty="0">
                <a:latin typeface="Arial"/>
                <a:cs typeface="Arial"/>
              </a:rPr>
              <a:t>Wake </a:t>
            </a:r>
            <a:r>
              <a:rPr sz="1800" spc="-5" dirty="0">
                <a:latin typeface="Arial"/>
                <a:cs typeface="Arial"/>
              </a:rPr>
              <a:t>Forest </a:t>
            </a:r>
            <a:r>
              <a:rPr sz="1800" spc="-10" dirty="0">
                <a:latin typeface="Arial"/>
                <a:cs typeface="Arial"/>
              </a:rPr>
              <a:t>School </a:t>
            </a:r>
            <a:r>
              <a:rPr sz="1800" spc="-5" dirty="0">
                <a:latin typeface="Arial"/>
                <a:cs typeface="Arial"/>
              </a:rPr>
              <a:t>of</a:t>
            </a:r>
            <a:r>
              <a:rPr sz="1800" spc="50" dirty="0">
                <a:latin typeface="Arial"/>
                <a:cs typeface="Arial"/>
              </a:rPr>
              <a:t> </a:t>
            </a:r>
            <a:r>
              <a:rPr sz="1800" spc="-10" dirty="0">
                <a:latin typeface="Arial"/>
                <a:cs typeface="Arial"/>
              </a:rPr>
              <a:t>Medicine</a:t>
            </a:r>
            <a:endParaRPr sz="1800">
              <a:latin typeface="Arial"/>
              <a:cs typeface="Arial"/>
            </a:endParaRPr>
          </a:p>
          <a:p>
            <a:pPr marL="12700" marR="5080" indent="-635">
              <a:lnSpc>
                <a:spcPct val="100000"/>
              </a:lnSpc>
            </a:pPr>
            <a:r>
              <a:rPr sz="1800" spc="-30" dirty="0">
                <a:latin typeface="Arial"/>
                <a:cs typeface="Arial"/>
              </a:rPr>
              <a:t>TAME </a:t>
            </a:r>
            <a:r>
              <a:rPr sz="1800" spc="-5" dirty="0">
                <a:latin typeface="Arial"/>
                <a:cs typeface="Arial"/>
              </a:rPr>
              <a:t>Exec: N. Barzilai, S. </a:t>
            </a:r>
            <a:r>
              <a:rPr sz="1800" spc="-15" dirty="0">
                <a:latin typeface="Arial"/>
                <a:cs typeface="Arial"/>
              </a:rPr>
              <a:t>Kritchevsky, </a:t>
            </a:r>
            <a:r>
              <a:rPr sz="1800" dirty="0">
                <a:latin typeface="Arial"/>
                <a:cs typeface="Arial"/>
              </a:rPr>
              <a:t>M. </a:t>
            </a:r>
            <a:r>
              <a:rPr sz="1800" spc="-10" dirty="0">
                <a:latin typeface="Arial"/>
                <a:cs typeface="Arial"/>
              </a:rPr>
              <a:t>Espeland, </a:t>
            </a:r>
            <a:r>
              <a:rPr sz="1800" dirty="0">
                <a:latin typeface="Arial"/>
                <a:cs typeface="Arial"/>
              </a:rPr>
              <a:t>G. </a:t>
            </a:r>
            <a:r>
              <a:rPr sz="1800" spc="-10" dirty="0">
                <a:latin typeface="Arial"/>
                <a:cs typeface="Arial"/>
              </a:rPr>
              <a:t>Kuchel, </a:t>
            </a:r>
            <a:r>
              <a:rPr sz="1800" spc="-85" dirty="0">
                <a:latin typeface="Arial"/>
                <a:cs typeface="Arial"/>
              </a:rPr>
              <a:t>V. </a:t>
            </a:r>
            <a:r>
              <a:rPr sz="1800" spc="-10" dirty="0">
                <a:latin typeface="Arial"/>
                <a:cs typeface="Arial"/>
              </a:rPr>
              <a:t>Aroda  </a:t>
            </a:r>
            <a:r>
              <a:rPr sz="1800" spc="-5" dirty="0">
                <a:latin typeface="Arial"/>
                <a:cs typeface="Arial"/>
              </a:rPr>
              <a:t>NIH, </a:t>
            </a:r>
            <a:r>
              <a:rPr sz="1800" spc="-15" dirty="0">
                <a:latin typeface="Arial"/>
                <a:cs typeface="Arial"/>
              </a:rPr>
              <a:t>HIV-Associated </a:t>
            </a:r>
            <a:r>
              <a:rPr sz="1800" spc="-10" dirty="0">
                <a:latin typeface="Arial"/>
                <a:cs typeface="Arial"/>
              </a:rPr>
              <a:t>Comorbidities, Coinfections and Complications  Bethesda, Sept 20,</a:t>
            </a:r>
            <a:r>
              <a:rPr sz="1800" spc="40" dirty="0">
                <a:latin typeface="Arial"/>
                <a:cs typeface="Arial"/>
              </a:rPr>
              <a:t> </a:t>
            </a:r>
            <a:r>
              <a:rPr sz="1800" spc="-10" dirty="0">
                <a:latin typeface="Arial"/>
                <a:cs typeface="Arial"/>
              </a:rPr>
              <a:t>2019</a:t>
            </a:r>
            <a:endParaRPr sz="1800">
              <a:latin typeface="Arial"/>
              <a:cs typeface="Arial"/>
            </a:endParaRPr>
          </a:p>
        </p:txBody>
      </p:sp>
      <p:sp>
        <p:nvSpPr>
          <p:cNvPr id="34" name="object 34">
            <a:extLst>
              <a:ext uri="{C183D7F6-B498-43B3-948B-1728B52AA6E4}">
                <adec:decorative xmlns:adec="http://schemas.microsoft.com/office/drawing/2017/decorative" val="1"/>
              </a:ext>
            </a:extLst>
          </p:cNvPr>
          <p:cNvSpPr/>
          <p:nvPr/>
        </p:nvSpPr>
        <p:spPr>
          <a:xfrm>
            <a:off x="5975603" y="0"/>
            <a:ext cx="3167068" cy="6858000"/>
          </a:xfrm>
          <a:prstGeom prst="rect">
            <a:avLst/>
          </a:prstGeom>
          <a:blipFill>
            <a:blip r:embed="rId18" cstate="print"/>
            <a:stretch>
              <a:fillRect/>
            </a:stretch>
          </a:blipFill>
        </p:spPr>
        <p:txBody>
          <a:bodyPr wrap="square" lIns="0" tIns="0" rIns="0" bIns="0" rtlCol="0"/>
          <a:lstStyle/>
          <a:p>
            <a:endParaRPr/>
          </a:p>
        </p:txBody>
      </p:sp>
      <p:sp>
        <p:nvSpPr>
          <p:cNvPr id="2" name="object 2">
            <a:extLst>
              <a:ext uri="{C183D7F6-B498-43B3-948B-1728B52AA6E4}">
                <adec:decorative xmlns:adec="http://schemas.microsoft.com/office/drawing/2017/decorative" val="1"/>
              </a:ext>
            </a:extLst>
          </p:cNvPr>
          <p:cNvSpPr/>
          <p:nvPr/>
        </p:nvSpPr>
        <p:spPr>
          <a:xfrm>
            <a:off x="0" y="3429000"/>
            <a:ext cx="9143999" cy="3428999"/>
          </a:xfrm>
          <a:prstGeom prst="rect">
            <a:avLst/>
          </a:prstGeom>
          <a:blipFill>
            <a:blip r:embed="rId19"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p:cNvSpPr txBox="1">
            <a:spLocks noGrp="1"/>
          </p:cNvSpPr>
          <p:nvPr>
            <p:ph type="title"/>
          </p:nvPr>
        </p:nvSpPr>
        <p:spPr>
          <a:prstGeom prst="rect">
            <a:avLst/>
          </a:prstGeom>
        </p:spPr>
        <p:txBody>
          <a:bodyPr vert="horz" wrap="square" lIns="0" tIns="86995" rIns="0" bIns="0" rtlCol="0">
            <a:spAutoFit/>
          </a:bodyPr>
          <a:lstStyle/>
          <a:p>
            <a:pPr marL="843280">
              <a:lnSpc>
                <a:spcPct val="100000"/>
              </a:lnSpc>
              <a:spcBef>
                <a:spcPts val="685"/>
              </a:spcBef>
            </a:pPr>
            <a:r>
              <a:rPr sz="3200" b="1" spc="-5" dirty="0">
                <a:latin typeface="Arial"/>
                <a:cs typeface="Arial"/>
              </a:rPr>
              <a:t>Intervention Testing Program</a:t>
            </a:r>
            <a:r>
              <a:rPr sz="3200" b="1" spc="-80" dirty="0">
                <a:latin typeface="Arial"/>
                <a:cs typeface="Arial"/>
              </a:rPr>
              <a:t> </a:t>
            </a:r>
            <a:r>
              <a:rPr sz="3200" b="1" dirty="0">
                <a:latin typeface="Arial"/>
                <a:cs typeface="Arial"/>
              </a:rPr>
              <a:t>(NIA)</a:t>
            </a:r>
            <a:endParaRPr sz="3200">
              <a:latin typeface="Arial"/>
              <a:cs typeface="Arial"/>
            </a:endParaRPr>
          </a:p>
          <a:p>
            <a:pPr marL="89535" marR="5080" algn="ctr">
              <a:lnSpc>
                <a:spcPct val="100000"/>
              </a:lnSpc>
              <a:spcBef>
                <a:spcPts val="434"/>
              </a:spcBef>
            </a:pPr>
            <a:r>
              <a:rPr sz="2400" spc="-5" dirty="0"/>
              <a:t>Multi-site preclinical trials of interventions with </a:t>
            </a:r>
            <a:r>
              <a:rPr sz="2400" dirty="0"/>
              <a:t>the </a:t>
            </a:r>
            <a:r>
              <a:rPr sz="2400" spc="-5" dirty="0"/>
              <a:t>potential </a:t>
            </a:r>
            <a:r>
              <a:rPr sz="2400" dirty="0"/>
              <a:t>to  </a:t>
            </a:r>
            <a:r>
              <a:rPr sz="2400" spc="-5" dirty="0"/>
              <a:t>extend lifespan in</a:t>
            </a:r>
            <a:r>
              <a:rPr sz="2400" spc="45" dirty="0"/>
              <a:t> </a:t>
            </a:r>
            <a:r>
              <a:rPr sz="2400" spc="-5" dirty="0"/>
              <a:t>mice</a:t>
            </a:r>
            <a:endParaRPr sz="2400"/>
          </a:p>
        </p:txBody>
      </p:sp>
      <p:sp>
        <p:nvSpPr>
          <p:cNvPr id="2" name="object 2">
            <a:extLst>
              <a:ext uri="{C183D7F6-B498-43B3-948B-1728B52AA6E4}">
                <adec:decorative xmlns:adec="http://schemas.microsoft.com/office/drawing/2017/decorative" val="1"/>
              </a:ext>
            </a:extLst>
          </p:cNvPr>
          <p:cNvSpPr/>
          <p:nvPr/>
        </p:nvSpPr>
        <p:spPr>
          <a:xfrm>
            <a:off x="304800" y="1514855"/>
            <a:ext cx="5638799" cy="526542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6403340" y="2311400"/>
            <a:ext cx="2687320" cy="3378835"/>
          </a:xfrm>
          <a:prstGeom prst="rect">
            <a:avLst/>
          </a:prstGeom>
        </p:spPr>
        <p:txBody>
          <a:bodyPr vert="horz" wrap="square" lIns="0" tIns="13335" rIns="0" bIns="0" rtlCol="0">
            <a:spAutoFit/>
          </a:bodyPr>
          <a:lstStyle/>
          <a:p>
            <a:pPr marL="355600" indent="-342900">
              <a:lnSpc>
                <a:spcPct val="100000"/>
              </a:lnSpc>
              <a:spcBef>
                <a:spcPts val="105"/>
              </a:spcBef>
              <a:buChar char="•"/>
              <a:tabLst>
                <a:tab pos="354965" algn="l"/>
                <a:tab pos="355600" algn="l"/>
              </a:tabLst>
            </a:pPr>
            <a:r>
              <a:rPr sz="2000" spc="-5" dirty="0">
                <a:latin typeface="Arial"/>
                <a:cs typeface="Arial"/>
              </a:rPr>
              <a:t>Pharmaceuticals</a:t>
            </a:r>
            <a:endParaRPr sz="2000">
              <a:latin typeface="Arial"/>
              <a:cs typeface="Arial"/>
            </a:endParaRPr>
          </a:p>
          <a:p>
            <a:pPr marL="355600" indent="-342900">
              <a:lnSpc>
                <a:spcPct val="100000"/>
              </a:lnSpc>
              <a:buChar char="•"/>
              <a:tabLst>
                <a:tab pos="354965" algn="l"/>
                <a:tab pos="355600" algn="l"/>
              </a:tabLst>
            </a:pPr>
            <a:r>
              <a:rPr sz="2000" spc="-5" dirty="0">
                <a:latin typeface="Arial"/>
                <a:cs typeface="Arial"/>
              </a:rPr>
              <a:t>Nutraceuticals</a:t>
            </a:r>
            <a:endParaRPr sz="2000">
              <a:latin typeface="Arial"/>
              <a:cs typeface="Arial"/>
            </a:endParaRPr>
          </a:p>
          <a:p>
            <a:pPr marL="355600" indent="-342900">
              <a:lnSpc>
                <a:spcPct val="100000"/>
              </a:lnSpc>
              <a:buChar char="•"/>
              <a:tabLst>
                <a:tab pos="354965" algn="l"/>
                <a:tab pos="355600" algn="l"/>
              </a:tabLst>
            </a:pPr>
            <a:r>
              <a:rPr sz="2000" dirty="0">
                <a:latin typeface="Arial"/>
                <a:cs typeface="Arial"/>
              </a:rPr>
              <a:t>Foods</a:t>
            </a:r>
            <a:endParaRPr sz="2000">
              <a:latin typeface="Arial"/>
              <a:cs typeface="Arial"/>
            </a:endParaRPr>
          </a:p>
          <a:p>
            <a:pPr marL="355600" indent="-342900">
              <a:lnSpc>
                <a:spcPct val="100000"/>
              </a:lnSpc>
              <a:buChar char="•"/>
              <a:tabLst>
                <a:tab pos="354965" algn="l"/>
                <a:tab pos="355600" algn="l"/>
              </a:tabLst>
            </a:pPr>
            <a:r>
              <a:rPr sz="2000" spc="-5" dirty="0">
                <a:latin typeface="Arial"/>
                <a:cs typeface="Arial"/>
              </a:rPr>
              <a:t>Diets</a:t>
            </a:r>
            <a:endParaRPr sz="2000">
              <a:latin typeface="Arial"/>
              <a:cs typeface="Arial"/>
            </a:endParaRPr>
          </a:p>
          <a:p>
            <a:pPr marL="355600" indent="-342900">
              <a:lnSpc>
                <a:spcPct val="100000"/>
              </a:lnSpc>
              <a:buChar char="•"/>
              <a:tabLst>
                <a:tab pos="354965" algn="l"/>
                <a:tab pos="355600" algn="l"/>
              </a:tabLst>
            </a:pPr>
            <a:r>
              <a:rPr sz="2000" spc="-5" dirty="0">
                <a:latin typeface="Arial"/>
                <a:cs typeface="Arial"/>
              </a:rPr>
              <a:t>Dietary</a:t>
            </a:r>
            <a:r>
              <a:rPr sz="2000" spc="-75" dirty="0">
                <a:latin typeface="Arial"/>
                <a:cs typeface="Arial"/>
              </a:rPr>
              <a:t> </a:t>
            </a:r>
            <a:r>
              <a:rPr sz="2000" dirty="0">
                <a:latin typeface="Arial"/>
                <a:cs typeface="Arial"/>
              </a:rPr>
              <a:t>supplements</a:t>
            </a:r>
            <a:endParaRPr sz="2000">
              <a:latin typeface="Arial"/>
              <a:cs typeface="Arial"/>
            </a:endParaRPr>
          </a:p>
          <a:p>
            <a:pPr marL="355600" indent="-342900">
              <a:lnSpc>
                <a:spcPct val="100000"/>
              </a:lnSpc>
              <a:buChar char="•"/>
              <a:tabLst>
                <a:tab pos="354965" algn="l"/>
                <a:tab pos="355600" algn="l"/>
              </a:tabLst>
            </a:pPr>
            <a:r>
              <a:rPr sz="2000" spc="-5" dirty="0">
                <a:latin typeface="Arial"/>
                <a:cs typeface="Arial"/>
              </a:rPr>
              <a:t>Plant</a:t>
            </a:r>
            <a:r>
              <a:rPr sz="2000" spc="-15" dirty="0">
                <a:latin typeface="Arial"/>
                <a:cs typeface="Arial"/>
              </a:rPr>
              <a:t> </a:t>
            </a:r>
            <a:r>
              <a:rPr sz="2000" spc="-5" dirty="0">
                <a:latin typeface="Arial"/>
                <a:cs typeface="Arial"/>
              </a:rPr>
              <a:t>extracts</a:t>
            </a:r>
            <a:endParaRPr sz="2000">
              <a:latin typeface="Arial"/>
              <a:cs typeface="Arial"/>
            </a:endParaRPr>
          </a:p>
          <a:p>
            <a:pPr marL="355600" indent="-342900">
              <a:lnSpc>
                <a:spcPct val="100000"/>
              </a:lnSpc>
              <a:buChar char="•"/>
              <a:tabLst>
                <a:tab pos="354965" algn="l"/>
                <a:tab pos="355600" algn="l"/>
              </a:tabLst>
            </a:pPr>
            <a:r>
              <a:rPr sz="2000" dirty="0">
                <a:latin typeface="Arial"/>
                <a:cs typeface="Arial"/>
              </a:rPr>
              <a:t>Hormones</a:t>
            </a:r>
            <a:endParaRPr sz="2000">
              <a:latin typeface="Arial"/>
              <a:cs typeface="Arial"/>
            </a:endParaRPr>
          </a:p>
          <a:p>
            <a:pPr marL="355600" indent="-342900">
              <a:lnSpc>
                <a:spcPct val="100000"/>
              </a:lnSpc>
              <a:buChar char="•"/>
              <a:tabLst>
                <a:tab pos="354965" algn="l"/>
                <a:tab pos="355600" algn="l"/>
              </a:tabLst>
            </a:pPr>
            <a:r>
              <a:rPr sz="2000" spc="-5" dirty="0">
                <a:latin typeface="Arial"/>
                <a:cs typeface="Arial"/>
              </a:rPr>
              <a:t>Peptides</a:t>
            </a:r>
            <a:endParaRPr sz="2000">
              <a:latin typeface="Arial"/>
              <a:cs typeface="Arial"/>
            </a:endParaRPr>
          </a:p>
          <a:p>
            <a:pPr marL="355600" indent="-342900">
              <a:lnSpc>
                <a:spcPct val="100000"/>
              </a:lnSpc>
              <a:buChar char="•"/>
              <a:tabLst>
                <a:tab pos="354965" algn="l"/>
                <a:tab pos="355600" algn="l"/>
              </a:tabLst>
            </a:pPr>
            <a:r>
              <a:rPr sz="2000" spc="-5" dirty="0">
                <a:latin typeface="Arial"/>
                <a:cs typeface="Arial"/>
              </a:rPr>
              <a:t>Amino</a:t>
            </a:r>
            <a:r>
              <a:rPr sz="2000" spc="-10" dirty="0">
                <a:latin typeface="Arial"/>
                <a:cs typeface="Arial"/>
              </a:rPr>
              <a:t> </a:t>
            </a:r>
            <a:r>
              <a:rPr sz="2000" dirty="0">
                <a:latin typeface="Arial"/>
                <a:cs typeface="Arial"/>
              </a:rPr>
              <a:t>acids</a:t>
            </a:r>
            <a:endParaRPr sz="2000">
              <a:latin typeface="Arial"/>
              <a:cs typeface="Arial"/>
            </a:endParaRPr>
          </a:p>
          <a:p>
            <a:pPr marL="355600" indent="-342900">
              <a:lnSpc>
                <a:spcPct val="100000"/>
              </a:lnSpc>
              <a:buChar char="•"/>
              <a:tabLst>
                <a:tab pos="354965" algn="l"/>
                <a:tab pos="355600" algn="l"/>
              </a:tabLst>
            </a:pPr>
            <a:r>
              <a:rPr sz="2000" dirty="0">
                <a:latin typeface="Arial"/>
                <a:cs typeface="Arial"/>
              </a:rPr>
              <a:t>Chelators</a:t>
            </a:r>
            <a:endParaRPr sz="2000">
              <a:latin typeface="Arial"/>
              <a:cs typeface="Arial"/>
            </a:endParaRPr>
          </a:p>
          <a:p>
            <a:pPr marL="355600" indent="-342900">
              <a:lnSpc>
                <a:spcPct val="100000"/>
              </a:lnSpc>
              <a:buChar char="•"/>
              <a:tabLst>
                <a:tab pos="354965" algn="l"/>
                <a:tab pos="355600" algn="l"/>
              </a:tabLst>
            </a:pPr>
            <a:r>
              <a:rPr sz="2000" dirty="0">
                <a:latin typeface="Arial"/>
                <a:cs typeface="Arial"/>
              </a:rPr>
              <a:t>Redox</a:t>
            </a:r>
            <a:r>
              <a:rPr sz="2000" spc="-35" dirty="0">
                <a:latin typeface="Arial"/>
                <a:cs typeface="Arial"/>
              </a:rPr>
              <a:t> </a:t>
            </a:r>
            <a:r>
              <a:rPr sz="2000" dirty="0">
                <a:latin typeface="Arial"/>
                <a:cs typeface="Arial"/>
              </a:rPr>
              <a:t>agents</a:t>
            </a:r>
            <a:endParaRPr sz="2000">
              <a:latin typeface="Arial"/>
              <a:cs typeface="Arial"/>
            </a:endParaRPr>
          </a:p>
        </p:txBody>
      </p:sp>
      <p:sp>
        <p:nvSpPr>
          <p:cNvPr id="5" name="object 5"/>
          <p:cNvSpPr txBox="1"/>
          <p:nvPr/>
        </p:nvSpPr>
        <p:spPr>
          <a:xfrm>
            <a:off x="8247380" y="6351523"/>
            <a:ext cx="224154"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Arial"/>
                <a:cs typeface="Arial"/>
              </a:rPr>
              <a:t>1</a:t>
            </a:r>
            <a:r>
              <a:rPr sz="1400" dirty="0">
                <a:latin typeface="Arial"/>
                <a:cs typeface="Arial"/>
              </a:rPr>
              <a:t>0</a:t>
            </a:r>
            <a:endParaRPr sz="14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p:cNvSpPr txBox="1">
            <a:spLocks noGrp="1"/>
          </p:cNvSpPr>
          <p:nvPr>
            <p:ph type="title"/>
          </p:nvPr>
        </p:nvSpPr>
        <p:spPr>
          <a:xfrm>
            <a:off x="1223930" y="199120"/>
            <a:ext cx="6770370" cy="513715"/>
          </a:xfrm>
          <a:prstGeom prst="rect">
            <a:avLst/>
          </a:prstGeom>
        </p:spPr>
        <p:txBody>
          <a:bodyPr vert="horz" wrap="square" lIns="0" tIns="12700" rIns="0" bIns="0" rtlCol="0">
            <a:spAutoFit/>
          </a:bodyPr>
          <a:lstStyle/>
          <a:p>
            <a:pPr marL="12700">
              <a:lnSpc>
                <a:spcPct val="100000"/>
              </a:lnSpc>
              <a:spcBef>
                <a:spcPts val="100"/>
              </a:spcBef>
            </a:pPr>
            <a:r>
              <a:rPr sz="3200" b="1" spc="-5" dirty="0">
                <a:latin typeface="Arial"/>
                <a:cs typeface="Arial"/>
              </a:rPr>
              <a:t>Intervention Testing Program</a:t>
            </a:r>
            <a:r>
              <a:rPr sz="3200" b="1" spc="-100" dirty="0">
                <a:latin typeface="Arial"/>
                <a:cs typeface="Arial"/>
              </a:rPr>
              <a:t> </a:t>
            </a:r>
            <a:r>
              <a:rPr sz="3200" b="1" dirty="0">
                <a:latin typeface="Arial"/>
                <a:cs typeface="Arial"/>
              </a:rPr>
              <a:t>(NIA)</a:t>
            </a:r>
            <a:endParaRPr sz="3200">
              <a:latin typeface="Arial"/>
              <a:cs typeface="Arial"/>
            </a:endParaRPr>
          </a:p>
        </p:txBody>
      </p:sp>
      <p:sp>
        <p:nvSpPr>
          <p:cNvPr id="11" name="object 11"/>
          <p:cNvSpPr txBox="1"/>
          <p:nvPr/>
        </p:nvSpPr>
        <p:spPr>
          <a:xfrm>
            <a:off x="1199546" y="808393"/>
            <a:ext cx="6668134"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7 </a:t>
            </a:r>
            <a:r>
              <a:rPr sz="2400" spc="-5" dirty="0">
                <a:latin typeface="Arial"/>
                <a:cs typeface="Arial"/>
              </a:rPr>
              <a:t>out of 26 compounds studied extended</a:t>
            </a:r>
            <a:r>
              <a:rPr sz="2400" spc="25" dirty="0">
                <a:latin typeface="Arial"/>
                <a:cs typeface="Arial"/>
              </a:rPr>
              <a:t> </a:t>
            </a:r>
            <a:r>
              <a:rPr sz="2400" spc="-5" dirty="0">
                <a:latin typeface="Arial"/>
                <a:cs typeface="Arial"/>
              </a:rPr>
              <a:t>lifespan</a:t>
            </a:r>
            <a:endParaRPr sz="2400">
              <a:latin typeface="Arial"/>
              <a:cs typeface="Arial"/>
            </a:endParaRPr>
          </a:p>
        </p:txBody>
      </p:sp>
      <p:grpSp>
        <p:nvGrpSpPr>
          <p:cNvPr id="19" name="Group 18" descr="Graph of NDGA (Nordihydroguiaretic Acid) and Control Pooled Males (p = 0.0006) survival rate in Age (days)">
            <a:extLst>
              <a:ext uri="{FF2B5EF4-FFF2-40B4-BE49-F238E27FC236}">
                <a16:creationId xmlns:a16="http://schemas.microsoft.com/office/drawing/2014/main" id="{B1A92BAE-488A-4217-AA97-F9AB1757CC8B}"/>
              </a:ext>
            </a:extLst>
          </p:cNvPr>
          <p:cNvGrpSpPr/>
          <p:nvPr/>
        </p:nvGrpSpPr>
        <p:grpSpPr>
          <a:xfrm>
            <a:off x="1448370" y="1266605"/>
            <a:ext cx="2636901" cy="2460324"/>
            <a:chOff x="1448370" y="1266605"/>
            <a:chExt cx="2636901" cy="2460324"/>
          </a:xfrm>
        </p:grpSpPr>
        <p:sp>
          <p:nvSpPr>
            <p:cNvPr id="6" name="object 6"/>
            <p:cNvSpPr txBox="1"/>
            <p:nvPr/>
          </p:nvSpPr>
          <p:spPr>
            <a:xfrm>
              <a:off x="1928018" y="3149714"/>
              <a:ext cx="1934210" cy="577215"/>
            </a:xfrm>
            <a:prstGeom prst="rect">
              <a:avLst/>
            </a:prstGeom>
          </p:spPr>
          <p:txBody>
            <a:bodyPr vert="horz" wrap="square" lIns="0" tIns="12700" rIns="0" bIns="0" rtlCol="0">
              <a:spAutoFit/>
            </a:bodyPr>
            <a:lstStyle/>
            <a:p>
              <a:pPr marL="16510" algn="ctr">
                <a:lnSpc>
                  <a:spcPct val="100000"/>
                </a:lnSpc>
                <a:spcBef>
                  <a:spcPts val="100"/>
                </a:spcBef>
              </a:pPr>
              <a:r>
                <a:rPr sz="2400" spc="-5" dirty="0">
                  <a:latin typeface="Arial"/>
                  <a:cs typeface="Arial"/>
                </a:rPr>
                <a:t>NDGA</a:t>
              </a:r>
              <a:endParaRPr sz="2400">
                <a:latin typeface="Arial"/>
                <a:cs typeface="Arial"/>
              </a:endParaRPr>
            </a:p>
            <a:p>
              <a:pPr algn="ctr">
                <a:lnSpc>
                  <a:spcPct val="100000"/>
                </a:lnSpc>
                <a:spcBef>
                  <a:spcPts val="20"/>
                </a:spcBef>
              </a:pPr>
              <a:r>
                <a:rPr sz="1200" spc="-5" dirty="0">
                  <a:latin typeface="Arial"/>
                  <a:cs typeface="Arial"/>
                </a:rPr>
                <a:t>(</a:t>
              </a:r>
              <a:r>
                <a:rPr sz="1200" b="1" spc="-5" dirty="0">
                  <a:latin typeface="Arial"/>
                  <a:cs typeface="Arial"/>
                </a:rPr>
                <a:t>Nordihydroguiaretic</a:t>
              </a:r>
              <a:r>
                <a:rPr sz="1200" b="1" spc="-15" dirty="0">
                  <a:latin typeface="Arial"/>
                  <a:cs typeface="Arial"/>
                </a:rPr>
                <a:t> </a:t>
              </a:r>
              <a:r>
                <a:rPr sz="1200" b="1" spc="-5" dirty="0">
                  <a:latin typeface="Arial"/>
                  <a:cs typeface="Arial"/>
                </a:rPr>
                <a:t>acid)</a:t>
              </a:r>
              <a:endParaRPr sz="1200">
                <a:latin typeface="Arial"/>
                <a:cs typeface="Arial"/>
              </a:endParaRPr>
            </a:p>
          </p:txBody>
        </p:sp>
        <p:sp>
          <p:nvSpPr>
            <p:cNvPr id="3" name="object 3" descr="Graph of NDGA (Nordihydroguiaretic Acid) and Control Pooled Males (p = 0.0006) survival rate in Age (days)"/>
            <p:cNvSpPr/>
            <p:nvPr/>
          </p:nvSpPr>
          <p:spPr>
            <a:xfrm>
              <a:off x="1448370" y="1266605"/>
              <a:ext cx="2636901" cy="1923125"/>
            </a:xfrm>
            <a:prstGeom prst="rect">
              <a:avLst/>
            </a:prstGeom>
            <a:blipFill>
              <a:blip r:embed="rId2" cstate="print"/>
              <a:stretch>
                <a:fillRect/>
              </a:stretch>
            </a:blipFill>
          </p:spPr>
          <p:txBody>
            <a:bodyPr wrap="square" lIns="0" tIns="0" rIns="0" bIns="0" rtlCol="0"/>
            <a:lstStyle/>
            <a:p>
              <a:endParaRPr/>
            </a:p>
          </p:txBody>
        </p:sp>
      </p:grpSp>
      <p:grpSp>
        <p:nvGrpSpPr>
          <p:cNvPr id="20" name="Group 19" descr="Graph of Aspirin and Control Pooled Males (p = 0.01) survival rate in Age (days)">
            <a:extLst>
              <a:ext uri="{FF2B5EF4-FFF2-40B4-BE49-F238E27FC236}">
                <a16:creationId xmlns:a16="http://schemas.microsoft.com/office/drawing/2014/main" id="{49BE6F07-4E50-4185-A615-159DAF8F7CCF}"/>
              </a:ext>
            </a:extLst>
          </p:cNvPr>
          <p:cNvGrpSpPr/>
          <p:nvPr/>
        </p:nvGrpSpPr>
        <p:grpSpPr>
          <a:xfrm>
            <a:off x="4835837" y="1274952"/>
            <a:ext cx="2672723" cy="2286445"/>
            <a:chOff x="4835837" y="1274952"/>
            <a:chExt cx="2672723" cy="2286445"/>
          </a:xfrm>
        </p:grpSpPr>
        <p:sp>
          <p:nvSpPr>
            <p:cNvPr id="7" name="object 7"/>
            <p:cNvSpPr txBox="1"/>
            <p:nvPr/>
          </p:nvSpPr>
          <p:spPr>
            <a:xfrm>
              <a:off x="5808090" y="3170237"/>
              <a:ext cx="955040"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Arial"/>
                  <a:cs typeface="Arial"/>
                </a:rPr>
                <a:t>Aspirin</a:t>
              </a:r>
              <a:endParaRPr sz="2400">
                <a:latin typeface="Arial"/>
                <a:cs typeface="Arial"/>
              </a:endParaRPr>
            </a:p>
          </p:txBody>
        </p:sp>
        <p:sp>
          <p:nvSpPr>
            <p:cNvPr id="4" name="object 4" descr="Graph of Aspirin and Control Pooled Males (p = 0.01) survival rate in Age (days)"/>
            <p:cNvSpPr/>
            <p:nvPr/>
          </p:nvSpPr>
          <p:spPr>
            <a:xfrm>
              <a:off x="4835837" y="1274952"/>
              <a:ext cx="2672723" cy="1948307"/>
            </a:xfrm>
            <a:prstGeom prst="rect">
              <a:avLst/>
            </a:prstGeom>
            <a:blipFill>
              <a:blip r:embed="rId3" cstate="print"/>
              <a:stretch>
                <a:fillRect/>
              </a:stretch>
            </a:blipFill>
          </p:spPr>
          <p:txBody>
            <a:bodyPr wrap="square" lIns="0" tIns="0" rIns="0" bIns="0" rtlCol="0"/>
            <a:lstStyle/>
            <a:p>
              <a:endParaRPr/>
            </a:p>
          </p:txBody>
        </p:sp>
      </p:grpSp>
      <p:grpSp>
        <p:nvGrpSpPr>
          <p:cNvPr id="21" name="Group 20" descr="Graph of Rapamycin and Control Pooled Females (p &lt; 0.0001) survival rate in Age (days)">
            <a:extLst>
              <a:ext uri="{FF2B5EF4-FFF2-40B4-BE49-F238E27FC236}">
                <a16:creationId xmlns:a16="http://schemas.microsoft.com/office/drawing/2014/main" id="{FA5B64F2-8564-42D8-85E7-DA5FFB6FBAA9}"/>
              </a:ext>
            </a:extLst>
          </p:cNvPr>
          <p:cNvGrpSpPr/>
          <p:nvPr/>
        </p:nvGrpSpPr>
        <p:grpSpPr>
          <a:xfrm>
            <a:off x="381000" y="3912108"/>
            <a:ext cx="2566416" cy="2138489"/>
            <a:chOff x="381000" y="3912108"/>
            <a:chExt cx="2566416" cy="2138489"/>
          </a:xfrm>
        </p:grpSpPr>
        <p:sp>
          <p:nvSpPr>
            <p:cNvPr id="5" name="object 5"/>
            <p:cNvSpPr txBox="1"/>
            <p:nvPr/>
          </p:nvSpPr>
          <p:spPr>
            <a:xfrm>
              <a:off x="964247" y="5659437"/>
              <a:ext cx="1548765"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Arial"/>
                  <a:cs typeface="Arial"/>
                </a:rPr>
                <a:t>R</a:t>
              </a:r>
              <a:r>
                <a:rPr sz="2400" spc="-5" dirty="0">
                  <a:latin typeface="Arial"/>
                  <a:cs typeface="Arial"/>
                </a:rPr>
                <a:t>apa</a:t>
              </a:r>
              <a:r>
                <a:rPr sz="2400" dirty="0">
                  <a:latin typeface="Arial"/>
                  <a:cs typeface="Arial"/>
                </a:rPr>
                <a:t>myc</a:t>
              </a:r>
              <a:r>
                <a:rPr sz="2400" spc="-5" dirty="0">
                  <a:latin typeface="Arial"/>
                  <a:cs typeface="Arial"/>
                </a:rPr>
                <a:t>i</a:t>
              </a:r>
              <a:r>
                <a:rPr sz="2400" dirty="0">
                  <a:latin typeface="Arial"/>
                  <a:cs typeface="Arial"/>
                </a:rPr>
                <a:t>n</a:t>
              </a:r>
              <a:endParaRPr sz="2400">
                <a:latin typeface="Arial"/>
                <a:cs typeface="Arial"/>
              </a:endParaRPr>
            </a:p>
          </p:txBody>
        </p:sp>
        <p:sp>
          <p:nvSpPr>
            <p:cNvPr id="12" name="object 12"/>
            <p:cNvSpPr/>
            <p:nvPr/>
          </p:nvSpPr>
          <p:spPr>
            <a:xfrm>
              <a:off x="381000" y="3954779"/>
              <a:ext cx="2514600" cy="1780031"/>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813816" y="3912108"/>
              <a:ext cx="2133600" cy="1447800"/>
            </a:xfrm>
            <a:custGeom>
              <a:avLst/>
              <a:gdLst/>
              <a:ahLst/>
              <a:cxnLst/>
              <a:rect l="l" t="t" r="r" b="b"/>
              <a:pathLst>
                <a:path w="2133600" h="1447800">
                  <a:moveTo>
                    <a:pt x="0" y="0"/>
                  </a:moveTo>
                  <a:lnTo>
                    <a:pt x="2133600" y="0"/>
                  </a:lnTo>
                  <a:lnTo>
                    <a:pt x="2133600" y="1447800"/>
                  </a:lnTo>
                  <a:lnTo>
                    <a:pt x="0" y="1447800"/>
                  </a:lnTo>
                  <a:lnTo>
                    <a:pt x="0" y="0"/>
                  </a:lnTo>
                  <a:close/>
                </a:path>
              </a:pathLst>
            </a:custGeom>
            <a:ln w="6096">
              <a:solidFill>
                <a:srgbClr val="000000"/>
              </a:solidFill>
            </a:ln>
          </p:spPr>
          <p:txBody>
            <a:bodyPr wrap="square" lIns="0" tIns="0" rIns="0" bIns="0" rtlCol="0"/>
            <a:lstStyle/>
            <a:p>
              <a:endParaRPr/>
            </a:p>
          </p:txBody>
        </p:sp>
      </p:grpSp>
      <p:grpSp>
        <p:nvGrpSpPr>
          <p:cNvPr id="22" name="Group 21" descr="Graph of Acarbose and Control Pooled Males (p &lt; 0.0001) survival rate in Age (days)">
            <a:extLst>
              <a:ext uri="{FF2B5EF4-FFF2-40B4-BE49-F238E27FC236}">
                <a16:creationId xmlns:a16="http://schemas.microsoft.com/office/drawing/2014/main" id="{844415BB-07DA-4500-8B22-09E1C76530CE}"/>
              </a:ext>
            </a:extLst>
          </p:cNvPr>
          <p:cNvGrpSpPr/>
          <p:nvPr/>
        </p:nvGrpSpPr>
        <p:grpSpPr>
          <a:xfrm>
            <a:off x="3048000" y="3865556"/>
            <a:ext cx="5724017" cy="2174975"/>
            <a:chOff x="3048000" y="3865556"/>
            <a:chExt cx="5724017" cy="2174975"/>
          </a:xfrm>
        </p:grpSpPr>
        <p:sp>
          <p:nvSpPr>
            <p:cNvPr id="18" name="object 14">
              <a:extLst>
                <a:ext uri="{FF2B5EF4-FFF2-40B4-BE49-F238E27FC236}">
                  <a16:creationId xmlns:a16="http://schemas.microsoft.com/office/drawing/2014/main" id="{4389E3CD-76E0-40C7-9C4E-6E350FAA3484}"/>
                </a:ext>
              </a:extLst>
            </p:cNvPr>
            <p:cNvSpPr txBox="1"/>
            <p:nvPr/>
          </p:nvSpPr>
          <p:spPr>
            <a:xfrm>
              <a:off x="3733800" y="5489739"/>
              <a:ext cx="5038217" cy="550792"/>
            </a:xfrm>
            <a:prstGeom prst="rect">
              <a:avLst/>
            </a:prstGeom>
          </p:spPr>
          <p:txBody>
            <a:bodyPr vert="horz" wrap="square" lIns="0" tIns="179705" rIns="0" bIns="0" rtlCol="0">
              <a:spAutoFit/>
            </a:bodyPr>
            <a:lstStyle/>
            <a:p>
              <a:pPr marL="12700">
                <a:lnSpc>
                  <a:spcPct val="100000"/>
                </a:lnSpc>
                <a:spcBef>
                  <a:spcPts val="1415"/>
                </a:spcBef>
                <a:tabLst>
                  <a:tab pos="2590800" algn="l"/>
                </a:tabLst>
              </a:pPr>
              <a:r>
                <a:rPr sz="2400" spc="-5" dirty="0">
                  <a:latin typeface="Arial"/>
                  <a:cs typeface="Arial"/>
                </a:rPr>
                <a:t>Acarbose</a:t>
              </a:r>
              <a:endParaRPr sz="2400" dirty="0">
                <a:latin typeface="Arial"/>
                <a:cs typeface="Arial"/>
              </a:endParaRPr>
            </a:p>
          </p:txBody>
        </p:sp>
        <p:sp>
          <p:nvSpPr>
            <p:cNvPr id="9" name="object 9" descr="Graph of Acarbose and Control Pooled Males (p &lt; 0.0001) survival rate in Age (days)"/>
            <p:cNvSpPr/>
            <p:nvPr/>
          </p:nvSpPr>
          <p:spPr>
            <a:xfrm>
              <a:off x="3048000" y="3865556"/>
              <a:ext cx="2574035" cy="1820487"/>
            </a:xfrm>
            <a:prstGeom prst="rect">
              <a:avLst/>
            </a:prstGeom>
            <a:blipFill>
              <a:blip r:embed="rId5" cstate="print"/>
              <a:stretch>
                <a:fillRect/>
              </a:stretch>
            </a:blipFill>
          </p:spPr>
          <p:txBody>
            <a:bodyPr wrap="square" lIns="0" tIns="0" rIns="0" bIns="0" rtlCol="0"/>
            <a:lstStyle/>
            <a:p>
              <a:endParaRPr/>
            </a:p>
          </p:txBody>
        </p:sp>
      </p:grpSp>
      <p:grpSp>
        <p:nvGrpSpPr>
          <p:cNvPr id="23" name="Group 22" descr="Graph of 17-a estradiol and Control Pooled Males (p = 0.002) survival rate in Age (days)">
            <a:extLst>
              <a:ext uri="{FF2B5EF4-FFF2-40B4-BE49-F238E27FC236}">
                <a16:creationId xmlns:a16="http://schemas.microsoft.com/office/drawing/2014/main" id="{CF4FF352-DC3D-4D78-84FF-935D975FCA64}"/>
              </a:ext>
            </a:extLst>
          </p:cNvPr>
          <p:cNvGrpSpPr/>
          <p:nvPr/>
        </p:nvGrpSpPr>
        <p:grpSpPr>
          <a:xfrm>
            <a:off x="5820155" y="3865585"/>
            <a:ext cx="5076445" cy="2171607"/>
            <a:chOff x="5820155" y="3865585"/>
            <a:chExt cx="5076445" cy="2171607"/>
          </a:xfrm>
        </p:grpSpPr>
        <p:sp>
          <p:nvSpPr>
            <p:cNvPr id="17" name="object 14">
              <a:extLst>
                <a:ext uri="{FF2B5EF4-FFF2-40B4-BE49-F238E27FC236}">
                  <a16:creationId xmlns:a16="http://schemas.microsoft.com/office/drawing/2014/main" id="{EDD160FE-0A9C-48E0-828C-711824A3F6C0}"/>
                </a:ext>
              </a:extLst>
            </p:cNvPr>
            <p:cNvSpPr txBox="1"/>
            <p:nvPr/>
          </p:nvSpPr>
          <p:spPr>
            <a:xfrm>
              <a:off x="6446520" y="5486400"/>
              <a:ext cx="4450080" cy="550792"/>
            </a:xfrm>
            <a:prstGeom prst="rect">
              <a:avLst/>
            </a:prstGeom>
          </p:spPr>
          <p:txBody>
            <a:bodyPr vert="horz" wrap="square" lIns="0" tIns="179705" rIns="0" bIns="0" rtlCol="0">
              <a:spAutoFit/>
            </a:bodyPr>
            <a:lstStyle/>
            <a:p>
              <a:pPr marL="12700">
                <a:lnSpc>
                  <a:spcPct val="100000"/>
                </a:lnSpc>
                <a:spcBef>
                  <a:spcPts val="1415"/>
                </a:spcBef>
                <a:tabLst>
                  <a:tab pos="2590800" algn="l"/>
                </a:tabLst>
              </a:pPr>
              <a:r>
                <a:rPr sz="2400" spc="-5" dirty="0">
                  <a:latin typeface="Arial"/>
                  <a:cs typeface="Arial"/>
                </a:rPr>
                <a:t>17-a</a:t>
              </a:r>
              <a:r>
                <a:rPr sz="2400" spc="-70" dirty="0">
                  <a:latin typeface="Arial"/>
                  <a:cs typeface="Arial"/>
                </a:rPr>
                <a:t> </a:t>
              </a:r>
              <a:r>
                <a:rPr sz="2400" spc="-5" dirty="0">
                  <a:latin typeface="Arial"/>
                  <a:cs typeface="Arial"/>
                </a:rPr>
                <a:t>estradiol</a:t>
              </a:r>
              <a:endParaRPr sz="1400" dirty="0">
                <a:latin typeface="Arial"/>
                <a:cs typeface="Arial"/>
              </a:endParaRPr>
            </a:p>
          </p:txBody>
        </p:sp>
        <p:sp>
          <p:nvSpPr>
            <p:cNvPr id="10" name="object 10" descr="Graph of 17-a estradiol and Control Pooled Males (p = 0.002) survival rate in Age (days)"/>
            <p:cNvSpPr/>
            <p:nvPr/>
          </p:nvSpPr>
          <p:spPr>
            <a:xfrm>
              <a:off x="5820155" y="3865585"/>
              <a:ext cx="2714243" cy="1841794"/>
            </a:xfrm>
            <a:prstGeom prst="rect">
              <a:avLst/>
            </a:prstGeom>
            <a:blipFill>
              <a:blip r:embed="rId6" cstate="print"/>
              <a:stretch>
                <a:fillRect/>
              </a:stretch>
            </a:blipFill>
          </p:spPr>
          <p:txBody>
            <a:bodyPr wrap="square" lIns="0" tIns="0" rIns="0" bIns="0" rtlCol="0"/>
            <a:lstStyle/>
            <a:p>
              <a:endParaRPr/>
            </a:p>
          </p:txBody>
        </p:sp>
      </p:grpSp>
      <p:sp>
        <p:nvSpPr>
          <p:cNvPr id="2" name="object 2"/>
          <p:cNvSpPr txBox="1"/>
          <p:nvPr/>
        </p:nvSpPr>
        <p:spPr>
          <a:xfrm>
            <a:off x="901700" y="6500840"/>
            <a:ext cx="2048510"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7E7E7E"/>
                </a:solidFill>
                <a:latin typeface="Arial"/>
                <a:cs typeface="Arial"/>
              </a:rPr>
              <a:t>Wake </a:t>
            </a:r>
            <a:r>
              <a:rPr sz="1000" spc="-5" dirty="0">
                <a:solidFill>
                  <a:srgbClr val="7E7E7E"/>
                </a:solidFill>
                <a:latin typeface="Arial"/>
                <a:cs typeface="Arial"/>
              </a:rPr>
              <a:t>Forest </a:t>
            </a:r>
            <a:r>
              <a:rPr sz="1000" spc="-10" dirty="0">
                <a:solidFill>
                  <a:srgbClr val="7E7E7E"/>
                </a:solidFill>
                <a:latin typeface="Arial"/>
                <a:cs typeface="Arial"/>
              </a:rPr>
              <a:t>Baptist Medical</a:t>
            </a:r>
            <a:r>
              <a:rPr sz="1000" spc="-50" dirty="0">
                <a:solidFill>
                  <a:srgbClr val="7E7E7E"/>
                </a:solidFill>
                <a:latin typeface="Arial"/>
                <a:cs typeface="Arial"/>
              </a:rPr>
              <a:t> </a:t>
            </a:r>
            <a:r>
              <a:rPr sz="1000" spc="-10" dirty="0">
                <a:solidFill>
                  <a:srgbClr val="7E7E7E"/>
                </a:solidFill>
                <a:latin typeface="Arial"/>
                <a:cs typeface="Arial"/>
              </a:rPr>
              <a:t>Center</a:t>
            </a:r>
            <a:endParaRPr sz="1000">
              <a:latin typeface="Arial"/>
              <a:cs typeface="Arial"/>
            </a:endParaRPr>
          </a:p>
        </p:txBody>
      </p:sp>
      <p:sp>
        <p:nvSpPr>
          <p:cNvPr id="14" name="object 14"/>
          <p:cNvSpPr txBox="1"/>
          <p:nvPr/>
        </p:nvSpPr>
        <p:spPr>
          <a:xfrm>
            <a:off x="3800983" y="5801609"/>
            <a:ext cx="4450080" cy="827791"/>
          </a:xfrm>
          <a:prstGeom prst="rect">
            <a:avLst/>
          </a:prstGeom>
        </p:spPr>
        <p:txBody>
          <a:bodyPr vert="horz" wrap="square" lIns="0" tIns="179705" rIns="0" bIns="0" rtlCol="0">
            <a:spAutoFit/>
          </a:bodyPr>
          <a:lstStyle/>
          <a:p>
            <a:pPr marL="826769" marR="151765" indent="99060" algn="just">
              <a:lnSpc>
                <a:spcPct val="100000"/>
              </a:lnSpc>
              <a:spcBef>
                <a:spcPts val="770"/>
              </a:spcBef>
            </a:pPr>
            <a:r>
              <a:rPr sz="1400" dirty="0">
                <a:latin typeface="Arial"/>
                <a:cs typeface="Arial"/>
              </a:rPr>
              <a:t>Strong </a:t>
            </a:r>
            <a:r>
              <a:rPr sz="1400" spc="-5" dirty="0">
                <a:latin typeface="Arial"/>
                <a:cs typeface="Arial"/>
              </a:rPr>
              <a:t>et al. Aging Cell (2008) 7: 641-650  </a:t>
            </a:r>
            <a:r>
              <a:rPr sz="1400" dirty="0">
                <a:latin typeface="Arial"/>
                <a:cs typeface="Arial"/>
              </a:rPr>
              <a:t>Strong </a:t>
            </a:r>
            <a:r>
              <a:rPr sz="1400" spc="-5" dirty="0">
                <a:latin typeface="Arial"/>
                <a:cs typeface="Arial"/>
              </a:rPr>
              <a:t>et al. Aging Cell (2016)15: 872-884  </a:t>
            </a:r>
            <a:r>
              <a:rPr sz="1400" dirty="0">
                <a:latin typeface="Arial"/>
                <a:cs typeface="Arial"/>
              </a:rPr>
              <a:t>Harrison </a:t>
            </a:r>
            <a:r>
              <a:rPr sz="1400" spc="-5" dirty="0">
                <a:latin typeface="Arial"/>
                <a:cs typeface="Arial"/>
              </a:rPr>
              <a:t>et al. Aging Cell (2014)13:</a:t>
            </a:r>
            <a:r>
              <a:rPr sz="1400" spc="-195" dirty="0">
                <a:latin typeface="Arial"/>
                <a:cs typeface="Arial"/>
              </a:rPr>
              <a:t> </a:t>
            </a:r>
            <a:r>
              <a:rPr sz="1400" dirty="0">
                <a:latin typeface="Arial"/>
                <a:cs typeface="Arial"/>
              </a:rPr>
              <a:t>273-282</a:t>
            </a:r>
          </a:p>
        </p:txBody>
      </p:sp>
      <p:sp>
        <p:nvSpPr>
          <p:cNvPr id="15" name="object 15"/>
          <p:cNvSpPr txBox="1"/>
          <p:nvPr/>
        </p:nvSpPr>
        <p:spPr>
          <a:xfrm>
            <a:off x="8261070" y="6351721"/>
            <a:ext cx="197485" cy="239395"/>
          </a:xfrm>
          <a:prstGeom prst="rect">
            <a:avLst/>
          </a:prstGeom>
        </p:spPr>
        <p:txBody>
          <a:bodyPr vert="horz" wrap="square" lIns="0" tIns="12700" rIns="0" bIns="0" rtlCol="0">
            <a:spAutoFit/>
          </a:bodyPr>
          <a:lstStyle/>
          <a:p>
            <a:pPr marL="12700">
              <a:lnSpc>
                <a:spcPct val="100000"/>
              </a:lnSpc>
              <a:spcBef>
                <a:spcPts val="100"/>
              </a:spcBef>
            </a:pPr>
            <a:r>
              <a:rPr sz="1400" spc="-110" dirty="0">
                <a:latin typeface="Arial"/>
                <a:cs typeface="Arial"/>
              </a:rPr>
              <a:t>11</a:t>
            </a:r>
            <a:endParaRPr sz="14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76320" rIns="0" bIns="0" rtlCol="0">
            <a:spAutoFit/>
          </a:bodyPr>
          <a:lstStyle/>
          <a:p>
            <a:pPr marL="1075690" marR="5080" indent="-588645">
              <a:lnSpc>
                <a:spcPct val="100000"/>
              </a:lnSpc>
              <a:spcBef>
                <a:spcPts val="100"/>
              </a:spcBef>
            </a:pPr>
            <a:r>
              <a:rPr sz="3200" b="1" spc="-5" dirty="0">
                <a:latin typeface="Arial"/>
                <a:cs typeface="Arial"/>
              </a:rPr>
              <a:t>Metformin started at midlife increases  lifespan and healthspan in</a:t>
            </a:r>
            <a:r>
              <a:rPr sz="3200" b="1" spc="-95" dirty="0">
                <a:latin typeface="Arial"/>
                <a:cs typeface="Arial"/>
              </a:rPr>
              <a:t> </a:t>
            </a:r>
            <a:r>
              <a:rPr sz="3200" b="1" spc="-5" dirty="0">
                <a:latin typeface="Arial"/>
                <a:cs typeface="Arial"/>
              </a:rPr>
              <a:t>mice</a:t>
            </a:r>
            <a:endParaRPr sz="3200">
              <a:latin typeface="Arial"/>
              <a:cs typeface="Arial"/>
            </a:endParaRPr>
          </a:p>
        </p:txBody>
      </p:sp>
      <p:sp>
        <p:nvSpPr>
          <p:cNvPr id="12" name="object 12"/>
          <p:cNvSpPr txBox="1"/>
          <p:nvPr/>
        </p:nvSpPr>
        <p:spPr>
          <a:xfrm>
            <a:off x="4339421" y="1412873"/>
            <a:ext cx="3140710" cy="330835"/>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7B109A"/>
                </a:solidFill>
                <a:latin typeface="Arial"/>
                <a:cs typeface="Arial"/>
              </a:rPr>
              <a:t>~25% Healthspan</a:t>
            </a:r>
            <a:r>
              <a:rPr sz="2000" b="1" spc="-140" dirty="0">
                <a:solidFill>
                  <a:srgbClr val="7B109A"/>
                </a:solidFill>
                <a:latin typeface="Arial"/>
                <a:cs typeface="Arial"/>
              </a:rPr>
              <a:t> </a:t>
            </a:r>
            <a:r>
              <a:rPr sz="2000" b="1" dirty="0">
                <a:solidFill>
                  <a:srgbClr val="7B109A"/>
                </a:solidFill>
                <a:latin typeface="Arial"/>
                <a:cs typeface="Arial"/>
              </a:rPr>
              <a:t>Benefit:</a:t>
            </a:r>
            <a:endParaRPr sz="2000">
              <a:latin typeface="Arial"/>
              <a:cs typeface="Arial"/>
            </a:endParaRPr>
          </a:p>
        </p:txBody>
      </p:sp>
      <p:grpSp>
        <p:nvGrpSpPr>
          <p:cNvPr id="19" name="Group 18" descr="Graph of Metformin Start around age 40 showing about 6% extension in lifespan ">
            <a:extLst>
              <a:ext uri="{FF2B5EF4-FFF2-40B4-BE49-F238E27FC236}">
                <a16:creationId xmlns:a16="http://schemas.microsoft.com/office/drawing/2014/main" id="{B1B98D54-8F97-4777-AE3E-11CCF2BEC458}"/>
              </a:ext>
            </a:extLst>
          </p:cNvPr>
          <p:cNvGrpSpPr/>
          <p:nvPr/>
        </p:nvGrpSpPr>
        <p:grpSpPr>
          <a:xfrm>
            <a:off x="579119" y="2362200"/>
            <a:ext cx="3557036" cy="2645228"/>
            <a:chOff x="579119" y="2362200"/>
            <a:chExt cx="3557036" cy="2645228"/>
          </a:xfrm>
        </p:grpSpPr>
        <p:grpSp>
          <p:nvGrpSpPr>
            <p:cNvPr id="17" name="Group 16">
              <a:extLst>
                <a:ext uri="{FF2B5EF4-FFF2-40B4-BE49-F238E27FC236}">
                  <a16:creationId xmlns:a16="http://schemas.microsoft.com/office/drawing/2014/main" id="{730E92A8-D036-4F3F-AF77-D60C2948169D}"/>
                </a:ext>
              </a:extLst>
            </p:cNvPr>
            <p:cNvGrpSpPr/>
            <p:nvPr/>
          </p:nvGrpSpPr>
          <p:grpSpPr>
            <a:xfrm>
              <a:off x="579119" y="2362200"/>
              <a:ext cx="2971784" cy="2645228"/>
              <a:chOff x="579119" y="2362200"/>
              <a:chExt cx="2971784" cy="2645228"/>
            </a:xfrm>
          </p:grpSpPr>
          <p:grpSp>
            <p:nvGrpSpPr>
              <p:cNvPr id="16" name="Group 15">
                <a:extLst>
                  <a:ext uri="{FF2B5EF4-FFF2-40B4-BE49-F238E27FC236}">
                    <a16:creationId xmlns:a16="http://schemas.microsoft.com/office/drawing/2014/main" id="{EF194300-9137-459E-8B0C-BC24044F1F88}"/>
                  </a:ext>
                </a:extLst>
              </p:cNvPr>
              <p:cNvGrpSpPr/>
              <p:nvPr/>
            </p:nvGrpSpPr>
            <p:grpSpPr>
              <a:xfrm>
                <a:off x="579119" y="2362200"/>
                <a:ext cx="2971784" cy="2645228"/>
                <a:chOff x="579119" y="2362200"/>
                <a:chExt cx="2971784" cy="2645228"/>
              </a:xfrm>
            </p:grpSpPr>
            <p:sp>
              <p:nvSpPr>
                <p:cNvPr id="3" name="object 3"/>
                <p:cNvSpPr/>
                <p:nvPr/>
              </p:nvSpPr>
              <p:spPr>
                <a:xfrm>
                  <a:off x="579119" y="2362200"/>
                  <a:ext cx="2971784" cy="264522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637282" y="3429761"/>
                  <a:ext cx="267335" cy="0"/>
                </a:xfrm>
                <a:custGeom>
                  <a:avLst/>
                  <a:gdLst/>
                  <a:ahLst/>
                  <a:cxnLst/>
                  <a:rect l="l" t="t" r="r" b="b"/>
                  <a:pathLst>
                    <a:path w="267335">
                      <a:moveTo>
                        <a:pt x="0" y="0"/>
                      </a:moveTo>
                      <a:lnTo>
                        <a:pt x="267081" y="0"/>
                      </a:lnTo>
                    </a:path>
                  </a:pathLst>
                </a:custGeom>
                <a:ln w="38100">
                  <a:solidFill>
                    <a:srgbClr val="7B109A"/>
                  </a:solidFill>
                </a:ln>
              </p:spPr>
              <p:txBody>
                <a:bodyPr wrap="square" lIns="0" tIns="0" rIns="0" bIns="0" rtlCol="0"/>
                <a:lstStyle/>
                <a:p>
                  <a:endParaRPr/>
                </a:p>
              </p:txBody>
            </p:sp>
            <p:sp>
              <p:nvSpPr>
                <p:cNvPr id="7" name="object 7"/>
                <p:cNvSpPr/>
                <p:nvPr/>
              </p:nvSpPr>
              <p:spPr>
                <a:xfrm>
                  <a:off x="2789682" y="3963161"/>
                  <a:ext cx="269240" cy="0"/>
                </a:xfrm>
                <a:custGeom>
                  <a:avLst/>
                  <a:gdLst/>
                  <a:ahLst/>
                  <a:cxnLst/>
                  <a:rect l="l" t="t" r="r" b="b"/>
                  <a:pathLst>
                    <a:path w="269239">
                      <a:moveTo>
                        <a:pt x="0" y="0"/>
                      </a:moveTo>
                      <a:lnTo>
                        <a:pt x="268668" y="0"/>
                      </a:lnTo>
                    </a:path>
                  </a:pathLst>
                </a:custGeom>
                <a:ln w="38100">
                  <a:solidFill>
                    <a:srgbClr val="7B109A"/>
                  </a:solidFill>
                </a:ln>
              </p:spPr>
              <p:txBody>
                <a:bodyPr wrap="square" lIns="0" tIns="0" rIns="0" bIns="0" rtlCol="0"/>
                <a:lstStyle/>
                <a:p>
                  <a:endParaRPr/>
                </a:p>
              </p:txBody>
            </p:sp>
            <p:sp>
              <p:nvSpPr>
                <p:cNvPr id="9" name="object 9"/>
                <p:cNvSpPr/>
                <p:nvPr/>
              </p:nvSpPr>
              <p:spPr>
                <a:xfrm>
                  <a:off x="2408682" y="3048761"/>
                  <a:ext cx="267335" cy="0"/>
                </a:xfrm>
                <a:custGeom>
                  <a:avLst/>
                  <a:gdLst/>
                  <a:ahLst/>
                  <a:cxnLst/>
                  <a:rect l="l" t="t" r="r" b="b"/>
                  <a:pathLst>
                    <a:path w="267335">
                      <a:moveTo>
                        <a:pt x="0" y="0"/>
                      </a:moveTo>
                      <a:lnTo>
                        <a:pt x="267081" y="0"/>
                      </a:lnTo>
                    </a:path>
                  </a:pathLst>
                </a:custGeom>
                <a:ln w="38100">
                  <a:solidFill>
                    <a:srgbClr val="7B109A"/>
                  </a:solidFill>
                </a:ln>
              </p:spPr>
              <p:txBody>
                <a:bodyPr wrap="square" lIns="0" tIns="0" rIns="0" bIns="0" rtlCol="0"/>
                <a:lstStyle/>
                <a:p>
                  <a:endParaRPr/>
                </a:p>
              </p:txBody>
            </p:sp>
          </p:grpSp>
          <p:sp>
            <p:nvSpPr>
              <p:cNvPr id="4" name="object 4"/>
              <p:cNvSpPr txBox="1"/>
              <p:nvPr/>
            </p:nvSpPr>
            <p:spPr>
              <a:xfrm>
                <a:off x="1202118" y="2835437"/>
                <a:ext cx="1040765" cy="574040"/>
              </a:xfrm>
              <a:prstGeom prst="rect">
                <a:avLst/>
              </a:prstGeom>
            </p:spPr>
            <p:txBody>
              <a:bodyPr vert="horz" wrap="square" lIns="0" tIns="12700" rIns="0" bIns="0" rtlCol="0">
                <a:spAutoFit/>
              </a:bodyPr>
              <a:lstStyle/>
              <a:p>
                <a:pPr marL="309880" marR="5080" indent="-297180">
                  <a:lnSpc>
                    <a:spcPct val="100000"/>
                  </a:lnSpc>
                  <a:spcBef>
                    <a:spcPts val="100"/>
                  </a:spcBef>
                </a:pPr>
                <a:r>
                  <a:rPr sz="1800" dirty="0">
                    <a:solidFill>
                      <a:srgbClr val="7B109A"/>
                    </a:solidFill>
                    <a:latin typeface="Arial"/>
                    <a:cs typeface="Arial"/>
                  </a:rPr>
                  <a:t>M</a:t>
                </a:r>
                <a:r>
                  <a:rPr sz="1800" spc="-10" dirty="0">
                    <a:solidFill>
                      <a:srgbClr val="7B109A"/>
                    </a:solidFill>
                    <a:latin typeface="Arial"/>
                    <a:cs typeface="Arial"/>
                  </a:rPr>
                  <a:t>e</a:t>
                </a:r>
                <a:r>
                  <a:rPr sz="1800" dirty="0">
                    <a:solidFill>
                      <a:srgbClr val="7B109A"/>
                    </a:solidFill>
                    <a:latin typeface="Arial"/>
                    <a:cs typeface="Arial"/>
                  </a:rPr>
                  <a:t>tf</a:t>
                </a:r>
                <a:r>
                  <a:rPr sz="1800" spc="-10" dirty="0">
                    <a:solidFill>
                      <a:srgbClr val="7B109A"/>
                    </a:solidFill>
                    <a:latin typeface="Arial"/>
                    <a:cs typeface="Arial"/>
                  </a:rPr>
                  <a:t>o</a:t>
                </a:r>
                <a:r>
                  <a:rPr sz="1800" dirty="0">
                    <a:solidFill>
                      <a:srgbClr val="7B109A"/>
                    </a:solidFill>
                    <a:latin typeface="Arial"/>
                    <a:cs typeface="Arial"/>
                  </a:rPr>
                  <a:t>rm</a:t>
                </a:r>
                <a:r>
                  <a:rPr sz="1800" spc="-5" dirty="0">
                    <a:solidFill>
                      <a:srgbClr val="7B109A"/>
                    </a:solidFill>
                    <a:latin typeface="Arial"/>
                    <a:cs typeface="Arial"/>
                  </a:rPr>
                  <a:t>i</a:t>
                </a:r>
                <a:r>
                  <a:rPr sz="1800" dirty="0">
                    <a:solidFill>
                      <a:srgbClr val="7B109A"/>
                    </a:solidFill>
                    <a:latin typeface="Arial"/>
                    <a:cs typeface="Arial"/>
                  </a:rPr>
                  <a:t>n  </a:t>
                </a:r>
                <a:r>
                  <a:rPr sz="1800" spc="-5" dirty="0">
                    <a:solidFill>
                      <a:srgbClr val="7B109A"/>
                    </a:solidFill>
                    <a:latin typeface="Arial"/>
                    <a:cs typeface="Arial"/>
                  </a:rPr>
                  <a:t>Start</a:t>
                </a:r>
                <a:endParaRPr sz="1800" dirty="0">
                  <a:latin typeface="Arial"/>
                  <a:cs typeface="Arial"/>
                </a:endParaRPr>
              </a:p>
            </p:txBody>
          </p:sp>
          <p:sp>
            <p:nvSpPr>
              <p:cNvPr id="8" name="object 8"/>
              <p:cNvSpPr/>
              <p:nvPr/>
            </p:nvSpPr>
            <p:spPr>
              <a:xfrm>
                <a:off x="2944040" y="3896480"/>
                <a:ext cx="114935" cy="133350"/>
              </a:xfrm>
              <a:custGeom>
                <a:avLst/>
                <a:gdLst/>
                <a:ahLst/>
                <a:cxnLst/>
                <a:rect l="l" t="t" r="r" b="b"/>
                <a:pathLst>
                  <a:path w="114935" h="133350">
                    <a:moveTo>
                      <a:pt x="12" y="0"/>
                    </a:moveTo>
                    <a:lnTo>
                      <a:pt x="114312" y="66675"/>
                    </a:lnTo>
                    <a:lnTo>
                      <a:pt x="0" y="133350"/>
                    </a:lnTo>
                  </a:path>
                </a:pathLst>
              </a:custGeom>
              <a:ln w="38100">
                <a:solidFill>
                  <a:srgbClr val="7B109A"/>
                </a:solidFill>
              </a:ln>
            </p:spPr>
            <p:txBody>
              <a:bodyPr wrap="square" lIns="0" tIns="0" rIns="0" bIns="0" rtlCol="0"/>
              <a:lstStyle/>
              <a:p>
                <a:endParaRPr/>
              </a:p>
            </p:txBody>
          </p:sp>
          <p:sp>
            <p:nvSpPr>
              <p:cNvPr id="10" name="object 10"/>
              <p:cNvSpPr/>
              <p:nvPr/>
            </p:nvSpPr>
            <p:spPr>
              <a:xfrm>
                <a:off x="2561452" y="2982080"/>
                <a:ext cx="114935" cy="133350"/>
              </a:xfrm>
              <a:custGeom>
                <a:avLst/>
                <a:gdLst/>
                <a:ahLst/>
                <a:cxnLst/>
                <a:rect l="l" t="t" r="r" b="b"/>
                <a:pathLst>
                  <a:path w="114935" h="133350">
                    <a:moveTo>
                      <a:pt x="12" y="0"/>
                    </a:moveTo>
                    <a:lnTo>
                      <a:pt x="114312" y="66675"/>
                    </a:lnTo>
                    <a:lnTo>
                      <a:pt x="0" y="133350"/>
                    </a:lnTo>
                  </a:path>
                </a:pathLst>
              </a:custGeom>
              <a:ln w="38100">
                <a:solidFill>
                  <a:srgbClr val="7B109A"/>
                </a:solidFill>
              </a:ln>
            </p:spPr>
            <p:txBody>
              <a:bodyPr wrap="square" lIns="0" tIns="0" rIns="0" bIns="0" rtlCol="0"/>
              <a:lstStyle/>
              <a:p>
                <a:endParaRPr/>
              </a:p>
            </p:txBody>
          </p:sp>
        </p:grpSp>
        <p:sp>
          <p:nvSpPr>
            <p:cNvPr id="11" name="object 11" descr="Graph of Metformin Start around age 40 showing about 6% extension in lifespan "/>
            <p:cNvSpPr txBox="1"/>
            <p:nvPr/>
          </p:nvSpPr>
          <p:spPr>
            <a:xfrm>
              <a:off x="2547385" y="2389123"/>
              <a:ext cx="1588770" cy="574040"/>
            </a:xfrm>
            <a:prstGeom prst="rect">
              <a:avLst/>
            </a:prstGeom>
          </p:spPr>
          <p:txBody>
            <a:bodyPr vert="horz" wrap="square" lIns="0" tIns="12700" rIns="0" bIns="0" rtlCol="0">
              <a:spAutoFit/>
            </a:bodyPr>
            <a:lstStyle/>
            <a:p>
              <a:pPr marL="315595" marR="5080" indent="-303530">
                <a:lnSpc>
                  <a:spcPct val="100000"/>
                </a:lnSpc>
                <a:spcBef>
                  <a:spcPts val="100"/>
                </a:spcBef>
              </a:pPr>
              <a:r>
                <a:rPr sz="1800" dirty="0">
                  <a:solidFill>
                    <a:srgbClr val="7B109A"/>
                  </a:solidFill>
                  <a:latin typeface="Arial"/>
                  <a:cs typeface="Arial"/>
                </a:rPr>
                <a:t>~ </a:t>
              </a:r>
              <a:r>
                <a:rPr sz="1800" spc="-5" dirty="0">
                  <a:solidFill>
                    <a:srgbClr val="7B109A"/>
                  </a:solidFill>
                  <a:latin typeface="Arial"/>
                  <a:cs typeface="Arial"/>
                </a:rPr>
                <a:t>6%</a:t>
              </a:r>
              <a:r>
                <a:rPr sz="1800" spc="-90" dirty="0">
                  <a:solidFill>
                    <a:srgbClr val="7B109A"/>
                  </a:solidFill>
                  <a:latin typeface="Arial"/>
                  <a:cs typeface="Arial"/>
                </a:rPr>
                <a:t> </a:t>
              </a:r>
              <a:r>
                <a:rPr sz="1800" spc="-10" dirty="0">
                  <a:solidFill>
                    <a:srgbClr val="7B109A"/>
                  </a:solidFill>
                  <a:latin typeface="Arial"/>
                  <a:cs typeface="Arial"/>
                </a:rPr>
                <a:t>extension  </a:t>
              </a:r>
              <a:r>
                <a:rPr sz="1800" spc="-5" dirty="0">
                  <a:solidFill>
                    <a:srgbClr val="7B109A"/>
                  </a:solidFill>
                  <a:latin typeface="Arial"/>
                  <a:cs typeface="Arial"/>
                </a:rPr>
                <a:t>in</a:t>
              </a:r>
              <a:r>
                <a:rPr sz="1800" spc="-20" dirty="0">
                  <a:solidFill>
                    <a:srgbClr val="7B109A"/>
                  </a:solidFill>
                  <a:latin typeface="Arial"/>
                  <a:cs typeface="Arial"/>
                </a:rPr>
                <a:t> </a:t>
              </a:r>
              <a:r>
                <a:rPr sz="1800" spc="-10" dirty="0">
                  <a:solidFill>
                    <a:srgbClr val="7B109A"/>
                  </a:solidFill>
                  <a:latin typeface="Arial"/>
                  <a:cs typeface="Arial"/>
                </a:rPr>
                <a:t>lifespan</a:t>
              </a:r>
              <a:endParaRPr sz="1800" dirty="0">
                <a:latin typeface="Arial"/>
                <a:cs typeface="Arial"/>
              </a:endParaRPr>
            </a:p>
          </p:txBody>
        </p:sp>
        <p:sp>
          <p:nvSpPr>
            <p:cNvPr id="6" name="object 6"/>
            <p:cNvSpPr/>
            <p:nvPr/>
          </p:nvSpPr>
          <p:spPr>
            <a:xfrm>
              <a:off x="2790052" y="3363080"/>
              <a:ext cx="114935" cy="133350"/>
            </a:xfrm>
            <a:custGeom>
              <a:avLst/>
              <a:gdLst/>
              <a:ahLst/>
              <a:cxnLst/>
              <a:rect l="l" t="t" r="r" b="b"/>
              <a:pathLst>
                <a:path w="114935" h="133350">
                  <a:moveTo>
                    <a:pt x="12" y="0"/>
                  </a:moveTo>
                  <a:lnTo>
                    <a:pt x="114312" y="66675"/>
                  </a:lnTo>
                  <a:lnTo>
                    <a:pt x="0" y="133350"/>
                  </a:lnTo>
                </a:path>
              </a:pathLst>
            </a:custGeom>
            <a:ln w="38100">
              <a:solidFill>
                <a:srgbClr val="7B109A"/>
              </a:solidFill>
            </a:ln>
          </p:spPr>
          <p:txBody>
            <a:bodyPr wrap="square" lIns="0" tIns="0" rIns="0" bIns="0" rtlCol="0"/>
            <a:lstStyle/>
            <a:p>
              <a:endParaRPr/>
            </a:p>
          </p:txBody>
        </p:sp>
      </p:grpSp>
      <p:sp>
        <p:nvSpPr>
          <p:cNvPr id="13" name="object 13"/>
          <p:cNvSpPr txBox="1"/>
          <p:nvPr/>
        </p:nvSpPr>
        <p:spPr>
          <a:xfrm>
            <a:off x="4339421" y="1717673"/>
            <a:ext cx="4279900" cy="4293235"/>
          </a:xfrm>
          <a:prstGeom prst="rect">
            <a:avLst/>
          </a:prstGeom>
        </p:spPr>
        <p:txBody>
          <a:bodyPr vert="horz" wrap="square" lIns="0" tIns="13335" rIns="0" bIns="0" rtlCol="0">
            <a:spAutoFit/>
          </a:bodyPr>
          <a:lstStyle/>
          <a:p>
            <a:pPr marL="355600" marR="471170" indent="-342900">
              <a:lnSpc>
                <a:spcPct val="100000"/>
              </a:lnSpc>
              <a:spcBef>
                <a:spcPts val="105"/>
              </a:spcBef>
              <a:buChar char="•"/>
              <a:tabLst>
                <a:tab pos="354965" algn="l"/>
                <a:tab pos="355600" algn="l"/>
              </a:tabLst>
            </a:pPr>
            <a:r>
              <a:rPr sz="2000" dirty="0">
                <a:latin typeface="Arial"/>
                <a:cs typeface="Arial"/>
              </a:rPr>
              <a:t>Preserved body weight &amp;</a:t>
            </a:r>
            <a:r>
              <a:rPr sz="2000" spc="-150" dirty="0">
                <a:latin typeface="Arial"/>
                <a:cs typeface="Arial"/>
              </a:rPr>
              <a:t> </a:t>
            </a:r>
            <a:r>
              <a:rPr sz="2000" dirty="0">
                <a:latin typeface="Arial"/>
                <a:cs typeface="Arial"/>
              </a:rPr>
              <a:t>body  composition</a:t>
            </a:r>
            <a:endParaRPr sz="2000">
              <a:latin typeface="Arial"/>
              <a:cs typeface="Arial"/>
            </a:endParaRPr>
          </a:p>
          <a:p>
            <a:pPr marL="355600" marR="302895" indent="-342900">
              <a:lnSpc>
                <a:spcPct val="100000"/>
              </a:lnSpc>
              <a:buChar char="•"/>
              <a:tabLst>
                <a:tab pos="354965" algn="l"/>
                <a:tab pos="355600" algn="l"/>
              </a:tabLst>
            </a:pPr>
            <a:r>
              <a:rPr sz="2000" spc="-5" dirty="0">
                <a:latin typeface="Arial"/>
                <a:cs typeface="Arial"/>
              </a:rPr>
              <a:t>Shift in </a:t>
            </a:r>
            <a:r>
              <a:rPr sz="2000" dirty="0">
                <a:latin typeface="Arial"/>
                <a:cs typeface="Arial"/>
              </a:rPr>
              <a:t>energy homeostasis</a:t>
            </a:r>
            <a:r>
              <a:rPr sz="2000" spc="-114" dirty="0">
                <a:latin typeface="Arial"/>
                <a:cs typeface="Arial"/>
              </a:rPr>
              <a:t> </a:t>
            </a:r>
            <a:r>
              <a:rPr sz="2000" dirty="0">
                <a:latin typeface="Arial"/>
                <a:cs typeface="Arial"/>
              </a:rPr>
              <a:t>and  increased use of</a:t>
            </a:r>
            <a:r>
              <a:rPr sz="2000" spc="-90" dirty="0">
                <a:latin typeface="Arial"/>
                <a:cs typeface="Arial"/>
              </a:rPr>
              <a:t> </a:t>
            </a:r>
            <a:r>
              <a:rPr sz="2000" spc="-5" dirty="0">
                <a:latin typeface="Arial"/>
                <a:cs typeface="Arial"/>
              </a:rPr>
              <a:t>lipid</a:t>
            </a:r>
            <a:endParaRPr sz="2000">
              <a:latin typeface="Arial"/>
              <a:cs typeface="Arial"/>
            </a:endParaRPr>
          </a:p>
          <a:p>
            <a:pPr marL="355600" indent="-342900">
              <a:lnSpc>
                <a:spcPct val="100000"/>
              </a:lnSpc>
              <a:buChar char="•"/>
              <a:tabLst>
                <a:tab pos="354965" algn="l"/>
                <a:tab pos="355600" algn="l"/>
              </a:tabLst>
            </a:pPr>
            <a:r>
              <a:rPr sz="2000" dirty="0">
                <a:latin typeface="Arial"/>
                <a:cs typeface="Arial"/>
              </a:rPr>
              <a:t>Reduction </a:t>
            </a:r>
            <a:r>
              <a:rPr sz="2000" spc="-5" dirty="0">
                <a:latin typeface="Arial"/>
                <a:cs typeface="Arial"/>
              </a:rPr>
              <a:t>in </a:t>
            </a:r>
            <a:r>
              <a:rPr sz="2000" dirty="0">
                <a:latin typeface="Arial"/>
                <a:cs typeface="Arial"/>
              </a:rPr>
              <a:t>cataract</a:t>
            </a:r>
            <a:r>
              <a:rPr sz="2000" spc="-150" dirty="0">
                <a:latin typeface="Arial"/>
                <a:cs typeface="Arial"/>
              </a:rPr>
              <a:t> </a:t>
            </a:r>
            <a:r>
              <a:rPr sz="2000" dirty="0">
                <a:latin typeface="Arial"/>
                <a:cs typeface="Arial"/>
              </a:rPr>
              <a:t>development</a:t>
            </a:r>
            <a:endParaRPr sz="2000">
              <a:latin typeface="Arial"/>
              <a:cs typeface="Arial"/>
            </a:endParaRPr>
          </a:p>
          <a:p>
            <a:pPr marL="355600" marR="642620" indent="-342900">
              <a:lnSpc>
                <a:spcPct val="100000"/>
              </a:lnSpc>
              <a:buChar char="•"/>
              <a:tabLst>
                <a:tab pos="354965" algn="l"/>
                <a:tab pos="355600" algn="l"/>
              </a:tabLst>
            </a:pPr>
            <a:r>
              <a:rPr sz="2000" spc="-5" dirty="0">
                <a:latin typeface="Arial"/>
                <a:cs typeface="Arial"/>
              </a:rPr>
              <a:t>Improved </a:t>
            </a:r>
            <a:r>
              <a:rPr sz="2000" dirty="0">
                <a:latin typeface="Arial"/>
                <a:cs typeface="Arial"/>
              </a:rPr>
              <a:t>general fitness</a:t>
            </a:r>
            <a:r>
              <a:rPr sz="2000" spc="-125" dirty="0">
                <a:latin typeface="Arial"/>
                <a:cs typeface="Arial"/>
              </a:rPr>
              <a:t> </a:t>
            </a:r>
            <a:r>
              <a:rPr sz="2000" dirty="0">
                <a:latin typeface="Arial"/>
                <a:cs typeface="Arial"/>
              </a:rPr>
              <a:t>and  physical</a:t>
            </a:r>
            <a:r>
              <a:rPr sz="2000" spc="-30" dirty="0">
                <a:latin typeface="Arial"/>
                <a:cs typeface="Arial"/>
              </a:rPr>
              <a:t> </a:t>
            </a:r>
            <a:r>
              <a:rPr sz="2000" dirty="0">
                <a:latin typeface="Arial"/>
                <a:cs typeface="Arial"/>
              </a:rPr>
              <a:t>performance</a:t>
            </a:r>
            <a:endParaRPr sz="2000">
              <a:latin typeface="Arial"/>
              <a:cs typeface="Arial"/>
            </a:endParaRPr>
          </a:p>
          <a:p>
            <a:pPr marL="355600" marR="215265" indent="-342900">
              <a:lnSpc>
                <a:spcPct val="100000"/>
              </a:lnSpc>
              <a:buChar char="•"/>
              <a:tabLst>
                <a:tab pos="354965" algn="l"/>
                <a:tab pos="355600" algn="l"/>
              </a:tabLst>
            </a:pPr>
            <a:r>
              <a:rPr sz="2000" dirty="0">
                <a:latin typeface="Arial"/>
                <a:cs typeface="Arial"/>
              </a:rPr>
              <a:t>Lower HbA1c, insulin,</a:t>
            </a:r>
            <a:r>
              <a:rPr sz="2000" spc="-145" dirty="0">
                <a:latin typeface="Arial"/>
                <a:cs typeface="Arial"/>
              </a:rPr>
              <a:t> </a:t>
            </a:r>
            <a:r>
              <a:rPr sz="2000" dirty="0">
                <a:latin typeface="Arial"/>
                <a:cs typeface="Arial"/>
              </a:rPr>
              <a:t>HOMA-IR,  LDL, </a:t>
            </a:r>
            <a:r>
              <a:rPr sz="2000" spc="-5" dirty="0">
                <a:latin typeface="Arial"/>
                <a:cs typeface="Arial"/>
              </a:rPr>
              <a:t>total</a:t>
            </a:r>
            <a:r>
              <a:rPr sz="2000" spc="-55" dirty="0">
                <a:latin typeface="Arial"/>
                <a:cs typeface="Arial"/>
              </a:rPr>
              <a:t> </a:t>
            </a:r>
            <a:r>
              <a:rPr sz="2000" dirty="0">
                <a:latin typeface="Arial"/>
                <a:cs typeface="Arial"/>
              </a:rPr>
              <a:t>cholesterol</a:t>
            </a:r>
            <a:endParaRPr sz="2000">
              <a:latin typeface="Arial"/>
              <a:cs typeface="Arial"/>
            </a:endParaRPr>
          </a:p>
          <a:p>
            <a:pPr marL="355600" indent="-342900">
              <a:lnSpc>
                <a:spcPct val="100000"/>
              </a:lnSpc>
              <a:buChar char="•"/>
              <a:tabLst>
                <a:tab pos="354965" algn="l"/>
                <a:tab pos="355600" algn="l"/>
              </a:tabLst>
            </a:pPr>
            <a:r>
              <a:rPr sz="2000" spc="-5" dirty="0">
                <a:latin typeface="Arial"/>
                <a:cs typeface="Arial"/>
              </a:rPr>
              <a:t>Shift in </a:t>
            </a:r>
            <a:r>
              <a:rPr sz="2000" dirty="0">
                <a:latin typeface="Arial"/>
                <a:cs typeface="Arial"/>
              </a:rPr>
              <a:t>gene</a:t>
            </a:r>
            <a:r>
              <a:rPr sz="2000" spc="-30" dirty="0">
                <a:latin typeface="Arial"/>
                <a:cs typeface="Arial"/>
              </a:rPr>
              <a:t> </a:t>
            </a:r>
            <a:r>
              <a:rPr sz="2000" dirty="0">
                <a:latin typeface="Arial"/>
                <a:cs typeface="Arial"/>
              </a:rPr>
              <a:t>expression</a:t>
            </a:r>
            <a:endParaRPr sz="2000">
              <a:latin typeface="Arial"/>
              <a:cs typeface="Arial"/>
            </a:endParaRPr>
          </a:p>
          <a:p>
            <a:pPr marL="355600" indent="-342900">
              <a:lnSpc>
                <a:spcPct val="100000"/>
              </a:lnSpc>
              <a:buChar char="•"/>
              <a:tabLst>
                <a:tab pos="354965" algn="l"/>
                <a:tab pos="355600" algn="l"/>
              </a:tabLst>
            </a:pPr>
            <a:r>
              <a:rPr sz="2000" spc="-5" dirty="0">
                <a:latin typeface="Arial"/>
                <a:cs typeface="Arial"/>
              </a:rPr>
              <a:t>Activation </a:t>
            </a:r>
            <a:r>
              <a:rPr sz="2000" dirty="0">
                <a:latin typeface="Arial"/>
                <a:cs typeface="Arial"/>
              </a:rPr>
              <a:t>of</a:t>
            </a:r>
            <a:r>
              <a:rPr sz="2000" spc="-135" dirty="0">
                <a:latin typeface="Arial"/>
                <a:cs typeface="Arial"/>
              </a:rPr>
              <a:t> </a:t>
            </a:r>
            <a:r>
              <a:rPr sz="2000" spc="-5" dirty="0">
                <a:latin typeface="Arial"/>
                <a:cs typeface="Arial"/>
              </a:rPr>
              <a:t>AMPK</a:t>
            </a:r>
            <a:endParaRPr sz="2000">
              <a:latin typeface="Arial"/>
              <a:cs typeface="Arial"/>
            </a:endParaRPr>
          </a:p>
          <a:p>
            <a:pPr marL="355600" marR="176530" indent="-342900">
              <a:lnSpc>
                <a:spcPct val="100000"/>
              </a:lnSpc>
              <a:buChar char="•"/>
              <a:tabLst>
                <a:tab pos="354965" algn="l"/>
                <a:tab pos="355600" algn="l"/>
              </a:tabLst>
            </a:pPr>
            <a:r>
              <a:rPr sz="2000" dirty="0">
                <a:latin typeface="Arial"/>
                <a:cs typeface="Arial"/>
              </a:rPr>
              <a:t>Reduction of </a:t>
            </a:r>
            <a:r>
              <a:rPr sz="2000" spc="-5" dirty="0">
                <a:latin typeface="Arial"/>
                <a:cs typeface="Arial"/>
              </a:rPr>
              <a:t>oxidative </a:t>
            </a:r>
            <a:r>
              <a:rPr sz="2000" dirty="0">
                <a:latin typeface="Arial"/>
                <a:cs typeface="Arial"/>
              </a:rPr>
              <a:t>stress</a:t>
            </a:r>
            <a:r>
              <a:rPr sz="2000" spc="-130" dirty="0">
                <a:latin typeface="Arial"/>
                <a:cs typeface="Arial"/>
              </a:rPr>
              <a:t> </a:t>
            </a:r>
            <a:r>
              <a:rPr sz="2000" dirty="0">
                <a:latin typeface="Arial"/>
                <a:cs typeface="Arial"/>
              </a:rPr>
              <a:t>and  enhance </a:t>
            </a:r>
            <a:r>
              <a:rPr sz="2000" spc="-5" dirty="0">
                <a:latin typeface="Arial"/>
                <a:cs typeface="Arial"/>
              </a:rPr>
              <a:t>antioxidant</a:t>
            </a:r>
            <a:r>
              <a:rPr sz="2000" spc="-60" dirty="0">
                <a:latin typeface="Arial"/>
                <a:cs typeface="Arial"/>
              </a:rPr>
              <a:t> </a:t>
            </a:r>
            <a:r>
              <a:rPr sz="2000" dirty="0">
                <a:latin typeface="Arial"/>
                <a:cs typeface="Arial"/>
              </a:rPr>
              <a:t>defense</a:t>
            </a:r>
            <a:endParaRPr sz="2000">
              <a:latin typeface="Arial"/>
              <a:cs typeface="Arial"/>
            </a:endParaRPr>
          </a:p>
          <a:p>
            <a:pPr marL="355600" indent="-342900">
              <a:lnSpc>
                <a:spcPct val="100000"/>
              </a:lnSpc>
              <a:buChar char="•"/>
              <a:tabLst>
                <a:tab pos="354965" algn="l"/>
                <a:tab pos="355600" algn="l"/>
              </a:tabLst>
            </a:pPr>
            <a:r>
              <a:rPr sz="2000" spc="-5" dirty="0">
                <a:latin typeface="Arial"/>
                <a:cs typeface="Arial"/>
              </a:rPr>
              <a:t>Inhibition </a:t>
            </a:r>
            <a:r>
              <a:rPr sz="2000" dirty="0">
                <a:latin typeface="Arial"/>
                <a:cs typeface="Arial"/>
              </a:rPr>
              <a:t>of chronic</a:t>
            </a:r>
            <a:r>
              <a:rPr sz="2000" spc="-65" dirty="0">
                <a:latin typeface="Arial"/>
                <a:cs typeface="Arial"/>
              </a:rPr>
              <a:t> </a:t>
            </a:r>
            <a:r>
              <a:rPr sz="2000" spc="-5" dirty="0">
                <a:latin typeface="Arial"/>
                <a:cs typeface="Arial"/>
              </a:rPr>
              <a:t>inflammation</a:t>
            </a:r>
            <a:endParaRPr sz="2000">
              <a:latin typeface="Arial"/>
              <a:cs typeface="Arial"/>
            </a:endParaRPr>
          </a:p>
        </p:txBody>
      </p:sp>
      <p:sp>
        <p:nvSpPr>
          <p:cNvPr id="14" name="object 14"/>
          <p:cNvSpPr txBox="1"/>
          <p:nvPr/>
        </p:nvSpPr>
        <p:spPr>
          <a:xfrm>
            <a:off x="4879340" y="6345128"/>
            <a:ext cx="3072130"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Arial"/>
                <a:cs typeface="Arial"/>
              </a:rPr>
              <a:t>Martin-Montalvo et al. Nat Comm</a:t>
            </a:r>
            <a:r>
              <a:rPr sz="1400" spc="-70" dirty="0">
                <a:latin typeface="Arial"/>
                <a:cs typeface="Arial"/>
              </a:rPr>
              <a:t> </a:t>
            </a:r>
            <a:r>
              <a:rPr sz="1400" spc="-5" dirty="0">
                <a:latin typeface="Arial"/>
                <a:cs typeface="Arial"/>
              </a:rPr>
              <a:t>2013</a:t>
            </a:r>
            <a:endParaRPr sz="1400">
              <a:latin typeface="Arial"/>
              <a:cs typeface="Arial"/>
            </a:endParaRPr>
          </a:p>
        </p:txBody>
      </p:sp>
      <p:sp>
        <p:nvSpPr>
          <p:cNvPr id="15" name="object 15"/>
          <p:cNvSpPr txBox="1"/>
          <p:nvPr/>
        </p:nvSpPr>
        <p:spPr>
          <a:xfrm>
            <a:off x="8247399" y="6351547"/>
            <a:ext cx="224154"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Arial"/>
                <a:cs typeface="Arial"/>
              </a:rPr>
              <a:t>1</a:t>
            </a:r>
            <a:r>
              <a:rPr sz="1400" dirty="0">
                <a:latin typeface="Arial"/>
                <a:cs typeface="Arial"/>
              </a:rPr>
              <a:t>2</a:t>
            </a:r>
            <a:endParaRPr sz="14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861218" y="249427"/>
            <a:ext cx="7420609" cy="513715"/>
          </a:xfrm>
          <a:prstGeom prst="rect">
            <a:avLst/>
          </a:prstGeom>
        </p:spPr>
        <p:txBody>
          <a:bodyPr vert="horz" wrap="square" lIns="0" tIns="12700" rIns="0" bIns="0" rtlCol="0">
            <a:spAutoFit/>
          </a:bodyPr>
          <a:lstStyle/>
          <a:p>
            <a:pPr marL="12700">
              <a:lnSpc>
                <a:spcPct val="100000"/>
              </a:lnSpc>
              <a:spcBef>
                <a:spcPts val="100"/>
              </a:spcBef>
            </a:pPr>
            <a:r>
              <a:rPr sz="3200" b="1" spc="-5" dirty="0">
                <a:latin typeface="Arial"/>
                <a:cs typeface="Arial"/>
              </a:rPr>
              <a:t>Metformin as </a:t>
            </a:r>
            <a:r>
              <a:rPr sz="3200" b="1" dirty="0">
                <a:latin typeface="Arial"/>
                <a:cs typeface="Arial"/>
              </a:rPr>
              <a:t>a </a:t>
            </a:r>
            <a:r>
              <a:rPr sz="3200" b="1" spc="-5" dirty="0">
                <a:latin typeface="Arial"/>
                <a:cs typeface="Arial"/>
              </a:rPr>
              <a:t>drug that targets</a:t>
            </a:r>
            <a:r>
              <a:rPr sz="3200" b="1" spc="-95" dirty="0">
                <a:latin typeface="Arial"/>
                <a:cs typeface="Arial"/>
              </a:rPr>
              <a:t> </a:t>
            </a:r>
            <a:r>
              <a:rPr sz="3200" b="1" spc="-5" dirty="0">
                <a:latin typeface="Arial"/>
                <a:cs typeface="Arial"/>
              </a:rPr>
              <a:t>aging</a:t>
            </a:r>
            <a:endParaRPr sz="3200">
              <a:latin typeface="Arial"/>
              <a:cs typeface="Arial"/>
            </a:endParaRPr>
          </a:p>
        </p:txBody>
      </p:sp>
      <p:grpSp>
        <p:nvGrpSpPr>
          <p:cNvPr id="77" name="Group 76" descr="Pleiotropic Effects">
            <a:extLst>
              <a:ext uri="{FF2B5EF4-FFF2-40B4-BE49-F238E27FC236}">
                <a16:creationId xmlns:a16="http://schemas.microsoft.com/office/drawing/2014/main" id="{3AF9DDF3-A0ED-4896-A509-C088F5908811}"/>
              </a:ext>
            </a:extLst>
          </p:cNvPr>
          <p:cNvGrpSpPr/>
          <p:nvPr/>
        </p:nvGrpSpPr>
        <p:grpSpPr>
          <a:xfrm>
            <a:off x="7066788" y="1283208"/>
            <a:ext cx="2077338" cy="786383"/>
            <a:chOff x="7066788" y="1283208"/>
            <a:chExt cx="2077338" cy="786383"/>
          </a:xfrm>
        </p:grpSpPr>
        <p:sp>
          <p:nvSpPr>
            <p:cNvPr id="56" name="object 56"/>
            <p:cNvSpPr/>
            <p:nvPr/>
          </p:nvSpPr>
          <p:spPr>
            <a:xfrm>
              <a:off x="7114031" y="1307594"/>
              <a:ext cx="2030095" cy="692150"/>
            </a:xfrm>
            <a:custGeom>
              <a:avLst/>
              <a:gdLst/>
              <a:ahLst/>
              <a:cxnLst/>
              <a:rect l="l" t="t" r="r" b="b"/>
              <a:pathLst>
                <a:path w="2030095" h="692150">
                  <a:moveTo>
                    <a:pt x="0" y="115315"/>
                  </a:moveTo>
                  <a:lnTo>
                    <a:pt x="9061" y="70428"/>
                  </a:lnTo>
                  <a:lnTo>
                    <a:pt x="33774" y="33774"/>
                  </a:lnTo>
                  <a:lnTo>
                    <a:pt x="70428" y="9061"/>
                  </a:lnTo>
                  <a:lnTo>
                    <a:pt x="115316" y="0"/>
                  </a:lnTo>
                  <a:lnTo>
                    <a:pt x="1914652" y="0"/>
                  </a:lnTo>
                  <a:lnTo>
                    <a:pt x="1959539" y="9061"/>
                  </a:lnTo>
                  <a:lnTo>
                    <a:pt x="1996193" y="33774"/>
                  </a:lnTo>
                  <a:lnTo>
                    <a:pt x="2020906" y="70428"/>
                  </a:lnTo>
                  <a:lnTo>
                    <a:pt x="2029968" y="115315"/>
                  </a:lnTo>
                  <a:lnTo>
                    <a:pt x="2029968" y="576579"/>
                  </a:lnTo>
                  <a:lnTo>
                    <a:pt x="2020906" y="621467"/>
                  </a:lnTo>
                  <a:lnTo>
                    <a:pt x="1996193" y="658121"/>
                  </a:lnTo>
                  <a:lnTo>
                    <a:pt x="1959539" y="682834"/>
                  </a:lnTo>
                  <a:lnTo>
                    <a:pt x="1914652" y="691895"/>
                  </a:lnTo>
                  <a:lnTo>
                    <a:pt x="115316" y="691895"/>
                  </a:lnTo>
                  <a:lnTo>
                    <a:pt x="70428" y="682834"/>
                  </a:lnTo>
                  <a:lnTo>
                    <a:pt x="33774" y="658121"/>
                  </a:lnTo>
                  <a:lnTo>
                    <a:pt x="9061" y="621467"/>
                  </a:lnTo>
                  <a:lnTo>
                    <a:pt x="0" y="576579"/>
                  </a:lnTo>
                  <a:lnTo>
                    <a:pt x="0" y="115315"/>
                  </a:lnTo>
                  <a:close/>
                </a:path>
              </a:pathLst>
            </a:custGeom>
            <a:ln w="9144">
              <a:solidFill>
                <a:srgbClr val="FFFFFF"/>
              </a:solidFill>
            </a:ln>
          </p:spPr>
          <p:txBody>
            <a:bodyPr wrap="square" lIns="0" tIns="0" rIns="0" bIns="0" rtlCol="0"/>
            <a:lstStyle/>
            <a:p>
              <a:endParaRPr/>
            </a:p>
          </p:txBody>
        </p:sp>
        <p:grpSp>
          <p:nvGrpSpPr>
            <p:cNvPr id="76" name="Group 75">
              <a:extLst>
                <a:ext uri="{FF2B5EF4-FFF2-40B4-BE49-F238E27FC236}">
                  <a16:creationId xmlns:a16="http://schemas.microsoft.com/office/drawing/2014/main" id="{95E4534C-BD97-471E-8E56-546A1BAD78EC}"/>
                </a:ext>
              </a:extLst>
            </p:cNvPr>
            <p:cNvGrpSpPr/>
            <p:nvPr/>
          </p:nvGrpSpPr>
          <p:grpSpPr>
            <a:xfrm>
              <a:off x="7066788" y="1283208"/>
              <a:ext cx="2077338" cy="786383"/>
              <a:chOff x="7066788" y="1283208"/>
              <a:chExt cx="2077338" cy="786383"/>
            </a:xfrm>
          </p:grpSpPr>
          <p:sp>
            <p:nvSpPr>
              <p:cNvPr id="53" name="object 53"/>
              <p:cNvSpPr/>
              <p:nvPr/>
            </p:nvSpPr>
            <p:spPr>
              <a:xfrm>
                <a:off x="7066788" y="1283208"/>
                <a:ext cx="2077211" cy="786383"/>
              </a:xfrm>
              <a:prstGeom prst="rect">
                <a:avLst/>
              </a:prstGeom>
              <a:blipFill>
                <a:blip r:embed="rId2" cstate="print"/>
                <a:stretch>
                  <a:fillRect/>
                </a:stretch>
              </a:blipFill>
            </p:spPr>
            <p:txBody>
              <a:bodyPr wrap="square" lIns="0" tIns="0" rIns="0" bIns="0" rtlCol="0"/>
              <a:lstStyle/>
              <a:p>
                <a:endParaRPr/>
              </a:p>
            </p:txBody>
          </p:sp>
          <p:sp>
            <p:nvSpPr>
              <p:cNvPr id="55" name="object 55"/>
              <p:cNvSpPr/>
              <p:nvPr/>
            </p:nvSpPr>
            <p:spPr>
              <a:xfrm>
                <a:off x="7114031" y="1295400"/>
                <a:ext cx="2030095" cy="692150"/>
              </a:xfrm>
              <a:custGeom>
                <a:avLst/>
                <a:gdLst/>
                <a:ahLst/>
                <a:cxnLst/>
                <a:rect l="l" t="t" r="r" b="b"/>
                <a:pathLst>
                  <a:path w="2030095" h="692150">
                    <a:moveTo>
                      <a:pt x="1914652" y="0"/>
                    </a:moveTo>
                    <a:lnTo>
                      <a:pt x="115316" y="0"/>
                    </a:lnTo>
                    <a:lnTo>
                      <a:pt x="70428" y="9061"/>
                    </a:lnTo>
                    <a:lnTo>
                      <a:pt x="33774" y="33774"/>
                    </a:lnTo>
                    <a:lnTo>
                      <a:pt x="9061" y="70428"/>
                    </a:lnTo>
                    <a:lnTo>
                      <a:pt x="0" y="115315"/>
                    </a:lnTo>
                    <a:lnTo>
                      <a:pt x="0" y="576579"/>
                    </a:lnTo>
                    <a:lnTo>
                      <a:pt x="9061" y="621467"/>
                    </a:lnTo>
                    <a:lnTo>
                      <a:pt x="33774" y="658121"/>
                    </a:lnTo>
                    <a:lnTo>
                      <a:pt x="70428" y="682834"/>
                    </a:lnTo>
                    <a:lnTo>
                      <a:pt x="115316" y="691895"/>
                    </a:lnTo>
                    <a:lnTo>
                      <a:pt x="1914652" y="691895"/>
                    </a:lnTo>
                    <a:lnTo>
                      <a:pt x="1959539" y="682834"/>
                    </a:lnTo>
                    <a:lnTo>
                      <a:pt x="1996193" y="658121"/>
                    </a:lnTo>
                    <a:lnTo>
                      <a:pt x="2020906" y="621467"/>
                    </a:lnTo>
                    <a:lnTo>
                      <a:pt x="2029968" y="576579"/>
                    </a:lnTo>
                    <a:lnTo>
                      <a:pt x="2029968" y="115315"/>
                    </a:lnTo>
                    <a:lnTo>
                      <a:pt x="2020906" y="70428"/>
                    </a:lnTo>
                    <a:lnTo>
                      <a:pt x="1996193" y="33774"/>
                    </a:lnTo>
                    <a:lnTo>
                      <a:pt x="1959539" y="9061"/>
                    </a:lnTo>
                    <a:lnTo>
                      <a:pt x="1914652" y="0"/>
                    </a:lnTo>
                    <a:close/>
                  </a:path>
                </a:pathLst>
              </a:custGeom>
              <a:solidFill>
                <a:srgbClr val="585858"/>
              </a:solidFill>
            </p:spPr>
            <p:txBody>
              <a:bodyPr wrap="square" lIns="0" tIns="0" rIns="0" bIns="0" rtlCol="0"/>
              <a:lstStyle/>
              <a:p>
                <a:endParaRPr/>
              </a:p>
            </p:txBody>
          </p:sp>
          <p:sp>
            <p:nvSpPr>
              <p:cNvPr id="57" name="object 57"/>
              <p:cNvSpPr txBox="1"/>
              <p:nvPr/>
            </p:nvSpPr>
            <p:spPr>
              <a:xfrm>
                <a:off x="7584370" y="1360658"/>
                <a:ext cx="1089025" cy="574040"/>
              </a:xfrm>
              <a:prstGeom prst="rect">
                <a:avLst/>
              </a:prstGeom>
            </p:spPr>
            <p:txBody>
              <a:bodyPr vert="horz" wrap="square" lIns="0" tIns="12700" rIns="0" bIns="0" rtlCol="0">
                <a:spAutoFit/>
              </a:bodyPr>
              <a:lstStyle/>
              <a:p>
                <a:pPr marL="196850" marR="5080" indent="-184785">
                  <a:lnSpc>
                    <a:spcPct val="100000"/>
                  </a:lnSpc>
                  <a:spcBef>
                    <a:spcPts val="100"/>
                  </a:spcBef>
                </a:pPr>
                <a:r>
                  <a:rPr sz="1800" spc="-5" dirty="0">
                    <a:solidFill>
                      <a:srgbClr val="FFFFFF"/>
                    </a:solidFill>
                    <a:latin typeface="Arial"/>
                    <a:cs typeface="Arial"/>
                  </a:rPr>
                  <a:t>Pl</a:t>
                </a:r>
                <a:r>
                  <a:rPr sz="1800" spc="-10" dirty="0">
                    <a:solidFill>
                      <a:srgbClr val="FFFFFF"/>
                    </a:solidFill>
                    <a:latin typeface="Arial"/>
                    <a:cs typeface="Arial"/>
                  </a:rPr>
                  <a:t>e</a:t>
                </a:r>
                <a:r>
                  <a:rPr sz="1800" spc="-5" dirty="0">
                    <a:solidFill>
                      <a:srgbClr val="FFFFFF"/>
                    </a:solidFill>
                    <a:latin typeface="Arial"/>
                    <a:cs typeface="Arial"/>
                  </a:rPr>
                  <a:t>i</a:t>
                </a:r>
                <a:r>
                  <a:rPr sz="1800" spc="-10" dirty="0">
                    <a:solidFill>
                      <a:srgbClr val="FFFFFF"/>
                    </a:solidFill>
                    <a:latin typeface="Arial"/>
                    <a:cs typeface="Arial"/>
                  </a:rPr>
                  <a:t>o</a:t>
                </a:r>
                <a:r>
                  <a:rPr sz="1800" dirty="0">
                    <a:solidFill>
                      <a:srgbClr val="FFFFFF"/>
                    </a:solidFill>
                    <a:latin typeface="Arial"/>
                    <a:cs typeface="Arial"/>
                  </a:rPr>
                  <a:t>tr</a:t>
                </a:r>
                <a:r>
                  <a:rPr sz="1800" spc="-10" dirty="0">
                    <a:solidFill>
                      <a:srgbClr val="FFFFFF"/>
                    </a:solidFill>
                    <a:latin typeface="Arial"/>
                    <a:cs typeface="Arial"/>
                  </a:rPr>
                  <a:t>op</a:t>
                </a:r>
                <a:r>
                  <a:rPr sz="1800" spc="-5" dirty="0">
                    <a:solidFill>
                      <a:srgbClr val="FFFFFF"/>
                    </a:solidFill>
                    <a:latin typeface="Arial"/>
                    <a:cs typeface="Arial"/>
                  </a:rPr>
                  <a:t>i</a:t>
                </a:r>
                <a:r>
                  <a:rPr sz="1800" dirty="0">
                    <a:solidFill>
                      <a:srgbClr val="FFFFFF"/>
                    </a:solidFill>
                    <a:latin typeface="Arial"/>
                    <a:cs typeface="Arial"/>
                  </a:rPr>
                  <a:t>c  </a:t>
                </a:r>
                <a:r>
                  <a:rPr sz="1800" spc="-10" dirty="0">
                    <a:solidFill>
                      <a:srgbClr val="FFFFFF"/>
                    </a:solidFill>
                    <a:latin typeface="Arial"/>
                    <a:cs typeface="Arial"/>
                  </a:rPr>
                  <a:t>Effects</a:t>
                </a:r>
                <a:endParaRPr sz="1800" dirty="0">
                  <a:latin typeface="Arial"/>
                  <a:cs typeface="Arial"/>
                </a:endParaRPr>
              </a:p>
            </p:txBody>
          </p:sp>
        </p:grpSp>
      </p:grpSp>
      <p:grpSp>
        <p:nvGrpSpPr>
          <p:cNvPr id="11" name="Group 10">
            <a:extLst>
              <a:ext uri="{FF2B5EF4-FFF2-40B4-BE49-F238E27FC236}">
                <a16:creationId xmlns:a16="http://schemas.microsoft.com/office/drawing/2014/main" id="{823E41E2-7E02-46E7-84A2-BDC3E1267735}"/>
              </a:ext>
              <a:ext uri="{C183D7F6-B498-43B3-948B-1728B52AA6E4}">
                <adec:decorative xmlns:adec="http://schemas.microsoft.com/office/drawing/2017/decorative" val="1"/>
              </a:ext>
            </a:extLst>
          </p:cNvPr>
          <p:cNvGrpSpPr/>
          <p:nvPr/>
        </p:nvGrpSpPr>
        <p:grpSpPr>
          <a:xfrm>
            <a:off x="2261616" y="1335024"/>
            <a:ext cx="4809743" cy="4876799"/>
            <a:chOff x="2261616" y="1335024"/>
            <a:chExt cx="4809743" cy="4876799"/>
          </a:xfrm>
        </p:grpSpPr>
        <p:sp>
          <p:nvSpPr>
            <p:cNvPr id="2" name="object 2">
              <a:extLst>
                <a:ext uri="{C183D7F6-B498-43B3-948B-1728B52AA6E4}">
                  <adec:decorative xmlns:adec="http://schemas.microsoft.com/office/drawing/2017/decorative" val="1"/>
                </a:ext>
              </a:extLst>
            </p:cNvPr>
            <p:cNvSpPr/>
            <p:nvPr/>
          </p:nvSpPr>
          <p:spPr>
            <a:xfrm>
              <a:off x="2261616" y="1335024"/>
              <a:ext cx="4809743" cy="4876799"/>
            </a:xfrm>
            <a:prstGeom prst="rect">
              <a:avLst/>
            </a:prstGeom>
            <a:blipFill>
              <a:blip r:embed="rId3" cstate="print"/>
              <a:stretch>
                <a:fillRect/>
              </a:stretch>
            </a:blipFill>
          </p:spPr>
          <p:txBody>
            <a:bodyPr wrap="square" lIns="0" tIns="0" rIns="0" bIns="0" rtlCol="0"/>
            <a:lstStyle/>
            <a:p>
              <a:endParaRPr/>
            </a:p>
          </p:txBody>
        </p:sp>
        <p:sp>
          <p:nvSpPr>
            <p:cNvPr id="3" name="object 3">
              <a:extLst>
                <a:ext uri="{C183D7F6-B498-43B3-948B-1728B52AA6E4}">
                  <adec:decorative xmlns:adec="http://schemas.microsoft.com/office/drawing/2017/decorative" val="1"/>
                </a:ext>
              </a:extLst>
            </p:cNvPr>
            <p:cNvSpPr/>
            <p:nvPr/>
          </p:nvSpPr>
          <p:spPr>
            <a:xfrm>
              <a:off x="3649979" y="2720339"/>
              <a:ext cx="2034539" cy="2074545"/>
            </a:xfrm>
            <a:custGeom>
              <a:avLst/>
              <a:gdLst/>
              <a:ahLst/>
              <a:cxnLst/>
              <a:rect l="l" t="t" r="r" b="b"/>
              <a:pathLst>
                <a:path w="2034539" h="2074545">
                  <a:moveTo>
                    <a:pt x="1017269" y="0"/>
                  </a:moveTo>
                  <a:lnTo>
                    <a:pt x="969382" y="1128"/>
                  </a:lnTo>
                  <a:lnTo>
                    <a:pt x="922064" y="4481"/>
                  </a:lnTo>
                  <a:lnTo>
                    <a:pt x="875365" y="10009"/>
                  </a:lnTo>
                  <a:lnTo>
                    <a:pt x="829334" y="17662"/>
                  </a:lnTo>
                  <a:lnTo>
                    <a:pt x="784019" y="27389"/>
                  </a:lnTo>
                  <a:lnTo>
                    <a:pt x="739469" y="39142"/>
                  </a:lnTo>
                  <a:lnTo>
                    <a:pt x="695734" y="52870"/>
                  </a:lnTo>
                  <a:lnTo>
                    <a:pt x="652861" y="68524"/>
                  </a:lnTo>
                  <a:lnTo>
                    <a:pt x="610900" y="86053"/>
                  </a:lnTo>
                  <a:lnTo>
                    <a:pt x="569900" y="105409"/>
                  </a:lnTo>
                  <a:lnTo>
                    <a:pt x="529909" y="126540"/>
                  </a:lnTo>
                  <a:lnTo>
                    <a:pt x="490977" y="149398"/>
                  </a:lnTo>
                  <a:lnTo>
                    <a:pt x="453152" y="173933"/>
                  </a:lnTo>
                  <a:lnTo>
                    <a:pt x="416483" y="200095"/>
                  </a:lnTo>
                  <a:lnTo>
                    <a:pt x="381019" y="227833"/>
                  </a:lnTo>
                  <a:lnTo>
                    <a:pt x="346809" y="257099"/>
                  </a:lnTo>
                  <a:lnTo>
                    <a:pt x="313901" y="287842"/>
                  </a:lnTo>
                  <a:lnTo>
                    <a:pt x="282345" y="320012"/>
                  </a:lnTo>
                  <a:lnTo>
                    <a:pt x="252189" y="353561"/>
                  </a:lnTo>
                  <a:lnTo>
                    <a:pt x="223482" y="388437"/>
                  </a:lnTo>
                  <a:lnTo>
                    <a:pt x="196274" y="424592"/>
                  </a:lnTo>
                  <a:lnTo>
                    <a:pt x="170612" y="461975"/>
                  </a:lnTo>
                  <a:lnTo>
                    <a:pt x="146546" y="500537"/>
                  </a:lnTo>
                  <a:lnTo>
                    <a:pt x="124124" y="540227"/>
                  </a:lnTo>
                  <a:lnTo>
                    <a:pt x="103396" y="580997"/>
                  </a:lnTo>
                  <a:lnTo>
                    <a:pt x="84410" y="622795"/>
                  </a:lnTo>
                  <a:lnTo>
                    <a:pt x="67215" y="665574"/>
                  </a:lnTo>
                  <a:lnTo>
                    <a:pt x="51861" y="709281"/>
                  </a:lnTo>
                  <a:lnTo>
                    <a:pt x="38395" y="753869"/>
                  </a:lnTo>
                  <a:lnTo>
                    <a:pt x="26866" y="799286"/>
                  </a:lnTo>
                  <a:lnTo>
                    <a:pt x="17325" y="845484"/>
                  </a:lnTo>
                  <a:lnTo>
                    <a:pt x="9818" y="892412"/>
                  </a:lnTo>
                  <a:lnTo>
                    <a:pt x="4396" y="940021"/>
                  </a:lnTo>
                  <a:lnTo>
                    <a:pt x="1107" y="988261"/>
                  </a:lnTo>
                  <a:lnTo>
                    <a:pt x="0" y="1037081"/>
                  </a:lnTo>
                  <a:lnTo>
                    <a:pt x="1107" y="1085902"/>
                  </a:lnTo>
                  <a:lnTo>
                    <a:pt x="4396" y="1134142"/>
                  </a:lnTo>
                  <a:lnTo>
                    <a:pt x="9818" y="1181751"/>
                  </a:lnTo>
                  <a:lnTo>
                    <a:pt x="17325" y="1228679"/>
                  </a:lnTo>
                  <a:lnTo>
                    <a:pt x="26866" y="1274877"/>
                  </a:lnTo>
                  <a:lnTo>
                    <a:pt x="38395" y="1320294"/>
                  </a:lnTo>
                  <a:lnTo>
                    <a:pt x="51861" y="1364882"/>
                  </a:lnTo>
                  <a:lnTo>
                    <a:pt x="67215" y="1408589"/>
                  </a:lnTo>
                  <a:lnTo>
                    <a:pt x="84410" y="1451368"/>
                  </a:lnTo>
                  <a:lnTo>
                    <a:pt x="103396" y="1493166"/>
                  </a:lnTo>
                  <a:lnTo>
                    <a:pt x="124124" y="1533936"/>
                  </a:lnTo>
                  <a:lnTo>
                    <a:pt x="146546" y="1573626"/>
                  </a:lnTo>
                  <a:lnTo>
                    <a:pt x="170612" y="1612188"/>
                  </a:lnTo>
                  <a:lnTo>
                    <a:pt x="196274" y="1649571"/>
                  </a:lnTo>
                  <a:lnTo>
                    <a:pt x="223482" y="1685726"/>
                  </a:lnTo>
                  <a:lnTo>
                    <a:pt x="252189" y="1720602"/>
                  </a:lnTo>
                  <a:lnTo>
                    <a:pt x="282345" y="1754151"/>
                  </a:lnTo>
                  <a:lnTo>
                    <a:pt x="313901" y="1786321"/>
                  </a:lnTo>
                  <a:lnTo>
                    <a:pt x="346809" y="1817064"/>
                  </a:lnTo>
                  <a:lnTo>
                    <a:pt x="381019" y="1846330"/>
                  </a:lnTo>
                  <a:lnTo>
                    <a:pt x="416483" y="1874068"/>
                  </a:lnTo>
                  <a:lnTo>
                    <a:pt x="453152" y="1900230"/>
                  </a:lnTo>
                  <a:lnTo>
                    <a:pt x="490977" y="1924765"/>
                  </a:lnTo>
                  <a:lnTo>
                    <a:pt x="529909" y="1947623"/>
                  </a:lnTo>
                  <a:lnTo>
                    <a:pt x="569900" y="1968754"/>
                  </a:lnTo>
                  <a:lnTo>
                    <a:pt x="610900" y="1988110"/>
                  </a:lnTo>
                  <a:lnTo>
                    <a:pt x="652861" y="2005639"/>
                  </a:lnTo>
                  <a:lnTo>
                    <a:pt x="695734" y="2021293"/>
                  </a:lnTo>
                  <a:lnTo>
                    <a:pt x="739469" y="2035021"/>
                  </a:lnTo>
                  <a:lnTo>
                    <a:pt x="784019" y="2046774"/>
                  </a:lnTo>
                  <a:lnTo>
                    <a:pt x="829334" y="2056501"/>
                  </a:lnTo>
                  <a:lnTo>
                    <a:pt x="875365" y="2064154"/>
                  </a:lnTo>
                  <a:lnTo>
                    <a:pt x="922064" y="2069682"/>
                  </a:lnTo>
                  <a:lnTo>
                    <a:pt x="969382" y="2073035"/>
                  </a:lnTo>
                  <a:lnTo>
                    <a:pt x="1017269" y="2074163"/>
                  </a:lnTo>
                  <a:lnTo>
                    <a:pt x="1065157" y="2073035"/>
                  </a:lnTo>
                  <a:lnTo>
                    <a:pt x="1112475" y="2069682"/>
                  </a:lnTo>
                  <a:lnTo>
                    <a:pt x="1159174" y="2064154"/>
                  </a:lnTo>
                  <a:lnTo>
                    <a:pt x="1205205" y="2056501"/>
                  </a:lnTo>
                  <a:lnTo>
                    <a:pt x="1250520" y="2046774"/>
                  </a:lnTo>
                  <a:lnTo>
                    <a:pt x="1295070" y="2035021"/>
                  </a:lnTo>
                  <a:lnTo>
                    <a:pt x="1338805" y="2021293"/>
                  </a:lnTo>
                  <a:lnTo>
                    <a:pt x="1381678" y="2005639"/>
                  </a:lnTo>
                  <a:lnTo>
                    <a:pt x="1423639" y="1988110"/>
                  </a:lnTo>
                  <a:lnTo>
                    <a:pt x="1464639" y="1968754"/>
                  </a:lnTo>
                  <a:lnTo>
                    <a:pt x="1504630" y="1947623"/>
                  </a:lnTo>
                  <a:lnTo>
                    <a:pt x="1543562" y="1924765"/>
                  </a:lnTo>
                  <a:lnTo>
                    <a:pt x="1581387" y="1900230"/>
                  </a:lnTo>
                  <a:lnTo>
                    <a:pt x="1618056" y="1874068"/>
                  </a:lnTo>
                  <a:lnTo>
                    <a:pt x="1653520" y="1846330"/>
                  </a:lnTo>
                  <a:lnTo>
                    <a:pt x="1687730" y="1817064"/>
                  </a:lnTo>
                  <a:lnTo>
                    <a:pt x="1720638" y="1786321"/>
                  </a:lnTo>
                  <a:lnTo>
                    <a:pt x="1752194" y="1754151"/>
                  </a:lnTo>
                  <a:lnTo>
                    <a:pt x="1782350" y="1720602"/>
                  </a:lnTo>
                  <a:lnTo>
                    <a:pt x="1811057" y="1685726"/>
                  </a:lnTo>
                  <a:lnTo>
                    <a:pt x="1838265" y="1649571"/>
                  </a:lnTo>
                  <a:lnTo>
                    <a:pt x="1863927" y="1612188"/>
                  </a:lnTo>
                  <a:lnTo>
                    <a:pt x="1887993" y="1573626"/>
                  </a:lnTo>
                  <a:lnTo>
                    <a:pt x="1910415" y="1533936"/>
                  </a:lnTo>
                  <a:lnTo>
                    <a:pt x="1931143" y="1493166"/>
                  </a:lnTo>
                  <a:lnTo>
                    <a:pt x="1950129" y="1451368"/>
                  </a:lnTo>
                  <a:lnTo>
                    <a:pt x="1967324" y="1408589"/>
                  </a:lnTo>
                  <a:lnTo>
                    <a:pt x="1982678" y="1364882"/>
                  </a:lnTo>
                  <a:lnTo>
                    <a:pt x="1996144" y="1320294"/>
                  </a:lnTo>
                  <a:lnTo>
                    <a:pt x="2007673" y="1274877"/>
                  </a:lnTo>
                  <a:lnTo>
                    <a:pt x="2017214" y="1228679"/>
                  </a:lnTo>
                  <a:lnTo>
                    <a:pt x="2024721" y="1181751"/>
                  </a:lnTo>
                  <a:lnTo>
                    <a:pt x="2030143" y="1134142"/>
                  </a:lnTo>
                  <a:lnTo>
                    <a:pt x="2033432" y="1085902"/>
                  </a:lnTo>
                  <a:lnTo>
                    <a:pt x="2034539" y="1037081"/>
                  </a:lnTo>
                  <a:lnTo>
                    <a:pt x="2033432" y="988261"/>
                  </a:lnTo>
                  <a:lnTo>
                    <a:pt x="2030143" y="940021"/>
                  </a:lnTo>
                  <a:lnTo>
                    <a:pt x="2024721" y="892412"/>
                  </a:lnTo>
                  <a:lnTo>
                    <a:pt x="2017214" y="845484"/>
                  </a:lnTo>
                  <a:lnTo>
                    <a:pt x="2007673" y="799286"/>
                  </a:lnTo>
                  <a:lnTo>
                    <a:pt x="1996144" y="753869"/>
                  </a:lnTo>
                  <a:lnTo>
                    <a:pt x="1982678" y="709281"/>
                  </a:lnTo>
                  <a:lnTo>
                    <a:pt x="1967324" y="665574"/>
                  </a:lnTo>
                  <a:lnTo>
                    <a:pt x="1950129" y="622795"/>
                  </a:lnTo>
                  <a:lnTo>
                    <a:pt x="1931143" y="580997"/>
                  </a:lnTo>
                  <a:lnTo>
                    <a:pt x="1910415" y="540227"/>
                  </a:lnTo>
                  <a:lnTo>
                    <a:pt x="1887993" y="500537"/>
                  </a:lnTo>
                  <a:lnTo>
                    <a:pt x="1863927" y="461975"/>
                  </a:lnTo>
                  <a:lnTo>
                    <a:pt x="1838265" y="424592"/>
                  </a:lnTo>
                  <a:lnTo>
                    <a:pt x="1811057" y="388437"/>
                  </a:lnTo>
                  <a:lnTo>
                    <a:pt x="1782350" y="353561"/>
                  </a:lnTo>
                  <a:lnTo>
                    <a:pt x="1752194" y="320012"/>
                  </a:lnTo>
                  <a:lnTo>
                    <a:pt x="1720638" y="287842"/>
                  </a:lnTo>
                  <a:lnTo>
                    <a:pt x="1687730" y="257099"/>
                  </a:lnTo>
                  <a:lnTo>
                    <a:pt x="1653520" y="227833"/>
                  </a:lnTo>
                  <a:lnTo>
                    <a:pt x="1618056" y="200095"/>
                  </a:lnTo>
                  <a:lnTo>
                    <a:pt x="1581387" y="173933"/>
                  </a:lnTo>
                  <a:lnTo>
                    <a:pt x="1543562" y="149398"/>
                  </a:lnTo>
                  <a:lnTo>
                    <a:pt x="1504630" y="126540"/>
                  </a:lnTo>
                  <a:lnTo>
                    <a:pt x="1464639" y="105409"/>
                  </a:lnTo>
                  <a:lnTo>
                    <a:pt x="1423639" y="86053"/>
                  </a:lnTo>
                  <a:lnTo>
                    <a:pt x="1381678" y="68524"/>
                  </a:lnTo>
                  <a:lnTo>
                    <a:pt x="1338805" y="52870"/>
                  </a:lnTo>
                  <a:lnTo>
                    <a:pt x="1295070" y="39142"/>
                  </a:lnTo>
                  <a:lnTo>
                    <a:pt x="1250520" y="27389"/>
                  </a:lnTo>
                  <a:lnTo>
                    <a:pt x="1205205" y="17662"/>
                  </a:lnTo>
                  <a:lnTo>
                    <a:pt x="1159174" y="10009"/>
                  </a:lnTo>
                  <a:lnTo>
                    <a:pt x="1112475" y="4481"/>
                  </a:lnTo>
                  <a:lnTo>
                    <a:pt x="1065157" y="1128"/>
                  </a:lnTo>
                  <a:lnTo>
                    <a:pt x="1017269" y="0"/>
                  </a:lnTo>
                  <a:close/>
                </a:path>
              </a:pathLst>
            </a:custGeom>
            <a:solidFill>
              <a:srgbClr val="F1F1F1"/>
            </a:solidFill>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p:nvPr/>
          </p:nvSpPr>
          <p:spPr>
            <a:xfrm>
              <a:off x="3988308" y="3080004"/>
              <a:ext cx="1370075" cy="1385315"/>
            </a:xfrm>
            <a:prstGeom prst="rect">
              <a:avLst/>
            </a:prstGeom>
            <a:blipFill>
              <a:blip r:embed="rId4" cstate="print"/>
              <a:stretch>
                <a:fillRect/>
              </a:stretch>
            </a:blipFill>
          </p:spPr>
          <p:txBody>
            <a:bodyPr wrap="square" lIns="0" tIns="0" rIns="0" bIns="0" rtlCol="0"/>
            <a:lstStyle/>
            <a:p>
              <a:endParaRPr/>
            </a:p>
          </p:txBody>
        </p:sp>
      </p:grpSp>
      <p:grpSp>
        <p:nvGrpSpPr>
          <p:cNvPr id="54" name="Group 53">
            <a:extLst>
              <a:ext uri="{FF2B5EF4-FFF2-40B4-BE49-F238E27FC236}">
                <a16:creationId xmlns:a16="http://schemas.microsoft.com/office/drawing/2014/main" id="{7DE2FE8F-97BF-480C-A069-42686AFCE3D1}"/>
              </a:ext>
              <a:ext uri="{C183D7F6-B498-43B3-948B-1728B52AA6E4}">
                <adec:decorative xmlns:adec="http://schemas.microsoft.com/office/drawing/2017/decorative" val="1"/>
              </a:ext>
            </a:extLst>
          </p:cNvPr>
          <p:cNvGrpSpPr/>
          <p:nvPr/>
        </p:nvGrpSpPr>
        <p:grpSpPr>
          <a:xfrm>
            <a:off x="1993392" y="4922520"/>
            <a:ext cx="1008887" cy="315467"/>
            <a:chOff x="1993392" y="4922520"/>
            <a:chExt cx="1008887" cy="315467"/>
          </a:xfrm>
        </p:grpSpPr>
        <p:sp>
          <p:nvSpPr>
            <p:cNvPr id="7" name="object 7">
              <a:extLst>
                <a:ext uri="{C183D7F6-B498-43B3-948B-1728B52AA6E4}">
                  <adec:decorative xmlns:adec="http://schemas.microsoft.com/office/drawing/2017/decorative" val="1"/>
                </a:ext>
              </a:extLst>
            </p:cNvPr>
            <p:cNvSpPr/>
            <p:nvPr/>
          </p:nvSpPr>
          <p:spPr>
            <a:xfrm>
              <a:off x="1993392" y="4922520"/>
              <a:ext cx="1008887" cy="315467"/>
            </a:xfrm>
            <a:prstGeom prst="rect">
              <a:avLst/>
            </a:prstGeom>
            <a:blipFill>
              <a:blip r:embed="rId5" cstate="print"/>
              <a:stretch>
                <a:fillRect/>
              </a:stretch>
            </a:blipFill>
          </p:spPr>
          <p:txBody>
            <a:bodyPr wrap="square" lIns="0" tIns="0" rIns="0" bIns="0" rtlCol="0"/>
            <a:lstStyle/>
            <a:p>
              <a:endParaRPr/>
            </a:p>
          </p:txBody>
        </p:sp>
        <p:sp>
          <p:nvSpPr>
            <p:cNvPr id="8" name="object 8">
              <a:extLst>
                <a:ext uri="{C183D7F6-B498-43B3-948B-1728B52AA6E4}">
                  <adec:decorative xmlns:adec="http://schemas.microsoft.com/office/drawing/2017/decorative" val="1"/>
                </a:ext>
              </a:extLst>
            </p:cNvPr>
            <p:cNvSpPr/>
            <p:nvPr/>
          </p:nvSpPr>
          <p:spPr>
            <a:xfrm>
              <a:off x="2036826" y="5049773"/>
              <a:ext cx="713105" cy="9525"/>
            </a:xfrm>
            <a:custGeom>
              <a:avLst/>
              <a:gdLst/>
              <a:ahLst/>
              <a:cxnLst/>
              <a:rect l="l" t="t" r="r" b="b"/>
              <a:pathLst>
                <a:path w="713105" h="9525">
                  <a:moveTo>
                    <a:pt x="0" y="0"/>
                  </a:moveTo>
                  <a:lnTo>
                    <a:pt x="712889" y="9258"/>
                  </a:lnTo>
                </a:path>
              </a:pathLst>
            </a:custGeom>
            <a:ln w="38100">
              <a:solidFill>
                <a:srgbClr val="000000"/>
              </a:solidFill>
            </a:ln>
          </p:spPr>
          <p:txBody>
            <a:bodyPr wrap="square" lIns="0" tIns="0" rIns="0" bIns="0" rtlCol="0"/>
            <a:lstStyle/>
            <a:p>
              <a:endParaRPr/>
            </a:p>
          </p:txBody>
        </p:sp>
        <p:sp>
          <p:nvSpPr>
            <p:cNvPr id="9" name="object 9">
              <a:extLst>
                <a:ext uri="{C183D7F6-B498-43B3-948B-1728B52AA6E4}">
                  <adec:decorative xmlns:adec="http://schemas.microsoft.com/office/drawing/2017/decorative" val="1"/>
                </a:ext>
              </a:extLst>
            </p:cNvPr>
            <p:cNvSpPr/>
            <p:nvPr/>
          </p:nvSpPr>
          <p:spPr>
            <a:xfrm>
              <a:off x="2729931" y="5001634"/>
              <a:ext cx="115570" cy="114300"/>
            </a:xfrm>
            <a:custGeom>
              <a:avLst/>
              <a:gdLst/>
              <a:ahLst/>
              <a:cxnLst/>
              <a:rect l="l" t="t" r="r" b="b"/>
              <a:pathLst>
                <a:path w="115569" h="114300">
                  <a:moveTo>
                    <a:pt x="1485" y="0"/>
                  </a:moveTo>
                  <a:lnTo>
                    <a:pt x="0" y="114287"/>
                  </a:lnTo>
                  <a:lnTo>
                    <a:pt x="115036" y="58635"/>
                  </a:lnTo>
                  <a:lnTo>
                    <a:pt x="1485" y="0"/>
                  </a:lnTo>
                  <a:close/>
                </a:path>
              </a:pathLst>
            </a:custGeom>
            <a:solidFill>
              <a:srgbClr val="000000"/>
            </a:solidFill>
          </p:spPr>
          <p:txBody>
            <a:bodyPr wrap="square" lIns="0" tIns="0" rIns="0" bIns="0" rtlCol="0"/>
            <a:lstStyle/>
            <a:p>
              <a:endParaRPr/>
            </a:p>
          </p:txBody>
        </p:sp>
      </p:grpSp>
      <p:grpSp>
        <p:nvGrpSpPr>
          <p:cNvPr id="65" name="Group 64" descr="Mitochondrial Dysfunction">
            <a:extLst>
              <a:ext uri="{FF2B5EF4-FFF2-40B4-BE49-F238E27FC236}">
                <a16:creationId xmlns:a16="http://schemas.microsoft.com/office/drawing/2014/main" id="{A354A00B-057C-40D3-A29F-198DADE961AA}"/>
              </a:ext>
            </a:extLst>
          </p:cNvPr>
          <p:cNvGrpSpPr/>
          <p:nvPr/>
        </p:nvGrpSpPr>
        <p:grpSpPr>
          <a:xfrm>
            <a:off x="57912" y="4562855"/>
            <a:ext cx="2098547" cy="786383"/>
            <a:chOff x="57912" y="4562855"/>
            <a:chExt cx="2098547" cy="786383"/>
          </a:xfrm>
        </p:grpSpPr>
        <p:sp>
          <p:nvSpPr>
            <p:cNvPr id="10" name="object 10"/>
            <p:cNvSpPr/>
            <p:nvPr/>
          </p:nvSpPr>
          <p:spPr>
            <a:xfrm>
              <a:off x="57912" y="4562855"/>
              <a:ext cx="2098547" cy="786383"/>
            </a:xfrm>
            <a:prstGeom prst="rect">
              <a:avLst/>
            </a:prstGeom>
            <a:blipFill>
              <a:blip r:embed="rId6" cstate="print"/>
              <a:stretch>
                <a:fillRect/>
              </a:stretch>
            </a:blipFill>
          </p:spPr>
          <p:txBody>
            <a:bodyPr wrap="square" lIns="0" tIns="0" rIns="0" bIns="0" rtlCol="0"/>
            <a:lstStyle/>
            <a:p>
              <a:endParaRPr/>
            </a:p>
          </p:txBody>
        </p:sp>
        <p:grpSp>
          <p:nvGrpSpPr>
            <p:cNvPr id="63" name="Group 62">
              <a:extLst>
                <a:ext uri="{FF2B5EF4-FFF2-40B4-BE49-F238E27FC236}">
                  <a16:creationId xmlns:a16="http://schemas.microsoft.com/office/drawing/2014/main" id="{EB0A2236-CCED-426A-89EF-FDF91EE6ED9A}"/>
                </a:ext>
              </a:extLst>
            </p:cNvPr>
            <p:cNvGrpSpPr/>
            <p:nvPr/>
          </p:nvGrpSpPr>
          <p:grpSpPr>
            <a:xfrm>
              <a:off x="105155" y="4587242"/>
              <a:ext cx="2004060" cy="692150"/>
              <a:chOff x="105155" y="4587242"/>
              <a:chExt cx="2004060" cy="692150"/>
            </a:xfrm>
          </p:grpSpPr>
          <p:sp>
            <p:nvSpPr>
              <p:cNvPr id="12" name="object 12"/>
              <p:cNvSpPr/>
              <p:nvPr/>
            </p:nvSpPr>
            <p:spPr>
              <a:xfrm>
                <a:off x="105155" y="4587242"/>
                <a:ext cx="2004060" cy="692150"/>
              </a:xfrm>
              <a:custGeom>
                <a:avLst/>
                <a:gdLst/>
                <a:ahLst/>
                <a:cxnLst/>
                <a:rect l="l" t="t" r="r" b="b"/>
                <a:pathLst>
                  <a:path w="2004060" h="692150">
                    <a:moveTo>
                      <a:pt x="1888744" y="0"/>
                    </a:moveTo>
                    <a:lnTo>
                      <a:pt x="115316" y="0"/>
                    </a:lnTo>
                    <a:lnTo>
                      <a:pt x="70428" y="9061"/>
                    </a:lnTo>
                    <a:lnTo>
                      <a:pt x="33774" y="33774"/>
                    </a:lnTo>
                    <a:lnTo>
                      <a:pt x="9061" y="70428"/>
                    </a:lnTo>
                    <a:lnTo>
                      <a:pt x="0" y="115316"/>
                    </a:lnTo>
                    <a:lnTo>
                      <a:pt x="0" y="576580"/>
                    </a:lnTo>
                    <a:lnTo>
                      <a:pt x="9061" y="621462"/>
                    </a:lnTo>
                    <a:lnTo>
                      <a:pt x="33774" y="658117"/>
                    </a:lnTo>
                    <a:lnTo>
                      <a:pt x="70428" y="682832"/>
                    </a:lnTo>
                    <a:lnTo>
                      <a:pt x="115316" y="691896"/>
                    </a:lnTo>
                    <a:lnTo>
                      <a:pt x="1888744" y="691896"/>
                    </a:lnTo>
                    <a:lnTo>
                      <a:pt x="1933631" y="682832"/>
                    </a:lnTo>
                    <a:lnTo>
                      <a:pt x="1970285" y="658117"/>
                    </a:lnTo>
                    <a:lnTo>
                      <a:pt x="1994998" y="621462"/>
                    </a:lnTo>
                    <a:lnTo>
                      <a:pt x="2004060" y="576580"/>
                    </a:lnTo>
                    <a:lnTo>
                      <a:pt x="2004060" y="115316"/>
                    </a:lnTo>
                    <a:lnTo>
                      <a:pt x="1994998" y="70428"/>
                    </a:lnTo>
                    <a:lnTo>
                      <a:pt x="1970285" y="33774"/>
                    </a:lnTo>
                    <a:lnTo>
                      <a:pt x="1933631" y="9061"/>
                    </a:lnTo>
                    <a:lnTo>
                      <a:pt x="1888744" y="0"/>
                    </a:lnTo>
                    <a:close/>
                  </a:path>
                </a:pathLst>
              </a:custGeom>
              <a:solidFill>
                <a:srgbClr val="EB8231"/>
              </a:solidFill>
            </p:spPr>
            <p:txBody>
              <a:bodyPr wrap="square" lIns="0" tIns="0" rIns="0" bIns="0" rtlCol="0"/>
              <a:lstStyle/>
              <a:p>
                <a:endParaRPr/>
              </a:p>
            </p:txBody>
          </p:sp>
          <p:sp>
            <p:nvSpPr>
              <p:cNvPr id="14" name="object 14"/>
              <p:cNvSpPr txBox="1"/>
              <p:nvPr/>
            </p:nvSpPr>
            <p:spPr>
              <a:xfrm>
                <a:off x="416370" y="4640131"/>
                <a:ext cx="1379855" cy="574040"/>
              </a:xfrm>
              <a:prstGeom prst="rect">
                <a:avLst/>
              </a:prstGeom>
            </p:spPr>
            <p:txBody>
              <a:bodyPr vert="horz" wrap="square" lIns="0" tIns="12700" rIns="0" bIns="0" rtlCol="0">
                <a:spAutoFit/>
              </a:bodyPr>
              <a:lstStyle/>
              <a:p>
                <a:pPr marL="96520" marR="5080" indent="-84455">
                  <a:lnSpc>
                    <a:spcPct val="100000"/>
                  </a:lnSpc>
                  <a:spcBef>
                    <a:spcPts val="100"/>
                  </a:spcBef>
                </a:pPr>
                <a:r>
                  <a:rPr sz="1800" dirty="0">
                    <a:solidFill>
                      <a:srgbClr val="FFFFFF"/>
                    </a:solidFill>
                    <a:latin typeface="Arial"/>
                    <a:cs typeface="Arial"/>
                  </a:rPr>
                  <a:t>M</a:t>
                </a:r>
                <a:r>
                  <a:rPr sz="1800" spc="-5" dirty="0">
                    <a:solidFill>
                      <a:srgbClr val="FFFFFF"/>
                    </a:solidFill>
                    <a:latin typeface="Arial"/>
                    <a:cs typeface="Arial"/>
                  </a:rPr>
                  <a:t>i</a:t>
                </a:r>
                <a:r>
                  <a:rPr sz="1800" dirty="0">
                    <a:solidFill>
                      <a:srgbClr val="FFFFFF"/>
                    </a:solidFill>
                    <a:latin typeface="Arial"/>
                    <a:cs typeface="Arial"/>
                  </a:rPr>
                  <a:t>t</a:t>
                </a:r>
                <a:r>
                  <a:rPr sz="1800" spc="-10" dirty="0">
                    <a:solidFill>
                      <a:srgbClr val="FFFFFF"/>
                    </a:solidFill>
                    <a:latin typeface="Arial"/>
                    <a:cs typeface="Arial"/>
                  </a:rPr>
                  <a:t>o</a:t>
                </a:r>
                <a:r>
                  <a:rPr sz="1800" spc="-5" dirty="0">
                    <a:solidFill>
                      <a:srgbClr val="FFFFFF"/>
                    </a:solidFill>
                    <a:latin typeface="Arial"/>
                    <a:cs typeface="Arial"/>
                  </a:rPr>
                  <a:t>c</a:t>
                </a:r>
                <a:r>
                  <a:rPr sz="1800" spc="-10" dirty="0">
                    <a:solidFill>
                      <a:srgbClr val="FFFFFF"/>
                    </a:solidFill>
                    <a:latin typeface="Arial"/>
                    <a:cs typeface="Arial"/>
                  </a:rPr>
                  <a:t>hond</a:t>
                </a:r>
                <a:r>
                  <a:rPr sz="1800" dirty="0">
                    <a:solidFill>
                      <a:srgbClr val="FFFFFF"/>
                    </a:solidFill>
                    <a:latin typeface="Arial"/>
                    <a:cs typeface="Arial"/>
                  </a:rPr>
                  <a:t>r</a:t>
                </a:r>
                <a:r>
                  <a:rPr sz="1800" spc="-5" dirty="0">
                    <a:solidFill>
                      <a:srgbClr val="FFFFFF"/>
                    </a:solidFill>
                    <a:latin typeface="Arial"/>
                    <a:cs typeface="Arial"/>
                  </a:rPr>
                  <a:t>i</a:t>
                </a:r>
                <a:r>
                  <a:rPr sz="1800" spc="-10" dirty="0">
                    <a:solidFill>
                      <a:srgbClr val="FFFFFF"/>
                    </a:solidFill>
                    <a:latin typeface="Arial"/>
                    <a:cs typeface="Arial"/>
                  </a:rPr>
                  <a:t>al  Dysfunction</a:t>
                </a:r>
                <a:endParaRPr sz="1800" dirty="0">
                  <a:latin typeface="Arial"/>
                  <a:cs typeface="Arial"/>
                </a:endParaRPr>
              </a:p>
            </p:txBody>
          </p:sp>
        </p:grpSp>
      </p:grpSp>
      <p:grpSp>
        <p:nvGrpSpPr>
          <p:cNvPr id="42" name="Group 41">
            <a:extLst>
              <a:ext uri="{FF2B5EF4-FFF2-40B4-BE49-F238E27FC236}">
                <a16:creationId xmlns:a16="http://schemas.microsoft.com/office/drawing/2014/main" id="{C0C9C903-9A36-43BF-ADB9-8D007A140840}"/>
              </a:ext>
              <a:ext uri="{C183D7F6-B498-43B3-948B-1728B52AA6E4}">
                <adec:decorative xmlns:adec="http://schemas.microsoft.com/office/drawing/2017/decorative" val="1"/>
              </a:ext>
            </a:extLst>
          </p:cNvPr>
          <p:cNvGrpSpPr/>
          <p:nvPr/>
        </p:nvGrpSpPr>
        <p:grpSpPr>
          <a:xfrm>
            <a:off x="1888235" y="5698235"/>
            <a:ext cx="2478023" cy="315467"/>
            <a:chOff x="1888235" y="5698235"/>
            <a:chExt cx="2478023" cy="315467"/>
          </a:xfrm>
        </p:grpSpPr>
        <p:sp>
          <p:nvSpPr>
            <p:cNvPr id="15" name="object 15">
              <a:extLst>
                <a:ext uri="{C183D7F6-B498-43B3-948B-1728B52AA6E4}">
                  <adec:decorative xmlns:adec="http://schemas.microsoft.com/office/drawing/2017/decorative" val="1"/>
                </a:ext>
              </a:extLst>
            </p:cNvPr>
            <p:cNvSpPr/>
            <p:nvPr/>
          </p:nvSpPr>
          <p:spPr>
            <a:xfrm>
              <a:off x="1888235" y="5698235"/>
              <a:ext cx="2478023" cy="315467"/>
            </a:xfrm>
            <a:prstGeom prst="rect">
              <a:avLst/>
            </a:prstGeom>
            <a:blipFill>
              <a:blip r:embed="rId7" cstate="print"/>
              <a:stretch>
                <a:fillRect/>
              </a:stretch>
            </a:blipFill>
          </p:spPr>
          <p:txBody>
            <a:bodyPr wrap="square" lIns="0" tIns="0" rIns="0" bIns="0" rtlCol="0"/>
            <a:lstStyle/>
            <a:p>
              <a:endParaRPr/>
            </a:p>
          </p:txBody>
        </p:sp>
        <p:sp>
          <p:nvSpPr>
            <p:cNvPr id="16" name="object 16">
              <a:extLst>
                <a:ext uri="{C183D7F6-B498-43B3-948B-1728B52AA6E4}">
                  <adec:decorative xmlns:adec="http://schemas.microsoft.com/office/drawing/2017/decorative" val="1"/>
                </a:ext>
              </a:extLst>
            </p:cNvPr>
            <p:cNvSpPr/>
            <p:nvPr/>
          </p:nvSpPr>
          <p:spPr>
            <a:xfrm>
              <a:off x="1931670" y="5837909"/>
              <a:ext cx="2182495" cy="40640"/>
            </a:xfrm>
            <a:custGeom>
              <a:avLst/>
              <a:gdLst/>
              <a:ahLst/>
              <a:cxnLst/>
              <a:rect l="l" t="t" r="r" b="b"/>
              <a:pathLst>
                <a:path w="2182495" h="40639">
                  <a:moveTo>
                    <a:pt x="0" y="40233"/>
                  </a:moveTo>
                  <a:lnTo>
                    <a:pt x="2182241" y="0"/>
                  </a:lnTo>
                </a:path>
              </a:pathLst>
            </a:custGeom>
            <a:ln w="38100">
              <a:solidFill>
                <a:srgbClr val="000000"/>
              </a:solidFill>
            </a:ln>
          </p:spPr>
          <p:txBody>
            <a:bodyPr wrap="square" lIns="0" tIns="0" rIns="0" bIns="0" rtlCol="0"/>
            <a:lstStyle/>
            <a:p>
              <a:endParaRPr/>
            </a:p>
          </p:txBody>
        </p:sp>
        <p:sp>
          <p:nvSpPr>
            <p:cNvPr id="17" name="object 17">
              <a:extLst>
                <a:ext uri="{C183D7F6-B498-43B3-948B-1728B52AA6E4}">
                  <adec:decorative xmlns:adec="http://schemas.microsoft.com/office/drawing/2017/decorative" val="1"/>
                </a:ext>
              </a:extLst>
            </p:cNvPr>
            <p:cNvSpPr/>
            <p:nvPr/>
          </p:nvSpPr>
          <p:spPr>
            <a:xfrm>
              <a:off x="4093809" y="5781135"/>
              <a:ext cx="115570" cy="114300"/>
            </a:xfrm>
            <a:custGeom>
              <a:avLst/>
              <a:gdLst/>
              <a:ahLst/>
              <a:cxnLst/>
              <a:rect l="l" t="t" r="r" b="b"/>
              <a:pathLst>
                <a:path w="115570" h="114300">
                  <a:moveTo>
                    <a:pt x="0" y="0"/>
                  </a:moveTo>
                  <a:lnTo>
                    <a:pt x="2108" y="114274"/>
                  </a:lnTo>
                  <a:lnTo>
                    <a:pt x="115328" y="55016"/>
                  </a:lnTo>
                  <a:lnTo>
                    <a:pt x="0" y="0"/>
                  </a:lnTo>
                  <a:close/>
                </a:path>
              </a:pathLst>
            </a:custGeom>
            <a:solidFill>
              <a:srgbClr val="000000"/>
            </a:solidFill>
          </p:spPr>
          <p:txBody>
            <a:bodyPr wrap="square" lIns="0" tIns="0" rIns="0" bIns="0" rtlCol="0"/>
            <a:lstStyle/>
            <a:p>
              <a:endParaRPr/>
            </a:p>
          </p:txBody>
        </p:sp>
      </p:grpSp>
      <p:grpSp>
        <p:nvGrpSpPr>
          <p:cNvPr id="66" name="Group 65" descr="Deregulated Nutrient Sensing">
            <a:extLst>
              <a:ext uri="{FF2B5EF4-FFF2-40B4-BE49-F238E27FC236}">
                <a16:creationId xmlns:a16="http://schemas.microsoft.com/office/drawing/2014/main" id="{1844F84B-9103-457B-96B5-9BAB2B19D0AF}"/>
              </a:ext>
            </a:extLst>
          </p:cNvPr>
          <p:cNvGrpSpPr/>
          <p:nvPr/>
        </p:nvGrpSpPr>
        <p:grpSpPr>
          <a:xfrm>
            <a:off x="62484" y="5449823"/>
            <a:ext cx="2125979" cy="786383"/>
            <a:chOff x="62484" y="5449823"/>
            <a:chExt cx="2125979" cy="786383"/>
          </a:xfrm>
        </p:grpSpPr>
        <p:sp>
          <p:nvSpPr>
            <p:cNvPr id="18" name="object 18"/>
            <p:cNvSpPr/>
            <p:nvPr/>
          </p:nvSpPr>
          <p:spPr>
            <a:xfrm>
              <a:off x="62484" y="5449823"/>
              <a:ext cx="2125979" cy="786383"/>
            </a:xfrm>
            <a:prstGeom prst="rect">
              <a:avLst/>
            </a:prstGeom>
            <a:blipFill>
              <a:blip r:embed="rId8" cstate="print"/>
              <a:stretch>
                <a:fillRect/>
              </a:stretch>
            </a:blipFill>
          </p:spPr>
          <p:txBody>
            <a:bodyPr wrap="square" lIns="0" tIns="0" rIns="0" bIns="0" rtlCol="0"/>
            <a:lstStyle/>
            <a:p>
              <a:endParaRPr/>
            </a:p>
          </p:txBody>
        </p:sp>
        <p:sp>
          <p:nvSpPr>
            <p:cNvPr id="20" name="object 20"/>
            <p:cNvSpPr/>
            <p:nvPr/>
          </p:nvSpPr>
          <p:spPr>
            <a:xfrm>
              <a:off x="109728" y="5474209"/>
              <a:ext cx="2032000" cy="692150"/>
            </a:xfrm>
            <a:custGeom>
              <a:avLst/>
              <a:gdLst/>
              <a:ahLst/>
              <a:cxnLst/>
              <a:rect l="l" t="t" r="r" b="b"/>
              <a:pathLst>
                <a:path w="2032000" h="692150">
                  <a:moveTo>
                    <a:pt x="1916176" y="0"/>
                  </a:moveTo>
                  <a:lnTo>
                    <a:pt x="115316" y="0"/>
                  </a:lnTo>
                  <a:lnTo>
                    <a:pt x="70428" y="9061"/>
                  </a:lnTo>
                  <a:lnTo>
                    <a:pt x="33774" y="33774"/>
                  </a:lnTo>
                  <a:lnTo>
                    <a:pt x="9061" y="70428"/>
                  </a:lnTo>
                  <a:lnTo>
                    <a:pt x="0" y="115315"/>
                  </a:lnTo>
                  <a:lnTo>
                    <a:pt x="0" y="576580"/>
                  </a:lnTo>
                  <a:lnTo>
                    <a:pt x="9061" y="621467"/>
                  </a:lnTo>
                  <a:lnTo>
                    <a:pt x="33774" y="658121"/>
                  </a:lnTo>
                  <a:lnTo>
                    <a:pt x="70428" y="682834"/>
                  </a:lnTo>
                  <a:lnTo>
                    <a:pt x="115316" y="691896"/>
                  </a:lnTo>
                  <a:lnTo>
                    <a:pt x="1916176" y="691896"/>
                  </a:lnTo>
                  <a:lnTo>
                    <a:pt x="1961063" y="682834"/>
                  </a:lnTo>
                  <a:lnTo>
                    <a:pt x="1997717" y="658121"/>
                  </a:lnTo>
                  <a:lnTo>
                    <a:pt x="2022430" y="621467"/>
                  </a:lnTo>
                  <a:lnTo>
                    <a:pt x="2031492" y="576580"/>
                  </a:lnTo>
                  <a:lnTo>
                    <a:pt x="2031492" y="115315"/>
                  </a:lnTo>
                  <a:lnTo>
                    <a:pt x="2022430" y="70428"/>
                  </a:lnTo>
                  <a:lnTo>
                    <a:pt x="1997717" y="33774"/>
                  </a:lnTo>
                  <a:lnTo>
                    <a:pt x="1961063" y="9061"/>
                  </a:lnTo>
                  <a:lnTo>
                    <a:pt x="1916176" y="0"/>
                  </a:lnTo>
                  <a:close/>
                </a:path>
              </a:pathLst>
            </a:custGeom>
            <a:solidFill>
              <a:srgbClr val="50BEF4"/>
            </a:solidFill>
          </p:spPr>
          <p:txBody>
            <a:bodyPr wrap="square" lIns="0" tIns="0" rIns="0" bIns="0" rtlCol="0"/>
            <a:lstStyle/>
            <a:p>
              <a:endParaRPr/>
            </a:p>
          </p:txBody>
        </p:sp>
        <p:grpSp>
          <p:nvGrpSpPr>
            <p:cNvPr id="64" name="Group 63">
              <a:extLst>
                <a:ext uri="{FF2B5EF4-FFF2-40B4-BE49-F238E27FC236}">
                  <a16:creationId xmlns:a16="http://schemas.microsoft.com/office/drawing/2014/main" id="{3CC0D89D-BEE9-4D68-A224-03F5375AAA11}"/>
                </a:ext>
              </a:extLst>
            </p:cNvPr>
            <p:cNvGrpSpPr/>
            <p:nvPr/>
          </p:nvGrpSpPr>
          <p:grpSpPr>
            <a:xfrm>
              <a:off x="109728" y="5474209"/>
              <a:ext cx="2032000" cy="692150"/>
              <a:chOff x="109728" y="5474209"/>
              <a:chExt cx="2032000" cy="692150"/>
            </a:xfrm>
          </p:grpSpPr>
          <p:sp>
            <p:nvSpPr>
              <p:cNvPr id="21" name="object 21"/>
              <p:cNvSpPr/>
              <p:nvPr/>
            </p:nvSpPr>
            <p:spPr>
              <a:xfrm>
                <a:off x="109728" y="5474209"/>
                <a:ext cx="2032000" cy="692150"/>
              </a:xfrm>
              <a:custGeom>
                <a:avLst/>
                <a:gdLst/>
                <a:ahLst/>
                <a:cxnLst/>
                <a:rect l="l" t="t" r="r" b="b"/>
                <a:pathLst>
                  <a:path w="2032000" h="692150">
                    <a:moveTo>
                      <a:pt x="0" y="115315"/>
                    </a:moveTo>
                    <a:lnTo>
                      <a:pt x="9061" y="70428"/>
                    </a:lnTo>
                    <a:lnTo>
                      <a:pt x="33774" y="33774"/>
                    </a:lnTo>
                    <a:lnTo>
                      <a:pt x="70428" y="9061"/>
                    </a:lnTo>
                    <a:lnTo>
                      <a:pt x="115316" y="0"/>
                    </a:lnTo>
                    <a:lnTo>
                      <a:pt x="1916176" y="0"/>
                    </a:lnTo>
                    <a:lnTo>
                      <a:pt x="1961063" y="9061"/>
                    </a:lnTo>
                    <a:lnTo>
                      <a:pt x="1997717" y="33774"/>
                    </a:lnTo>
                    <a:lnTo>
                      <a:pt x="2022430" y="70428"/>
                    </a:lnTo>
                    <a:lnTo>
                      <a:pt x="2031492" y="115315"/>
                    </a:lnTo>
                    <a:lnTo>
                      <a:pt x="2031492" y="576580"/>
                    </a:lnTo>
                    <a:lnTo>
                      <a:pt x="2022430" y="621467"/>
                    </a:lnTo>
                    <a:lnTo>
                      <a:pt x="1997717" y="658121"/>
                    </a:lnTo>
                    <a:lnTo>
                      <a:pt x="1961063" y="682834"/>
                    </a:lnTo>
                    <a:lnTo>
                      <a:pt x="1916176" y="691896"/>
                    </a:lnTo>
                    <a:lnTo>
                      <a:pt x="115316" y="691896"/>
                    </a:lnTo>
                    <a:lnTo>
                      <a:pt x="70428" y="682834"/>
                    </a:lnTo>
                    <a:lnTo>
                      <a:pt x="33774" y="658121"/>
                    </a:lnTo>
                    <a:lnTo>
                      <a:pt x="9061" y="621467"/>
                    </a:lnTo>
                    <a:lnTo>
                      <a:pt x="0" y="576580"/>
                    </a:lnTo>
                    <a:lnTo>
                      <a:pt x="0" y="115315"/>
                    </a:lnTo>
                    <a:close/>
                  </a:path>
                </a:pathLst>
              </a:custGeom>
              <a:ln w="9144">
                <a:solidFill>
                  <a:srgbClr val="FFFFFF"/>
                </a:solidFill>
              </a:ln>
            </p:spPr>
            <p:txBody>
              <a:bodyPr wrap="square" lIns="0" tIns="0" rIns="0" bIns="0" rtlCol="0"/>
              <a:lstStyle/>
              <a:p>
                <a:endParaRPr/>
              </a:p>
            </p:txBody>
          </p:sp>
          <p:sp>
            <p:nvSpPr>
              <p:cNvPr id="22" name="object 22"/>
              <p:cNvSpPr txBox="1"/>
              <p:nvPr/>
            </p:nvSpPr>
            <p:spPr>
              <a:xfrm>
                <a:off x="268984" y="5527268"/>
                <a:ext cx="1711960" cy="574040"/>
              </a:xfrm>
              <a:prstGeom prst="rect">
                <a:avLst/>
              </a:prstGeom>
            </p:spPr>
            <p:txBody>
              <a:bodyPr vert="horz" wrap="square" lIns="0" tIns="12700" rIns="0" bIns="0" rtlCol="0">
                <a:spAutoFit/>
              </a:bodyPr>
              <a:lstStyle/>
              <a:p>
                <a:pPr marL="12700" marR="5080" indent="223520">
                  <a:lnSpc>
                    <a:spcPct val="100000"/>
                  </a:lnSpc>
                  <a:spcBef>
                    <a:spcPts val="100"/>
                  </a:spcBef>
                </a:pPr>
                <a:r>
                  <a:rPr sz="1800" spc="-10" dirty="0">
                    <a:solidFill>
                      <a:srgbClr val="FFFFFF"/>
                    </a:solidFill>
                    <a:latin typeface="Arial"/>
                    <a:cs typeface="Arial"/>
                  </a:rPr>
                  <a:t>Deregulated  </a:t>
                </a:r>
                <a:r>
                  <a:rPr sz="1800" spc="-5" dirty="0">
                    <a:solidFill>
                      <a:srgbClr val="FFFFFF"/>
                    </a:solidFill>
                    <a:latin typeface="Arial"/>
                    <a:cs typeface="Arial"/>
                  </a:rPr>
                  <a:t>Nutrient</a:t>
                </a:r>
                <a:r>
                  <a:rPr sz="1800" spc="-65" dirty="0">
                    <a:solidFill>
                      <a:srgbClr val="FFFFFF"/>
                    </a:solidFill>
                    <a:latin typeface="Arial"/>
                    <a:cs typeface="Arial"/>
                  </a:rPr>
                  <a:t> </a:t>
                </a:r>
                <a:r>
                  <a:rPr sz="1800" spc="-10" dirty="0">
                    <a:solidFill>
                      <a:srgbClr val="FFFFFF"/>
                    </a:solidFill>
                    <a:latin typeface="Arial"/>
                    <a:cs typeface="Arial"/>
                  </a:rPr>
                  <a:t>Sensing</a:t>
                </a:r>
                <a:endParaRPr sz="1800">
                  <a:latin typeface="Arial"/>
                  <a:cs typeface="Arial"/>
                </a:endParaRPr>
              </a:p>
            </p:txBody>
          </p:sp>
        </p:grpSp>
      </p:grpSp>
      <p:grpSp>
        <p:nvGrpSpPr>
          <p:cNvPr id="41" name="Group 40">
            <a:extLst>
              <a:ext uri="{FF2B5EF4-FFF2-40B4-BE49-F238E27FC236}">
                <a16:creationId xmlns:a16="http://schemas.microsoft.com/office/drawing/2014/main" id="{218D9D8A-B4A8-40FB-B019-27D84777BA71}"/>
              </a:ext>
              <a:ext uri="{C183D7F6-B498-43B3-948B-1728B52AA6E4}">
                <adec:decorative xmlns:adec="http://schemas.microsoft.com/office/drawing/2017/decorative" val="1"/>
              </a:ext>
            </a:extLst>
          </p:cNvPr>
          <p:cNvGrpSpPr/>
          <p:nvPr/>
        </p:nvGrpSpPr>
        <p:grpSpPr>
          <a:xfrm>
            <a:off x="6307835" y="4869179"/>
            <a:ext cx="1030223" cy="315467"/>
            <a:chOff x="6307835" y="4869179"/>
            <a:chExt cx="1030223" cy="315467"/>
          </a:xfrm>
        </p:grpSpPr>
        <p:sp>
          <p:nvSpPr>
            <p:cNvPr id="23" name="object 23">
              <a:extLst>
                <a:ext uri="{C183D7F6-B498-43B3-948B-1728B52AA6E4}">
                  <adec:decorative xmlns:adec="http://schemas.microsoft.com/office/drawing/2017/decorative" val="1"/>
                </a:ext>
              </a:extLst>
            </p:cNvPr>
            <p:cNvSpPr/>
            <p:nvPr/>
          </p:nvSpPr>
          <p:spPr>
            <a:xfrm>
              <a:off x="6307835" y="4869179"/>
              <a:ext cx="1030223" cy="315467"/>
            </a:xfrm>
            <a:prstGeom prst="rect">
              <a:avLst/>
            </a:prstGeom>
            <a:blipFill>
              <a:blip r:embed="rId9" cstate="print"/>
              <a:stretch>
                <a:fillRect/>
              </a:stretch>
            </a:blipFill>
          </p:spPr>
          <p:txBody>
            <a:bodyPr wrap="square" lIns="0" tIns="0" rIns="0" bIns="0" rtlCol="0"/>
            <a:lstStyle/>
            <a:p>
              <a:endParaRPr/>
            </a:p>
          </p:txBody>
        </p:sp>
        <p:sp>
          <p:nvSpPr>
            <p:cNvPr id="24" name="object 24">
              <a:extLst>
                <a:ext uri="{C183D7F6-B498-43B3-948B-1728B52AA6E4}">
                  <adec:decorative xmlns:adec="http://schemas.microsoft.com/office/drawing/2017/decorative" val="1"/>
                </a:ext>
              </a:extLst>
            </p:cNvPr>
            <p:cNvSpPr/>
            <p:nvPr/>
          </p:nvSpPr>
          <p:spPr>
            <a:xfrm>
              <a:off x="6560787" y="5009515"/>
              <a:ext cx="734060" cy="19050"/>
            </a:xfrm>
            <a:custGeom>
              <a:avLst/>
              <a:gdLst/>
              <a:ahLst/>
              <a:cxnLst/>
              <a:rect l="l" t="t" r="r" b="b"/>
              <a:pathLst>
                <a:path w="734059" h="19050">
                  <a:moveTo>
                    <a:pt x="733907" y="18580"/>
                  </a:moveTo>
                  <a:lnTo>
                    <a:pt x="0" y="0"/>
                  </a:lnTo>
                </a:path>
              </a:pathLst>
            </a:custGeom>
            <a:ln w="38100">
              <a:solidFill>
                <a:srgbClr val="000000"/>
              </a:solidFill>
            </a:ln>
          </p:spPr>
          <p:txBody>
            <a:bodyPr wrap="square" lIns="0" tIns="0" rIns="0" bIns="0" rtlCol="0"/>
            <a:lstStyle/>
            <a:p>
              <a:endParaRPr/>
            </a:p>
          </p:txBody>
        </p:sp>
        <p:sp>
          <p:nvSpPr>
            <p:cNvPr id="25" name="object 25">
              <a:extLst>
                <a:ext uri="{C183D7F6-B498-43B3-948B-1728B52AA6E4}">
                  <adec:decorative xmlns:adec="http://schemas.microsoft.com/office/drawing/2017/decorative" val="1"/>
                </a:ext>
              </a:extLst>
            </p:cNvPr>
            <p:cNvSpPr/>
            <p:nvPr/>
          </p:nvSpPr>
          <p:spPr>
            <a:xfrm>
              <a:off x="6465570" y="4952870"/>
              <a:ext cx="116205" cy="114300"/>
            </a:xfrm>
            <a:custGeom>
              <a:avLst/>
              <a:gdLst/>
              <a:ahLst/>
              <a:cxnLst/>
              <a:rect l="l" t="t" r="r" b="b"/>
              <a:pathLst>
                <a:path w="116204" h="114300">
                  <a:moveTo>
                    <a:pt x="115709" y="0"/>
                  </a:moveTo>
                  <a:lnTo>
                    <a:pt x="0" y="54228"/>
                  </a:lnTo>
                  <a:lnTo>
                    <a:pt x="112814" y="114261"/>
                  </a:lnTo>
                  <a:lnTo>
                    <a:pt x="115709" y="0"/>
                  </a:lnTo>
                  <a:close/>
                </a:path>
              </a:pathLst>
            </a:custGeom>
            <a:solidFill>
              <a:srgbClr val="000000"/>
            </a:solidFill>
          </p:spPr>
          <p:txBody>
            <a:bodyPr wrap="square" lIns="0" tIns="0" rIns="0" bIns="0" rtlCol="0"/>
            <a:lstStyle/>
            <a:p>
              <a:endParaRPr/>
            </a:p>
          </p:txBody>
        </p:sp>
      </p:grpSp>
      <p:grpSp>
        <p:nvGrpSpPr>
          <p:cNvPr id="68" name="Group 67" descr="Proteostatis &amp; Autophagy">
            <a:extLst>
              <a:ext uri="{FF2B5EF4-FFF2-40B4-BE49-F238E27FC236}">
                <a16:creationId xmlns:a16="http://schemas.microsoft.com/office/drawing/2014/main" id="{28114E5D-10BD-4699-8ECF-7A9B3A8935B7}"/>
              </a:ext>
            </a:extLst>
          </p:cNvPr>
          <p:cNvGrpSpPr/>
          <p:nvPr/>
        </p:nvGrpSpPr>
        <p:grpSpPr>
          <a:xfrm>
            <a:off x="7092695" y="4672584"/>
            <a:ext cx="2051305" cy="787907"/>
            <a:chOff x="7092695" y="4672584"/>
            <a:chExt cx="2051305" cy="787907"/>
          </a:xfrm>
        </p:grpSpPr>
        <p:sp>
          <p:nvSpPr>
            <p:cNvPr id="26" name="object 26"/>
            <p:cNvSpPr/>
            <p:nvPr/>
          </p:nvSpPr>
          <p:spPr>
            <a:xfrm>
              <a:off x="7092695" y="4672584"/>
              <a:ext cx="2051303" cy="787907"/>
            </a:xfrm>
            <a:prstGeom prst="rect">
              <a:avLst/>
            </a:prstGeom>
            <a:blipFill>
              <a:blip r:embed="rId10" cstate="print"/>
              <a:stretch>
                <a:fillRect/>
              </a:stretch>
            </a:blipFill>
          </p:spPr>
          <p:txBody>
            <a:bodyPr wrap="square" lIns="0" tIns="0" rIns="0" bIns="0" rtlCol="0"/>
            <a:lstStyle/>
            <a:p>
              <a:endParaRPr/>
            </a:p>
          </p:txBody>
        </p:sp>
        <p:sp>
          <p:nvSpPr>
            <p:cNvPr id="28" name="object 28"/>
            <p:cNvSpPr/>
            <p:nvPr/>
          </p:nvSpPr>
          <p:spPr>
            <a:xfrm>
              <a:off x="7139940" y="4696971"/>
              <a:ext cx="2004060" cy="693420"/>
            </a:xfrm>
            <a:custGeom>
              <a:avLst/>
              <a:gdLst/>
              <a:ahLst/>
              <a:cxnLst/>
              <a:rect l="l" t="t" r="r" b="b"/>
              <a:pathLst>
                <a:path w="2004059" h="693420">
                  <a:moveTo>
                    <a:pt x="1888489" y="0"/>
                  </a:moveTo>
                  <a:lnTo>
                    <a:pt x="115570" y="0"/>
                  </a:lnTo>
                  <a:lnTo>
                    <a:pt x="70583" y="9081"/>
                  </a:lnTo>
                  <a:lnTo>
                    <a:pt x="33848" y="33848"/>
                  </a:lnTo>
                  <a:lnTo>
                    <a:pt x="9081" y="70583"/>
                  </a:lnTo>
                  <a:lnTo>
                    <a:pt x="0" y="115569"/>
                  </a:lnTo>
                  <a:lnTo>
                    <a:pt x="0" y="577837"/>
                  </a:lnTo>
                  <a:lnTo>
                    <a:pt x="9081" y="622825"/>
                  </a:lnTo>
                  <a:lnTo>
                    <a:pt x="33848" y="659564"/>
                  </a:lnTo>
                  <a:lnTo>
                    <a:pt x="70583" y="684336"/>
                  </a:lnTo>
                  <a:lnTo>
                    <a:pt x="115570" y="693419"/>
                  </a:lnTo>
                  <a:lnTo>
                    <a:pt x="1888489" y="693419"/>
                  </a:lnTo>
                  <a:lnTo>
                    <a:pt x="1933476" y="684336"/>
                  </a:lnTo>
                  <a:lnTo>
                    <a:pt x="1970211" y="659564"/>
                  </a:lnTo>
                  <a:lnTo>
                    <a:pt x="1994978" y="622825"/>
                  </a:lnTo>
                  <a:lnTo>
                    <a:pt x="2004060" y="577837"/>
                  </a:lnTo>
                  <a:lnTo>
                    <a:pt x="2004060" y="115569"/>
                  </a:lnTo>
                  <a:lnTo>
                    <a:pt x="1994978" y="70583"/>
                  </a:lnTo>
                  <a:lnTo>
                    <a:pt x="1970211" y="33848"/>
                  </a:lnTo>
                  <a:lnTo>
                    <a:pt x="1933476" y="9081"/>
                  </a:lnTo>
                  <a:lnTo>
                    <a:pt x="1888489" y="0"/>
                  </a:lnTo>
                  <a:close/>
                </a:path>
              </a:pathLst>
            </a:custGeom>
            <a:solidFill>
              <a:srgbClr val="8347AF"/>
            </a:solidFill>
          </p:spPr>
          <p:txBody>
            <a:bodyPr wrap="square" lIns="0" tIns="0" rIns="0" bIns="0" rtlCol="0"/>
            <a:lstStyle/>
            <a:p>
              <a:endParaRPr/>
            </a:p>
          </p:txBody>
        </p:sp>
        <p:grpSp>
          <p:nvGrpSpPr>
            <p:cNvPr id="60" name="Group 59">
              <a:extLst>
                <a:ext uri="{FF2B5EF4-FFF2-40B4-BE49-F238E27FC236}">
                  <a16:creationId xmlns:a16="http://schemas.microsoft.com/office/drawing/2014/main" id="{BCAE6EAE-1863-468F-BAF6-02FFEF1AD86D}"/>
                </a:ext>
              </a:extLst>
            </p:cNvPr>
            <p:cNvGrpSpPr/>
            <p:nvPr/>
          </p:nvGrpSpPr>
          <p:grpSpPr>
            <a:xfrm>
              <a:off x="7139940" y="4696971"/>
              <a:ext cx="2004060" cy="693420"/>
              <a:chOff x="7139940" y="4696971"/>
              <a:chExt cx="2004060" cy="693420"/>
            </a:xfrm>
          </p:grpSpPr>
          <p:sp>
            <p:nvSpPr>
              <p:cNvPr id="29" name="object 29"/>
              <p:cNvSpPr/>
              <p:nvPr/>
            </p:nvSpPr>
            <p:spPr>
              <a:xfrm>
                <a:off x="7139940" y="4696971"/>
                <a:ext cx="2004060" cy="693420"/>
              </a:xfrm>
              <a:custGeom>
                <a:avLst/>
                <a:gdLst/>
                <a:ahLst/>
                <a:cxnLst/>
                <a:rect l="l" t="t" r="r" b="b"/>
                <a:pathLst>
                  <a:path w="2004059" h="693420">
                    <a:moveTo>
                      <a:pt x="0" y="115569"/>
                    </a:moveTo>
                    <a:lnTo>
                      <a:pt x="9081" y="70583"/>
                    </a:lnTo>
                    <a:lnTo>
                      <a:pt x="33848" y="33848"/>
                    </a:lnTo>
                    <a:lnTo>
                      <a:pt x="70583" y="9081"/>
                    </a:lnTo>
                    <a:lnTo>
                      <a:pt x="115570" y="0"/>
                    </a:lnTo>
                    <a:lnTo>
                      <a:pt x="1888489" y="0"/>
                    </a:lnTo>
                    <a:lnTo>
                      <a:pt x="1933476" y="9081"/>
                    </a:lnTo>
                    <a:lnTo>
                      <a:pt x="1970211" y="33848"/>
                    </a:lnTo>
                    <a:lnTo>
                      <a:pt x="1994978" y="70583"/>
                    </a:lnTo>
                    <a:lnTo>
                      <a:pt x="2004060" y="115569"/>
                    </a:lnTo>
                    <a:lnTo>
                      <a:pt x="2004060" y="577837"/>
                    </a:lnTo>
                    <a:lnTo>
                      <a:pt x="1994978" y="622825"/>
                    </a:lnTo>
                    <a:lnTo>
                      <a:pt x="1970211" y="659564"/>
                    </a:lnTo>
                    <a:lnTo>
                      <a:pt x="1933476" y="684336"/>
                    </a:lnTo>
                    <a:lnTo>
                      <a:pt x="1888489" y="693419"/>
                    </a:lnTo>
                    <a:lnTo>
                      <a:pt x="115570" y="693419"/>
                    </a:lnTo>
                    <a:lnTo>
                      <a:pt x="70583" y="684336"/>
                    </a:lnTo>
                    <a:lnTo>
                      <a:pt x="33848" y="659564"/>
                    </a:lnTo>
                    <a:lnTo>
                      <a:pt x="9081" y="622825"/>
                    </a:lnTo>
                    <a:lnTo>
                      <a:pt x="0" y="577837"/>
                    </a:lnTo>
                    <a:lnTo>
                      <a:pt x="0" y="115569"/>
                    </a:lnTo>
                    <a:close/>
                  </a:path>
                </a:pathLst>
              </a:custGeom>
              <a:ln w="9144">
                <a:solidFill>
                  <a:srgbClr val="FFFFFF"/>
                </a:solidFill>
              </a:ln>
            </p:spPr>
            <p:txBody>
              <a:bodyPr wrap="square" lIns="0" tIns="0" rIns="0" bIns="0" rtlCol="0"/>
              <a:lstStyle/>
              <a:p>
                <a:endParaRPr/>
              </a:p>
            </p:txBody>
          </p:sp>
          <p:sp>
            <p:nvSpPr>
              <p:cNvPr id="30" name="object 30"/>
              <p:cNvSpPr txBox="1"/>
              <p:nvPr/>
            </p:nvSpPr>
            <p:spPr>
              <a:xfrm>
                <a:off x="7391387" y="4750548"/>
                <a:ext cx="1499235" cy="574040"/>
              </a:xfrm>
              <a:prstGeom prst="rect">
                <a:avLst/>
              </a:prstGeom>
            </p:spPr>
            <p:txBody>
              <a:bodyPr vert="horz" wrap="square" lIns="0" tIns="12700" rIns="0" bIns="0" rtlCol="0">
                <a:spAutoFit/>
              </a:bodyPr>
              <a:lstStyle/>
              <a:p>
                <a:pPr marL="205740" marR="5080" indent="-193675">
                  <a:lnSpc>
                    <a:spcPct val="100000"/>
                  </a:lnSpc>
                  <a:spcBef>
                    <a:spcPts val="100"/>
                  </a:spcBef>
                </a:pPr>
                <a:r>
                  <a:rPr sz="1800" spc="-5" dirty="0">
                    <a:solidFill>
                      <a:srgbClr val="FFFFFF"/>
                    </a:solidFill>
                    <a:latin typeface="Arial"/>
                    <a:cs typeface="Arial"/>
                  </a:rPr>
                  <a:t>Proteostasis</a:t>
                </a:r>
                <a:r>
                  <a:rPr sz="1800" spc="-75" dirty="0">
                    <a:solidFill>
                      <a:srgbClr val="FFFFFF"/>
                    </a:solidFill>
                    <a:latin typeface="Arial"/>
                    <a:cs typeface="Arial"/>
                  </a:rPr>
                  <a:t> </a:t>
                </a:r>
                <a:r>
                  <a:rPr sz="1800" dirty="0">
                    <a:solidFill>
                      <a:srgbClr val="FFFFFF"/>
                    </a:solidFill>
                    <a:latin typeface="Arial"/>
                    <a:cs typeface="Arial"/>
                  </a:rPr>
                  <a:t>&amp;  </a:t>
                </a:r>
                <a:r>
                  <a:rPr sz="1800" spc="-10" dirty="0">
                    <a:solidFill>
                      <a:srgbClr val="FFFFFF"/>
                    </a:solidFill>
                    <a:latin typeface="Arial"/>
                    <a:cs typeface="Arial"/>
                  </a:rPr>
                  <a:t>Autophagy</a:t>
                </a:r>
                <a:endParaRPr sz="1800" dirty="0">
                  <a:latin typeface="Arial"/>
                  <a:cs typeface="Arial"/>
                </a:endParaRPr>
              </a:p>
            </p:txBody>
          </p:sp>
        </p:grpSp>
      </p:grpSp>
      <p:grpSp>
        <p:nvGrpSpPr>
          <p:cNvPr id="27" name="Group 26">
            <a:extLst>
              <a:ext uri="{FF2B5EF4-FFF2-40B4-BE49-F238E27FC236}">
                <a16:creationId xmlns:a16="http://schemas.microsoft.com/office/drawing/2014/main" id="{ED493454-DF1E-4486-B369-459409542A24}"/>
              </a:ext>
              <a:ext uri="{C183D7F6-B498-43B3-948B-1728B52AA6E4}">
                <adec:decorative xmlns:adec="http://schemas.microsoft.com/office/drawing/2017/decorative" val="1"/>
              </a:ext>
            </a:extLst>
          </p:cNvPr>
          <p:cNvGrpSpPr/>
          <p:nvPr/>
        </p:nvGrpSpPr>
        <p:grpSpPr>
          <a:xfrm>
            <a:off x="6644640" y="3851147"/>
            <a:ext cx="725423" cy="315467"/>
            <a:chOff x="6644640" y="3851147"/>
            <a:chExt cx="725423" cy="315467"/>
          </a:xfrm>
        </p:grpSpPr>
        <p:sp>
          <p:nvSpPr>
            <p:cNvPr id="31" name="object 31">
              <a:extLst>
                <a:ext uri="{C183D7F6-B498-43B3-948B-1728B52AA6E4}">
                  <adec:decorative xmlns:adec="http://schemas.microsoft.com/office/drawing/2017/decorative" val="1"/>
                </a:ext>
              </a:extLst>
            </p:cNvPr>
            <p:cNvSpPr/>
            <p:nvPr/>
          </p:nvSpPr>
          <p:spPr>
            <a:xfrm>
              <a:off x="6644640" y="3851147"/>
              <a:ext cx="725423" cy="315467"/>
            </a:xfrm>
            <a:prstGeom prst="rect">
              <a:avLst/>
            </a:prstGeom>
            <a:blipFill>
              <a:blip r:embed="rId11" cstate="print"/>
              <a:stretch>
                <a:fillRect/>
              </a:stretch>
            </a:blipFill>
          </p:spPr>
          <p:txBody>
            <a:bodyPr wrap="square" lIns="0" tIns="0" rIns="0" bIns="0" rtlCol="0"/>
            <a:lstStyle/>
            <a:p>
              <a:endParaRPr/>
            </a:p>
          </p:txBody>
        </p:sp>
        <p:sp>
          <p:nvSpPr>
            <p:cNvPr id="32" name="object 32">
              <a:extLst>
                <a:ext uri="{C183D7F6-B498-43B3-948B-1728B52AA6E4}">
                  <adec:decorative xmlns:adec="http://schemas.microsoft.com/office/drawing/2017/decorative" val="1"/>
                </a:ext>
              </a:extLst>
            </p:cNvPr>
            <p:cNvSpPr/>
            <p:nvPr/>
          </p:nvSpPr>
          <p:spPr>
            <a:xfrm>
              <a:off x="6897622" y="3989070"/>
              <a:ext cx="429895" cy="0"/>
            </a:xfrm>
            <a:custGeom>
              <a:avLst/>
              <a:gdLst/>
              <a:ahLst/>
              <a:cxnLst/>
              <a:rect l="l" t="t" r="r" b="b"/>
              <a:pathLst>
                <a:path w="429895">
                  <a:moveTo>
                    <a:pt x="429514" y="0"/>
                  </a:moveTo>
                  <a:lnTo>
                    <a:pt x="0" y="0"/>
                  </a:lnTo>
                </a:path>
              </a:pathLst>
            </a:custGeom>
            <a:ln w="38100">
              <a:solidFill>
                <a:srgbClr val="000000"/>
              </a:solidFill>
            </a:ln>
          </p:spPr>
          <p:txBody>
            <a:bodyPr wrap="square" lIns="0" tIns="0" rIns="0" bIns="0" rtlCol="0"/>
            <a:lstStyle/>
            <a:p>
              <a:endParaRPr/>
            </a:p>
          </p:txBody>
        </p:sp>
        <p:sp>
          <p:nvSpPr>
            <p:cNvPr id="33" name="object 33">
              <a:extLst>
                <a:ext uri="{C183D7F6-B498-43B3-948B-1728B52AA6E4}">
                  <adec:decorative xmlns:adec="http://schemas.microsoft.com/office/drawing/2017/decorative" val="1"/>
                </a:ext>
              </a:extLst>
            </p:cNvPr>
            <p:cNvSpPr/>
            <p:nvPr/>
          </p:nvSpPr>
          <p:spPr>
            <a:xfrm>
              <a:off x="6802371" y="3931916"/>
              <a:ext cx="114300" cy="114300"/>
            </a:xfrm>
            <a:custGeom>
              <a:avLst/>
              <a:gdLst/>
              <a:ahLst/>
              <a:cxnLst/>
              <a:rect l="l" t="t" r="r" b="b"/>
              <a:pathLst>
                <a:path w="114300" h="114300">
                  <a:moveTo>
                    <a:pt x="114300" y="0"/>
                  </a:moveTo>
                  <a:lnTo>
                    <a:pt x="0" y="57150"/>
                  </a:lnTo>
                  <a:lnTo>
                    <a:pt x="114300" y="114300"/>
                  </a:lnTo>
                  <a:lnTo>
                    <a:pt x="114300" y="0"/>
                  </a:lnTo>
                  <a:close/>
                </a:path>
              </a:pathLst>
            </a:custGeom>
            <a:solidFill>
              <a:srgbClr val="000000"/>
            </a:solidFill>
          </p:spPr>
          <p:txBody>
            <a:bodyPr wrap="square" lIns="0" tIns="0" rIns="0" bIns="0" rtlCol="0"/>
            <a:lstStyle/>
            <a:p>
              <a:endParaRPr/>
            </a:p>
          </p:txBody>
        </p:sp>
      </p:grpSp>
      <p:grpSp>
        <p:nvGrpSpPr>
          <p:cNvPr id="69" name="Group 68" descr="Epigenetics">
            <a:extLst>
              <a:ext uri="{FF2B5EF4-FFF2-40B4-BE49-F238E27FC236}">
                <a16:creationId xmlns:a16="http://schemas.microsoft.com/office/drawing/2014/main" id="{D42CB505-988D-4085-BFDC-CFC97113EC6A}"/>
              </a:ext>
            </a:extLst>
          </p:cNvPr>
          <p:cNvGrpSpPr/>
          <p:nvPr/>
        </p:nvGrpSpPr>
        <p:grpSpPr>
          <a:xfrm>
            <a:off x="7092695" y="3555491"/>
            <a:ext cx="2051305" cy="786383"/>
            <a:chOff x="7092695" y="3555491"/>
            <a:chExt cx="2051305" cy="786383"/>
          </a:xfrm>
        </p:grpSpPr>
        <p:sp>
          <p:nvSpPr>
            <p:cNvPr id="34" name="object 34"/>
            <p:cNvSpPr/>
            <p:nvPr/>
          </p:nvSpPr>
          <p:spPr>
            <a:xfrm>
              <a:off x="7092695" y="3555491"/>
              <a:ext cx="2051303" cy="786383"/>
            </a:xfrm>
            <a:prstGeom prst="rect">
              <a:avLst/>
            </a:prstGeom>
            <a:blipFill>
              <a:blip r:embed="rId12" cstate="print"/>
              <a:stretch>
                <a:fillRect/>
              </a:stretch>
            </a:blipFill>
          </p:spPr>
          <p:txBody>
            <a:bodyPr wrap="square" lIns="0" tIns="0" rIns="0" bIns="0" rtlCol="0"/>
            <a:lstStyle/>
            <a:p>
              <a:endParaRPr/>
            </a:p>
          </p:txBody>
        </p:sp>
        <p:sp>
          <p:nvSpPr>
            <p:cNvPr id="35" name="object 35"/>
            <p:cNvSpPr/>
            <p:nvPr/>
          </p:nvSpPr>
          <p:spPr>
            <a:xfrm>
              <a:off x="7139940" y="3579878"/>
              <a:ext cx="2004060" cy="692150"/>
            </a:xfrm>
            <a:custGeom>
              <a:avLst/>
              <a:gdLst/>
              <a:ahLst/>
              <a:cxnLst/>
              <a:rect l="l" t="t" r="r" b="b"/>
              <a:pathLst>
                <a:path w="2004059" h="692150">
                  <a:moveTo>
                    <a:pt x="1888744" y="0"/>
                  </a:moveTo>
                  <a:lnTo>
                    <a:pt x="115316" y="0"/>
                  </a:lnTo>
                  <a:lnTo>
                    <a:pt x="70428" y="9061"/>
                  </a:lnTo>
                  <a:lnTo>
                    <a:pt x="33774" y="33774"/>
                  </a:lnTo>
                  <a:lnTo>
                    <a:pt x="9061" y="70428"/>
                  </a:lnTo>
                  <a:lnTo>
                    <a:pt x="0" y="115315"/>
                  </a:lnTo>
                  <a:lnTo>
                    <a:pt x="0" y="576579"/>
                  </a:lnTo>
                  <a:lnTo>
                    <a:pt x="9061" y="621462"/>
                  </a:lnTo>
                  <a:lnTo>
                    <a:pt x="33774" y="658117"/>
                  </a:lnTo>
                  <a:lnTo>
                    <a:pt x="70428" y="682832"/>
                  </a:lnTo>
                  <a:lnTo>
                    <a:pt x="115316" y="691895"/>
                  </a:lnTo>
                  <a:lnTo>
                    <a:pt x="1888744" y="691895"/>
                  </a:lnTo>
                  <a:lnTo>
                    <a:pt x="1933631" y="682832"/>
                  </a:lnTo>
                  <a:lnTo>
                    <a:pt x="1970285" y="658117"/>
                  </a:lnTo>
                  <a:lnTo>
                    <a:pt x="1994998" y="621462"/>
                  </a:lnTo>
                  <a:lnTo>
                    <a:pt x="2004060" y="576579"/>
                  </a:lnTo>
                  <a:lnTo>
                    <a:pt x="2004060" y="115315"/>
                  </a:lnTo>
                  <a:lnTo>
                    <a:pt x="1994998" y="70428"/>
                  </a:lnTo>
                  <a:lnTo>
                    <a:pt x="1970285" y="33774"/>
                  </a:lnTo>
                  <a:lnTo>
                    <a:pt x="1933631" y="9061"/>
                  </a:lnTo>
                  <a:lnTo>
                    <a:pt x="1888744" y="0"/>
                  </a:lnTo>
                  <a:close/>
                </a:path>
              </a:pathLst>
            </a:custGeom>
            <a:solidFill>
              <a:srgbClr val="5EB864"/>
            </a:solidFill>
          </p:spPr>
          <p:txBody>
            <a:bodyPr wrap="square" lIns="0" tIns="0" rIns="0" bIns="0" rtlCol="0"/>
            <a:lstStyle/>
            <a:p>
              <a:endParaRPr/>
            </a:p>
          </p:txBody>
        </p:sp>
        <p:grpSp>
          <p:nvGrpSpPr>
            <p:cNvPr id="59" name="Group 58">
              <a:extLst>
                <a:ext uri="{FF2B5EF4-FFF2-40B4-BE49-F238E27FC236}">
                  <a16:creationId xmlns:a16="http://schemas.microsoft.com/office/drawing/2014/main" id="{D4719D54-8EBB-48F2-B242-6C0EEF8B42DE}"/>
                </a:ext>
              </a:extLst>
            </p:cNvPr>
            <p:cNvGrpSpPr/>
            <p:nvPr/>
          </p:nvGrpSpPr>
          <p:grpSpPr>
            <a:xfrm>
              <a:off x="7139940" y="3579878"/>
              <a:ext cx="2004060" cy="692150"/>
              <a:chOff x="7139940" y="3579878"/>
              <a:chExt cx="2004060" cy="692150"/>
            </a:xfrm>
          </p:grpSpPr>
          <p:sp>
            <p:nvSpPr>
              <p:cNvPr id="36" name="object 36"/>
              <p:cNvSpPr/>
              <p:nvPr/>
            </p:nvSpPr>
            <p:spPr>
              <a:xfrm>
                <a:off x="7139940" y="3579878"/>
                <a:ext cx="2004060" cy="692150"/>
              </a:xfrm>
              <a:custGeom>
                <a:avLst/>
                <a:gdLst/>
                <a:ahLst/>
                <a:cxnLst/>
                <a:rect l="l" t="t" r="r" b="b"/>
                <a:pathLst>
                  <a:path w="2004059" h="692150">
                    <a:moveTo>
                      <a:pt x="0" y="115315"/>
                    </a:moveTo>
                    <a:lnTo>
                      <a:pt x="9061" y="70428"/>
                    </a:lnTo>
                    <a:lnTo>
                      <a:pt x="33774" y="33774"/>
                    </a:lnTo>
                    <a:lnTo>
                      <a:pt x="70428" y="9061"/>
                    </a:lnTo>
                    <a:lnTo>
                      <a:pt x="115316" y="0"/>
                    </a:lnTo>
                    <a:lnTo>
                      <a:pt x="1888744" y="0"/>
                    </a:lnTo>
                    <a:lnTo>
                      <a:pt x="1933631" y="9061"/>
                    </a:lnTo>
                    <a:lnTo>
                      <a:pt x="1970285" y="33774"/>
                    </a:lnTo>
                    <a:lnTo>
                      <a:pt x="1994998" y="70428"/>
                    </a:lnTo>
                    <a:lnTo>
                      <a:pt x="2004060" y="115315"/>
                    </a:lnTo>
                    <a:lnTo>
                      <a:pt x="2004060" y="576579"/>
                    </a:lnTo>
                    <a:lnTo>
                      <a:pt x="1994998" y="621462"/>
                    </a:lnTo>
                    <a:lnTo>
                      <a:pt x="1970285" y="658117"/>
                    </a:lnTo>
                    <a:lnTo>
                      <a:pt x="1933631" y="682832"/>
                    </a:lnTo>
                    <a:lnTo>
                      <a:pt x="1888744" y="691895"/>
                    </a:lnTo>
                    <a:lnTo>
                      <a:pt x="115316" y="691895"/>
                    </a:lnTo>
                    <a:lnTo>
                      <a:pt x="70428" y="682832"/>
                    </a:lnTo>
                    <a:lnTo>
                      <a:pt x="33774" y="658117"/>
                    </a:lnTo>
                    <a:lnTo>
                      <a:pt x="9061" y="621462"/>
                    </a:lnTo>
                    <a:lnTo>
                      <a:pt x="0" y="576579"/>
                    </a:lnTo>
                    <a:lnTo>
                      <a:pt x="0" y="115315"/>
                    </a:lnTo>
                    <a:close/>
                  </a:path>
                </a:pathLst>
              </a:custGeom>
              <a:ln w="9143">
                <a:solidFill>
                  <a:srgbClr val="FFFFFF"/>
                </a:solidFill>
              </a:ln>
            </p:spPr>
            <p:txBody>
              <a:bodyPr wrap="square" lIns="0" tIns="0" rIns="0" bIns="0" rtlCol="0"/>
              <a:lstStyle/>
              <a:p>
                <a:endParaRPr/>
              </a:p>
            </p:txBody>
          </p:sp>
          <p:sp>
            <p:nvSpPr>
              <p:cNvPr id="37" name="object 37"/>
              <p:cNvSpPr txBox="1"/>
              <p:nvPr/>
            </p:nvSpPr>
            <p:spPr>
              <a:xfrm>
                <a:off x="7539215" y="3770059"/>
                <a:ext cx="1203325"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Arial"/>
                    <a:cs typeface="Arial"/>
                  </a:rPr>
                  <a:t>Epigenetics</a:t>
                </a:r>
                <a:endParaRPr sz="1800" dirty="0">
                  <a:latin typeface="Arial"/>
                  <a:cs typeface="Arial"/>
                </a:endParaRPr>
              </a:p>
            </p:txBody>
          </p:sp>
        </p:grpSp>
      </p:grpSp>
      <p:grpSp>
        <p:nvGrpSpPr>
          <p:cNvPr id="19" name="Group 18">
            <a:extLst>
              <a:ext uri="{FF2B5EF4-FFF2-40B4-BE49-F238E27FC236}">
                <a16:creationId xmlns:a16="http://schemas.microsoft.com/office/drawing/2014/main" id="{E01B6A2B-EB78-4849-B8F6-0A2F71F37A2F}"/>
              </a:ext>
              <a:ext uri="{C183D7F6-B498-43B3-948B-1728B52AA6E4}">
                <adec:decorative xmlns:adec="http://schemas.microsoft.com/office/drawing/2017/decorative" val="1"/>
              </a:ext>
            </a:extLst>
          </p:cNvPr>
          <p:cNvGrpSpPr/>
          <p:nvPr/>
        </p:nvGrpSpPr>
        <p:grpSpPr>
          <a:xfrm>
            <a:off x="1956816" y="3846576"/>
            <a:ext cx="725423" cy="315467"/>
            <a:chOff x="1956816" y="3846576"/>
            <a:chExt cx="725423" cy="315467"/>
          </a:xfrm>
        </p:grpSpPr>
        <p:sp>
          <p:nvSpPr>
            <p:cNvPr id="38" name="object 38">
              <a:extLst>
                <a:ext uri="{C183D7F6-B498-43B3-948B-1728B52AA6E4}">
                  <adec:decorative xmlns:adec="http://schemas.microsoft.com/office/drawing/2017/decorative" val="1"/>
                </a:ext>
              </a:extLst>
            </p:cNvPr>
            <p:cNvSpPr/>
            <p:nvPr/>
          </p:nvSpPr>
          <p:spPr>
            <a:xfrm>
              <a:off x="1956816" y="3846576"/>
              <a:ext cx="725423" cy="315467"/>
            </a:xfrm>
            <a:prstGeom prst="rect">
              <a:avLst/>
            </a:prstGeom>
            <a:blipFill>
              <a:blip r:embed="rId13" cstate="print"/>
              <a:stretch>
                <a:fillRect/>
              </a:stretch>
            </a:blipFill>
          </p:spPr>
          <p:txBody>
            <a:bodyPr wrap="square" lIns="0" tIns="0" rIns="0" bIns="0" rtlCol="0"/>
            <a:lstStyle/>
            <a:p>
              <a:endParaRPr/>
            </a:p>
          </p:txBody>
        </p:sp>
        <p:sp>
          <p:nvSpPr>
            <p:cNvPr id="39" name="object 39">
              <a:extLst>
                <a:ext uri="{C183D7F6-B498-43B3-948B-1728B52AA6E4}">
                  <adec:decorative xmlns:adec="http://schemas.microsoft.com/office/drawing/2017/decorative" val="1"/>
                </a:ext>
              </a:extLst>
            </p:cNvPr>
            <p:cNvSpPr/>
            <p:nvPr/>
          </p:nvSpPr>
          <p:spPr>
            <a:xfrm>
              <a:off x="2000250" y="3984497"/>
              <a:ext cx="429895" cy="0"/>
            </a:xfrm>
            <a:custGeom>
              <a:avLst/>
              <a:gdLst/>
              <a:ahLst/>
              <a:cxnLst/>
              <a:rect l="l" t="t" r="r" b="b"/>
              <a:pathLst>
                <a:path w="429894">
                  <a:moveTo>
                    <a:pt x="0" y="0"/>
                  </a:moveTo>
                  <a:lnTo>
                    <a:pt x="429514" y="0"/>
                  </a:lnTo>
                </a:path>
              </a:pathLst>
            </a:custGeom>
            <a:ln w="38100">
              <a:solidFill>
                <a:srgbClr val="000000"/>
              </a:solidFill>
            </a:ln>
          </p:spPr>
          <p:txBody>
            <a:bodyPr wrap="square" lIns="0" tIns="0" rIns="0" bIns="0" rtlCol="0"/>
            <a:lstStyle/>
            <a:p>
              <a:endParaRPr/>
            </a:p>
          </p:txBody>
        </p:sp>
        <p:sp>
          <p:nvSpPr>
            <p:cNvPr id="40" name="object 40">
              <a:extLst>
                <a:ext uri="{C183D7F6-B498-43B3-948B-1728B52AA6E4}">
                  <adec:decorative xmlns:adec="http://schemas.microsoft.com/office/drawing/2017/decorative" val="1"/>
                </a:ext>
              </a:extLst>
            </p:cNvPr>
            <p:cNvSpPr/>
            <p:nvPr/>
          </p:nvSpPr>
          <p:spPr>
            <a:xfrm>
              <a:off x="2410715" y="3927342"/>
              <a:ext cx="114300" cy="114300"/>
            </a:xfrm>
            <a:custGeom>
              <a:avLst/>
              <a:gdLst/>
              <a:ahLst/>
              <a:cxnLst/>
              <a:rect l="l" t="t" r="r" b="b"/>
              <a:pathLst>
                <a:path w="114300" h="114300">
                  <a:moveTo>
                    <a:pt x="0" y="0"/>
                  </a:moveTo>
                  <a:lnTo>
                    <a:pt x="0" y="114300"/>
                  </a:lnTo>
                  <a:lnTo>
                    <a:pt x="114300" y="57150"/>
                  </a:lnTo>
                  <a:lnTo>
                    <a:pt x="0" y="0"/>
                  </a:lnTo>
                  <a:close/>
                </a:path>
              </a:pathLst>
            </a:custGeom>
            <a:solidFill>
              <a:srgbClr val="000000"/>
            </a:solidFill>
          </p:spPr>
          <p:txBody>
            <a:bodyPr wrap="square" lIns="0" tIns="0" rIns="0" bIns="0" rtlCol="0"/>
            <a:lstStyle/>
            <a:p>
              <a:endParaRPr/>
            </a:p>
          </p:txBody>
        </p:sp>
      </p:grpSp>
      <p:grpSp>
        <p:nvGrpSpPr>
          <p:cNvPr id="72" name="Group 71" descr="Cellular Senescence (?)">
            <a:extLst>
              <a:ext uri="{FF2B5EF4-FFF2-40B4-BE49-F238E27FC236}">
                <a16:creationId xmlns:a16="http://schemas.microsoft.com/office/drawing/2014/main" id="{80304208-5C35-466C-A6A0-B85F0AF19C80}"/>
              </a:ext>
            </a:extLst>
          </p:cNvPr>
          <p:cNvGrpSpPr/>
          <p:nvPr/>
        </p:nvGrpSpPr>
        <p:grpSpPr>
          <a:xfrm>
            <a:off x="102107" y="3575306"/>
            <a:ext cx="2005964" cy="692150"/>
            <a:chOff x="102107" y="3575306"/>
            <a:chExt cx="2005964" cy="692150"/>
          </a:xfrm>
        </p:grpSpPr>
        <p:sp>
          <p:nvSpPr>
            <p:cNvPr id="43" name="object 43"/>
            <p:cNvSpPr/>
            <p:nvPr/>
          </p:nvSpPr>
          <p:spPr>
            <a:xfrm>
              <a:off x="102107" y="3575306"/>
              <a:ext cx="2005964" cy="692150"/>
            </a:xfrm>
            <a:custGeom>
              <a:avLst/>
              <a:gdLst/>
              <a:ahLst/>
              <a:cxnLst/>
              <a:rect l="l" t="t" r="r" b="b"/>
              <a:pathLst>
                <a:path w="2005964" h="692150">
                  <a:moveTo>
                    <a:pt x="1890268" y="0"/>
                  </a:moveTo>
                  <a:lnTo>
                    <a:pt x="115316" y="0"/>
                  </a:lnTo>
                  <a:lnTo>
                    <a:pt x="70428" y="9061"/>
                  </a:lnTo>
                  <a:lnTo>
                    <a:pt x="33774" y="33774"/>
                  </a:lnTo>
                  <a:lnTo>
                    <a:pt x="9061" y="70428"/>
                  </a:lnTo>
                  <a:lnTo>
                    <a:pt x="0" y="115316"/>
                  </a:lnTo>
                  <a:lnTo>
                    <a:pt x="0" y="576580"/>
                  </a:lnTo>
                  <a:lnTo>
                    <a:pt x="9061" y="621462"/>
                  </a:lnTo>
                  <a:lnTo>
                    <a:pt x="33774" y="658117"/>
                  </a:lnTo>
                  <a:lnTo>
                    <a:pt x="70428" y="682832"/>
                  </a:lnTo>
                  <a:lnTo>
                    <a:pt x="115316" y="691896"/>
                  </a:lnTo>
                  <a:lnTo>
                    <a:pt x="1890268" y="691896"/>
                  </a:lnTo>
                  <a:lnTo>
                    <a:pt x="1935155" y="682832"/>
                  </a:lnTo>
                  <a:lnTo>
                    <a:pt x="1971809" y="658117"/>
                  </a:lnTo>
                  <a:lnTo>
                    <a:pt x="1996522" y="621462"/>
                  </a:lnTo>
                  <a:lnTo>
                    <a:pt x="2005583" y="576580"/>
                  </a:lnTo>
                  <a:lnTo>
                    <a:pt x="2005583" y="115316"/>
                  </a:lnTo>
                  <a:lnTo>
                    <a:pt x="1996522" y="70428"/>
                  </a:lnTo>
                  <a:lnTo>
                    <a:pt x="1971809" y="33774"/>
                  </a:lnTo>
                  <a:lnTo>
                    <a:pt x="1935155" y="9061"/>
                  </a:lnTo>
                  <a:lnTo>
                    <a:pt x="1890268" y="0"/>
                  </a:lnTo>
                  <a:close/>
                </a:path>
              </a:pathLst>
            </a:custGeom>
            <a:solidFill>
              <a:srgbClr val="4296AC"/>
            </a:solidFill>
          </p:spPr>
          <p:txBody>
            <a:bodyPr wrap="square" lIns="0" tIns="0" rIns="0" bIns="0" rtlCol="0"/>
            <a:lstStyle/>
            <a:p>
              <a:endParaRPr/>
            </a:p>
          </p:txBody>
        </p:sp>
        <p:grpSp>
          <p:nvGrpSpPr>
            <p:cNvPr id="71" name="Group 70">
              <a:extLst>
                <a:ext uri="{FF2B5EF4-FFF2-40B4-BE49-F238E27FC236}">
                  <a16:creationId xmlns:a16="http://schemas.microsoft.com/office/drawing/2014/main" id="{AA4215F0-7AC4-48B8-87CF-884A9EE7185C}"/>
                </a:ext>
              </a:extLst>
            </p:cNvPr>
            <p:cNvGrpSpPr/>
            <p:nvPr/>
          </p:nvGrpSpPr>
          <p:grpSpPr>
            <a:xfrm>
              <a:off x="102107" y="3575306"/>
              <a:ext cx="2005964" cy="692150"/>
              <a:chOff x="102107" y="3575306"/>
              <a:chExt cx="2005964" cy="692150"/>
            </a:xfrm>
          </p:grpSpPr>
          <p:sp>
            <p:nvSpPr>
              <p:cNvPr id="44" name="object 44"/>
              <p:cNvSpPr/>
              <p:nvPr/>
            </p:nvSpPr>
            <p:spPr>
              <a:xfrm>
                <a:off x="102107" y="3575306"/>
                <a:ext cx="2005964" cy="692150"/>
              </a:xfrm>
              <a:custGeom>
                <a:avLst/>
                <a:gdLst/>
                <a:ahLst/>
                <a:cxnLst/>
                <a:rect l="l" t="t" r="r" b="b"/>
                <a:pathLst>
                  <a:path w="2005964" h="692150">
                    <a:moveTo>
                      <a:pt x="0" y="115316"/>
                    </a:moveTo>
                    <a:lnTo>
                      <a:pt x="9061" y="70428"/>
                    </a:lnTo>
                    <a:lnTo>
                      <a:pt x="33774" y="33774"/>
                    </a:lnTo>
                    <a:lnTo>
                      <a:pt x="70428" y="9061"/>
                    </a:lnTo>
                    <a:lnTo>
                      <a:pt x="115316" y="0"/>
                    </a:lnTo>
                    <a:lnTo>
                      <a:pt x="1890268" y="0"/>
                    </a:lnTo>
                    <a:lnTo>
                      <a:pt x="1935155" y="9061"/>
                    </a:lnTo>
                    <a:lnTo>
                      <a:pt x="1971809" y="33774"/>
                    </a:lnTo>
                    <a:lnTo>
                      <a:pt x="1996522" y="70428"/>
                    </a:lnTo>
                    <a:lnTo>
                      <a:pt x="2005583" y="115316"/>
                    </a:lnTo>
                    <a:lnTo>
                      <a:pt x="2005583" y="576580"/>
                    </a:lnTo>
                    <a:lnTo>
                      <a:pt x="1996522" y="621462"/>
                    </a:lnTo>
                    <a:lnTo>
                      <a:pt x="1971809" y="658117"/>
                    </a:lnTo>
                    <a:lnTo>
                      <a:pt x="1935155" y="682832"/>
                    </a:lnTo>
                    <a:lnTo>
                      <a:pt x="1890268" y="691896"/>
                    </a:lnTo>
                    <a:lnTo>
                      <a:pt x="115316" y="691896"/>
                    </a:lnTo>
                    <a:lnTo>
                      <a:pt x="70428" y="682832"/>
                    </a:lnTo>
                    <a:lnTo>
                      <a:pt x="33774" y="658117"/>
                    </a:lnTo>
                    <a:lnTo>
                      <a:pt x="9061" y="621462"/>
                    </a:lnTo>
                    <a:lnTo>
                      <a:pt x="0" y="576580"/>
                    </a:lnTo>
                    <a:lnTo>
                      <a:pt x="0" y="115316"/>
                    </a:lnTo>
                    <a:close/>
                  </a:path>
                </a:pathLst>
              </a:custGeom>
              <a:ln w="9143">
                <a:solidFill>
                  <a:srgbClr val="FFFFFF"/>
                </a:solidFill>
              </a:ln>
            </p:spPr>
            <p:txBody>
              <a:bodyPr wrap="square" lIns="0" tIns="0" rIns="0" bIns="0" rtlCol="0"/>
              <a:lstStyle/>
              <a:p>
                <a:endParaRPr/>
              </a:p>
            </p:txBody>
          </p:sp>
          <p:sp>
            <p:nvSpPr>
              <p:cNvPr id="45" name="object 45"/>
              <p:cNvSpPr txBox="1"/>
              <p:nvPr/>
            </p:nvSpPr>
            <p:spPr>
              <a:xfrm>
                <a:off x="292122" y="3627855"/>
                <a:ext cx="1624330" cy="574040"/>
              </a:xfrm>
              <a:prstGeom prst="rect">
                <a:avLst/>
              </a:prstGeom>
            </p:spPr>
            <p:txBody>
              <a:bodyPr vert="horz" wrap="square" lIns="0" tIns="12700" rIns="0" bIns="0" rtlCol="0">
                <a:spAutoFit/>
              </a:bodyPr>
              <a:lstStyle/>
              <a:p>
                <a:pPr marL="12700" marR="5080" indent="414020">
                  <a:lnSpc>
                    <a:spcPct val="100000"/>
                  </a:lnSpc>
                  <a:spcBef>
                    <a:spcPts val="100"/>
                  </a:spcBef>
                </a:pPr>
                <a:r>
                  <a:rPr sz="1800" spc="-10" dirty="0">
                    <a:solidFill>
                      <a:srgbClr val="FFFFFF"/>
                    </a:solidFill>
                    <a:latin typeface="Arial"/>
                    <a:cs typeface="Arial"/>
                  </a:rPr>
                  <a:t>Cellular  Senescence</a:t>
                </a:r>
                <a:r>
                  <a:rPr sz="1800" spc="-30" dirty="0">
                    <a:solidFill>
                      <a:srgbClr val="FFFFFF"/>
                    </a:solidFill>
                    <a:latin typeface="Arial"/>
                    <a:cs typeface="Arial"/>
                  </a:rPr>
                  <a:t> </a:t>
                </a:r>
                <a:r>
                  <a:rPr sz="1800" spc="-10" dirty="0">
                    <a:solidFill>
                      <a:srgbClr val="FFFFFF"/>
                    </a:solidFill>
                    <a:latin typeface="Arial"/>
                    <a:cs typeface="Arial"/>
                  </a:rPr>
                  <a:t>(?)</a:t>
                </a:r>
                <a:endParaRPr sz="1800" dirty="0">
                  <a:latin typeface="Arial"/>
                  <a:cs typeface="Arial"/>
                </a:endParaRPr>
              </a:p>
            </p:txBody>
          </p:sp>
        </p:grpSp>
      </p:grpSp>
      <p:grpSp>
        <p:nvGrpSpPr>
          <p:cNvPr id="13" name="Group 12">
            <a:extLst>
              <a:ext uri="{FF2B5EF4-FFF2-40B4-BE49-F238E27FC236}">
                <a16:creationId xmlns:a16="http://schemas.microsoft.com/office/drawing/2014/main" id="{3509E750-E90E-4FB1-BA10-A2D9E0694C53}"/>
              </a:ext>
              <a:ext uri="{C183D7F6-B498-43B3-948B-1728B52AA6E4}">
                <adec:decorative xmlns:adec="http://schemas.microsoft.com/office/drawing/2017/decorative" val="1"/>
              </a:ext>
            </a:extLst>
          </p:cNvPr>
          <p:cNvGrpSpPr/>
          <p:nvPr/>
        </p:nvGrpSpPr>
        <p:grpSpPr>
          <a:xfrm>
            <a:off x="1856232" y="1772412"/>
            <a:ext cx="1723643" cy="315467"/>
            <a:chOff x="1856232" y="1772412"/>
            <a:chExt cx="1723643" cy="315467"/>
          </a:xfrm>
        </p:grpSpPr>
        <p:sp>
          <p:nvSpPr>
            <p:cNvPr id="46" name="object 46">
              <a:extLst>
                <a:ext uri="{C183D7F6-B498-43B3-948B-1728B52AA6E4}">
                  <adec:decorative xmlns:adec="http://schemas.microsoft.com/office/drawing/2017/decorative" val="1"/>
                </a:ext>
              </a:extLst>
            </p:cNvPr>
            <p:cNvSpPr/>
            <p:nvPr/>
          </p:nvSpPr>
          <p:spPr>
            <a:xfrm>
              <a:off x="1856232" y="1772412"/>
              <a:ext cx="1723643" cy="315467"/>
            </a:xfrm>
            <a:prstGeom prst="rect">
              <a:avLst/>
            </a:prstGeom>
            <a:blipFill>
              <a:blip r:embed="rId14" cstate="print"/>
              <a:stretch>
                <a:fillRect/>
              </a:stretch>
            </a:blipFill>
          </p:spPr>
          <p:txBody>
            <a:bodyPr wrap="square" lIns="0" tIns="0" rIns="0" bIns="0" rtlCol="0"/>
            <a:lstStyle/>
            <a:p>
              <a:endParaRPr/>
            </a:p>
          </p:txBody>
        </p:sp>
        <p:sp>
          <p:nvSpPr>
            <p:cNvPr id="47" name="object 47">
              <a:extLst>
                <a:ext uri="{C183D7F6-B498-43B3-948B-1728B52AA6E4}">
                  <adec:decorative xmlns:adec="http://schemas.microsoft.com/office/drawing/2017/decorative" val="1"/>
                </a:ext>
              </a:extLst>
            </p:cNvPr>
            <p:cNvSpPr/>
            <p:nvPr/>
          </p:nvSpPr>
          <p:spPr>
            <a:xfrm>
              <a:off x="1899666" y="1910333"/>
              <a:ext cx="1426845" cy="0"/>
            </a:xfrm>
            <a:custGeom>
              <a:avLst/>
              <a:gdLst/>
              <a:ahLst/>
              <a:cxnLst/>
              <a:rect l="l" t="t" r="r" b="b"/>
              <a:pathLst>
                <a:path w="1426845">
                  <a:moveTo>
                    <a:pt x="0" y="0"/>
                  </a:moveTo>
                  <a:lnTo>
                    <a:pt x="1426565" y="0"/>
                  </a:lnTo>
                </a:path>
              </a:pathLst>
            </a:custGeom>
            <a:ln w="38100">
              <a:solidFill>
                <a:srgbClr val="000000"/>
              </a:solidFill>
            </a:ln>
          </p:spPr>
          <p:txBody>
            <a:bodyPr wrap="square" lIns="0" tIns="0" rIns="0" bIns="0" rtlCol="0"/>
            <a:lstStyle/>
            <a:p>
              <a:endParaRPr/>
            </a:p>
          </p:txBody>
        </p:sp>
        <p:sp>
          <p:nvSpPr>
            <p:cNvPr id="48" name="object 48">
              <a:extLst>
                <a:ext uri="{C183D7F6-B498-43B3-948B-1728B52AA6E4}">
                  <adec:decorative xmlns:adec="http://schemas.microsoft.com/office/drawing/2017/decorative" val="1"/>
                </a:ext>
              </a:extLst>
            </p:cNvPr>
            <p:cNvSpPr/>
            <p:nvPr/>
          </p:nvSpPr>
          <p:spPr>
            <a:xfrm>
              <a:off x="3307183" y="1853178"/>
              <a:ext cx="114300" cy="114300"/>
            </a:xfrm>
            <a:custGeom>
              <a:avLst/>
              <a:gdLst/>
              <a:ahLst/>
              <a:cxnLst/>
              <a:rect l="l" t="t" r="r" b="b"/>
              <a:pathLst>
                <a:path w="114300" h="114300">
                  <a:moveTo>
                    <a:pt x="0" y="0"/>
                  </a:moveTo>
                  <a:lnTo>
                    <a:pt x="0" y="114300"/>
                  </a:lnTo>
                  <a:lnTo>
                    <a:pt x="114300" y="57150"/>
                  </a:lnTo>
                  <a:lnTo>
                    <a:pt x="0" y="0"/>
                  </a:lnTo>
                  <a:close/>
                </a:path>
              </a:pathLst>
            </a:custGeom>
            <a:solidFill>
              <a:srgbClr val="000000"/>
            </a:solidFill>
          </p:spPr>
          <p:txBody>
            <a:bodyPr wrap="square" lIns="0" tIns="0" rIns="0" bIns="0" rtlCol="0"/>
            <a:lstStyle/>
            <a:p>
              <a:endParaRPr/>
            </a:p>
          </p:txBody>
        </p:sp>
      </p:grpSp>
      <p:grpSp>
        <p:nvGrpSpPr>
          <p:cNvPr id="75" name="Group 74" descr="Inflammation">
            <a:extLst>
              <a:ext uri="{FF2B5EF4-FFF2-40B4-BE49-F238E27FC236}">
                <a16:creationId xmlns:a16="http://schemas.microsoft.com/office/drawing/2014/main" id="{0C35564A-8A45-4B19-A902-239D8C18E91F}"/>
              </a:ext>
            </a:extLst>
          </p:cNvPr>
          <p:cNvGrpSpPr/>
          <p:nvPr/>
        </p:nvGrpSpPr>
        <p:grpSpPr>
          <a:xfrm>
            <a:off x="36576" y="1539239"/>
            <a:ext cx="2125979" cy="787907"/>
            <a:chOff x="36576" y="1539239"/>
            <a:chExt cx="2125979" cy="787907"/>
          </a:xfrm>
        </p:grpSpPr>
        <p:sp>
          <p:nvSpPr>
            <p:cNvPr id="50" name="object 50"/>
            <p:cNvSpPr/>
            <p:nvPr/>
          </p:nvSpPr>
          <p:spPr>
            <a:xfrm>
              <a:off x="83819" y="1563626"/>
              <a:ext cx="2032000" cy="693420"/>
            </a:xfrm>
            <a:custGeom>
              <a:avLst/>
              <a:gdLst/>
              <a:ahLst/>
              <a:cxnLst/>
              <a:rect l="l" t="t" r="r" b="b"/>
              <a:pathLst>
                <a:path w="2032000" h="693419">
                  <a:moveTo>
                    <a:pt x="1915922" y="0"/>
                  </a:moveTo>
                  <a:lnTo>
                    <a:pt x="115570" y="0"/>
                  </a:lnTo>
                  <a:lnTo>
                    <a:pt x="70583" y="9081"/>
                  </a:lnTo>
                  <a:lnTo>
                    <a:pt x="33848" y="33848"/>
                  </a:lnTo>
                  <a:lnTo>
                    <a:pt x="9081" y="70583"/>
                  </a:lnTo>
                  <a:lnTo>
                    <a:pt x="0" y="115570"/>
                  </a:lnTo>
                  <a:lnTo>
                    <a:pt x="0" y="577837"/>
                  </a:lnTo>
                  <a:lnTo>
                    <a:pt x="9081" y="622825"/>
                  </a:lnTo>
                  <a:lnTo>
                    <a:pt x="33848" y="659564"/>
                  </a:lnTo>
                  <a:lnTo>
                    <a:pt x="70583" y="684336"/>
                  </a:lnTo>
                  <a:lnTo>
                    <a:pt x="115570" y="693420"/>
                  </a:lnTo>
                  <a:lnTo>
                    <a:pt x="1915922" y="693420"/>
                  </a:lnTo>
                  <a:lnTo>
                    <a:pt x="1960908" y="684336"/>
                  </a:lnTo>
                  <a:lnTo>
                    <a:pt x="1997643" y="659564"/>
                  </a:lnTo>
                  <a:lnTo>
                    <a:pt x="2022410" y="622825"/>
                  </a:lnTo>
                  <a:lnTo>
                    <a:pt x="2031492" y="577837"/>
                  </a:lnTo>
                  <a:lnTo>
                    <a:pt x="2031492" y="115570"/>
                  </a:lnTo>
                  <a:lnTo>
                    <a:pt x="2022410" y="70583"/>
                  </a:lnTo>
                  <a:lnTo>
                    <a:pt x="1997643" y="33848"/>
                  </a:lnTo>
                  <a:lnTo>
                    <a:pt x="1960908" y="9081"/>
                  </a:lnTo>
                  <a:lnTo>
                    <a:pt x="1915922" y="0"/>
                  </a:lnTo>
                  <a:close/>
                </a:path>
              </a:pathLst>
            </a:custGeom>
            <a:solidFill>
              <a:srgbClr val="A0D45F"/>
            </a:solidFill>
          </p:spPr>
          <p:txBody>
            <a:bodyPr wrap="square" lIns="0" tIns="0" rIns="0" bIns="0" rtlCol="0"/>
            <a:lstStyle/>
            <a:p>
              <a:endParaRPr/>
            </a:p>
          </p:txBody>
        </p:sp>
        <p:grpSp>
          <p:nvGrpSpPr>
            <p:cNvPr id="74" name="Group 73">
              <a:extLst>
                <a:ext uri="{FF2B5EF4-FFF2-40B4-BE49-F238E27FC236}">
                  <a16:creationId xmlns:a16="http://schemas.microsoft.com/office/drawing/2014/main" id="{BE8AD03E-5F03-44C4-8290-571E9153A4A3}"/>
                </a:ext>
              </a:extLst>
            </p:cNvPr>
            <p:cNvGrpSpPr/>
            <p:nvPr/>
          </p:nvGrpSpPr>
          <p:grpSpPr>
            <a:xfrm>
              <a:off x="36576" y="1539239"/>
              <a:ext cx="2125979" cy="787907"/>
              <a:chOff x="36576" y="1539239"/>
              <a:chExt cx="2125979" cy="787907"/>
            </a:xfrm>
          </p:grpSpPr>
          <p:sp>
            <p:nvSpPr>
              <p:cNvPr id="49" name="object 49"/>
              <p:cNvSpPr/>
              <p:nvPr/>
            </p:nvSpPr>
            <p:spPr>
              <a:xfrm>
                <a:off x="36576" y="1539239"/>
                <a:ext cx="2125979" cy="787907"/>
              </a:xfrm>
              <a:prstGeom prst="rect">
                <a:avLst/>
              </a:prstGeom>
              <a:blipFill>
                <a:blip r:embed="rId15" cstate="print"/>
                <a:stretch>
                  <a:fillRect/>
                </a:stretch>
              </a:blipFill>
            </p:spPr>
            <p:txBody>
              <a:bodyPr wrap="square" lIns="0" tIns="0" rIns="0" bIns="0" rtlCol="0"/>
              <a:lstStyle/>
              <a:p>
                <a:endParaRPr/>
              </a:p>
            </p:txBody>
          </p:sp>
          <p:sp>
            <p:nvSpPr>
              <p:cNvPr id="51" name="object 51"/>
              <p:cNvSpPr/>
              <p:nvPr/>
            </p:nvSpPr>
            <p:spPr>
              <a:xfrm>
                <a:off x="83819" y="1563626"/>
                <a:ext cx="2032000" cy="693420"/>
              </a:xfrm>
              <a:custGeom>
                <a:avLst/>
                <a:gdLst/>
                <a:ahLst/>
                <a:cxnLst/>
                <a:rect l="l" t="t" r="r" b="b"/>
                <a:pathLst>
                  <a:path w="2032000" h="693419">
                    <a:moveTo>
                      <a:pt x="0" y="115570"/>
                    </a:moveTo>
                    <a:lnTo>
                      <a:pt x="9081" y="70583"/>
                    </a:lnTo>
                    <a:lnTo>
                      <a:pt x="33848" y="33848"/>
                    </a:lnTo>
                    <a:lnTo>
                      <a:pt x="70583" y="9081"/>
                    </a:lnTo>
                    <a:lnTo>
                      <a:pt x="115570" y="0"/>
                    </a:lnTo>
                    <a:lnTo>
                      <a:pt x="1915922" y="0"/>
                    </a:lnTo>
                    <a:lnTo>
                      <a:pt x="1960908" y="9081"/>
                    </a:lnTo>
                    <a:lnTo>
                      <a:pt x="1997643" y="33848"/>
                    </a:lnTo>
                    <a:lnTo>
                      <a:pt x="2022410" y="70583"/>
                    </a:lnTo>
                    <a:lnTo>
                      <a:pt x="2031492" y="115570"/>
                    </a:lnTo>
                    <a:lnTo>
                      <a:pt x="2031492" y="577837"/>
                    </a:lnTo>
                    <a:lnTo>
                      <a:pt x="2022410" y="622825"/>
                    </a:lnTo>
                    <a:lnTo>
                      <a:pt x="1997643" y="659564"/>
                    </a:lnTo>
                    <a:lnTo>
                      <a:pt x="1960908" y="684336"/>
                    </a:lnTo>
                    <a:lnTo>
                      <a:pt x="1915922" y="693420"/>
                    </a:lnTo>
                    <a:lnTo>
                      <a:pt x="115570" y="693420"/>
                    </a:lnTo>
                    <a:lnTo>
                      <a:pt x="70583" y="684336"/>
                    </a:lnTo>
                    <a:lnTo>
                      <a:pt x="33848" y="659564"/>
                    </a:lnTo>
                    <a:lnTo>
                      <a:pt x="9081" y="622825"/>
                    </a:lnTo>
                    <a:lnTo>
                      <a:pt x="0" y="577837"/>
                    </a:lnTo>
                    <a:lnTo>
                      <a:pt x="0" y="115570"/>
                    </a:lnTo>
                    <a:close/>
                  </a:path>
                </a:pathLst>
              </a:custGeom>
              <a:ln w="9144">
                <a:solidFill>
                  <a:srgbClr val="FFFFFF"/>
                </a:solidFill>
              </a:ln>
            </p:spPr>
            <p:txBody>
              <a:bodyPr wrap="square" lIns="0" tIns="0" rIns="0" bIns="0" rtlCol="0"/>
              <a:lstStyle/>
              <a:p>
                <a:endParaRPr/>
              </a:p>
            </p:txBody>
          </p:sp>
          <p:sp>
            <p:nvSpPr>
              <p:cNvPr id="52" name="object 52"/>
              <p:cNvSpPr txBox="1"/>
              <p:nvPr/>
            </p:nvSpPr>
            <p:spPr>
              <a:xfrm>
                <a:off x="433464" y="1754773"/>
                <a:ext cx="133096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Arial"/>
                    <a:cs typeface="Arial"/>
                  </a:rPr>
                  <a:t>I</a:t>
                </a:r>
                <a:r>
                  <a:rPr sz="1800" spc="-10" dirty="0">
                    <a:solidFill>
                      <a:srgbClr val="FFFFFF"/>
                    </a:solidFill>
                    <a:latin typeface="Arial"/>
                    <a:cs typeface="Arial"/>
                  </a:rPr>
                  <a:t>n</a:t>
                </a:r>
                <a:r>
                  <a:rPr sz="1800" dirty="0">
                    <a:solidFill>
                      <a:srgbClr val="FFFFFF"/>
                    </a:solidFill>
                    <a:latin typeface="Arial"/>
                    <a:cs typeface="Arial"/>
                  </a:rPr>
                  <a:t>f</a:t>
                </a:r>
                <a:r>
                  <a:rPr sz="1800" spc="-5" dirty="0">
                    <a:solidFill>
                      <a:srgbClr val="FFFFFF"/>
                    </a:solidFill>
                    <a:latin typeface="Arial"/>
                    <a:cs typeface="Arial"/>
                  </a:rPr>
                  <a:t>l</a:t>
                </a:r>
                <a:r>
                  <a:rPr sz="1800" spc="-10" dirty="0">
                    <a:solidFill>
                      <a:srgbClr val="FFFFFF"/>
                    </a:solidFill>
                    <a:latin typeface="Arial"/>
                    <a:cs typeface="Arial"/>
                  </a:rPr>
                  <a:t>a</a:t>
                </a:r>
                <a:r>
                  <a:rPr sz="1800" dirty="0">
                    <a:solidFill>
                      <a:srgbClr val="FFFFFF"/>
                    </a:solidFill>
                    <a:latin typeface="Arial"/>
                    <a:cs typeface="Arial"/>
                  </a:rPr>
                  <a:t>mm</a:t>
                </a:r>
                <a:r>
                  <a:rPr sz="1800" spc="-10" dirty="0">
                    <a:solidFill>
                      <a:srgbClr val="FFFFFF"/>
                    </a:solidFill>
                    <a:latin typeface="Arial"/>
                    <a:cs typeface="Arial"/>
                  </a:rPr>
                  <a:t>a</a:t>
                </a:r>
                <a:r>
                  <a:rPr sz="1800" dirty="0">
                    <a:solidFill>
                      <a:srgbClr val="FFFFFF"/>
                    </a:solidFill>
                    <a:latin typeface="Arial"/>
                    <a:cs typeface="Arial"/>
                  </a:rPr>
                  <a:t>t</a:t>
                </a:r>
                <a:r>
                  <a:rPr sz="1800" spc="-5" dirty="0">
                    <a:solidFill>
                      <a:srgbClr val="FFFFFF"/>
                    </a:solidFill>
                    <a:latin typeface="Arial"/>
                    <a:cs typeface="Arial"/>
                  </a:rPr>
                  <a:t>i</a:t>
                </a:r>
                <a:r>
                  <a:rPr sz="1800" spc="-10" dirty="0">
                    <a:solidFill>
                      <a:srgbClr val="FFFFFF"/>
                    </a:solidFill>
                    <a:latin typeface="Arial"/>
                    <a:cs typeface="Arial"/>
                  </a:rPr>
                  <a:t>on</a:t>
                </a:r>
                <a:endParaRPr sz="1800" dirty="0">
                  <a:latin typeface="Arial"/>
                  <a:cs typeface="Arial"/>
                </a:endParaRPr>
              </a:p>
            </p:txBody>
          </p:sp>
        </p:grpSp>
      </p:grpSp>
      <p:sp>
        <p:nvSpPr>
          <p:cNvPr id="5" name="object 5"/>
          <p:cNvSpPr txBox="1"/>
          <p:nvPr/>
        </p:nvSpPr>
        <p:spPr>
          <a:xfrm>
            <a:off x="4137533" y="6494851"/>
            <a:ext cx="4439285" cy="239395"/>
          </a:xfrm>
          <a:prstGeom prst="rect">
            <a:avLst/>
          </a:prstGeom>
        </p:spPr>
        <p:txBody>
          <a:bodyPr vert="horz" wrap="square" lIns="0" tIns="12700" rIns="0" bIns="0" rtlCol="0">
            <a:spAutoFit/>
          </a:bodyPr>
          <a:lstStyle/>
          <a:p>
            <a:pPr marL="12700">
              <a:lnSpc>
                <a:spcPct val="100000"/>
              </a:lnSpc>
              <a:spcBef>
                <a:spcPts val="100"/>
              </a:spcBef>
            </a:pPr>
            <a:r>
              <a:rPr sz="1400" spc="-10" dirty="0">
                <a:latin typeface="Calibri"/>
                <a:cs typeface="Calibri"/>
              </a:rPr>
              <a:t>for detail </a:t>
            </a:r>
            <a:r>
              <a:rPr sz="1400" dirty="0">
                <a:latin typeface="Calibri"/>
                <a:cs typeface="Calibri"/>
              </a:rPr>
              <a:t>&amp; </a:t>
            </a:r>
            <a:r>
              <a:rPr sz="1400" spc="-10" dirty="0">
                <a:latin typeface="Calibri"/>
                <a:cs typeface="Calibri"/>
              </a:rPr>
              <a:t>examples </a:t>
            </a:r>
            <a:r>
              <a:rPr sz="1400" dirty="0">
                <a:latin typeface="Calibri"/>
                <a:cs typeface="Calibri"/>
              </a:rPr>
              <a:t>see Barzilai </a:t>
            </a:r>
            <a:r>
              <a:rPr sz="1200" i="1" spc="-5" dirty="0">
                <a:latin typeface="Calibri"/>
                <a:cs typeface="Calibri"/>
              </a:rPr>
              <a:t>et al. </a:t>
            </a:r>
            <a:r>
              <a:rPr sz="1400" i="1" dirty="0">
                <a:latin typeface="Calibri"/>
                <a:cs typeface="Calibri"/>
              </a:rPr>
              <a:t>Cell </a:t>
            </a:r>
            <a:r>
              <a:rPr sz="1400" i="1" spc="-5" dirty="0">
                <a:latin typeface="Calibri"/>
                <a:cs typeface="Calibri"/>
              </a:rPr>
              <a:t>Metabolism</a:t>
            </a:r>
            <a:r>
              <a:rPr sz="1200" spc="-5" dirty="0">
                <a:latin typeface="Calibri"/>
                <a:cs typeface="Calibri"/>
              </a:rPr>
              <a:t>,</a:t>
            </a:r>
            <a:r>
              <a:rPr sz="1200" spc="50" dirty="0">
                <a:latin typeface="Calibri"/>
                <a:cs typeface="Calibri"/>
              </a:rPr>
              <a:t> </a:t>
            </a:r>
            <a:r>
              <a:rPr sz="1400" spc="-5" dirty="0">
                <a:latin typeface="Calibri"/>
                <a:cs typeface="Calibri"/>
              </a:rPr>
              <a:t>2016.</a:t>
            </a:r>
            <a:endParaRPr sz="140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01700" y="660908"/>
            <a:ext cx="6176010" cy="574040"/>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9E7D38"/>
                </a:solidFill>
              </a:rPr>
              <a:t>3 Premises </a:t>
            </a:r>
            <a:r>
              <a:rPr sz="3600" spc="-5" dirty="0">
                <a:solidFill>
                  <a:srgbClr val="9E7D38"/>
                </a:solidFill>
              </a:rPr>
              <a:t>from</a:t>
            </a:r>
            <a:r>
              <a:rPr sz="3600" spc="-50" dirty="0">
                <a:solidFill>
                  <a:srgbClr val="9E7D38"/>
                </a:solidFill>
              </a:rPr>
              <a:t> </a:t>
            </a:r>
            <a:r>
              <a:rPr sz="3600" spc="-5" dirty="0">
                <a:solidFill>
                  <a:srgbClr val="9E7D38"/>
                </a:solidFill>
              </a:rPr>
              <a:t>Geroscience:</a:t>
            </a:r>
            <a:endParaRPr sz="3600"/>
          </a:p>
        </p:txBody>
      </p:sp>
      <p:sp>
        <p:nvSpPr>
          <p:cNvPr id="4" name="object 4"/>
          <p:cNvSpPr txBox="1"/>
          <p:nvPr/>
        </p:nvSpPr>
        <p:spPr>
          <a:xfrm>
            <a:off x="600486" y="1376649"/>
            <a:ext cx="7887970" cy="4475480"/>
          </a:xfrm>
          <a:prstGeom prst="rect">
            <a:avLst/>
          </a:prstGeom>
        </p:spPr>
        <p:txBody>
          <a:bodyPr vert="horz" wrap="square" lIns="0" tIns="12065" rIns="0" bIns="0" rtlCol="0">
            <a:spAutoFit/>
          </a:bodyPr>
          <a:lstStyle/>
          <a:p>
            <a:pPr marL="12700" marR="48895">
              <a:lnSpc>
                <a:spcPct val="100000"/>
              </a:lnSpc>
              <a:spcBef>
                <a:spcPts val="95"/>
              </a:spcBef>
              <a:buAutoNum type="arabicParenR"/>
              <a:tabLst>
                <a:tab pos="429259" algn="l"/>
              </a:tabLst>
            </a:pPr>
            <a:r>
              <a:rPr sz="2800" dirty="0">
                <a:latin typeface="Arial"/>
                <a:cs typeface="Arial"/>
              </a:rPr>
              <a:t>aging </a:t>
            </a:r>
            <a:r>
              <a:rPr sz="2800" spc="-5" dirty="0">
                <a:latin typeface="Arial"/>
                <a:cs typeface="Arial"/>
              </a:rPr>
              <a:t>is the major common </a:t>
            </a:r>
            <a:r>
              <a:rPr sz="2800" dirty="0">
                <a:latin typeface="Arial"/>
                <a:cs typeface="Arial"/>
              </a:rPr>
              <a:t>risk factor </a:t>
            </a:r>
            <a:r>
              <a:rPr sz="2800" spc="-5" dirty="0">
                <a:latin typeface="Arial"/>
                <a:cs typeface="Arial"/>
              </a:rPr>
              <a:t>for many  </a:t>
            </a:r>
            <a:r>
              <a:rPr sz="2800" dirty="0">
                <a:latin typeface="Arial"/>
                <a:cs typeface="Arial"/>
              </a:rPr>
              <a:t>diseases that accumulate rapidly </a:t>
            </a:r>
            <a:r>
              <a:rPr sz="2800" spc="-5" dirty="0">
                <a:latin typeface="Arial"/>
                <a:cs typeface="Arial"/>
              </a:rPr>
              <a:t>in older</a:t>
            </a:r>
            <a:r>
              <a:rPr sz="2800" spc="5" dirty="0">
                <a:latin typeface="Arial"/>
                <a:cs typeface="Arial"/>
              </a:rPr>
              <a:t> </a:t>
            </a:r>
            <a:r>
              <a:rPr sz="2800" dirty="0">
                <a:latin typeface="Arial"/>
                <a:cs typeface="Arial"/>
              </a:rPr>
              <a:t>adults</a:t>
            </a:r>
            <a:endParaRPr sz="2800">
              <a:latin typeface="Arial"/>
              <a:cs typeface="Arial"/>
            </a:endParaRPr>
          </a:p>
          <a:p>
            <a:pPr>
              <a:lnSpc>
                <a:spcPct val="100000"/>
              </a:lnSpc>
              <a:buFont typeface="Arial"/>
              <a:buAutoNum type="arabicParenR"/>
            </a:pPr>
            <a:endParaRPr sz="3100">
              <a:latin typeface="Times New Roman"/>
              <a:cs typeface="Times New Roman"/>
            </a:endParaRPr>
          </a:p>
          <a:p>
            <a:pPr marL="12700" marR="1016000">
              <a:lnSpc>
                <a:spcPct val="100000"/>
              </a:lnSpc>
              <a:spcBef>
                <a:spcPts val="2195"/>
              </a:spcBef>
              <a:buAutoNum type="arabicParenR"/>
              <a:tabLst>
                <a:tab pos="429259" algn="l"/>
              </a:tabLst>
            </a:pPr>
            <a:r>
              <a:rPr sz="2800" dirty="0">
                <a:latin typeface="Arial"/>
                <a:cs typeface="Arial"/>
              </a:rPr>
              <a:t>aging </a:t>
            </a:r>
            <a:r>
              <a:rPr sz="2800" spc="-5" dirty="0">
                <a:latin typeface="Arial"/>
                <a:cs typeface="Arial"/>
              </a:rPr>
              <a:t>has a </a:t>
            </a:r>
            <a:r>
              <a:rPr sz="2800" dirty="0">
                <a:latin typeface="Arial"/>
                <a:cs typeface="Arial"/>
              </a:rPr>
              <a:t>distinct </a:t>
            </a:r>
            <a:r>
              <a:rPr sz="2800" spc="-5" dirty="0">
                <a:latin typeface="Arial"/>
                <a:cs typeface="Arial"/>
              </a:rPr>
              <a:t>and </a:t>
            </a:r>
            <a:r>
              <a:rPr sz="2800" dirty="0">
                <a:latin typeface="Arial"/>
                <a:cs typeface="Arial"/>
              </a:rPr>
              <a:t>increasingly </a:t>
            </a:r>
            <a:r>
              <a:rPr sz="2800" spc="-5" dirty="0">
                <a:latin typeface="Arial"/>
                <a:cs typeface="Arial"/>
              </a:rPr>
              <a:t>well  </a:t>
            </a:r>
            <a:r>
              <a:rPr sz="2800" dirty="0">
                <a:latin typeface="Arial"/>
                <a:cs typeface="Arial"/>
              </a:rPr>
              <a:t>described biology</a:t>
            </a:r>
            <a:endParaRPr sz="2800">
              <a:latin typeface="Arial"/>
              <a:cs typeface="Arial"/>
            </a:endParaRPr>
          </a:p>
          <a:p>
            <a:pPr>
              <a:lnSpc>
                <a:spcPct val="100000"/>
              </a:lnSpc>
              <a:buFont typeface="Arial"/>
              <a:buAutoNum type="arabicParenR"/>
            </a:pPr>
            <a:endParaRPr sz="3100">
              <a:latin typeface="Times New Roman"/>
              <a:cs typeface="Times New Roman"/>
            </a:endParaRPr>
          </a:p>
          <a:p>
            <a:pPr marL="12700" marR="5080">
              <a:lnSpc>
                <a:spcPct val="100000"/>
              </a:lnSpc>
              <a:spcBef>
                <a:spcPts val="2200"/>
              </a:spcBef>
              <a:buAutoNum type="arabicParenR"/>
              <a:tabLst>
                <a:tab pos="429259" algn="l"/>
              </a:tabLst>
            </a:pPr>
            <a:r>
              <a:rPr sz="2800" spc="-5" dirty="0">
                <a:latin typeface="Arial"/>
                <a:cs typeface="Arial"/>
              </a:rPr>
              <a:t>this biology </a:t>
            </a:r>
            <a:r>
              <a:rPr sz="2800" dirty="0">
                <a:latin typeface="Arial"/>
                <a:cs typeface="Arial"/>
              </a:rPr>
              <a:t>can </a:t>
            </a:r>
            <a:r>
              <a:rPr sz="2800" spc="-5" dirty="0">
                <a:latin typeface="Arial"/>
                <a:cs typeface="Arial"/>
              </a:rPr>
              <a:t>be </a:t>
            </a:r>
            <a:r>
              <a:rPr sz="2800" dirty="0">
                <a:latin typeface="Arial"/>
                <a:cs typeface="Arial"/>
              </a:rPr>
              <a:t>targeted, </a:t>
            </a:r>
            <a:r>
              <a:rPr sz="2800" spc="-5" dirty="0">
                <a:latin typeface="Arial"/>
                <a:cs typeface="Arial"/>
              </a:rPr>
              <a:t>which has been  shown to extend the </a:t>
            </a:r>
            <a:r>
              <a:rPr sz="2800" dirty="0">
                <a:latin typeface="Arial"/>
                <a:cs typeface="Arial"/>
              </a:rPr>
              <a:t>healthspan </a:t>
            </a:r>
            <a:r>
              <a:rPr sz="2800" spc="-5" dirty="0">
                <a:latin typeface="Arial"/>
                <a:cs typeface="Arial"/>
              </a:rPr>
              <a:t>and lifespan </a:t>
            </a:r>
            <a:r>
              <a:rPr sz="2800" dirty="0">
                <a:latin typeface="Arial"/>
                <a:cs typeface="Arial"/>
              </a:rPr>
              <a:t>of  preclinical </a:t>
            </a:r>
            <a:r>
              <a:rPr sz="2800" spc="-5" dirty="0">
                <a:latin typeface="Arial"/>
                <a:cs typeface="Arial"/>
              </a:rPr>
              <a:t>models and may be </a:t>
            </a:r>
            <a:r>
              <a:rPr sz="2800" dirty="0">
                <a:latin typeface="Arial"/>
                <a:cs typeface="Arial"/>
              </a:rPr>
              <a:t>feasible </a:t>
            </a:r>
            <a:r>
              <a:rPr sz="2800" spc="-5" dirty="0">
                <a:latin typeface="Arial"/>
                <a:cs typeface="Arial"/>
              </a:rPr>
              <a:t>in</a:t>
            </a:r>
            <a:r>
              <a:rPr sz="2800" spc="40" dirty="0">
                <a:latin typeface="Arial"/>
                <a:cs typeface="Arial"/>
              </a:rPr>
              <a:t> </a:t>
            </a:r>
            <a:r>
              <a:rPr sz="2800" dirty="0">
                <a:latin typeface="Arial"/>
                <a:cs typeface="Arial"/>
              </a:rPr>
              <a:t>humans</a:t>
            </a:r>
            <a:endParaRPr sz="2800">
              <a:latin typeface="Arial"/>
              <a:cs typeface="Arial"/>
            </a:endParaRPr>
          </a:p>
        </p:txBody>
      </p:sp>
      <p:sp>
        <p:nvSpPr>
          <p:cNvPr id="2" name="object 2"/>
          <p:cNvSpPr txBox="1"/>
          <p:nvPr/>
        </p:nvSpPr>
        <p:spPr>
          <a:xfrm>
            <a:off x="901700" y="6500840"/>
            <a:ext cx="2048510"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7E7E7E"/>
                </a:solidFill>
                <a:latin typeface="Arial"/>
                <a:cs typeface="Arial"/>
              </a:rPr>
              <a:t>Wake </a:t>
            </a:r>
            <a:r>
              <a:rPr sz="1000" spc="-5" dirty="0">
                <a:solidFill>
                  <a:srgbClr val="7E7E7E"/>
                </a:solidFill>
                <a:latin typeface="Arial"/>
                <a:cs typeface="Arial"/>
              </a:rPr>
              <a:t>Forest </a:t>
            </a:r>
            <a:r>
              <a:rPr sz="1000" spc="-10" dirty="0">
                <a:solidFill>
                  <a:srgbClr val="7E7E7E"/>
                </a:solidFill>
                <a:latin typeface="Arial"/>
                <a:cs typeface="Arial"/>
              </a:rPr>
              <a:t>Baptist Medical</a:t>
            </a:r>
            <a:r>
              <a:rPr sz="1000" spc="-50" dirty="0">
                <a:solidFill>
                  <a:srgbClr val="7E7E7E"/>
                </a:solidFill>
                <a:latin typeface="Arial"/>
                <a:cs typeface="Arial"/>
              </a:rPr>
              <a:t> </a:t>
            </a:r>
            <a:r>
              <a:rPr sz="1000" spc="-10" dirty="0">
                <a:solidFill>
                  <a:srgbClr val="7E7E7E"/>
                </a:solidFill>
                <a:latin typeface="Arial"/>
                <a:cs typeface="Arial"/>
              </a:rPr>
              <a:t>Center</a:t>
            </a:r>
            <a:endParaRPr sz="10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361090" y="893952"/>
            <a:ext cx="6496050" cy="747395"/>
          </a:xfrm>
          <a:prstGeom prst="rect">
            <a:avLst/>
          </a:prstGeom>
        </p:spPr>
        <p:txBody>
          <a:bodyPr vert="horz" wrap="square" lIns="0" tIns="13335" rIns="0" bIns="0" rtlCol="0">
            <a:spAutoFit/>
          </a:bodyPr>
          <a:lstStyle/>
          <a:p>
            <a:pPr marL="12700">
              <a:lnSpc>
                <a:spcPts val="3679"/>
              </a:lnSpc>
              <a:spcBef>
                <a:spcPts val="105"/>
              </a:spcBef>
            </a:pPr>
            <a:r>
              <a:rPr sz="3200" b="1" spc="-5" dirty="0">
                <a:solidFill>
                  <a:srgbClr val="9E7D38"/>
                </a:solidFill>
                <a:latin typeface="Arial"/>
                <a:cs typeface="Arial"/>
              </a:rPr>
              <a:t>Interventions Testing </a:t>
            </a:r>
            <a:r>
              <a:rPr sz="3200" b="1" dirty="0">
                <a:solidFill>
                  <a:srgbClr val="9E7D38"/>
                </a:solidFill>
                <a:latin typeface="Arial"/>
                <a:cs typeface="Arial"/>
              </a:rPr>
              <a:t>for</a:t>
            </a:r>
            <a:r>
              <a:rPr sz="3200" b="1" spc="-120" dirty="0">
                <a:solidFill>
                  <a:srgbClr val="9E7D38"/>
                </a:solidFill>
                <a:latin typeface="Arial"/>
                <a:cs typeface="Arial"/>
              </a:rPr>
              <a:t> </a:t>
            </a:r>
            <a:r>
              <a:rPr sz="3200" b="1" spc="-5" dirty="0">
                <a:solidFill>
                  <a:srgbClr val="9E7D38"/>
                </a:solidFill>
                <a:latin typeface="Arial"/>
                <a:cs typeface="Arial"/>
              </a:rPr>
              <a:t>Humans</a:t>
            </a:r>
            <a:endParaRPr sz="3200">
              <a:latin typeface="Arial"/>
              <a:cs typeface="Arial"/>
            </a:endParaRPr>
          </a:p>
          <a:p>
            <a:pPr marL="1161415">
              <a:lnSpc>
                <a:spcPts val="2000"/>
              </a:lnSpc>
            </a:pPr>
            <a:r>
              <a:rPr sz="1800" spc="-5" dirty="0"/>
              <a:t>Safe, Effective, Relatively</a:t>
            </a:r>
            <a:r>
              <a:rPr sz="1800" spc="25" dirty="0"/>
              <a:t> </a:t>
            </a:r>
            <a:r>
              <a:rPr sz="1800" spc="-10" dirty="0"/>
              <a:t>Inexpensive</a:t>
            </a:r>
            <a:endParaRPr sz="1800"/>
          </a:p>
        </p:txBody>
      </p:sp>
      <p:sp>
        <p:nvSpPr>
          <p:cNvPr id="3" name="object 3">
            <a:extLst>
              <a:ext uri="{C183D7F6-B498-43B3-948B-1728B52AA6E4}">
                <adec:decorative xmlns:adec="http://schemas.microsoft.com/office/drawing/2017/decorative" val="1"/>
              </a:ext>
            </a:extLst>
          </p:cNvPr>
          <p:cNvSpPr/>
          <p:nvPr/>
        </p:nvSpPr>
        <p:spPr>
          <a:xfrm>
            <a:off x="76200" y="2171700"/>
            <a:ext cx="4393691" cy="3312324"/>
          </a:xfrm>
          <a:prstGeom prst="rect">
            <a:avLst/>
          </a:prstGeom>
          <a:blipFill>
            <a:blip r:embed="rId2" cstate="print"/>
            <a:stretch>
              <a:fillRect/>
            </a:stretch>
          </a:blipFill>
        </p:spPr>
        <p:txBody>
          <a:bodyPr wrap="square" lIns="0" tIns="0" rIns="0" bIns="0" rtlCol="0"/>
          <a:lstStyle/>
          <a:p>
            <a:endParaRPr/>
          </a:p>
        </p:txBody>
      </p:sp>
      <p:sp>
        <p:nvSpPr>
          <p:cNvPr id="2" name="object 2">
            <a:extLst>
              <a:ext uri="{C183D7F6-B498-43B3-948B-1728B52AA6E4}">
                <adec:decorative xmlns:adec="http://schemas.microsoft.com/office/drawing/2017/decorative" val="1"/>
              </a:ext>
            </a:extLst>
          </p:cNvPr>
          <p:cNvSpPr/>
          <p:nvPr/>
        </p:nvSpPr>
        <p:spPr>
          <a:xfrm>
            <a:off x="4648200" y="2171700"/>
            <a:ext cx="4424946" cy="331870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8154416" y="4713223"/>
            <a:ext cx="224154"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Arial"/>
                <a:cs typeface="Arial"/>
              </a:rPr>
              <a:t>1</a:t>
            </a:r>
            <a:r>
              <a:rPr sz="1400" dirty="0">
                <a:latin typeface="Arial"/>
                <a:cs typeface="Arial"/>
              </a:rPr>
              <a:t>5</a:t>
            </a:r>
            <a:endParaRPr sz="14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332586" rIns="0" bIns="0" rtlCol="0">
            <a:spAutoFit/>
          </a:bodyPr>
          <a:lstStyle/>
          <a:p>
            <a:pPr marL="58419" marR="5080" indent="309245">
              <a:lnSpc>
                <a:spcPct val="100000"/>
              </a:lnSpc>
              <a:spcBef>
                <a:spcPts val="95"/>
              </a:spcBef>
            </a:pPr>
            <a:r>
              <a:rPr b="1" spc="-5" dirty="0">
                <a:latin typeface="Arial"/>
                <a:cs typeface="Arial"/>
              </a:rPr>
              <a:t>Geroscience Network </a:t>
            </a:r>
            <a:r>
              <a:rPr dirty="0"/>
              <a:t>of basic aging biologists,  gerontologists, geriatricians, </a:t>
            </a:r>
            <a:r>
              <a:rPr spc="-5" dirty="0"/>
              <a:t>and </a:t>
            </a:r>
            <a:r>
              <a:rPr dirty="0"/>
              <a:t>clinical trial</a:t>
            </a:r>
            <a:r>
              <a:rPr spc="-15" dirty="0"/>
              <a:t> </a:t>
            </a:r>
            <a:r>
              <a:rPr dirty="0"/>
              <a:t>experts</a:t>
            </a:r>
          </a:p>
        </p:txBody>
      </p:sp>
      <p:sp>
        <p:nvSpPr>
          <p:cNvPr id="5" name="object 5" descr="afar (American Federation for Aging Research) logo"/>
          <p:cNvSpPr/>
          <p:nvPr/>
        </p:nvSpPr>
        <p:spPr>
          <a:xfrm>
            <a:off x="6556247" y="1662683"/>
            <a:ext cx="2587751" cy="1063751"/>
          </a:xfrm>
          <a:prstGeom prst="rect">
            <a:avLst/>
          </a:prstGeom>
          <a:blipFill>
            <a:blip r:embed="rId2" cstate="print"/>
            <a:stretch>
              <a:fillRect/>
            </a:stretch>
          </a:blipFill>
        </p:spPr>
        <p:txBody>
          <a:bodyPr wrap="square" lIns="0" tIns="0" rIns="0" bIns="0" rtlCol="0"/>
          <a:lstStyle/>
          <a:p>
            <a:endParaRPr/>
          </a:p>
        </p:txBody>
      </p:sp>
      <p:sp>
        <p:nvSpPr>
          <p:cNvPr id="2" name="object 2">
            <a:extLst>
              <a:ext uri="{C183D7F6-B498-43B3-948B-1728B52AA6E4}">
                <adec:decorative xmlns:adec="http://schemas.microsoft.com/office/drawing/2017/decorative" val="1"/>
              </a:ext>
            </a:extLst>
          </p:cNvPr>
          <p:cNvSpPr/>
          <p:nvPr/>
        </p:nvSpPr>
        <p:spPr>
          <a:xfrm>
            <a:off x="1394460" y="1824228"/>
            <a:ext cx="5859779" cy="2703575"/>
          </a:xfrm>
          <a:prstGeom prst="rect">
            <a:avLst/>
          </a:prstGeom>
          <a:blipFill>
            <a:blip r:embed="rId3" cstate="print"/>
            <a:stretch>
              <a:fillRect/>
            </a:stretch>
          </a:blipFill>
        </p:spPr>
        <p:txBody>
          <a:bodyPr wrap="square" lIns="0" tIns="0" rIns="0" bIns="0" rtlCol="0"/>
          <a:lstStyle/>
          <a:p>
            <a:endParaRPr/>
          </a:p>
        </p:txBody>
      </p:sp>
      <p:sp>
        <p:nvSpPr>
          <p:cNvPr id="6" name="object 6" descr="NIH NIA logo"/>
          <p:cNvSpPr/>
          <p:nvPr/>
        </p:nvSpPr>
        <p:spPr>
          <a:xfrm>
            <a:off x="481583" y="1824228"/>
            <a:ext cx="1429512" cy="1429512"/>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560683" y="4849326"/>
            <a:ext cx="8098155" cy="756920"/>
          </a:xfrm>
          <a:prstGeom prst="rect">
            <a:avLst/>
          </a:prstGeom>
        </p:spPr>
        <p:txBody>
          <a:bodyPr vert="horz" wrap="square" lIns="0" tIns="12700" rIns="0" bIns="0" rtlCol="0">
            <a:spAutoFit/>
          </a:bodyPr>
          <a:lstStyle/>
          <a:p>
            <a:pPr marL="12700" marR="5080">
              <a:lnSpc>
                <a:spcPct val="100000"/>
              </a:lnSpc>
              <a:spcBef>
                <a:spcPts val="100"/>
              </a:spcBef>
            </a:pPr>
            <a:r>
              <a:rPr sz="2400" spc="-5" dirty="0">
                <a:latin typeface="Arial"/>
                <a:cs typeface="Arial"/>
              </a:rPr>
              <a:t>identify trial designs </a:t>
            </a:r>
            <a:r>
              <a:rPr sz="2400" dirty="0">
                <a:latin typeface="Arial"/>
                <a:cs typeface="Arial"/>
              </a:rPr>
              <a:t>to </a:t>
            </a:r>
            <a:r>
              <a:rPr sz="2400" spc="-5" dirty="0">
                <a:latin typeface="Arial"/>
                <a:cs typeface="Arial"/>
              </a:rPr>
              <a:t>facilitate regulatory approval for  </a:t>
            </a:r>
            <a:r>
              <a:rPr sz="2400" spc="-10" dirty="0">
                <a:latin typeface="Arial"/>
                <a:cs typeface="Arial"/>
              </a:rPr>
              <a:t>delaying </a:t>
            </a:r>
            <a:r>
              <a:rPr sz="2400" spc="-5" dirty="0">
                <a:latin typeface="Arial"/>
                <a:cs typeface="Arial"/>
              </a:rPr>
              <a:t>age-related comorbidity and enhancing</a:t>
            </a:r>
            <a:r>
              <a:rPr sz="2400" spc="135" dirty="0">
                <a:latin typeface="Arial"/>
                <a:cs typeface="Arial"/>
              </a:rPr>
              <a:t> </a:t>
            </a:r>
            <a:r>
              <a:rPr sz="2400" spc="-5" dirty="0">
                <a:latin typeface="Arial"/>
                <a:cs typeface="Arial"/>
              </a:rPr>
              <a:t>healthpsan</a:t>
            </a:r>
            <a:endParaRPr sz="2400">
              <a:latin typeface="Arial"/>
              <a:cs typeface="Arial"/>
            </a:endParaRPr>
          </a:p>
        </p:txBody>
      </p:sp>
      <p:sp>
        <p:nvSpPr>
          <p:cNvPr id="4" name="object 4"/>
          <p:cNvSpPr txBox="1"/>
          <p:nvPr/>
        </p:nvSpPr>
        <p:spPr>
          <a:xfrm>
            <a:off x="8247380" y="6351523"/>
            <a:ext cx="224154"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Arial"/>
                <a:cs typeface="Arial"/>
              </a:rPr>
              <a:t>1</a:t>
            </a:r>
            <a:r>
              <a:rPr sz="1400" dirty="0">
                <a:latin typeface="Arial"/>
                <a:cs typeface="Arial"/>
              </a:rPr>
              <a:t>6</a:t>
            </a:r>
            <a:endParaRPr sz="14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573972" y="414268"/>
            <a:ext cx="7994015" cy="452120"/>
          </a:xfrm>
          <a:prstGeom prst="rect">
            <a:avLst/>
          </a:prstGeom>
        </p:spPr>
        <p:txBody>
          <a:bodyPr vert="horz" wrap="square" lIns="0" tIns="12065" rIns="0" bIns="0" rtlCol="0">
            <a:spAutoFit/>
          </a:bodyPr>
          <a:lstStyle/>
          <a:p>
            <a:pPr marL="12700">
              <a:lnSpc>
                <a:spcPct val="100000"/>
              </a:lnSpc>
              <a:spcBef>
                <a:spcPts val="95"/>
              </a:spcBef>
            </a:pPr>
            <a:r>
              <a:rPr b="1" spc="-5" dirty="0">
                <a:latin typeface="Arial"/>
                <a:cs typeface="Arial"/>
              </a:rPr>
              <a:t>Clinical </a:t>
            </a:r>
            <a:r>
              <a:rPr b="1" dirty="0">
                <a:latin typeface="Arial"/>
                <a:cs typeface="Arial"/>
              </a:rPr>
              <a:t>trial to test </a:t>
            </a:r>
            <a:r>
              <a:rPr b="1" spc="-5" dirty="0">
                <a:latin typeface="Arial"/>
                <a:cs typeface="Arial"/>
              </a:rPr>
              <a:t>the geroscience</a:t>
            </a:r>
            <a:r>
              <a:rPr b="1" spc="35" dirty="0">
                <a:latin typeface="Arial"/>
                <a:cs typeface="Arial"/>
              </a:rPr>
              <a:t> </a:t>
            </a:r>
            <a:r>
              <a:rPr b="1" spc="-5" dirty="0">
                <a:latin typeface="Arial"/>
                <a:cs typeface="Arial"/>
              </a:rPr>
              <a:t>hypothesis</a:t>
            </a:r>
          </a:p>
        </p:txBody>
      </p:sp>
      <p:sp>
        <p:nvSpPr>
          <p:cNvPr id="3" name="object 3"/>
          <p:cNvSpPr txBox="1"/>
          <p:nvPr/>
        </p:nvSpPr>
        <p:spPr>
          <a:xfrm>
            <a:off x="424150" y="1631195"/>
            <a:ext cx="8260715" cy="3408679"/>
          </a:xfrm>
          <a:prstGeom prst="rect">
            <a:avLst/>
          </a:prstGeom>
        </p:spPr>
        <p:txBody>
          <a:bodyPr vert="horz" wrap="square" lIns="0" tIns="12700" rIns="0" bIns="0" rtlCol="0">
            <a:spAutoFit/>
          </a:bodyPr>
          <a:lstStyle/>
          <a:p>
            <a:pPr marL="243840" marR="765175" indent="-231140">
              <a:lnSpc>
                <a:spcPct val="100000"/>
              </a:lnSpc>
              <a:spcBef>
                <a:spcPts val="100"/>
              </a:spcBef>
              <a:buChar char="•"/>
              <a:tabLst>
                <a:tab pos="244475" algn="l"/>
              </a:tabLst>
            </a:pPr>
            <a:r>
              <a:rPr sz="2400" spc="-5" dirty="0">
                <a:latin typeface="Arial"/>
                <a:cs typeface="Arial"/>
              </a:rPr>
              <a:t>provide immediate clinical application with potential </a:t>
            </a:r>
            <a:r>
              <a:rPr sz="2400" dirty="0">
                <a:latin typeface="Arial"/>
                <a:cs typeface="Arial"/>
              </a:rPr>
              <a:t>to  </a:t>
            </a:r>
            <a:r>
              <a:rPr sz="2400" spc="-5" dirty="0">
                <a:latin typeface="Arial"/>
                <a:cs typeface="Arial"/>
              </a:rPr>
              <a:t>extend healthy lifespan and reduce healthcare</a:t>
            </a:r>
            <a:r>
              <a:rPr sz="2400" spc="85" dirty="0">
                <a:latin typeface="Arial"/>
                <a:cs typeface="Arial"/>
              </a:rPr>
              <a:t> </a:t>
            </a:r>
            <a:r>
              <a:rPr sz="2400" spc="-5" dirty="0">
                <a:latin typeface="Arial"/>
                <a:cs typeface="Arial"/>
              </a:rPr>
              <a:t>costs</a:t>
            </a:r>
            <a:endParaRPr sz="2400">
              <a:latin typeface="Arial"/>
              <a:cs typeface="Arial"/>
            </a:endParaRPr>
          </a:p>
          <a:p>
            <a:pPr marL="243840" indent="-231140">
              <a:lnSpc>
                <a:spcPct val="100000"/>
              </a:lnSpc>
              <a:spcBef>
                <a:spcPts val="1200"/>
              </a:spcBef>
              <a:buChar char="•"/>
              <a:tabLst>
                <a:tab pos="244475" algn="l"/>
              </a:tabLst>
            </a:pPr>
            <a:r>
              <a:rPr sz="2400" spc="-5" dirty="0">
                <a:latin typeface="Arial"/>
                <a:cs typeface="Arial"/>
              </a:rPr>
              <a:t>serve as </a:t>
            </a:r>
            <a:r>
              <a:rPr sz="2400" dirty="0">
                <a:latin typeface="Arial"/>
                <a:cs typeface="Arial"/>
              </a:rPr>
              <a:t>a </a:t>
            </a:r>
            <a:r>
              <a:rPr sz="2400" spc="-5" dirty="0">
                <a:latin typeface="Arial"/>
                <a:cs typeface="Arial"/>
              </a:rPr>
              <a:t>template </a:t>
            </a:r>
            <a:r>
              <a:rPr sz="2400" dirty="0">
                <a:latin typeface="Arial"/>
                <a:cs typeface="Arial"/>
              </a:rPr>
              <a:t>for </a:t>
            </a:r>
            <a:r>
              <a:rPr sz="2400" spc="-5" dirty="0">
                <a:latin typeface="Arial"/>
                <a:cs typeface="Arial"/>
              </a:rPr>
              <a:t>future </a:t>
            </a:r>
            <a:r>
              <a:rPr sz="2400" spc="-10" dirty="0">
                <a:latin typeface="Arial"/>
                <a:cs typeface="Arial"/>
              </a:rPr>
              <a:t>efforts </a:t>
            </a:r>
            <a:r>
              <a:rPr sz="2400" spc="-5" dirty="0">
                <a:latin typeface="Arial"/>
                <a:cs typeface="Arial"/>
              </a:rPr>
              <a:t>and drug</a:t>
            </a:r>
            <a:r>
              <a:rPr sz="2400" spc="-10" dirty="0">
                <a:latin typeface="Arial"/>
                <a:cs typeface="Arial"/>
              </a:rPr>
              <a:t> </a:t>
            </a:r>
            <a:r>
              <a:rPr sz="2400" spc="-5" dirty="0">
                <a:latin typeface="Arial"/>
                <a:cs typeface="Arial"/>
              </a:rPr>
              <a:t>development</a:t>
            </a:r>
            <a:endParaRPr sz="2400">
              <a:latin typeface="Arial"/>
              <a:cs typeface="Arial"/>
            </a:endParaRPr>
          </a:p>
          <a:p>
            <a:pPr marL="243840" marR="548640" indent="-231140">
              <a:lnSpc>
                <a:spcPct val="100000"/>
              </a:lnSpc>
              <a:spcBef>
                <a:spcPts val="1200"/>
              </a:spcBef>
              <a:buChar char="•"/>
              <a:tabLst>
                <a:tab pos="244475" algn="l"/>
              </a:tabLst>
            </a:pPr>
            <a:r>
              <a:rPr sz="2400" spc="-5" dirty="0">
                <a:latin typeface="Arial"/>
                <a:cs typeface="Arial"/>
              </a:rPr>
              <a:t>increase scientific knowledge and facilitate discovery of  biomarkers</a:t>
            </a:r>
            <a:endParaRPr sz="2400">
              <a:latin typeface="Arial"/>
              <a:cs typeface="Arial"/>
            </a:endParaRPr>
          </a:p>
          <a:p>
            <a:pPr marL="243840" marR="109855" indent="-231140">
              <a:lnSpc>
                <a:spcPct val="100000"/>
              </a:lnSpc>
              <a:spcBef>
                <a:spcPts val="1200"/>
              </a:spcBef>
              <a:buChar char="•"/>
              <a:tabLst>
                <a:tab pos="244475" algn="l"/>
              </a:tabLst>
            </a:pPr>
            <a:r>
              <a:rPr sz="2400" spc="-5" dirty="0">
                <a:latin typeface="Arial"/>
                <a:cs typeface="Arial"/>
              </a:rPr>
              <a:t>establish standard of proof against which </a:t>
            </a:r>
            <a:r>
              <a:rPr sz="2400" dirty="0">
                <a:latin typeface="Arial"/>
                <a:cs typeface="Arial"/>
              </a:rPr>
              <a:t>the </a:t>
            </a:r>
            <a:r>
              <a:rPr sz="2400" spc="-5" dirty="0">
                <a:latin typeface="Arial"/>
                <a:cs typeface="Arial"/>
              </a:rPr>
              <a:t>‘anti-aging’  claims of nutraceutical or pharmaceutical companies could  be judged</a:t>
            </a:r>
            <a:endParaRPr sz="2400">
              <a:latin typeface="Arial"/>
              <a:cs typeface="Arial"/>
            </a:endParaRPr>
          </a:p>
        </p:txBody>
      </p:sp>
      <p:sp>
        <p:nvSpPr>
          <p:cNvPr id="2" name="object 2"/>
          <p:cNvSpPr txBox="1"/>
          <p:nvPr/>
        </p:nvSpPr>
        <p:spPr>
          <a:xfrm>
            <a:off x="901700" y="6500840"/>
            <a:ext cx="2048510"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7E7E7E"/>
                </a:solidFill>
                <a:latin typeface="Arial"/>
                <a:cs typeface="Arial"/>
              </a:rPr>
              <a:t>Wake </a:t>
            </a:r>
            <a:r>
              <a:rPr sz="1000" spc="-5" dirty="0">
                <a:solidFill>
                  <a:srgbClr val="7E7E7E"/>
                </a:solidFill>
                <a:latin typeface="Arial"/>
                <a:cs typeface="Arial"/>
              </a:rPr>
              <a:t>Forest </a:t>
            </a:r>
            <a:r>
              <a:rPr sz="1000" spc="-10" dirty="0">
                <a:solidFill>
                  <a:srgbClr val="7E7E7E"/>
                </a:solidFill>
                <a:latin typeface="Arial"/>
                <a:cs typeface="Arial"/>
              </a:rPr>
              <a:t>Baptist Medical</a:t>
            </a:r>
            <a:r>
              <a:rPr sz="1000" spc="-50" dirty="0">
                <a:solidFill>
                  <a:srgbClr val="7E7E7E"/>
                </a:solidFill>
                <a:latin typeface="Arial"/>
                <a:cs typeface="Arial"/>
              </a:rPr>
              <a:t> </a:t>
            </a:r>
            <a:r>
              <a:rPr sz="1000" spc="-10" dirty="0">
                <a:solidFill>
                  <a:srgbClr val="7E7E7E"/>
                </a:solidFill>
                <a:latin typeface="Arial"/>
                <a:cs typeface="Arial"/>
              </a:rPr>
              <a:t>Center</a:t>
            </a:r>
            <a:endParaRPr sz="10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2134616" y="279908"/>
            <a:ext cx="4875530" cy="574040"/>
          </a:xfrm>
          <a:prstGeom prst="rect">
            <a:avLst/>
          </a:prstGeom>
        </p:spPr>
        <p:txBody>
          <a:bodyPr vert="horz" wrap="square" lIns="0" tIns="12700" rIns="0" bIns="0" rtlCol="0">
            <a:spAutoFit/>
          </a:bodyPr>
          <a:lstStyle/>
          <a:p>
            <a:pPr marL="12700">
              <a:lnSpc>
                <a:spcPct val="100000"/>
              </a:lnSpc>
              <a:spcBef>
                <a:spcPts val="100"/>
              </a:spcBef>
            </a:pPr>
            <a:r>
              <a:rPr sz="3600" b="1" spc="-5" dirty="0">
                <a:latin typeface="Arial"/>
                <a:cs typeface="Arial"/>
              </a:rPr>
              <a:t>Evaluation</a:t>
            </a:r>
            <a:r>
              <a:rPr sz="3600" b="1" spc="-55" dirty="0">
                <a:latin typeface="Arial"/>
                <a:cs typeface="Arial"/>
              </a:rPr>
              <a:t> </a:t>
            </a:r>
            <a:r>
              <a:rPr sz="3600" b="1" spc="-5" dirty="0">
                <a:latin typeface="Arial"/>
                <a:cs typeface="Arial"/>
              </a:rPr>
              <a:t>Continuum</a:t>
            </a:r>
            <a:endParaRPr sz="3600">
              <a:latin typeface="Arial"/>
              <a:cs typeface="Arial"/>
            </a:endParaRPr>
          </a:p>
        </p:txBody>
      </p:sp>
      <p:sp>
        <p:nvSpPr>
          <p:cNvPr id="3" name="object 3"/>
          <p:cNvSpPr txBox="1"/>
          <p:nvPr/>
        </p:nvSpPr>
        <p:spPr>
          <a:xfrm>
            <a:off x="681990" y="1453133"/>
            <a:ext cx="1595755" cy="923925"/>
          </a:xfrm>
          <a:prstGeom prst="rect">
            <a:avLst/>
          </a:prstGeom>
          <a:ln w="25908">
            <a:solidFill>
              <a:srgbClr val="000000"/>
            </a:solidFill>
          </a:ln>
        </p:spPr>
        <p:txBody>
          <a:bodyPr vert="horz" wrap="square" lIns="0" tIns="38735" rIns="0" bIns="0" rtlCol="0">
            <a:spAutoFit/>
          </a:bodyPr>
          <a:lstStyle/>
          <a:p>
            <a:pPr marL="98425" marR="93345" indent="1905" algn="ctr">
              <a:lnSpc>
                <a:spcPct val="100000"/>
              </a:lnSpc>
              <a:spcBef>
                <a:spcPts val="305"/>
              </a:spcBef>
            </a:pPr>
            <a:r>
              <a:rPr sz="1800" spc="-10" dirty="0">
                <a:latin typeface="Arial"/>
                <a:cs typeface="Arial"/>
              </a:rPr>
              <a:t>Change </a:t>
            </a:r>
            <a:r>
              <a:rPr sz="1800" spc="-5" dirty="0">
                <a:latin typeface="Arial"/>
                <a:cs typeface="Arial"/>
              </a:rPr>
              <a:t>in  </a:t>
            </a:r>
            <a:r>
              <a:rPr sz="1800" spc="-10" dirty="0">
                <a:latin typeface="Arial"/>
                <a:cs typeface="Arial"/>
              </a:rPr>
              <a:t>Cellular</a:t>
            </a:r>
            <a:r>
              <a:rPr sz="1800" spc="-35" dirty="0">
                <a:latin typeface="Arial"/>
                <a:cs typeface="Arial"/>
              </a:rPr>
              <a:t> </a:t>
            </a:r>
            <a:r>
              <a:rPr sz="1800" spc="-10" dirty="0">
                <a:latin typeface="Arial"/>
                <a:cs typeface="Arial"/>
              </a:rPr>
              <a:t>Gene  </a:t>
            </a:r>
            <a:r>
              <a:rPr sz="1800" spc="-5" dirty="0">
                <a:latin typeface="Arial"/>
                <a:cs typeface="Arial"/>
              </a:rPr>
              <a:t>Expression</a:t>
            </a:r>
            <a:endParaRPr sz="1800">
              <a:latin typeface="Arial"/>
              <a:cs typeface="Arial"/>
            </a:endParaRPr>
          </a:p>
        </p:txBody>
      </p:sp>
      <p:sp>
        <p:nvSpPr>
          <p:cNvPr id="5" name="object 5"/>
          <p:cNvSpPr txBox="1"/>
          <p:nvPr/>
        </p:nvSpPr>
        <p:spPr>
          <a:xfrm>
            <a:off x="2402585" y="1475994"/>
            <a:ext cx="2171700" cy="923925"/>
          </a:xfrm>
          <a:prstGeom prst="rect">
            <a:avLst/>
          </a:prstGeom>
          <a:ln w="25907">
            <a:solidFill>
              <a:srgbClr val="000000"/>
            </a:solidFill>
          </a:ln>
        </p:spPr>
        <p:txBody>
          <a:bodyPr vert="horz" wrap="square" lIns="0" tIns="38735" rIns="0" bIns="0" rtlCol="0">
            <a:spAutoFit/>
          </a:bodyPr>
          <a:lstStyle/>
          <a:p>
            <a:pPr marL="100965" marR="95885" indent="-64769" algn="ctr">
              <a:lnSpc>
                <a:spcPct val="100000"/>
              </a:lnSpc>
              <a:spcBef>
                <a:spcPts val="305"/>
              </a:spcBef>
            </a:pPr>
            <a:r>
              <a:rPr sz="1800" spc="-10" dirty="0">
                <a:latin typeface="Arial"/>
                <a:cs typeface="Arial"/>
              </a:rPr>
              <a:t>Changes </a:t>
            </a:r>
            <a:r>
              <a:rPr sz="1800" spc="-5" dirty="0">
                <a:latin typeface="Arial"/>
                <a:cs typeface="Arial"/>
              </a:rPr>
              <a:t>in  Mortality </a:t>
            </a:r>
            <a:r>
              <a:rPr sz="1800" dirty="0">
                <a:latin typeface="Arial"/>
                <a:cs typeface="Arial"/>
              </a:rPr>
              <a:t>&amp;</a:t>
            </a:r>
            <a:r>
              <a:rPr sz="1800" spc="-60" dirty="0">
                <a:latin typeface="Arial"/>
                <a:cs typeface="Arial"/>
              </a:rPr>
              <a:t> </a:t>
            </a:r>
            <a:r>
              <a:rPr sz="1800" spc="-5" dirty="0">
                <a:latin typeface="Arial"/>
                <a:cs typeface="Arial"/>
              </a:rPr>
              <a:t>Disease  Assoc.</a:t>
            </a:r>
            <a:r>
              <a:rPr sz="1800" spc="-30" dirty="0">
                <a:latin typeface="Arial"/>
                <a:cs typeface="Arial"/>
              </a:rPr>
              <a:t> </a:t>
            </a:r>
            <a:r>
              <a:rPr sz="1800" spc="-5" dirty="0">
                <a:latin typeface="Arial"/>
                <a:cs typeface="Arial"/>
              </a:rPr>
              <a:t>Biomarkers</a:t>
            </a:r>
            <a:endParaRPr sz="1800">
              <a:latin typeface="Arial"/>
              <a:cs typeface="Arial"/>
            </a:endParaRPr>
          </a:p>
        </p:txBody>
      </p:sp>
      <p:sp>
        <p:nvSpPr>
          <p:cNvPr id="7" name="object 7"/>
          <p:cNvSpPr txBox="1"/>
          <p:nvPr/>
        </p:nvSpPr>
        <p:spPr>
          <a:xfrm>
            <a:off x="4760214" y="1453133"/>
            <a:ext cx="2121535" cy="923925"/>
          </a:xfrm>
          <a:prstGeom prst="rect">
            <a:avLst/>
          </a:prstGeom>
          <a:ln w="25907">
            <a:solidFill>
              <a:srgbClr val="000000"/>
            </a:solidFill>
          </a:ln>
        </p:spPr>
        <p:txBody>
          <a:bodyPr vert="horz" wrap="square" lIns="0" tIns="38735" rIns="0" bIns="0" rtlCol="0">
            <a:spAutoFit/>
          </a:bodyPr>
          <a:lstStyle/>
          <a:p>
            <a:pPr marL="100965" marR="96520" algn="ctr">
              <a:lnSpc>
                <a:spcPct val="100000"/>
              </a:lnSpc>
              <a:spcBef>
                <a:spcPts val="305"/>
              </a:spcBef>
            </a:pPr>
            <a:r>
              <a:rPr sz="1800" spc="-5" dirty="0">
                <a:latin typeface="Arial"/>
                <a:cs typeface="Arial"/>
              </a:rPr>
              <a:t>Retard</a:t>
            </a:r>
            <a:r>
              <a:rPr sz="1800" spc="-45" dirty="0">
                <a:latin typeface="Arial"/>
                <a:cs typeface="Arial"/>
              </a:rPr>
              <a:t> </a:t>
            </a:r>
            <a:r>
              <a:rPr sz="1800" spc="-10" dirty="0">
                <a:latin typeface="Arial"/>
                <a:cs typeface="Arial"/>
              </a:rPr>
              <a:t>Emergence  </a:t>
            </a:r>
            <a:r>
              <a:rPr sz="1800" dirty="0">
                <a:latin typeface="Arial"/>
                <a:cs typeface="Arial"/>
              </a:rPr>
              <a:t>Of </a:t>
            </a:r>
            <a:r>
              <a:rPr sz="1800" spc="-10" dirty="0">
                <a:latin typeface="Arial"/>
                <a:cs typeface="Arial"/>
              </a:rPr>
              <a:t>Age-Related  </a:t>
            </a:r>
            <a:r>
              <a:rPr sz="1800" spc="-5" dirty="0">
                <a:latin typeface="Arial"/>
                <a:cs typeface="Arial"/>
              </a:rPr>
              <a:t>Disease</a:t>
            </a:r>
            <a:endParaRPr sz="1800">
              <a:latin typeface="Arial"/>
              <a:cs typeface="Arial"/>
            </a:endParaRPr>
          </a:p>
        </p:txBody>
      </p:sp>
      <p:sp>
        <p:nvSpPr>
          <p:cNvPr id="9" name="object 9"/>
          <p:cNvSpPr txBox="1"/>
          <p:nvPr/>
        </p:nvSpPr>
        <p:spPr>
          <a:xfrm>
            <a:off x="7015733" y="1453133"/>
            <a:ext cx="1160145" cy="646430"/>
          </a:xfrm>
          <a:prstGeom prst="rect">
            <a:avLst/>
          </a:prstGeom>
          <a:ln w="25907">
            <a:solidFill>
              <a:srgbClr val="000000"/>
            </a:solidFill>
          </a:ln>
        </p:spPr>
        <p:txBody>
          <a:bodyPr vert="horz" wrap="square" lIns="0" tIns="38735" rIns="0" bIns="0" rtlCol="0">
            <a:spAutoFit/>
          </a:bodyPr>
          <a:lstStyle/>
          <a:p>
            <a:pPr marL="96520" marR="92075" indent="127635">
              <a:lnSpc>
                <a:spcPct val="100000"/>
              </a:lnSpc>
              <a:spcBef>
                <a:spcPts val="305"/>
              </a:spcBef>
            </a:pPr>
            <a:r>
              <a:rPr sz="1800" spc="-10" dirty="0">
                <a:latin typeface="Arial"/>
                <a:cs typeface="Arial"/>
              </a:rPr>
              <a:t>Extend  </a:t>
            </a:r>
            <a:r>
              <a:rPr sz="1800" spc="-5" dirty="0">
                <a:latin typeface="Arial"/>
                <a:cs typeface="Arial"/>
              </a:rPr>
              <a:t>Life</a:t>
            </a:r>
            <a:r>
              <a:rPr sz="1800" spc="-90" dirty="0">
                <a:latin typeface="Arial"/>
                <a:cs typeface="Arial"/>
              </a:rPr>
              <a:t> </a:t>
            </a:r>
            <a:r>
              <a:rPr sz="1800" spc="-10" dirty="0">
                <a:latin typeface="Arial"/>
                <a:cs typeface="Arial"/>
              </a:rPr>
              <a:t>Span</a:t>
            </a:r>
            <a:endParaRPr sz="1800">
              <a:latin typeface="Arial"/>
              <a:cs typeface="Arial"/>
            </a:endParaRPr>
          </a:p>
        </p:txBody>
      </p:sp>
      <p:sp>
        <p:nvSpPr>
          <p:cNvPr id="10" name="object 10">
            <a:extLst>
              <a:ext uri="{C183D7F6-B498-43B3-948B-1728B52AA6E4}">
                <adec:decorative xmlns:adec="http://schemas.microsoft.com/office/drawing/2017/decorative" val="1"/>
              </a:ext>
            </a:extLst>
          </p:cNvPr>
          <p:cNvSpPr/>
          <p:nvPr/>
        </p:nvSpPr>
        <p:spPr>
          <a:xfrm>
            <a:off x="609600" y="2569464"/>
            <a:ext cx="7703820" cy="0"/>
          </a:xfrm>
          <a:custGeom>
            <a:avLst/>
            <a:gdLst/>
            <a:ahLst/>
            <a:cxnLst/>
            <a:rect l="l" t="t" r="r" b="b"/>
            <a:pathLst>
              <a:path w="7703820">
                <a:moveTo>
                  <a:pt x="0" y="0"/>
                </a:moveTo>
                <a:lnTo>
                  <a:pt x="7703820" y="0"/>
                </a:lnTo>
              </a:path>
            </a:pathLst>
          </a:custGeom>
          <a:ln w="57912">
            <a:solidFill>
              <a:srgbClr val="505053"/>
            </a:solidFill>
          </a:ln>
        </p:spPr>
        <p:txBody>
          <a:bodyPr wrap="square" lIns="0" tIns="0" rIns="0" bIns="0" rtlCol="0"/>
          <a:lstStyle/>
          <a:p>
            <a:endParaRPr/>
          </a:p>
        </p:txBody>
      </p:sp>
      <p:sp>
        <p:nvSpPr>
          <p:cNvPr id="11" name="object 11">
            <a:extLst>
              <a:ext uri="{C183D7F6-B498-43B3-948B-1728B52AA6E4}">
                <adec:decorative xmlns:adec="http://schemas.microsoft.com/office/drawing/2017/decorative" val="1"/>
              </a:ext>
            </a:extLst>
          </p:cNvPr>
          <p:cNvSpPr/>
          <p:nvPr/>
        </p:nvSpPr>
        <p:spPr>
          <a:xfrm>
            <a:off x="8284454" y="2482589"/>
            <a:ext cx="173990" cy="173990"/>
          </a:xfrm>
          <a:custGeom>
            <a:avLst/>
            <a:gdLst/>
            <a:ahLst/>
            <a:cxnLst/>
            <a:rect l="l" t="t" r="r" b="b"/>
            <a:pathLst>
              <a:path w="173990" h="173989">
                <a:moveTo>
                  <a:pt x="12" y="0"/>
                </a:moveTo>
                <a:lnTo>
                  <a:pt x="0" y="173736"/>
                </a:lnTo>
                <a:lnTo>
                  <a:pt x="173748" y="86880"/>
                </a:lnTo>
                <a:lnTo>
                  <a:pt x="12" y="0"/>
                </a:lnTo>
                <a:close/>
              </a:path>
            </a:pathLst>
          </a:custGeom>
          <a:solidFill>
            <a:srgbClr val="505053"/>
          </a:solidFill>
        </p:spPr>
        <p:txBody>
          <a:bodyPr wrap="square" lIns="0" tIns="0" rIns="0" bIns="0" rtlCol="0"/>
          <a:lstStyle/>
          <a:p>
            <a:endParaRPr/>
          </a:p>
        </p:txBody>
      </p:sp>
      <p:sp>
        <p:nvSpPr>
          <p:cNvPr id="4" name="object 4"/>
          <p:cNvSpPr txBox="1"/>
          <p:nvPr/>
        </p:nvSpPr>
        <p:spPr>
          <a:xfrm>
            <a:off x="1789938" y="2721101"/>
            <a:ext cx="1301750" cy="923925"/>
          </a:xfrm>
          <a:prstGeom prst="rect">
            <a:avLst/>
          </a:prstGeom>
          <a:ln w="25908">
            <a:solidFill>
              <a:srgbClr val="000000"/>
            </a:solidFill>
          </a:ln>
        </p:spPr>
        <p:txBody>
          <a:bodyPr vert="horz" wrap="square" lIns="0" tIns="38735" rIns="0" bIns="0" rtlCol="0">
            <a:spAutoFit/>
          </a:bodyPr>
          <a:lstStyle/>
          <a:p>
            <a:pPr marL="99695" marR="93345" indent="-1270" algn="ctr">
              <a:lnSpc>
                <a:spcPct val="100000"/>
              </a:lnSpc>
              <a:spcBef>
                <a:spcPts val="305"/>
              </a:spcBef>
            </a:pPr>
            <a:r>
              <a:rPr sz="1800" spc="-10" dirty="0">
                <a:latin typeface="Arial"/>
                <a:cs typeface="Arial"/>
              </a:rPr>
              <a:t>Change </a:t>
            </a:r>
            <a:r>
              <a:rPr sz="1800" spc="-5" dirty="0">
                <a:latin typeface="Arial"/>
                <a:cs typeface="Arial"/>
              </a:rPr>
              <a:t>in  </a:t>
            </a:r>
            <a:r>
              <a:rPr sz="1800" spc="-10" dirty="0">
                <a:latin typeface="Arial"/>
                <a:cs typeface="Arial"/>
              </a:rPr>
              <a:t>Cellular  </a:t>
            </a:r>
            <a:r>
              <a:rPr sz="1800" spc="-5" dirty="0">
                <a:latin typeface="Arial"/>
                <a:cs typeface="Arial"/>
              </a:rPr>
              <a:t>P</a:t>
            </a:r>
            <a:r>
              <a:rPr sz="1800" spc="-10" dirty="0">
                <a:latin typeface="Arial"/>
                <a:cs typeface="Arial"/>
              </a:rPr>
              <a:t>h</a:t>
            </a:r>
            <a:r>
              <a:rPr sz="1800" spc="-25" dirty="0">
                <a:latin typeface="Arial"/>
                <a:cs typeface="Arial"/>
              </a:rPr>
              <a:t>y</a:t>
            </a:r>
            <a:r>
              <a:rPr sz="1800" dirty="0">
                <a:latin typeface="Arial"/>
                <a:cs typeface="Arial"/>
              </a:rPr>
              <a:t>s</a:t>
            </a:r>
            <a:r>
              <a:rPr sz="1800" spc="-5" dirty="0">
                <a:latin typeface="Arial"/>
                <a:cs typeface="Arial"/>
              </a:rPr>
              <a:t>i</a:t>
            </a:r>
            <a:r>
              <a:rPr sz="1800" spc="-10" dirty="0">
                <a:latin typeface="Arial"/>
                <a:cs typeface="Arial"/>
              </a:rPr>
              <a:t>o</a:t>
            </a:r>
            <a:r>
              <a:rPr sz="1800" spc="-5" dirty="0">
                <a:latin typeface="Arial"/>
                <a:cs typeface="Arial"/>
              </a:rPr>
              <a:t>l</a:t>
            </a:r>
            <a:r>
              <a:rPr sz="1800" spc="-10" dirty="0">
                <a:latin typeface="Arial"/>
                <a:cs typeface="Arial"/>
              </a:rPr>
              <a:t>o</a:t>
            </a:r>
            <a:r>
              <a:rPr sz="1800" spc="5" dirty="0">
                <a:latin typeface="Arial"/>
                <a:cs typeface="Arial"/>
              </a:rPr>
              <a:t>g</a:t>
            </a:r>
            <a:r>
              <a:rPr sz="1800" dirty="0">
                <a:latin typeface="Arial"/>
                <a:cs typeface="Arial"/>
              </a:rPr>
              <a:t>y</a:t>
            </a:r>
            <a:endParaRPr sz="1800">
              <a:latin typeface="Arial"/>
              <a:cs typeface="Arial"/>
            </a:endParaRPr>
          </a:p>
        </p:txBody>
      </p:sp>
      <p:sp>
        <p:nvSpPr>
          <p:cNvPr id="6" name="object 6"/>
          <p:cNvSpPr txBox="1"/>
          <p:nvPr/>
        </p:nvSpPr>
        <p:spPr>
          <a:xfrm>
            <a:off x="3530346" y="2698242"/>
            <a:ext cx="2019300" cy="922019"/>
          </a:xfrm>
          <a:prstGeom prst="rect">
            <a:avLst/>
          </a:prstGeom>
          <a:ln w="25907">
            <a:solidFill>
              <a:srgbClr val="000000"/>
            </a:solidFill>
          </a:ln>
        </p:spPr>
        <p:txBody>
          <a:bodyPr vert="horz" wrap="square" lIns="0" tIns="38100" rIns="0" bIns="0" rtlCol="0">
            <a:spAutoFit/>
          </a:bodyPr>
          <a:lstStyle/>
          <a:p>
            <a:pPr marL="102235" marR="97790" algn="ctr">
              <a:lnSpc>
                <a:spcPct val="100000"/>
              </a:lnSpc>
              <a:spcBef>
                <a:spcPts val="300"/>
              </a:spcBef>
            </a:pPr>
            <a:r>
              <a:rPr sz="1800" spc="-5" dirty="0">
                <a:latin typeface="Arial"/>
                <a:cs typeface="Arial"/>
              </a:rPr>
              <a:t>Slow</a:t>
            </a:r>
            <a:r>
              <a:rPr sz="1800" spc="-165" dirty="0">
                <a:latin typeface="Arial"/>
                <a:cs typeface="Arial"/>
              </a:rPr>
              <a:t> </a:t>
            </a:r>
            <a:r>
              <a:rPr sz="1800" spc="-10" dirty="0">
                <a:latin typeface="Arial"/>
                <a:cs typeface="Arial"/>
              </a:rPr>
              <a:t>Age-Related  Physiologic  Degeneration</a:t>
            </a:r>
            <a:endParaRPr sz="1800">
              <a:latin typeface="Arial"/>
              <a:cs typeface="Arial"/>
            </a:endParaRPr>
          </a:p>
        </p:txBody>
      </p:sp>
      <p:sp>
        <p:nvSpPr>
          <p:cNvPr id="8" name="object 8"/>
          <p:cNvSpPr txBox="1"/>
          <p:nvPr/>
        </p:nvSpPr>
        <p:spPr>
          <a:xfrm>
            <a:off x="5854446" y="2708910"/>
            <a:ext cx="1750060" cy="646430"/>
          </a:xfrm>
          <a:prstGeom prst="rect">
            <a:avLst/>
          </a:prstGeom>
          <a:ln w="25907">
            <a:solidFill>
              <a:srgbClr val="000000"/>
            </a:solidFill>
          </a:ln>
        </p:spPr>
        <p:txBody>
          <a:bodyPr vert="horz" wrap="square" lIns="0" tIns="38100" rIns="0" bIns="0" rtlCol="0">
            <a:spAutoFit/>
          </a:bodyPr>
          <a:lstStyle/>
          <a:p>
            <a:pPr marL="663575" marR="93980" indent="-564515">
              <a:lnSpc>
                <a:spcPct val="100000"/>
              </a:lnSpc>
              <a:spcBef>
                <a:spcPts val="300"/>
              </a:spcBef>
            </a:pPr>
            <a:r>
              <a:rPr sz="1800" spc="-15" dirty="0">
                <a:latin typeface="Arial"/>
                <a:cs typeface="Arial"/>
              </a:rPr>
              <a:t>Lower </a:t>
            </a:r>
            <a:r>
              <a:rPr sz="1800" spc="-5" dirty="0">
                <a:latin typeface="Arial"/>
                <a:cs typeface="Arial"/>
              </a:rPr>
              <a:t>Mortality  Rate</a:t>
            </a:r>
            <a:endParaRPr sz="1800">
              <a:latin typeface="Arial"/>
              <a:cs typeface="Arial"/>
            </a:endParaRPr>
          </a:p>
        </p:txBody>
      </p:sp>
      <p:sp>
        <p:nvSpPr>
          <p:cNvPr id="20" name="object 20"/>
          <p:cNvSpPr txBox="1"/>
          <p:nvPr/>
        </p:nvSpPr>
        <p:spPr>
          <a:xfrm>
            <a:off x="566103" y="3856422"/>
            <a:ext cx="171958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9E7D38"/>
                </a:solidFill>
                <a:latin typeface="Arial"/>
                <a:cs typeface="Arial"/>
              </a:rPr>
              <a:t>FDA</a:t>
            </a:r>
            <a:r>
              <a:rPr sz="2400" spc="-195" dirty="0">
                <a:solidFill>
                  <a:srgbClr val="9E7D38"/>
                </a:solidFill>
                <a:latin typeface="Arial"/>
                <a:cs typeface="Arial"/>
              </a:rPr>
              <a:t> </a:t>
            </a:r>
            <a:r>
              <a:rPr sz="2400" spc="-5" dirty="0">
                <a:solidFill>
                  <a:srgbClr val="9E7D38"/>
                </a:solidFill>
                <a:latin typeface="Arial"/>
                <a:cs typeface="Arial"/>
              </a:rPr>
              <a:t>Interest</a:t>
            </a:r>
            <a:endParaRPr sz="2400">
              <a:latin typeface="Arial"/>
              <a:cs typeface="Arial"/>
            </a:endParaRPr>
          </a:p>
        </p:txBody>
      </p:sp>
      <p:sp>
        <p:nvSpPr>
          <p:cNvPr id="13" name="object 13"/>
          <p:cNvSpPr txBox="1"/>
          <p:nvPr/>
        </p:nvSpPr>
        <p:spPr>
          <a:xfrm>
            <a:off x="590204" y="4054246"/>
            <a:ext cx="1208405" cy="1671320"/>
          </a:xfrm>
          <a:prstGeom prst="rect">
            <a:avLst/>
          </a:prstGeom>
        </p:spPr>
        <p:txBody>
          <a:bodyPr vert="horz" wrap="square" lIns="0" tIns="12700" rIns="0" bIns="0" rtlCol="0">
            <a:spAutoFit/>
          </a:bodyPr>
          <a:lstStyle/>
          <a:p>
            <a:pPr marL="12700" marR="5080">
              <a:lnSpc>
                <a:spcPct val="150000"/>
              </a:lnSpc>
              <a:spcBef>
                <a:spcPts val="100"/>
              </a:spcBef>
            </a:pPr>
            <a:r>
              <a:rPr sz="2400" spc="-25" dirty="0">
                <a:latin typeface="Arial"/>
                <a:cs typeface="Arial"/>
              </a:rPr>
              <a:t>Time  </a:t>
            </a:r>
            <a:r>
              <a:rPr sz="2400" spc="-5" dirty="0">
                <a:latin typeface="Arial"/>
                <a:cs typeface="Arial"/>
              </a:rPr>
              <a:t>E</a:t>
            </a:r>
            <a:r>
              <a:rPr sz="2400" spc="-15" dirty="0">
                <a:latin typeface="Arial"/>
                <a:cs typeface="Arial"/>
              </a:rPr>
              <a:t>x</a:t>
            </a:r>
            <a:r>
              <a:rPr sz="2400" spc="-5" dirty="0">
                <a:latin typeface="Arial"/>
                <a:cs typeface="Arial"/>
              </a:rPr>
              <a:t>pens</a:t>
            </a:r>
            <a:r>
              <a:rPr sz="2400" dirty="0">
                <a:latin typeface="Arial"/>
                <a:cs typeface="Arial"/>
              </a:rPr>
              <a:t>e  </a:t>
            </a:r>
            <a:r>
              <a:rPr sz="2400" spc="-5" dirty="0">
                <a:latin typeface="Arial"/>
                <a:cs typeface="Arial"/>
              </a:rPr>
              <a:t>Salience</a:t>
            </a:r>
            <a:endParaRPr sz="2400">
              <a:latin typeface="Arial"/>
              <a:cs typeface="Arial"/>
            </a:endParaRPr>
          </a:p>
        </p:txBody>
      </p:sp>
      <p:sp>
        <p:nvSpPr>
          <p:cNvPr id="14" name="object 14">
            <a:extLst>
              <a:ext uri="{C183D7F6-B498-43B3-948B-1728B52AA6E4}">
                <adec:decorative xmlns:adec="http://schemas.microsoft.com/office/drawing/2017/decorative" val="1"/>
              </a:ext>
            </a:extLst>
          </p:cNvPr>
          <p:cNvSpPr/>
          <p:nvPr/>
        </p:nvSpPr>
        <p:spPr>
          <a:xfrm>
            <a:off x="1981200" y="4479035"/>
            <a:ext cx="5875020" cy="0"/>
          </a:xfrm>
          <a:custGeom>
            <a:avLst/>
            <a:gdLst/>
            <a:ahLst/>
            <a:cxnLst/>
            <a:rect l="l" t="t" r="r" b="b"/>
            <a:pathLst>
              <a:path w="5875020">
                <a:moveTo>
                  <a:pt x="0" y="0"/>
                </a:moveTo>
                <a:lnTo>
                  <a:pt x="5875020" y="0"/>
                </a:lnTo>
              </a:path>
            </a:pathLst>
          </a:custGeom>
          <a:ln w="57912">
            <a:solidFill>
              <a:srgbClr val="505053"/>
            </a:solidFill>
          </a:ln>
        </p:spPr>
        <p:txBody>
          <a:bodyPr wrap="square" lIns="0" tIns="0" rIns="0" bIns="0" rtlCol="0"/>
          <a:lstStyle/>
          <a:p>
            <a:endParaRPr/>
          </a:p>
        </p:txBody>
      </p:sp>
      <p:sp>
        <p:nvSpPr>
          <p:cNvPr id="15" name="object 15">
            <a:extLst>
              <a:ext uri="{C183D7F6-B498-43B3-948B-1728B52AA6E4}">
                <adec:decorative xmlns:adec="http://schemas.microsoft.com/office/drawing/2017/decorative" val="1"/>
              </a:ext>
            </a:extLst>
          </p:cNvPr>
          <p:cNvSpPr/>
          <p:nvPr/>
        </p:nvSpPr>
        <p:spPr>
          <a:xfrm>
            <a:off x="7827254" y="4392160"/>
            <a:ext cx="173990" cy="173990"/>
          </a:xfrm>
          <a:custGeom>
            <a:avLst/>
            <a:gdLst/>
            <a:ahLst/>
            <a:cxnLst/>
            <a:rect l="l" t="t" r="r" b="b"/>
            <a:pathLst>
              <a:path w="173990" h="173989">
                <a:moveTo>
                  <a:pt x="12" y="0"/>
                </a:moveTo>
                <a:lnTo>
                  <a:pt x="0" y="173736"/>
                </a:lnTo>
                <a:lnTo>
                  <a:pt x="173748" y="86880"/>
                </a:lnTo>
                <a:lnTo>
                  <a:pt x="12" y="0"/>
                </a:lnTo>
                <a:close/>
              </a:path>
            </a:pathLst>
          </a:custGeom>
          <a:solidFill>
            <a:srgbClr val="505053"/>
          </a:solidFill>
        </p:spPr>
        <p:txBody>
          <a:bodyPr wrap="square" lIns="0" tIns="0" rIns="0" bIns="0" rtlCol="0"/>
          <a:lstStyle/>
          <a:p>
            <a:endParaRPr/>
          </a:p>
        </p:txBody>
      </p:sp>
      <p:sp>
        <p:nvSpPr>
          <p:cNvPr id="16" name="object 16">
            <a:extLst>
              <a:ext uri="{C183D7F6-B498-43B3-948B-1728B52AA6E4}">
                <adec:decorative xmlns:adec="http://schemas.microsoft.com/office/drawing/2017/decorative" val="1"/>
              </a:ext>
            </a:extLst>
          </p:cNvPr>
          <p:cNvSpPr/>
          <p:nvPr/>
        </p:nvSpPr>
        <p:spPr>
          <a:xfrm>
            <a:off x="1981200" y="5032247"/>
            <a:ext cx="5875020" cy="0"/>
          </a:xfrm>
          <a:custGeom>
            <a:avLst/>
            <a:gdLst/>
            <a:ahLst/>
            <a:cxnLst/>
            <a:rect l="l" t="t" r="r" b="b"/>
            <a:pathLst>
              <a:path w="5875020">
                <a:moveTo>
                  <a:pt x="0" y="0"/>
                </a:moveTo>
                <a:lnTo>
                  <a:pt x="5875020" y="0"/>
                </a:lnTo>
              </a:path>
            </a:pathLst>
          </a:custGeom>
          <a:ln w="57912">
            <a:solidFill>
              <a:srgbClr val="505053"/>
            </a:solidFill>
          </a:ln>
        </p:spPr>
        <p:txBody>
          <a:bodyPr wrap="square" lIns="0" tIns="0" rIns="0" bIns="0" rtlCol="0"/>
          <a:lstStyle/>
          <a:p>
            <a:endParaRPr/>
          </a:p>
        </p:txBody>
      </p:sp>
      <p:sp>
        <p:nvSpPr>
          <p:cNvPr id="17" name="object 17">
            <a:extLst>
              <a:ext uri="{C183D7F6-B498-43B3-948B-1728B52AA6E4}">
                <adec:decorative xmlns:adec="http://schemas.microsoft.com/office/drawing/2017/decorative" val="1"/>
              </a:ext>
            </a:extLst>
          </p:cNvPr>
          <p:cNvSpPr/>
          <p:nvPr/>
        </p:nvSpPr>
        <p:spPr>
          <a:xfrm>
            <a:off x="7827254" y="4945372"/>
            <a:ext cx="173990" cy="173990"/>
          </a:xfrm>
          <a:custGeom>
            <a:avLst/>
            <a:gdLst/>
            <a:ahLst/>
            <a:cxnLst/>
            <a:rect l="l" t="t" r="r" b="b"/>
            <a:pathLst>
              <a:path w="173990" h="173989">
                <a:moveTo>
                  <a:pt x="12" y="0"/>
                </a:moveTo>
                <a:lnTo>
                  <a:pt x="0" y="173736"/>
                </a:lnTo>
                <a:lnTo>
                  <a:pt x="173748" y="86880"/>
                </a:lnTo>
                <a:lnTo>
                  <a:pt x="12" y="0"/>
                </a:lnTo>
                <a:close/>
              </a:path>
            </a:pathLst>
          </a:custGeom>
          <a:solidFill>
            <a:srgbClr val="505053"/>
          </a:solidFill>
        </p:spPr>
        <p:txBody>
          <a:bodyPr wrap="square" lIns="0" tIns="0" rIns="0" bIns="0" rtlCol="0"/>
          <a:lstStyle/>
          <a:p>
            <a:endParaRPr/>
          </a:p>
        </p:txBody>
      </p:sp>
      <p:sp>
        <p:nvSpPr>
          <p:cNvPr id="18" name="object 18">
            <a:extLst>
              <a:ext uri="{C183D7F6-B498-43B3-948B-1728B52AA6E4}">
                <adec:decorative xmlns:adec="http://schemas.microsoft.com/office/drawing/2017/decorative" val="1"/>
              </a:ext>
            </a:extLst>
          </p:cNvPr>
          <p:cNvSpPr/>
          <p:nvPr/>
        </p:nvSpPr>
        <p:spPr>
          <a:xfrm>
            <a:off x="1981200" y="5559552"/>
            <a:ext cx="5341620" cy="0"/>
          </a:xfrm>
          <a:custGeom>
            <a:avLst/>
            <a:gdLst/>
            <a:ahLst/>
            <a:cxnLst/>
            <a:rect l="l" t="t" r="r" b="b"/>
            <a:pathLst>
              <a:path w="5341620">
                <a:moveTo>
                  <a:pt x="0" y="0"/>
                </a:moveTo>
                <a:lnTo>
                  <a:pt x="5341620" y="0"/>
                </a:lnTo>
              </a:path>
            </a:pathLst>
          </a:custGeom>
          <a:ln w="57912">
            <a:solidFill>
              <a:srgbClr val="505053"/>
            </a:solidFill>
          </a:ln>
        </p:spPr>
        <p:txBody>
          <a:bodyPr wrap="square" lIns="0" tIns="0" rIns="0" bIns="0" rtlCol="0"/>
          <a:lstStyle/>
          <a:p>
            <a:endParaRPr/>
          </a:p>
        </p:txBody>
      </p:sp>
      <p:sp>
        <p:nvSpPr>
          <p:cNvPr id="19" name="object 19">
            <a:extLst>
              <a:ext uri="{C183D7F6-B498-43B3-948B-1728B52AA6E4}">
                <adec:decorative xmlns:adec="http://schemas.microsoft.com/office/drawing/2017/decorative" val="1"/>
              </a:ext>
            </a:extLst>
          </p:cNvPr>
          <p:cNvSpPr/>
          <p:nvPr/>
        </p:nvSpPr>
        <p:spPr>
          <a:xfrm>
            <a:off x="7293854" y="5472676"/>
            <a:ext cx="173990" cy="173990"/>
          </a:xfrm>
          <a:custGeom>
            <a:avLst/>
            <a:gdLst/>
            <a:ahLst/>
            <a:cxnLst/>
            <a:rect l="l" t="t" r="r" b="b"/>
            <a:pathLst>
              <a:path w="173990" h="173989">
                <a:moveTo>
                  <a:pt x="12" y="0"/>
                </a:moveTo>
                <a:lnTo>
                  <a:pt x="0" y="173736"/>
                </a:lnTo>
                <a:lnTo>
                  <a:pt x="173748" y="86880"/>
                </a:lnTo>
                <a:lnTo>
                  <a:pt x="12" y="0"/>
                </a:lnTo>
                <a:close/>
              </a:path>
            </a:pathLst>
          </a:custGeom>
          <a:solidFill>
            <a:srgbClr val="505053"/>
          </a:solidFill>
        </p:spPr>
        <p:txBody>
          <a:bodyPr wrap="square" lIns="0" tIns="0" rIns="0" bIns="0" rtlCol="0"/>
          <a:lstStyle/>
          <a:p>
            <a:endParaRPr/>
          </a:p>
        </p:txBody>
      </p:sp>
      <p:sp>
        <p:nvSpPr>
          <p:cNvPr id="21" name="object 21">
            <a:extLst>
              <a:ext uri="{C183D7F6-B498-43B3-948B-1728B52AA6E4}">
                <adec:decorative xmlns:adec="http://schemas.microsoft.com/office/drawing/2017/decorative" val="1"/>
              </a:ext>
            </a:extLst>
          </p:cNvPr>
          <p:cNvSpPr/>
          <p:nvPr/>
        </p:nvSpPr>
        <p:spPr>
          <a:xfrm>
            <a:off x="5056632" y="4105655"/>
            <a:ext cx="2038350" cy="0"/>
          </a:xfrm>
          <a:custGeom>
            <a:avLst/>
            <a:gdLst/>
            <a:ahLst/>
            <a:cxnLst/>
            <a:rect l="l" t="t" r="r" b="b"/>
            <a:pathLst>
              <a:path w="2038350">
                <a:moveTo>
                  <a:pt x="0" y="0"/>
                </a:moveTo>
                <a:lnTo>
                  <a:pt x="2038032" y="0"/>
                </a:lnTo>
              </a:path>
            </a:pathLst>
          </a:custGeom>
          <a:ln w="57912">
            <a:solidFill>
              <a:srgbClr val="9E7D38"/>
            </a:solidFill>
          </a:ln>
        </p:spPr>
        <p:txBody>
          <a:bodyPr wrap="square" lIns="0" tIns="0" rIns="0" bIns="0" rtlCol="0"/>
          <a:lstStyle/>
          <a:p>
            <a:endParaRPr/>
          </a:p>
        </p:txBody>
      </p:sp>
      <p:sp>
        <p:nvSpPr>
          <p:cNvPr id="22" name="object 22">
            <a:extLst>
              <a:ext uri="{C183D7F6-B498-43B3-948B-1728B52AA6E4}">
                <adec:decorative xmlns:adec="http://schemas.microsoft.com/office/drawing/2017/decorative" val="1"/>
              </a:ext>
            </a:extLst>
          </p:cNvPr>
          <p:cNvSpPr/>
          <p:nvPr/>
        </p:nvSpPr>
        <p:spPr>
          <a:xfrm>
            <a:off x="7065699" y="4018780"/>
            <a:ext cx="173990" cy="173990"/>
          </a:xfrm>
          <a:custGeom>
            <a:avLst/>
            <a:gdLst/>
            <a:ahLst/>
            <a:cxnLst/>
            <a:rect l="l" t="t" r="r" b="b"/>
            <a:pathLst>
              <a:path w="173990" h="173989">
                <a:moveTo>
                  <a:pt x="12" y="0"/>
                </a:moveTo>
                <a:lnTo>
                  <a:pt x="0" y="173736"/>
                </a:lnTo>
                <a:lnTo>
                  <a:pt x="173748" y="86880"/>
                </a:lnTo>
                <a:lnTo>
                  <a:pt x="12" y="0"/>
                </a:lnTo>
                <a:close/>
              </a:path>
            </a:pathLst>
          </a:custGeom>
          <a:solidFill>
            <a:srgbClr val="9E7D38"/>
          </a:solidFill>
        </p:spPr>
        <p:txBody>
          <a:bodyPr wrap="square" lIns="0" tIns="0" rIns="0" bIns="0" rtlCol="0"/>
          <a:lstStyle/>
          <a:p>
            <a:endParaRPr/>
          </a:p>
        </p:txBody>
      </p:sp>
      <p:sp>
        <p:nvSpPr>
          <p:cNvPr id="2" name="object 2"/>
          <p:cNvSpPr txBox="1"/>
          <p:nvPr/>
        </p:nvSpPr>
        <p:spPr>
          <a:xfrm>
            <a:off x="901700" y="6500840"/>
            <a:ext cx="2048510"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7E7E7E"/>
                </a:solidFill>
                <a:latin typeface="Arial"/>
                <a:cs typeface="Arial"/>
              </a:rPr>
              <a:t>Wake </a:t>
            </a:r>
            <a:r>
              <a:rPr sz="1000" spc="-5" dirty="0">
                <a:solidFill>
                  <a:srgbClr val="7E7E7E"/>
                </a:solidFill>
                <a:latin typeface="Arial"/>
                <a:cs typeface="Arial"/>
              </a:rPr>
              <a:t>Forest </a:t>
            </a:r>
            <a:r>
              <a:rPr sz="1000" spc="-10" dirty="0">
                <a:solidFill>
                  <a:srgbClr val="7E7E7E"/>
                </a:solidFill>
                <a:latin typeface="Arial"/>
                <a:cs typeface="Arial"/>
              </a:rPr>
              <a:t>Baptist Medical</a:t>
            </a:r>
            <a:r>
              <a:rPr sz="1000" spc="-50" dirty="0">
                <a:solidFill>
                  <a:srgbClr val="7E7E7E"/>
                </a:solidFill>
                <a:latin typeface="Arial"/>
                <a:cs typeface="Arial"/>
              </a:rPr>
              <a:t> </a:t>
            </a:r>
            <a:r>
              <a:rPr sz="1000" spc="-10" dirty="0">
                <a:solidFill>
                  <a:srgbClr val="7E7E7E"/>
                </a:solidFill>
                <a:latin typeface="Arial"/>
                <a:cs typeface="Arial"/>
              </a:rPr>
              <a:t>Center</a:t>
            </a:r>
            <a:endParaRPr sz="1000">
              <a:latin typeface="Arial"/>
              <a:cs typeface="Arial"/>
            </a:endParaRPr>
          </a:p>
        </p:txBody>
      </p:sp>
      <p:sp>
        <p:nvSpPr>
          <p:cNvPr id="23" name="object 23"/>
          <p:cNvSpPr txBox="1"/>
          <p:nvPr/>
        </p:nvSpPr>
        <p:spPr>
          <a:xfrm>
            <a:off x="8247380" y="6351523"/>
            <a:ext cx="224154"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Arial"/>
                <a:cs typeface="Arial"/>
              </a:rPr>
              <a:t>1</a:t>
            </a:r>
            <a:r>
              <a:rPr sz="1400" dirty="0">
                <a:latin typeface="Arial"/>
                <a:cs typeface="Arial"/>
              </a:rPr>
              <a:t>8</a:t>
            </a:r>
            <a:endParaRPr sz="14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19435" y="279907"/>
            <a:ext cx="7580630" cy="513715"/>
          </a:xfrm>
          <a:prstGeom prst="rect">
            <a:avLst/>
          </a:prstGeom>
        </p:spPr>
        <p:txBody>
          <a:bodyPr vert="horz" wrap="square" lIns="0" tIns="12700" rIns="0" bIns="0" rtlCol="0">
            <a:spAutoFit/>
          </a:bodyPr>
          <a:lstStyle/>
          <a:p>
            <a:pPr marL="12700">
              <a:lnSpc>
                <a:spcPct val="100000"/>
              </a:lnSpc>
              <a:spcBef>
                <a:spcPts val="100"/>
              </a:spcBef>
            </a:pPr>
            <a:r>
              <a:rPr sz="3200" b="1" spc="-5" dirty="0">
                <a:latin typeface="Arial"/>
                <a:cs typeface="Arial"/>
              </a:rPr>
              <a:t>Multiple Morbidity Composite</a:t>
            </a:r>
            <a:r>
              <a:rPr sz="3200" b="1" spc="-70" dirty="0">
                <a:latin typeface="Arial"/>
                <a:cs typeface="Arial"/>
              </a:rPr>
              <a:t> </a:t>
            </a:r>
            <a:r>
              <a:rPr sz="3200" b="1" spc="-5" dirty="0">
                <a:latin typeface="Arial"/>
                <a:cs typeface="Arial"/>
              </a:rPr>
              <a:t>Outcome</a:t>
            </a:r>
            <a:endParaRPr sz="3200">
              <a:latin typeface="Arial"/>
              <a:cs typeface="Arial"/>
            </a:endParaRPr>
          </a:p>
        </p:txBody>
      </p:sp>
      <p:sp>
        <p:nvSpPr>
          <p:cNvPr id="4" name="object 4"/>
          <p:cNvSpPr txBox="1"/>
          <p:nvPr/>
        </p:nvSpPr>
        <p:spPr>
          <a:xfrm>
            <a:off x="292100" y="1349756"/>
            <a:ext cx="8570595" cy="3256915"/>
          </a:xfrm>
          <a:prstGeom prst="rect">
            <a:avLst/>
          </a:prstGeom>
        </p:spPr>
        <p:txBody>
          <a:bodyPr vert="horz" wrap="square" lIns="0" tIns="13335" rIns="0" bIns="0" rtlCol="0">
            <a:spAutoFit/>
          </a:bodyPr>
          <a:lstStyle/>
          <a:p>
            <a:pPr marL="243840" marR="60960" indent="-231140">
              <a:lnSpc>
                <a:spcPct val="100000"/>
              </a:lnSpc>
              <a:spcBef>
                <a:spcPts val="105"/>
              </a:spcBef>
              <a:buChar char="•"/>
              <a:tabLst>
                <a:tab pos="244475" algn="l"/>
              </a:tabLst>
            </a:pPr>
            <a:r>
              <a:rPr sz="2600" spc="-5" dirty="0">
                <a:latin typeface="Arial"/>
                <a:cs typeface="Arial"/>
              </a:rPr>
              <a:t>If </a:t>
            </a:r>
            <a:r>
              <a:rPr sz="2600" dirty="0">
                <a:latin typeface="Arial"/>
                <a:cs typeface="Arial"/>
              </a:rPr>
              <a:t>a </a:t>
            </a:r>
            <a:r>
              <a:rPr sz="2600" spc="-10" dirty="0">
                <a:latin typeface="Arial"/>
                <a:cs typeface="Arial"/>
              </a:rPr>
              <a:t>drug’s effect </a:t>
            </a:r>
            <a:r>
              <a:rPr sz="2600" spc="-5" dirty="0">
                <a:latin typeface="Arial"/>
                <a:cs typeface="Arial"/>
              </a:rPr>
              <a:t>is </a:t>
            </a:r>
            <a:r>
              <a:rPr sz="2600" dirty="0">
                <a:latin typeface="Arial"/>
                <a:cs typeface="Arial"/>
              </a:rPr>
              <a:t>on </a:t>
            </a:r>
            <a:r>
              <a:rPr sz="2600" u="heavy" dirty="0">
                <a:uFill>
                  <a:solidFill>
                    <a:srgbClr val="000000"/>
                  </a:solidFill>
                </a:uFill>
                <a:latin typeface="Arial"/>
                <a:cs typeface="Arial"/>
              </a:rPr>
              <a:t>aging</a:t>
            </a:r>
            <a:r>
              <a:rPr sz="2600" dirty="0">
                <a:latin typeface="Arial"/>
                <a:cs typeface="Arial"/>
              </a:rPr>
              <a:t> </a:t>
            </a:r>
            <a:r>
              <a:rPr sz="2600" spc="-5" dirty="0">
                <a:latin typeface="Arial"/>
                <a:cs typeface="Arial"/>
              </a:rPr>
              <a:t>it </a:t>
            </a:r>
            <a:r>
              <a:rPr sz="2600" dirty="0">
                <a:latin typeface="Arial"/>
                <a:cs typeface="Arial"/>
              </a:rPr>
              <a:t>should reduce the  incidence of </a:t>
            </a:r>
            <a:r>
              <a:rPr sz="2600" u="heavy" spc="-5" dirty="0">
                <a:uFill>
                  <a:solidFill>
                    <a:srgbClr val="000000"/>
                  </a:solidFill>
                </a:uFill>
                <a:latin typeface="Arial"/>
                <a:cs typeface="Arial"/>
              </a:rPr>
              <a:t>multiple </a:t>
            </a:r>
            <a:r>
              <a:rPr sz="2600" u="heavy" dirty="0">
                <a:uFill>
                  <a:solidFill>
                    <a:srgbClr val="000000"/>
                  </a:solidFill>
                </a:uFill>
                <a:latin typeface="Arial"/>
                <a:cs typeface="Arial"/>
              </a:rPr>
              <a:t>diseases</a:t>
            </a:r>
            <a:r>
              <a:rPr sz="2600" dirty="0">
                <a:latin typeface="Arial"/>
                <a:cs typeface="Arial"/>
              </a:rPr>
              <a:t> including those that share  few risk </a:t>
            </a:r>
            <a:r>
              <a:rPr sz="2600" spc="-5" dirty="0">
                <a:latin typeface="Arial"/>
                <a:cs typeface="Arial"/>
              </a:rPr>
              <a:t>factors </a:t>
            </a:r>
            <a:r>
              <a:rPr sz="2600" dirty="0">
                <a:latin typeface="Arial"/>
                <a:cs typeface="Arial"/>
              </a:rPr>
              <a:t>other than</a:t>
            </a:r>
            <a:r>
              <a:rPr sz="2600" spc="-25" dirty="0">
                <a:latin typeface="Arial"/>
                <a:cs typeface="Arial"/>
              </a:rPr>
              <a:t> </a:t>
            </a:r>
            <a:r>
              <a:rPr sz="2600" dirty="0">
                <a:latin typeface="Arial"/>
                <a:cs typeface="Arial"/>
              </a:rPr>
              <a:t>age.</a:t>
            </a:r>
            <a:endParaRPr sz="2600">
              <a:latin typeface="Arial"/>
              <a:cs typeface="Arial"/>
            </a:endParaRPr>
          </a:p>
          <a:p>
            <a:pPr marL="243840" marR="5080" indent="-231140">
              <a:lnSpc>
                <a:spcPct val="100000"/>
              </a:lnSpc>
              <a:spcBef>
                <a:spcPts val="1800"/>
              </a:spcBef>
              <a:buChar char="•"/>
              <a:tabLst>
                <a:tab pos="244475" algn="l"/>
              </a:tabLst>
            </a:pPr>
            <a:r>
              <a:rPr sz="2600" spc="5" dirty="0">
                <a:latin typeface="Arial"/>
                <a:cs typeface="Arial"/>
              </a:rPr>
              <a:t>The </a:t>
            </a:r>
            <a:r>
              <a:rPr sz="2600" dirty="0">
                <a:latin typeface="Arial"/>
                <a:cs typeface="Arial"/>
              </a:rPr>
              <a:t>outcome of </a:t>
            </a:r>
            <a:r>
              <a:rPr sz="2600" spc="-5" dirty="0">
                <a:latin typeface="Arial"/>
                <a:cs typeface="Arial"/>
              </a:rPr>
              <a:t>interest is </a:t>
            </a:r>
            <a:r>
              <a:rPr sz="2600" dirty="0">
                <a:latin typeface="Arial"/>
                <a:cs typeface="Arial"/>
              </a:rPr>
              <a:t>the </a:t>
            </a:r>
            <a:r>
              <a:rPr sz="2600" u="heavy" spc="-5" dirty="0">
                <a:uFill>
                  <a:solidFill>
                    <a:srgbClr val="000000"/>
                  </a:solidFill>
                </a:uFill>
                <a:latin typeface="Arial"/>
                <a:cs typeface="Arial"/>
              </a:rPr>
              <a:t>time to </a:t>
            </a:r>
            <a:r>
              <a:rPr sz="2600" u="heavy" dirty="0">
                <a:uFill>
                  <a:solidFill>
                    <a:srgbClr val="000000"/>
                  </a:solidFill>
                </a:uFill>
                <a:latin typeface="Arial"/>
                <a:cs typeface="Arial"/>
              </a:rPr>
              <a:t>incidence</a:t>
            </a:r>
            <a:r>
              <a:rPr sz="2600" dirty="0">
                <a:latin typeface="Arial"/>
                <a:cs typeface="Arial"/>
              </a:rPr>
              <a:t> of one of  a collection of possible disease</a:t>
            </a:r>
            <a:r>
              <a:rPr sz="2600" spc="-65" dirty="0">
                <a:latin typeface="Arial"/>
                <a:cs typeface="Arial"/>
              </a:rPr>
              <a:t> </a:t>
            </a:r>
            <a:r>
              <a:rPr sz="2600" dirty="0">
                <a:latin typeface="Arial"/>
                <a:cs typeface="Arial"/>
              </a:rPr>
              <a:t>endpoints.</a:t>
            </a:r>
            <a:endParaRPr sz="2600">
              <a:latin typeface="Arial"/>
              <a:cs typeface="Arial"/>
            </a:endParaRPr>
          </a:p>
          <a:p>
            <a:pPr marL="243840" marR="302260" indent="-231140">
              <a:lnSpc>
                <a:spcPct val="100000"/>
              </a:lnSpc>
              <a:spcBef>
                <a:spcPts val="1800"/>
              </a:spcBef>
              <a:buChar char="•"/>
              <a:tabLst>
                <a:tab pos="244475" algn="l"/>
              </a:tabLst>
            </a:pPr>
            <a:r>
              <a:rPr sz="2600" dirty="0">
                <a:latin typeface="Arial"/>
                <a:cs typeface="Arial"/>
              </a:rPr>
              <a:t>This collection </a:t>
            </a:r>
            <a:r>
              <a:rPr sz="2600" spc="-5" dirty="0">
                <a:latin typeface="Arial"/>
                <a:cs typeface="Arial"/>
              </a:rPr>
              <a:t>is </a:t>
            </a:r>
            <a:r>
              <a:rPr sz="2600" dirty="0">
                <a:latin typeface="Arial"/>
                <a:cs typeface="Arial"/>
              </a:rPr>
              <a:t>a </a:t>
            </a:r>
            <a:r>
              <a:rPr sz="2600" u="heavy" dirty="0">
                <a:uFill>
                  <a:solidFill>
                    <a:srgbClr val="000000"/>
                  </a:solidFill>
                </a:uFill>
                <a:latin typeface="Arial"/>
                <a:cs typeface="Arial"/>
              </a:rPr>
              <a:t>composite endpoint</a:t>
            </a:r>
            <a:r>
              <a:rPr sz="2600" dirty="0">
                <a:latin typeface="Arial"/>
                <a:cs typeface="Arial"/>
              </a:rPr>
              <a:t> of </a:t>
            </a:r>
            <a:r>
              <a:rPr sz="2600" spc="-5" dirty="0">
                <a:latin typeface="Arial"/>
                <a:cs typeface="Arial"/>
              </a:rPr>
              <a:t>multiple </a:t>
            </a:r>
            <a:r>
              <a:rPr sz="2600" dirty="0">
                <a:latin typeface="Arial"/>
                <a:cs typeface="Arial"/>
              </a:rPr>
              <a:t>age-  </a:t>
            </a:r>
            <a:r>
              <a:rPr sz="2600" spc="-5" dirty="0">
                <a:latin typeface="Arial"/>
                <a:cs typeface="Arial"/>
              </a:rPr>
              <a:t>related morbidities.</a:t>
            </a:r>
            <a:endParaRPr sz="2600">
              <a:latin typeface="Arial"/>
              <a:cs typeface="Arial"/>
            </a:endParaRPr>
          </a:p>
        </p:txBody>
      </p:sp>
      <p:sp>
        <p:nvSpPr>
          <p:cNvPr id="2" name="object 2"/>
          <p:cNvSpPr txBox="1"/>
          <p:nvPr/>
        </p:nvSpPr>
        <p:spPr>
          <a:xfrm>
            <a:off x="901700" y="6500840"/>
            <a:ext cx="2048510"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7E7E7E"/>
                </a:solidFill>
                <a:latin typeface="Arial"/>
                <a:cs typeface="Arial"/>
              </a:rPr>
              <a:t>Wake </a:t>
            </a:r>
            <a:r>
              <a:rPr sz="1000" spc="-5" dirty="0">
                <a:solidFill>
                  <a:srgbClr val="7E7E7E"/>
                </a:solidFill>
                <a:latin typeface="Arial"/>
                <a:cs typeface="Arial"/>
              </a:rPr>
              <a:t>Forest </a:t>
            </a:r>
            <a:r>
              <a:rPr sz="1000" spc="-10" dirty="0">
                <a:solidFill>
                  <a:srgbClr val="7E7E7E"/>
                </a:solidFill>
                <a:latin typeface="Arial"/>
                <a:cs typeface="Arial"/>
              </a:rPr>
              <a:t>Baptist Medical</a:t>
            </a:r>
            <a:r>
              <a:rPr sz="1000" spc="-50" dirty="0">
                <a:solidFill>
                  <a:srgbClr val="7E7E7E"/>
                </a:solidFill>
                <a:latin typeface="Arial"/>
                <a:cs typeface="Arial"/>
              </a:rPr>
              <a:t> </a:t>
            </a:r>
            <a:r>
              <a:rPr sz="1000" spc="-10" dirty="0">
                <a:solidFill>
                  <a:srgbClr val="7E7E7E"/>
                </a:solidFill>
                <a:latin typeface="Arial"/>
                <a:cs typeface="Arial"/>
              </a:rPr>
              <a:t>Center</a:t>
            </a:r>
            <a:endParaRPr sz="1000">
              <a:latin typeface="Arial"/>
              <a:cs typeface="Arial"/>
            </a:endParaRPr>
          </a:p>
        </p:txBody>
      </p:sp>
      <p:sp>
        <p:nvSpPr>
          <p:cNvPr id="5" name="object 5"/>
          <p:cNvSpPr txBox="1"/>
          <p:nvPr/>
        </p:nvSpPr>
        <p:spPr>
          <a:xfrm>
            <a:off x="8247380" y="6351523"/>
            <a:ext cx="224154"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Arial"/>
                <a:cs typeface="Arial"/>
              </a:rPr>
              <a:t>1</a:t>
            </a:r>
            <a:r>
              <a:rPr sz="1400" dirty="0">
                <a:latin typeface="Arial"/>
                <a:cs typeface="Arial"/>
              </a:rPr>
              <a:t>9</a:t>
            </a:r>
            <a:endParaRPr sz="14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p:cNvSpPr txBox="1">
            <a:spLocks noGrp="1"/>
          </p:cNvSpPr>
          <p:nvPr>
            <p:ph type="title"/>
          </p:nvPr>
        </p:nvSpPr>
        <p:spPr>
          <a:xfrm>
            <a:off x="901700" y="660908"/>
            <a:ext cx="4142740" cy="574040"/>
          </a:xfrm>
          <a:prstGeom prst="rect">
            <a:avLst/>
          </a:prstGeom>
        </p:spPr>
        <p:txBody>
          <a:bodyPr vert="horz" wrap="square" lIns="0" tIns="12700" rIns="0" bIns="0" rtlCol="0">
            <a:spAutoFit/>
          </a:bodyPr>
          <a:lstStyle/>
          <a:p>
            <a:pPr marL="12700">
              <a:lnSpc>
                <a:spcPct val="100000"/>
              </a:lnSpc>
              <a:spcBef>
                <a:spcPts val="100"/>
              </a:spcBef>
            </a:pPr>
            <a:r>
              <a:rPr sz="3600" spc="-5" dirty="0"/>
              <a:t>Conflicts to</a:t>
            </a:r>
            <a:r>
              <a:rPr sz="3600" spc="-45" dirty="0"/>
              <a:t> </a:t>
            </a:r>
            <a:r>
              <a:rPr sz="3600" spc="-5" dirty="0"/>
              <a:t>Disclose</a:t>
            </a:r>
            <a:endParaRPr sz="3600"/>
          </a:p>
        </p:txBody>
      </p:sp>
      <p:sp>
        <p:nvSpPr>
          <p:cNvPr id="4" name="Content"/>
          <p:cNvSpPr txBox="1"/>
          <p:nvPr/>
        </p:nvSpPr>
        <p:spPr>
          <a:xfrm>
            <a:off x="901700" y="1396665"/>
            <a:ext cx="1108075" cy="452120"/>
          </a:xfrm>
          <a:prstGeom prst="rect">
            <a:avLst/>
          </a:prstGeom>
        </p:spPr>
        <p:txBody>
          <a:bodyPr vert="horz" wrap="square" lIns="0" tIns="12065" rIns="0" bIns="0" rtlCol="0">
            <a:spAutoFit/>
          </a:bodyPr>
          <a:lstStyle/>
          <a:p>
            <a:pPr marL="243840" indent="-231140">
              <a:lnSpc>
                <a:spcPct val="100000"/>
              </a:lnSpc>
              <a:spcBef>
                <a:spcPts val="95"/>
              </a:spcBef>
              <a:buChar char="•"/>
              <a:tabLst>
                <a:tab pos="244475" algn="l"/>
              </a:tabLst>
            </a:pPr>
            <a:r>
              <a:rPr sz="2800" spc="-10" dirty="0">
                <a:latin typeface="Arial"/>
                <a:cs typeface="Arial"/>
              </a:rPr>
              <a:t>N</a:t>
            </a:r>
            <a:r>
              <a:rPr sz="2800" dirty="0">
                <a:latin typeface="Arial"/>
                <a:cs typeface="Arial"/>
              </a:rPr>
              <a:t>one</a:t>
            </a:r>
            <a:endParaRPr sz="2800">
              <a:latin typeface="Arial"/>
              <a:cs typeface="Arial"/>
            </a:endParaRPr>
          </a:p>
        </p:txBody>
      </p:sp>
      <p:sp>
        <p:nvSpPr>
          <p:cNvPr id="2" name="object 2"/>
          <p:cNvSpPr txBox="1"/>
          <p:nvPr/>
        </p:nvSpPr>
        <p:spPr>
          <a:xfrm>
            <a:off x="901700" y="6500840"/>
            <a:ext cx="2048510"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7E7E7E"/>
                </a:solidFill>
                <a:latin typeface="Arial"/>
                <a:cs typeface="Arial"/>
              </a:rPr>
              <a:t>Wake </a:t>
            </a:r>
            <a:r>
              <a:rPr sz="1000" spc="-5" dirty="0">
                <a:solidFill>
                  <a:srgbClr val="7E7E7E"/>
                </a:solidFill>
                <a:latin typeface="Arial"/>
                <a:cs typeface="Arial"/>
              </a:rPr>
              <a:t>Forest </a:t>
            </a:r>
            <a:r>
              <a:rPr sz="1000" spc="-10" dirty="0">
                <a:solidFill>
                  <a:srgbClr val="7E7E7E"/>
                </a:solidFill>
                <a:latin typeface="Arial"/>
                <a:cs typeface="Arial"/>
              </a:rPr>
              <a:t>Baptist Medical</a:t>
            </a:r>
            <a:r>
              <a:rPr sz="1000" spc="-50" dirty="0">
                <a:solidFill>
                  <a:srgbClr val="7E7E7E"/>
                </a:solidFill>
                <a:latin typeface="Arial"/>
                <a:cs typeface="Arial"/>
              </a:rPr>
              <a:t> </a:t>
            </a:r>
            <a:r>
              <a:rPr sz="1000" spc="-10" dirty="0">
                <a:solidFill>
                  <a:srgbClr val="7E7E7E"/>
                </a:solidFill>
                <a:latin typeface="Arial"/>
                <a:cs typeface="Arial"/>
              </a:rPr>
              <a:t>Center</a:t>
            </a:r>
            <a:endParaRPr sz="1000">
              <a:latin typeface="Arial"/>
              <a:cs typeface="Arial"/>
            </a:endParaRPr>
          </a:p>
        </p:txBody>
      </p:sp>
      <p:sp>
        <p:nvSpPr>
          <p:cNvPr id="5" name="Slide number"/>
          <p:cNvSpPr txBox="1"/>
          <p:nvPr/>
        </p:nvSpPr>
        <p:spPr>
          <a:xfrm>
            <a:off x="8346440" y="6351523"/>
            <a:ext cx="12509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Arial"/>
                <a:cs typeface="Arial"/>
              </a:rPr>
              <a:t>2</a:t>
            </a:r>
            <a:endParaRPr sz="140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90638" y="356108"/>
            <a:ext cx="7648575" cy="574040"/>
          </a:xfrm>
          <a:prstGeom prst="rect">
            <a:avLst/>
          </a:prstGeom>
        </p:spPr>
        <p:txBody>
          <a:bodyPr vert="horz" wrap="square" lIns="0" tIns="12700" rIns="0" bIns="0" rtlCol="0">
            <a:spAutoFit/>
          </a:bodyPr>
          <a:lstStyle/>
          <a:p>
            <a:pPr marL="12700">
              <a:lnSpc>
                <a:spcPct val="100000"/>
              </a:lnSpc>
              <a:spcBef>
                <a:spcPts val="100"/>
              </a:spcBef>
            </a:pPr>
            <a:r>
              <a:rPr sz="3600" spc="-5" dirty="0"/>
              <a:t>Selecting Diseases for the</a:t>
            </a:r>
            <a:r>
              <a:rPr sz="3600" spc="-25" dirty="0"/>
              <a:t> </a:t>
            </a:r>
            <a:r>
              <a:rPr sz="3600" spc="-5" dirty="0"/>
              <a:t>Composite</a:t>
            </a:r>
            <a:endParaRPr sz="3600"/>
          </a:p>
        </p:txBody>
      </p:sp>
      <p:sp>
        <p:nvSpPr>
          <p:cNvPr id="4" name="object 4"/>
          <p:cNvSpPr txBox="1"/>
          <p:nvPr/>
        </p:nvSpPr>
        <p:spPr>
          <a:xfrm>
            <a:off x="252222" y="1600961"/>
            <a:ext cx="8435340" cy="1559560"/>
          </a:xfrm>
          <a:prstGeom prst="rect">
            <a:avLst/>
          </a:prstGeom>
          <a:ln w="25907">
            <a:solidFill>
              <a:srgbClr val="7B109A"/>
            </a:solidFill>
          </a:ln>
        </p:spPr>
        <p:txBody>
          <a:bodyPr vert="horz" wrap="square" lIns="0" tIns="0" rIns="0" bIns="0" rtlCol="0">
            <a:spAutoFit/>
          </a:bodyPr>
          <a:lstStyle/>
          <a:p>
            <a:pPr marL="436245" indent="-231775">
              <a:lnSpc>
                <a:spcPts val="3045"/>
              </a:lnSpc>
              <a:buChar char="•"/>
              <a:tabLst>
                <a:tab pos="436880" algn="l"/>
              </a:tabLst>
            </a:pPr>
            <a:r>
              <a:rPr sz="2600" dirty="0">
                <a:latin typeface="Arial"/>
                <a:cs typeface="Arial"/>
              </a:rPr>
              <a:t>Age </a:t>
            </a:r>
            <a:r>
              <a:rPr sz="2600" spc="-5" dirty="0">
                <a:latin typeface="Arial"/>
                <a:cs typeface="Arial"/>
              </a:rPr>
              <a:t>is </a:t>
            </a:r>
            <a:r>
              <a:rPr sz="2600" dirty="0">
                <a:latin typeface="Arial"/>
                <a:cs typeface="Arial"/>
              </a:rPr>
              <a:t>the most important risk</a:t>
            </a:r>
            <a:r>
              <a:rPr sz="2600" spc="-85" dirty="0">
                <a:latin typeface="Arial"/>
                <a:cs typeface="Arial"/>
              </a:rPr>
              <a:t> </a:t>
            </a:r>
            <a:r>
              <a:rPr sz="2600" spc="-25" dirty="0">
                <a:latin typeface="Arial"/>
                <a:cs typeface="Arial"/>
              </a:rPr>
              <a:t>factor.</a:t>
            </a:r>
            <a:endParaRPr sz="2600">
              <a:latin typeface="Arial"/>
              <a:cs typeface="Arial"/>
            </a:endParaRPr>
          </a:p>
          <a:p>
            <a:pPr marL="436245" marR="151765" indent="-231775">
              <a:lnSpc>
                <a:spcPct val="100000"/>
              </a:lnSpc>
              <a:spcBef>
                <a:spcPts val="1800"/>
              </a:spcBef>
              <a:buChar char="•"/>
              <a:tabLst>
                <a:tab pos="436880" algn="l"/>
              </a:tabLst>
            </a:pPr>
            <a:r>
              <a:rPr sz="2600" dirty="0">
                <a:latin typeface="Arial"/>
                <a:cs typeface="Arial"/>
              </a:rPr>
              <a:t>Evidence that aging biology targeted by the treatment  plays a </a:t>
            </a:r>
            <a:r>
              <a:rPr sz="2600" spc="-5" dirty="0">
                <a:latin typeface="Arial"/>
                <a:cs typeface="Arial"/>
              </a:rPr>
              <a:t>role in its</a:t>
            </a:r>
            <a:r>
              <a:rPr sz="2600" spc="-10" dirty="0">
                <a:latin typeface="Arial"/>
                <a:cs typeface="Arial"/>
              </a:rPr>
              <a:t> </a:t>
            </a:r>
            <a:r>
              <a:rPr sz="2600" dirty="0">
                <a:latin typeface="Arial"/>
                <a:cs typeface="Arial"/>
              </a:rPr>
              <a:t>occurrence.</a:t>
            </a:r>
            <a:endParaRPr sz="2600">
              <a:latin typeface="Arial"/>
              <a:cs typeface="Arial"/>
            </a:endParaRPr>
          </a:p>
        </p:txBody>
      </p:sp>
      <p:sp>
        <p:nvSpPr>
          <p:cNvPr id="5" name="object 5"/>
          <p:cNvSpPr txBox="1"/>
          <p:nvPr/>
        </p:nvSpPr>
        <p:spPr>
          <a:xfrm>
            <a:off x="444500" y="2996285"/>
            <a:ext cx="7540625" cy="1671320"/>
          </a:xfrm>
          <a:prstGeom prst="rect">
            <a:avLst/>
          </a:prstGeom>
        </p:spPr>
        <p:txBody>
          <a:bodyPr vert="horz" wrap="square" lIns="0" tIns="241300" rIns="0" bIns="0" rtlCol="0">
            <a:spAutoFit/>
          </a:bodyPr>
          <a:lstStyle/>
          <a:p>
            <a:pPr marL="243840" indent="-231140">
              <a:lnSpc>
                <a:spcPct val="100000"/>
              </a:lnSpc>
              <a:spcBef>
                <a:spcPts val="1900"/>
              </a:spcBef>
              <a:buChar char="•"/>
              <a:tabLst>
                <a:tab pos="244475" algn="l"/>
              </a:tabLst>
            </a:pPr>
            <a:r>
              <a:rPr sz="2600" dirty="0">
                <a:latin typeface="Arial"/>
                <a:cs typeface="Arial"/>
              </a:rPr>
              <a:t>Not a ‘biochemical’ diagnosis [per</a:t>
            </a:r>
            <a:r>
              <a:rPr sz="2600" spc="-185" dirty="0">
                <a:latin typeface="Arial"/>
                <a:cs typeface="Arial"/>
              </a:rPr>
              <a:t> </a:t>
            </a:r>
            <a:r>
              <a:rPr sz="2600" dirty="0">
                <a:latin typeface="Arial"/>
                <a:cs typeface="Arial"/>
              </a:rPr>
              <a:t>FDA].</a:t>
            </a:r>
            <a:endParaRPr sz="2600">
              <a:latin typeface="Arial"/>
              <a:cs typeface="Arial"/>
            </a:endParaRPr>
          </a:p>
          <a:p>
            <a:pPr marL="243840" marR="5080" indent="-231140">
              <a:lnSpc>
                <a:spcPct val="100000"/>
              </a:lnSpc>
              <a:spcBef>
                <a:spcPts val="1800"/>
              </a:spcBef>
              <a:buChar char="•"/>
              <a:tabLst>
                <a:tab pos="244475" algn="l"/>
              </a:tabLst>
            </a:pPr>
            <a:r>
              <a:rPr sz="2600" dirty="0">
                <a:latin typeface="Arial"/>
                <a:cs typeface="Arial"/>
              </a:rPr>
              <a:t>Existing data supporting an </a:t>
            </a:r>
            <a:r>
              <a:rPr sz="2600" spc="-10" dirty="0">
                <a:latin typeface="Arial"/>
                <a:cs typeface="Arial"/>
              </a:rPr>
              <a:t>effect </a:t>
            </a:r>
            <a:r>
              <a:rPr sz="2600" dirty="0">
                <a:latin typeface="Arial"/>
                <a:cs typeface="Arial"/>
              </a:rPr>
              <a:t>of the proposed  intervention.</a:t>
            </a:r>
            <a:endParaRPr sz="2600">
              <a:latin typeface="Arial"/>
              <a:cs typeface="Arial"/>
            </a:endParaRPr>
          </a:p>
        </p:txBody>
      </p:sp>
      <p:sp>
        <p:nvSpPr>
          <p:cNvPr id="2" name="object 2"/>
          <p:cNvSpPr txBox="1"/>
          <p:nvPr/>
        </p:nvSpPr>
        <p:spPr>
          <a:xfrm>
            <a:off x="901700" y="6500840"/>
            <a:ext cx="2048510"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7E7E7E"/>
                </a:solidFill>
                <a:latin typeface="Arial"/>
                <a:cs typeface="Arial"/>
              </a:rPr>
              <a:t>Wake </a:t>
            </a:r>
            <a:r>
              <a:rPr sz="1000" spc="-5" dirty="0">
                <a:solidFill>
                  <a:srgbClr val="7E7E7E"/>
                </a:solidFill>
                <a:latin typeface="Arial"/>
                <a:cs typeface="Arial"/>
              </a:rPr>
              <a:t>Forest </a:t>
            </a:r>
            <a:r>
              <a:rPr sz="1000" spc="-10" dirty="0">
                <a:solidFill>
                  <a:srgbClr val="7E7E7E"/>
                </a:solidFill>
                <a:latin typeface="Arial"/>
                <a:cs typeface="Arial"/>
              </a:rPr>
              <a:t>Baptist Medical</a:t>
            </a:r>
            <a:r>
              <a:rPr sz="1000" spc="-50" dirty="0">
                <a:solidFill>
                  <a:srgbClr val="7E7E7E"/>
                </a:solidFill>
                <a:latin typeface="Arial"/>
                <a:cs typeface="Arial"/>
              </a:rPr>
              <a:t> </a:t>
            </a:r>
            <a:r>
              <a:rPr sz="1000" spc="-10" dirty="0">
                <a:solidFill>
                  <a:srgbClr val="7E7E7E"/>
                </a:solidFill>
                <a:latin typeface="Arial"/>
                <a:cs typeface="Arial"/>
              </a:rPr>
              <a:t>Center</a:t>
            </a:r>
            <a:endParaRPr sz="1000">
              <a:latin typeface="Arial"/>
              <a:cs typeface="Arial"/>
            </a:endParaRPr>
          </a:p>
        </p:txBody>
      </p:sp>
      <p:sp>
        <p:nvSpPr>
          <p:cNvPr id="6" name="object 6"/>
          <p:cNvSpPr txBox="1"/>
          <p:nvPr/>
        </p:nvSpPr>
        <p:spPr>
          <a:xfrm>
            <a:off x="8247380" y="6351523"/>
            <a:ext cx="224154"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Arial"/>
                <a:cs typeface="Arial"/>
              </a:rPr>
              <a:t>2</a:t>
            </a:r>
            <a:r>
              <a:rPr sz="1400" dirty="0">
                <a:latin typeface="Arial"/>
                <a:cs typeface="Arial"/>
              </a:rPr>
              <a:t>0</a:t>
            </a:r>
            <a:endParaRPr sz="14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 name="object 36"/>
          <p:cNvSpPr txBox="1">
            <a:spLocks noGrp="1"/>
          </p:cNvSpPr>
          <p:nvPr>
            <p:ph type="title"/>
          </p:nvPr>
        </p:nvSpPr>
        <p:spPr>
          <a:xfrm>
            <a:off x="368300" y="376682"/>
            <a:ext cx="8329930" cy="482600"/>
          </a:xfrm>
          <a:prstGeom prst="rect">
            <a:avLst/>
          </a:prstGeom>
        </p:spPr>
        <p:txBody>
          <a:bodyPr vert="horz" wrap="square" lIns="0" tIns="12700" rIns="0" bIns="0" rtlCol="0">
            <a:spAutoFit/>
          </a:bodyPr>
          <a:lstStyle/>
          <a:p>
            <a:pPr marL="12700">
              <a:lnSpc>
                <a:spcPct val="100000"/>
              </a:lnSpc>
              <a:spcBef>
                <a:spcPts val="100"/>
              </a:spcBef>
            </a:pPr>
            <a:r>
              <a:rPr sz="3000" b="1" spc="-5" dirty="0">
                <a:latin typeface="Arial"/>
                <a:cs typeface="Arial"/>
              </a:rPr>
              <a:t>Incidence </a:t>
            </a:r>
            <a:r>
              <a:rPr sz="3000" b="1" dirty="0">
                <a:latin typeface="Arial"/>
                <a:cs typeface="Arial"/>
              </a:rPr>
              <a:t>of </a:t>
            </a:r>
            <a:r>
              <a:rPr sz="3000" b="1" spc="-5" dirty="0">
                <a:latin typeface="Arial"/>
                <a:cs typeface="Arial"/>
              </a:rPr>
              <a:t>20 Chronic Comorbid</a:t>
            </a:r>
            <a:r>
              <a:rPr sz="3000" b="1" spc="30" dirty="0">
                <a:latin typeface="Arial"/>
                <a:cs typeface="Arial"/>
              </a:rPr>
              <a:t> </a:t>
            </a:r>
            <a:r>
              <a:rPr sz="3000" b="1" spc="-5" dirty="0">
                <a:latin typeface="Arial"/>
                <a:cs typeface="Arial"/>
              </a:rPr>
              <a:t>Conditions</a:t>
            </a:r>
            <a:endParaRPr sz="3000" dirty="0">
              <a:latin typeface="Arial"/>
              <a:cs typeface="Arial"/>
            </a:endParaRPr>
          </a:p>
        </p:txBody>
      </p:sp>
      <p:sp>
        <p:nvSpPr>
          <p:cNvPr id="37" name="object 37"/>
          <p:cNvSpPr txBox="1"/>
          <p:nvPr/>
        </p:nvSpPr>
        <p:spPr>
          <a:xfrm>
            <a:off x="368300" y="836929"/>
            <a:ext cx="5467350"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Recommended by </a:t>
            </a:r>
            <a:r>
              <a:rPr sz="2400" dirty="0">
                <a:latin typeface="Arial"/>
                <a:cs typeface="Arial"/>
              </a:rPr>
              <a:t>the </a:t>
            </a:r>
            <a:r>
              <a:rPr sz="2400" spc="-10" dirty="0">
                <a:latin typeface="Arial"/>
                <a:cs typeface="Arial"/>
              </a:rPr>
              <a:t>US-DHHS</a:t>
            </a:r>
            <a:r>
              <a:rPr sz="2400" spc="15" dirty="0">
                <a:latin typeface="Arial"/>
                <a:cs typeface="Arial"/>
              </a:rPr>
              <a:t> </a:t>
            </a:r>
            <a:r>
              <a:rPr sz="2400" spc="-5" dirty="0">
                <a:latin typeface="Arial"/>
                <a:cs typeface="Arial"/>
              </a:rPr>
              <a:t>(1-12).</a:t>
            </a:r>
            <a:endParaRPr sz="2400">
              <a:latin typeface="Arial"/>
              <a:cs typeface="Arial"/>
            </a:endParaRPr>
          </a:p>
        </p:txBody>
      </p:sp>
      <p:grpSp>
        <p:nvGrpSpPr>
          <p:cNvPr id="63" name="Group 62" descr="Twelve out of twenty graphs of chronic comorbid conditions incidence per 1,000 person-years, men and women: Hyperlipidemia (starred), Hypertension (starred), Depression (starred), Diabetes (starred), Arthritis (starred), Cancer (starred), Arrhythmias (starred), Asthma, CAD (starred), Substance Abuse, COPD (starred), Osteoporosis (starred). Source: St Sauver JL et al. BMJ Open 2015; 5:e006413; Goodman RA et al., Prev Chronic Dis 2013; 10:E66">
            <a:extLst>
              <a:ext uri="{FF2B5EF4-FFF2-40B4-BE49-F238E27FC236}">
                <a16:creationId xmlns:a16="http://schemas.microsoft.com/office/drawing/2014/main" id="{EA86A29C-0C1C-431A-9037-EB79EF353610}"/>
              </a:ext>
            </a:extLst>
          </p:cNvPr>
          <p:cNvGrpSpPr/>
          <p:nvPr/>
        </p:nvGrpSpPr>
        <p:grpSpPr>
          <a:xfrm>
            <a:off x="158450" y="1399477"/>
            <a:ext cx="9010015" cy="5016435"/>
            <a:chOff x="158450" y="1399477"/>
            <a:chExt cx="9010015" cy="5016435"/>
          </a:xfrm>
        </p:grpSpPr>
        <p:sp>
          <p:nvSpPr>
            <p:cNvPr id="3" name="object 3" descr="Twelve out of twenty graphs of chronic comorbid conditions incidence per 1,000 person-years, men and women: Hyperlipidemia, Hypertension, Depression, Diabetes, Arthritis, Cancer, Arrhythmias, Asthma, CAD, Substance Abuse, COPD, Osteoporosis. Source: St Sauver JL et al. BMJ Open 2015; 5:e006413; Goodman RA et al., Prev Chronic Dis 2013; 10:E66"/>
            <p:cNvSpPr/>
            <p:nvPr/>
          </p:nvSpPr>
          <p:spPr>
            <a:xfrm>
              <a:off x="611646" y="1566146"/>
              <a:ext cx="7839339" cy="4164504"/>
            </a:xfrm>
            <a:prstGeom prst="rect">
              <a:avLst/>
            </a:prstGeom>
            <a:blipFill>
              <a:blip r:embed="rId2" cstate="print"/>
              <a:stretch>
                <a:fillRect/>
              </a:stretch>
            </a:blipFill>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p:nvPr/>
          </p:nvSpPr>
          <p:spPr>
            <a:xfrm>
              <a:off x="1092708" y="1563624"/>
              <a:ext cx="944880" cy="257810"/>
            </a:xfrm>
            <a:custGeom>
              <a:avLst/>
              <a:gdLst/>
              <a:ahLst/>
              <a:cxnLst/>
              <a:rect l="l" t="t" r="r" b="b"/>
              <a:pathLst>
                <a:path w="944880" h="257810">
                  <a:moveTo>
                    <a:pt x="0" y="0"/>
                  </a:moveTo>
                  <a:lnTo>
                    <a:pt x="944879" y="0"/>
                  </a:lnTo>
                  <a:lnTo>
                    <a:pt x="944879" y="257555"/>
                  </a:lnTo>
                  <a:lnTo>
                    <a:pt x="0" y="257555"/>
                  </a:lnTo>
                  <a:lnTo>
                    <a:pt x="0" y="0"/>
                  </a:lnTo>
                  <a:close/>
                </a:path>
              </a:pathLst>
            </a:custGeom>
            <a:solidFill>
              <a:srgbClr val="FFFFFF"/>
            </a:solidFill>
          </p:spPr>
          <p:txBody>
            <a:bodyPr wrap="square" lIns="0" tIns="0" rIns="0" bIns="0" rtlCol="0"/>
            <a:lstStyle/>
            <a:p>
              <a:endParaRPr/>
            </a:p>
          </p:txBody>
        </p:sp>
        <p:sp>
          <p:nvSpPr>
            <p:cNvPr id="5" name="object 5">
              <a:extLst>
                <a:ext uri="{C183D7F6-B498-43B3-948B-1728B52AA6E4}">
                  <adec:decorative xmlns:adec="http://schemas.microsoft.com/office/drawing/2017/decorative" val="1"/>
                </a:ext>
              </a:extLst>
            </p:cNvPr>
            <p:cNvSpPr/>
            <p:nvPr/>
          </p:nvSpPr>
          <p:spPr>
            <a:xfrm>
              <a:off x="3044951" y="1571244"/>
              <a:ext cx="946785" cy="257810"/>
            </a:xfrm>
            <a:custGeom>
              <a:avLst/>
              <a:gdLst/>
              <a:ahLst/>
              <a:cxnLst/>
              <a:rect l="l" t="t" r="r" b="b"/>
              <a:pathLst>
                <a:path w="946785" h="257810">
                  <a:moveTo>
                    <a:pt x="0" y="0"/>
                  </a:moveTo>
                  <a:lnTo>
                    <a:pt x="946403" y="0"/>
                  </a:lnTo>
                  <a:lnTo>
                    <a:pt x="946403" y="257555"/>
                  </a:lnTo>
                  <a:lnTo>
                    <a:pt x="0" y="257555"/>
                  </a:lnTo>
                  <a:lnTo>
                    <a:pt x="0" y="0"/>
                  </a:lnTo>
                  <a:close/>
                </a:path>
              </a:pathLst>
            </a:custGeom>
            <a:solidFill>
              <a:srgbClr val="FFFFFF"/>
            </a:solidFill>
          </p:spPr>
          <p:txBody>
            <a:bodyPr wrap="square" lIns="0" tIns="0" rIns="0" bIns="0" rtlCol="0"/>
            <a:lstStyle/>
            <a:p>
              <a:endParaRPr/>
            </a:p>
          </p:txBody>
        </p:sp>
        <p:sp>
          <p:nvSpPr>
            <p:cNvPr id="6" name="object 6">
              <a:extLst>
                <a:ext uri="{C183D7F6-B498-43B3-948B-1728B52AA6E4}">
                  <adec:decorative xmlns:adec="http://schemas.microsoft.com/office/drawing/2017/decorative" val="1"/>
                </a:ext>
              </a:extLst>
            </p:cNvPr>
            <p:cNvSpPr/>
            <p:nvPr/>
          </p:nvSpPr>
          <p:spPr>
            <a:xfrm>
              <a:off x="4934711" y="1603247"/>
              <a:ext cx="944880" cy="283845"/>
            </a:xfrm>
            <a:custGeom>
              <a:avLst/>
              <a:gdLst/>
              <a:ahLst/>
              <a:cxnLst/>
              <a:rect l="l" t="t" r="r" b="b"/>
              <a:pathLst>
                <a:path w="944879" h="283844">
                  <a:moveTo>
                    <a:pt x="0" y="0"/>
                  </a:moveTo>
                  <a:lnTo>
                    <a:pt x="944880" y="0"/>
                  </a:lnTo>
                  <a:lnTo>
                    <a:pt x="944880" y="283463"/>
                  </a:lnTo>
                  <a:lnTo>
                    <a:pt x="0" y="283463"/>
                  </a:lnTo>
                  <a:lnTo>
                    <a:pt x="0" y="0"/>
                  </a:lnTo>
                  <a:close/>
                </a:path>
              </a:pathLst>
            </a:custGeom>
            <a:solidFill>
              <a:srgbClr val="FFFFFF"/>
            </a:solidFill>
          </p:spPr>
          <p:txBody>
            <a:bodyPr wrap="square" lIns="0" tIns="0" rIns="0" bIns="0" rtlCol="0"/>
            <a:lstStyle/>
            <a:p>
              <a:endParaRPr/>
            </a:p>
          </p:txBody>
        </p:sp>
        <p:sp>
          <p:nvSpPr>
            <p:cNvPr id="7" name="object 7">
              <a:extLst>
                <a:ext uri="{C183D7F6-B498-43B3-948B-1728B52AA6E4}">
                  <adec:decorative xmlns:adec="http://schemas.microsoft.com/office/drawing/2017/decorative" val="1"/>
                </a:ext>
              </a:extLst>
            </p:cNvPr>
            <p:cNvSpPr/>
            <p:nvPr/>
          </p:nvSpPr>
          <p:spPr>
            <a:xfrm>
              <a:off x="6824471" y="1552955"/>
              <a:ext cx="946785" cy="283845"/>
            </a:xfrm>
            <a:custGeom>
              <a:avLst/>
              <a:gdLst/>
              <a:ahLst/>
              <a:cxnLst/>
              <a:rect l="l" t="t" r="r" b="b"/>
              <a:pathLst>
                <a:path w="946784" h="283844">
                  <a:moveTo>
                    <a:pt x="0" y="0"/>
                  </a:moveTo>
                  <a:lnTo>
                    <a:pt x="946403" y="0"/>
                  </a:lnTo>
                  <a:lnTo>
                    <a:pt x="946403" y="283463"/>
                  </a:lnTo>
                  <a:lnTo>
                    <a:pt x="0" y="283463"/>
                  </a:lnTo>
                  <a:lnTo>
                    <a:pt x="0" y="0"/>
                  </a:lnTo>
                  <a:close/>
                </a:path>
              </a:pathLst>
            </a:custGeom>
            <a:solidFill>
              <a:srgbClr val="FFFFFF"/>
            </a:solidFill>
          </p:spPr>
          <p:txBody>
            <a:bodyPr wrap="square" lIns="0" tIns="0" rIns="0" bIns="0" rtlCol="0"/>
            <a:lstStyle/>
            <a:p>
              <a:endParaRPr/>
            </a:p>
          </p:txBody>
        </p:sp>
        <p:sp>
          <p:nvSpPr>
            <p:cNvPr id="8" name="object 8">
              <a:extLst>
                <a:ext uri="{C183D7F6-B498-43B3-948B-1728B52AA6E4}">
                  <adec:decorative xmlns:adec="http://schemas.microsoft.com/office/drawing/2017/decorative" val="1"/>
                </a:ext>
              </a:extLst>
            </p:cNvPr>
            <p:cNvSpPr/>
            <p:nvPr/>
          </p:nvSpPr>
          <p:spPr>
            <a:xfrm>
              <a:off x="1095755" y="3031235"/>
              <a:ext cx="946785" cy="283845"/>
            </a:xfrm>
            <a:custGeom>
              <a:avLst/>
              <a:gdLst/>
              <a:ahLst/>
              <a:cxnLst/>
              <a:rect l="l" t="t" r="r" b="b"/>
              <a:pathLst>
                <a:path w="946785" h="283845">
                  <a:moveTo>
                    <a:pt x="0" y="0"/>
                  </a:moveTo>
                  <a:lnTo>
                    <a:pt x="946404" y="0"/>
                  </a:lnTo>
                  <a:lnTo>
                    <a:pt x="946404" y="283463"/>
                  </a:lnTo>
                  <a:lnTo>
                    <a:pt x="0" y="283463"/>
                  </a:lnTo>
                  <a:lnTo>
                    <a:pt x="0" y="0"/>
                  </a:lnTo>
                  <a:close/>
                </a:path>
              </a:pathLst>
            </a:custGeom>
            <a:solidFill>
              <a:srgbClr val="FFFFFF"/>
            </a:solidFill>
          </p:spPr>
          <p:txBody>
            <a:bodyPr wrap="square" lIns="0" tIns="0" rIns="0" bIns="0" rtlCol="0"/>
            <a:lstStyle/>
            <a:p>
              <a:endParaRPr/>
            </a:p>
          </p:txBody>
        </p:sp>
        <p:sp>
          <p:nvSpPr>
            <p:cNvPr id="9" name="object 9">
              <a:extLst>
                <a:ext uri="{C183D7F6-B498-43B3-948B-1728B52AA6E4}">
                  <adec:decorative xmlns:adec="http://schemas.microsoft.com/office/drawing/2017/decorative" val="1"/>
                </a:ext>
              </a:extLst>
            </p:cNvPr>
            <p:cNvSpPr/>
            <p:nvPr/>
          </p:nvSpPr>
          <p:spPr>
            <a:xfrm>
              <a:off x="3000755" y="3011423"/>
              <a:ext cx="944880" cy="283845"/>
            </a:xfrm>
            <a:custGeom>
              <a:avLst/>
              <a:gdLst/>
              <a:ahLst/>
              <a:cxnLst/>
              <a:rect l="l" t="t" r="r" b="b"/>
              <a:pathLst>
                <a:path w="944879" h="283845">
                  <a:moveTo>
                    <a:pt x="0" y="0"/>
                  </a:moveTo>
                  <a:lnTo>
                    <a:pt x="944880" y="0"/>
                  </a:lnTo>
                  <a:lnTo>
                    <a:pt x="944880" y="283463"/>
                  </a:lnTo>
                  <a:lnTo>
                    <a:pt x="0" y="283463"/>
                  </a:lnTo>
                  <a:lnTo>
                    <a:pt x="0" y="0"/>
                  </a:lnTo>
                  <a:close/>
                </a:path>
              </a:pathLst>
            </a:custGeom>
            <a:solidFill>
              <a:srgbClr val="FFFFFF"/>
            </a:solidFill>
          </p:spPr>
          <p:txBody>
            <a:bodyPr wrap="square" lIns="0" tIns="0" rIns="0" bIns="0" rtlCol="0"/>
            <a:lstStyle/>
            <a:p>
              <a:endParaRPr/>
            </a:p>
          </p:txBody>
        </p:sp>
        <p:sp>
          <p:nvSpPr>
            <p:cNvPr id="10" name="object 10">
              <a:extLst>
                <a:ext uri="{C183D7F6-B498-43B3-948B-1728B52AA6E4}">
                  <adec:decorative xmlns:adec="http://schemas.microsoft.com/office/drawing/2017/decorative" val="1"/>
                </a:ext>
              </a:extLst>
            </p:cNvPr>
            <p:cNvSpPr/>
            <p:nvPr/>
          </p:nvSpPr>
          <p:spPr>
            <a:xfrm>
              <a:off x="4914900" y="2993135"/>
              <a:ext cx="1163320" cy="283845"/>
            </a:xfrm>
            <a:custGeom>
              <a:avLst/>
              <a:gdLst/>
              <a:ahLst/>
              <a:cxnLst/>
              <a:rect l="l" t="t" r="r" b="b"/>
              <a:pathLst>
                <a:path w="1163320" h="283845">
                  <a:moveTo>
                    <a:pt x="0" y="0"/>
                  </a:moveTo>
                  <a:lnTo>
                    <a:pt x="1162812" y="0"/>
                  </a:lnTo>
                  <a:lnTo>
                    <a:pt x="1162812" y="283463"/>
                  </a:lnTo>
                  <a:lnTo>
                    <a:pt x="0" y="283463"/>
                  </a:lnTo>
                  <a:lnTo>
                    <a:pt x="0" y="0"/>
                  </a:lnTo>
                  <a:close/>
                </a:path>
              </a:pathLst>
            </a:custGeom>
            <a:solidFill>
              <a:srgbClr val="FFFFFF"/>
            </a:solidFill>
          </p:spPr>
          <p:txBody>
            <a:bodyPr wrap="square" lIns="0" tIns="0" rIns="0" bIns="0" rtlCol="0"/>
            <a:lstStyle/>
            <a:p>
              <a:endParaRPr/>
            </a:p>
          </p:txBody>
        </p:sp>
        <p:sp>
          <p:nvSpPr>
            <p:cNvPr id="11" name="object 11">
              <a:extLst>
                <a:ext uri="{C183D7F6-B498-43B3-948B-1728B52AA6E4}">
                  <adec:decorative xmlns:adec="http://schemas.microsoft.com/office/drawing/2017/decorative" val="1"/>
                </a:ext>
              </a:extLst>
            </p:cNvPr>
            <p:cNvSpPr/>
            <p:nvPr/>
          </p:nvSpPr>
          <p:spPr>
            <a:xfrm>
              <a:off x="6813804" y="3011423"/>
              <a:ext cx="944880" cy="283845"/>
            </a:xfrm>
            <a:custGeom>
              <a:avLst/>
              <a:gdLst/>
              <a:ahLst/>
              <a:cxnLst/>
              <a:rect l="l" t="t" r="r" b="b"/>
              <a:pathLst>
                <a:path w="944879" h="283845">
                  <a:moveTo>
                    <a:pt x="0" y="0"/>
                  </a:moveTo>
                  <a:lnTo>
                    <a:pt x="944879" y="0"/>
                  </a:lnTo>
                  <a:lnTo>
                    <a:pt x="944879" y="283463"/>
                  </a:lnTo>
                  <a:lnTo>
                    <a:pt x="0" y="283463"/>
                  </a:lnTo>
                  <a:lnTo>
                    <a:pt x="0" y="0"/>
                  </a:lnTo>
                  <a:close/>
                </a:path>
              </a:pathLst>
            </a:custGeom>
            <a:solidFill>
              <a:srgbClr val="FFFFFF"/>
            </a:solidFill>
          </p:spPr>
          <p:txBody>
            <a:bodyPr wrap="square" lIns="0" tIns="0" rIns="0" bIns="0" rtlCol="0"/>
            <a:lstStyle/>
            <a:p>
              <a:endParaRPr/>
            </a:p>
          </p:txBody>
        </p:sp>
        <p:sp>
          <p:nvSpPr>
            <p:cNvPr id="12" name="object 12">
              <a:extLst>
                <a:ext uri="{C183D7F6-B498-43B3-948B-1728B52AA6E4}">
                  <adec:decorative xmlns:adec="http://schemas.microsoft.com/office/drawing/2017/decorative" val="1"/>
                </a:ext>
              </a:extLst>
            </p:cNvPr>
            <p:cNvSpPr/>
            <p:nvPr/>
          </p:nvSpPr>
          <p:spPr>
            <a:xfrm>
              <a:off x="3019044" y="4454652"/>
              <a:ext cx="944880" cy="283845"/>
            </a:xfrm>
            <a:custGeom>
              <a:avLst/>
              <a:gdLst/>
              <a:ahLst/>
              <a:cxnLst/>
              <a:rect l="l" t="t" r="r" b="b"/>
              <a:pathLst>
                <a:path w="944879" h="283845">
                  <a:moveTo>
                    <a:pt x="0" y="0"/>
                  </a:moveTo>
                  <a:lnTo>
                    <a:pt x="944880" y="0"/>
                  </a:lnTo>
                  <a:lnTo>
                    <a:pt x="944880" y="283463"/>
                  </a:lnTo>
                  <a:lnTo>
                    <a:pt x="0" y="283463"/>
                  </a:lnTo>
                  <a:lnTo>
                    <a:pt x="0" y="0"/>
                  </a:lnTo>
                  <a:close/>
                </a:path>
              </a:pathLst>
            </a:custGeom>
            <a:solidFill>
              <a:srgbClr val="FFFFFF"/>
            </a:solidFill>
          </p:spPr>
          <p:txBody>
            <a:bodyPr wrap="square" lIns="0" tIns="0" rIns="0" bIns="0" rtlCol="0"/>
            <a:lstStyle/>
            <a:p>
              <a:endParaRPr/>
            </a:p>
          </p:txBody>
        </p:sp>
        <p:sp>
          <p:nvSpPr>
            <p:cNvPr id="13" name="object 13">
              <a:extLst>
                <a:ext uri="{C183D7F6-B498-43B3-948B-1728B52AA6E4}">
                  <adec:decorative xmlns:adec="http://schemas.microsoft.com/office/drawing/2017/decorative" val="1"/>
                </a:ext>
              </a:extLst>
            </p:cNvPr>
            <p:cNvSpPr/>
            <p:nvPr/>
          </p:nvSpPr>
          <p:spPr>
            <a:xfrm>
              <a:off x="4949952" y="4466844"/>
              <a:ext cx="1280160" cy="421005"/>
            </a:xfrm>
            <a:custGeom>
              <a:avLst/>
              <a:gdLst/>
              <a:ahLst/>
              <a:cxnLst/>
              <a:rect l="l" t="t" r="r" b="b"/>
              <a:pathLst>
                <a:path w="1280160" h="421004">
                  <a:moveTo>
                    <a:pt x="0" y="0"/>
                  </a:moveTo>
                  <a:lnTo>
                    <a:pt x="1280160" y="0"/>
                  </a:lnTo>
                  <a:lnTo>
                    <a:pt x="1280160" y="420623"/>
                  </a:lnTo>
                  <a:lnTo>
                    <a:pt x="0" y="420623"/>
                  </a:lnTo>
                  <a:lnTo>
                    <a:pt x="0" y="0"/>
                  </a:lnTo>
                  <a:close/>
                </a:path>
              </a:pathLst>
            </a:custGeom>
            <a:solidFill>
              <a:srgbClr val="FFFFFF"/>
            </a:solidFill>
          </p:spPr>
          <p:txBody>
            <a:bodyPr wrap="square" lIns="0" tIns="0" rIns="0" bIns="0" rtlCol="0"/>
            <a:lstStyle/>
            <a:p>
              <a:endParaRPr/>
            </a:p>
          </p:txBody>
        </p:sp>
        <p:sp>
          <p:nvSpPr>
            <p:cNvPr id="14" name="object 14">
              <a:extLst>
                <a:ext uri="{C183D7F6-B498-43B3-948B-1728B52AA6E4}">
                  <adec:decorative xmlns:adec="http://schemas.microsoft.com/office/drawing/2017/decorative" val="1"/>
                </a:ext>
              </a:extLst>
            </p:cNvPr>
            <p:cNvSpPr/>
            <p:nvPr/>
          </p:nvSpPr>
          <p:spPr>
            <a:xfrm>
              <a:off x="6854952" y="4465320"/>
              <a:ext cx="946785" cy="283845"/>
            </a:xfrm>
            <a:custGeom>
              <a:avLst/>
              <a:gdLst/>
              <a:ahLst/>
              <a:cxnLst/>
              <a:rect l="l" t="t" r="r" b="b"/>
              <a:pathLst>
                <a:path w="946784" h="283845">
                  <a:moveTo>
                    <a:pt x="0" y="0"/>
                  </a:moveTo>
                  <a:lnTo>
                    <a:pt x="946403" y="0"/>
                  </a:lnTo>
                  <a:lnTo>
                    <a:pt x="946403" y="283463"/>
                  </a:lnTo>
                  <a:lnTo>
                    <a:pt x="0" y="283463"/>
                  </a:lnTo>
                  <a:lnTo>
                    <a:pt x="0" y="0"/>
                  </a:lnTo>
                  <a:close/>
                </a:path>
              </a:pathLst>
            </a:custGeom>
            <a:solidFill>
              <a:srgbClr val="FFFFFF"/>
            </a:solidFill>
          </p:spPr>
          <p:txBody>
            <a:bodyPr wrap="square" lIns="0" tIns="0" rIns="0" bIns="0" rtlCol="0"/>
            <a:lstStyle/>
            <a:p>
              <a:endParaRPr/>
            </a:p>
          </p:txBody>
        </p:sp>
        <p:sp>
          <p:nvSpPr>
            <p:cNvPr id="15" name="object 15">
              <a:extLst>
                <a:ext uri="{C183D7F6-B498-43B3-948B-1728B52AA6E4}">
                  <adec:decorative xmlns:adec="http://schemas.microsoft.com/office/drawing/2017/decorative" val="1"/>
                </a:ext>
              </a:extLst>
            </p:cNvPr>
            <p:cNvSpPr/>
            <p:nvPr/>
          </p:nvSpPr>
          <p:spPr>
            <a:xfrm>
              <a:off x="893063" y="1537716"/>
              <a:ext cx="121920" cy="1160145"/>
            </a:xfrm>
            <a:custGeom>
              <a:avLst/>
              <a:gdLst/>
              <a:ahLst/>
              <a:cxnLst/>
              <a:rect l="l" t="t" r="r" b="b"/>
              <a:pathLst>
                <a:path w="121919" h="1160145">
                  <a:moveTo>
                    <a:pt x="0" y="0"/>
                  </a:moveTo>
                  <a:lnTo>
                    <a:pt x="121919" y="0"/>
                  </a:lnTo>
                  <a:lnTo>
                    <a:pt x="121919" y="1159764"/>
                  </a:lnTo>
                  <a:lnTo>
                    <a:pt x="0" y="1159764"/>
                  </a:lnTo>
                  <a:lnTo>
                    <a:pt x="0" y="0"/>
                  </a:lnTo>
                  <a:close/>
                </a:path>
              </a:pathLst>
            </a:custGeom>
            <a:solidFill>
              <a:srgbClr val="FFFFFF"/>
            </a:solidFill>
          </p:spPr>
          <p:txBody>
            <a:bodyPr wrap="square" lIns="0" tIns="0" rIns="0" bIns="0" rtlCol="0"/>
            <a:lstStyle/>
            <a:p>
              <a:endParaRPr/>
            </a:p>
          </p:txBody>
        </p:sp>
        <p:sp>
          <p:nvSpPr>
            <p:cNvPr id="16" name="object 16">
              <a:extLst>
                <a:ext uri="{C183D7F6-B498-43B3-948B-1728B52AA6E4}">
                  <adec:decorative xmlns:adec="http://schemas.microsoft.com/office/drawing/2017/decorative" val="1"/>
                </a:ext>
              </a:extLst>
            </p:cNvPr>
            <p:cNvSpPr/>
            <p:nvPr/>
          </p:nvSpPr>
          <p:spPr>
            <a:xfrm>
              <a:off x="4706111" y="1581911"/>
              <a:ext cx="121920" cy="1161415"/>
            </a:xfrm>
            <a:custGeom>
              <a:avLst/>
              <a:gdLst/>
              <a:ahLst/>
              <a:cxnLst/>
              <a:rect l="l" t="t" r="r" b="b"/>
              <a:pathLst>
                <a:path w="121920" h="1161414">
                  <a:moveTo>
                    <a:pt x="0" y="0"/>
                  </a:moveTo>
                  <a:lnTo>
                    <a:pt x="121920" y="0"/>
                  </a:lnTo>
                  <a:lnTo>
                    <a:pt x="121920" y="1161288"/>
                  </a:lnTo>
                  <a:lnTo>
                    <a:pt x="0" y="1161288"/>
                  </a:lnTo>
                  <a:lnTo>
                    <a:pt x="0" y="0"/>
                  </a:lnTo>
                  <a:close/>
                </a:path>
              </a:pathLst>
            </a:custGeom>
            <a:solidFill>
              <a:srgbClr val="FFFFFF"/>
            </a:solidFill>
          </p:spPr>
          <p:txBody>
            <a:bodyPr wrap="square" lIns="0" tIns="0" rIns="0" bIns="0" rtlCol="0"/>
            <a:lstStyle/>
            <a:p>
              <a:endParaRPr/>
            </a:p>
          </p:txBody>
        </p:sp>
        <p:sp>
          <p:nvSpPr>
            <p:cNvPr id="17" name="object 17">
              <a:extLst>
                <a:ext uri="{C183D7F6-B498-43B3-948B-1728B52AA6E4}">
                  <adec:decorative xmlns:adec="http://schemas.microsoft.com/office/drawing/2017/decorative" val="1"/>
                </a:ext>
              </a:extLst>
            </p:cNvPr>
            <p:cNvSpPr/>
            <p:nvPr/>
          </p:nvSpPr>
          <p:spPr>
            <a:xfrm>
              <a:off x="6608064" y="1571244"/>
              <a:ext cx="121920" cy="1160145"/>
            </a:xfrm>
            <a:custGeom>
              <a:avLst/>
              <a:gdLst/>
              <a:ahLst/>
              <a:cxnLst/>
              <a:rect l="l" t="t" r="r" b="b"/>
              <a:pathLst>
                <a:path w="121920" h="1160145">
                  <a:moveTo>
                    <a:pt x="0" y="0"/>
                  </a:moveTo>
                  <a:lnTo>
                    <a:pt x="121920" y="0"/>
                  </a:lnTo>
                  <a:lnTo>
                    <a:pt x="121920" y="1159764"/>
                  </a:lnTo>
                  <a:lnTo>
                    <a:pt x="0" y="1159764"/>
                  </a:lnTo>
                  <a:lnTo>
                    <a:pt x="0" y="0"/>
                  </a:lnTo>
                  <a:close/>
                </a:path>
              </a:pathLst>
            </a:custGeom>
            <a:solidFill>
              <a:srgbClr val="FFFFFF"/>
            </a:solidFill>
          </p:spPr>
          <p:txBody>
            <a:bodyPr wrap="square" lIns="0" tIns="0" rIns="0" bIns="0" rtlCol="0"/>
            <a:lstStyle/>
            <a:p>
              <a:endParaRPr/>
            </a:p>
          </p:txBody>
        </p:sp>
        <p:sp>
          <p:nvSpPr>
            <p:cNvPr id="18" name="object 18">
              <a:extLst>
                <a:ext uri="{C183D7F6-B498-43B3-948B-1728B52AA6E4}">
                  <adec:decorative xmlns:adec="http://schemas.microsoft.com/office/drawing/2017/decorative" val="1"/>
                </a:ext>
              </a:extLst>
            </p:cNvPr>
            <p:cNvSpPr/>
            <p:nvPr/>
          </p:nvSpPr>
          <p:spPr>
            <a:xfrm>
              <a:off x="4696967" y="3005327"/>
              <a:ext cx="123825" cy="1228725"/>
            </a:xfrm>
            <a:custGeom>
              <a:avLst/>
              <a:gdLst/>
              <a:ahLst/>
              <a:cxnLst/>
              <a:rect l="l" t="t" r="r" b="b"/>
              <a:pathLst>
                <a:path w="123825" h="1228725">
                  <a:moveTo>
                    <a:pt x="0" y="0"/>
                  </a:moveTo>
                  <a:lnTo>
                    <a:pt x="123444" y="0"/>
                  </a:lnTo>
                  <a:lnTo>
                    <a:pt x="123444" y="1228344"/>
                  </a:lnTo>
                  <a:lnTo>
                    <a:pt x="0" y="1228344"/>
                  </a:lnTo>
                  <a:lnTo>
                    <a:pt x="0" y="0"/>
                  </a:lnTo>
                  <a:close/>
                </a:path>
              </a:pathLst>
            </a:custGeom>
            <a:solidFill>
              <a:srgbClr val="FFFFFF"/>
            </a:solidFill>
          </p:spPr>
          <p:txBody>
            <a:bodyPr wrap="square" lIns="0" tIns="0" rIns="0" bIns="0" rtlCol="0"/>
            <a:lstStyle/>
            <a:p>
              <a:endParaRPr/>
            </a:p>
          </p:txBody>
        </p:sp>
        <p:sp>
          <p:nvSpPr>
            <p:cNvPr id="19" name="object 19">
              <a:extLst>
                <a:ext uri="{C183D7F6-B498-43B3-948B-1728B52AA6E4}">
                  <adec:decorative xmlns:adec="http://schemas.microsoft.com/office/drawing/2017/decorative" val="1"/>
                </a:ext>
              </a:extLst>
            </p:cNvPr>
            <p:cNvSpPr/>
            <p:nvPr/>
          </p:nvSpPr>
          <p:spPr>
            <a:xfrm>
              <a:off x="903732" y="4459223"/>
              <a:ext cx="123825" cy="1229995"/>
            </a:xfrm>
            <a:custGeom>
              <a:avLst/>
              <a:gdLst/>
              <a:ahLst/>
              <a:cxnLst/>
              <a:rect l="l" t="t" r="r" b="b"/>
              <a:pathLst>
                <a:path w="123825" h="1229995">
                  <a:moveTo>
                    <a:pt x="0" y="0"/>
                  </a:moveTo>
                  <a:lnTo>
                    <a:pt x="123443" y="0"/>
                  </a:lnTo>
                  <a:lnTo>
                    <a:pt x="123443" y="1229868"/>
                  </a:lnTo>
                  <a:lnTo>
                    <a:pt x="0" y="1229868"/>
                  </a:lnTo>
                  <a:lnTo>
                    <a:pt x="0" y="0"/>
                  </a:lnTo>
                  <a:close/>
                </a:path>
              </a:pathLst>
            </a:custGeom>
            <a:solidFill>
              <a:srgbClr val="FFFFFF"/>
            </a:solidFill>
          </p:spPr>
          <p:txBody>
            <a:bodyPr wrap="square" lIns="0" tIns="0" rIns="0" bIns="0" rtlCol="0"/>
            <a:lstStyle/>
            <a:p>
              <a:endParaRPr/>
            </a:p>
          </p:txBody>
        </p:sp>
        <p:sp>
          <p:nvSpPr>
            <p:cNvPr id="20" name="object 20">
              <a:extLst>
                <a:ext uri="{C183D7F6-B498-43B3-948B-1728B52AA6E4}">
                  <adec:decorative xmlns:adec="http://schemas.microsoft.com/office/drawing/2017/decorative" val="1"/>
                </a:ext>
              </a:extLst>
            </p:cNvPr>
            <p:cNvSpPr/>
            <p:nvPr/>
          </p:nvSpPr>
          <p:spPr>
            <a:xfrm>
              <a:off x="2816351" y="4437888"/>
              <a:ext cx="123825" cy="1228725"/>
            </a:xfrm>
            <a:custGeom>
              <a:avLst/>
              <a:gdLst/>
              <a:ahLst/>
              <a:cxnLst/>
              <a:rect l="l" t="t" r="r" b="b"/>
              <a:pathLst>
                <a:path w="123825" h="1228725">
                  <a:moveTo>
                    <a:pt x="0" y="0"/>
                  </a:moveTo>
                  <a:lnTo>
                    <a:pt x="123443" y="0"/>
                  </a:lnTo>
                  <a:lnTo>
                    <a:pt x="123443" y="1228344"/>
                  </a:lnTo>
                  <a:lnTo>
                    <a:pt x="0" y="1228344"/>
                  </a:lnTo>
                  <a:lnTo>
                    <a:pt x="0" y="0"/>
                  </a:lnTo>
                  <a:close/>
                </a:path>
              </a:pathLst>
            </a:custGeom>
            <a:solidFill>
              <a:srgbClr val="FFFFFF"/>
            </a:solidFill>
          </p:spPr>
          <p:txBody>
            <a:bodyPr wrap="square" lIns="0" tIns="0" rIns="0" bIns="0" rtlCol="0"/>
            <a:lstStyle/>
            <a:p>
              <a:endParaRPr/>
            </a:p>
          </p:txBody>
        </p:sp>
        <p:sp>
          <p:nvSpPr>
            <p:cNvPr id="21" name="object 21">
              <a:extLst>
                <a:ext uri="{C183D7F6-B498-43B3-948B-1728B52AA6E4}">
                  <adec:decorative xmlns:adec="http://schemas.microsoft.com/office/drawing/2017/decorative" val="1"/>
                </a:ext>
              </a:extLst>
            </p:cNvPr>
            <p:cNvSpPr/>
            <p:nvPr/>
          </p:nvSpPr>
          <p:spPr>
            <a:xfrm>
              <a:off x="6618731" y="4477511"/>
              <a:ext cx="123825" cy="1228725"/>
            </a:xfrm>
            <a:custGeom>
              <a:avLst/>
              <a:gdLst/>
              <a:ahLst/>
              <a:cxnLst/>
              <a:rect l="l" t="t" r="r" b="b"/>
              <a:pathLst>
                <a:path w="123825" h="1228725">
                  <a:moveTo>
                    <a:pt x="0" y="0"/>
                  </a:moveTo>
                  <a:lnTo>
                    <a:pt x="123444" y="0"/>
                  </a:lnTo>
                  <a:lnTo>
                    <a:pt x="123444" y="1228344"/>
                  </a:lnTo>
                  <a:lnTo>
                    <a:pt x="0" y="1228344"/>
                  </a:lnTo>
                  <a:lnTo>
                    <a:pt x="0" y="0"/>
                  </a:lnTo>
                  <a:close/>
                </a:path>
              </a:pathLst>
            </a:custGeom>
            <a:solidFill>
              <a:srgbClr val="FFFFFF"/>
            </a:solidFill>
          </p:spPr>
          <p:txBody>
            <a:bodyPr wrap="square" lIns="0" tIns="0" rIns="0" bIns="0" rtlCol="0"/>
            <a:lstStyle/>
            <a:p>
              <a:endParaRPr/>
            </a:p>
          </p:txBody>
        </p:sp>
        <p:sp>
          <p:nvSpPr>
            <p:cNvPr id="22" name="object 22"/>
            <p:cNvSpPr txBox="1"/>
            <p:nvPr/>
          </p:nvSpPr>
          <p:spPr>
            <a:xfrm>
              <a:off x="158450" y="6146672"/>
              <a:ext cx="901001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St Sauver </a:t>
              </a:r>
              <a:r>
                <a:rPr sz="1600" dirty="0">
                  <a:latin typeface="Arial"/>
                  <a:cs typeface="Arial"/>
                </a:rPr>
                <a:t>JL </a:t>
              </a:r>
              <a:r>
                <a:rPr sz="1600" spc="-5" dirty="0">
                  <a:latin typeface="Arial"/>
                  <a:cs typeface="Arial"/>
                </a:rPr>
                <a:t>et al. BMJ </a:t>
              </a:r>
              <a:r>
                <a:rPr sz="1600" spc="-10" dirty="0">
                  <a:latin typeface="Arial"/>
                  <a:cs typeface="Arial"/>
                </a:rPr>
                <a:t>Open 2015; 5:e006413; Goodman RA </a:t>
              </a:r>
              <a:r>
                <a:rPr sz="1600" spc="-5" dirty="0">
                  <a:latin typeface="Arial"/>
                  <a:cs typeface="Arial"/>
                </a:rPr>
                <a:t>et al., Prev Chronic Dis</a:t>
              </a:r>
              <a:r>
                <a:rPr sz="1600" spc="155" dirty="0">
                  <a:latin typeface="Arial"/>
                  <a:cs typeface="Arial"/>
                </a:rPr>
                <a:t> </a:t>
              </a:r>
              <a:r>
                <a:rPr sz="1600" spc="-10" dirty="0">
                  <a:latin typeface="Arial"/>
                  <a:cs typeface="Arial"/>
                </a:rPr>
                <a:t>2013;10:E66.</a:t>
              </a:r>
              <a:endParaRPr sz="1600">
                <a:latin typeface="Arial"/>
                <a:cs typeface="Arial"/>
              </a:endParaRPr>
            </a:p>
          </p:txBody>
        </p:sp>
        <p:sp>
          <p:nvSpPr>
            <p:cNvPr id="23" name="object 23"/>
            <p:cNvSpPr txBox="1"/>
            <p:nvPr/>
          </p:nvSpPr>
          <p:spPr>
            <a:xfrm>
              <a:off x="765856" y="1550484"/>
              <a:ext cx="28194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Arial"/>
                  <a:cs typeface="Arial"/>
                </a:rPr>
                <a:t>100</a:t>
              </a:r>
              <a:endParaRPr sz="1200">
                <a:latin typeface="Arial"/>
                <a:cs typeface="Arial"/>
              </a:endParaRPr>
            </a:p>
          </p:txBody>
        </p:sp>
        <p:sp>
          <p:nvSpPr>
            <p:cNvPr id="24" name="object 24"/>
            <p:cNvSpPr txBox="1"/>
            <p:nvPr/>
          </p:nvSpPr>
          <p:spPr>
            <a:xfrm>
              <a:off x="2662170" y="1573649"/>
              <a:ext cx="28194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Arial"/>
                  <a:cs typeface="Arial"/>
                </a:rPr>
                <a:t>140</a:t>
              </a:r>
              <a:endParaRPr sz="1200">
                <a:latin typeface="Arial"/>
                <a:cs typeface="Arial"/>
              </a:endParaRPr>
            </a:p>
          </p:txBody>
        </p:sp>
        <p:sp>
          <p:nvSpPr>
            <p:cNvPr id="25" name="object 25"/>
            <p:cNvSpPr txBox="1"/>
            <p:nvPr/>
          </p:nvSpPr>
          <p:spPr>
            <a:xfrm>
              <a:off x="4645503" y="1547588"/>
              <a:ext cx="19621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Arial"/>
                  <a:cs typeface="Arial"/>
                </a:rPr>
                <a:t>40</a:t>
              </a:r>
              <a:endParaRPr sz="1200">
                <a:latin typeface="Arial"/>
                <a:cs typeface="Arial"/>
              </a:endParaRPr>
            </a:p>
          </p:txBody>
        </p:sp>
        <p:sp>
          <p:nvSpPr>
            <p:cNvPr id="26" name="object 26"/>
            <p:cNvSpPr txBox="1"/>
            <p:nvPr/>
          </p:nvSpPr>
          <p:spPr>
            <a:xfrm>
              <a:off x="6575954" y="1554751"/>
              <a:ext cx="19621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Arial"/>
                  <a:cs typeface="Arial"/>
                </a:rPr>
                <a:t>60</a:t>
              </a:r>
              <a:endParaRPr sz="1200">
                <a:latin typeface="Arial"/>
                <a:cs typeface="Arial"/>
              </a:endParaRPr>
            </a:p>
          </p:txBody>
        </p:sp>
        <p:sp>
          <p:nvSpPr>
            <p:cNvPr id="27" name="object 27"/>
            <p:cNvSpPr txBox="1"/>
            <p:nvPr/>
          </p:nvSpPr>
          <p:spPr>
            <a:xfrm>
              <a:off x="860192" y="2971005"/>
              <a:ext cx="19621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Arial"/>
                  <a:cs typeface="Arial"/>
                </a:rPr>
                <a:t>90</a:t>
              </a:r>
              <a:endParaRPr sz="1200">
                <a:latin typeface="Arial"/>
                <a:cs typeface="Arial"/>
              </a:endParaRPr>
            </a:p>
          </p:txBody>
        </p:sp>
        <p:sp>
          <p:nvSpPr>
            <p:cNvPr id="28" name="object 28"/>
            <p:cNvSpPr txBox="1"/>
            <p:nvPr/>
          </p:nvSpPr>
          <p:spPr>
            <a:xfrm>
              <a:off x="2753000" y="2959727"/>
              <a:ext cx="18859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Arial"/>
                  <a:cs typeface="Arial"/>
                </a:rPr>
                <a:t>70</a:t>
              </a:r>
              <a:endParaRPr sz="1200">
                <a:latin typeface="Arial"/>
                <a:cs typeface="Arial"/>
              </a:endParaRPr>
            </a:p>
          </p:txBody>
        </p:sp>
        <p:sp>
          <p:nvSpPr>
            <p:cNvPr id="29" name="object 29"/>
            <p:cNvSpPr txBox="1"/>
            <p:nvPr/>
          </p:nvSpPr>
          <p:spPr>
            <a:xfrm>
              <a:off x="6566048" y="3004685"/>
              <a:ext cx="18351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Arial"/>
                  <a:cs typeface="Arial"/>
                </a:rPr>
                <a:t>15</a:t>
              </a:r>
              <a:endParaRPr sz="1200">
                <a:latin typeface="Arial"/>
                <a:cs typeface="Arial"/>
              </a:endParaRPr>
            </a:p>
          </p:txBody>
        </p:sp>
        <p:sp>
          <p:nvSpPr>
            <p:cNvPr id="30" name="object 30"/>
            <p:cNvSpPr txBox="1"/>
            <p:nvPr/>
          </p:nvSpPr>
          <p:spPr>
            <a:xfrm>
              <a:off x="844343" y="4469554"/>
              <a:ext cx="19621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Arial"/>
                  <a:cs typeface="Arial"/>
                </a:rPr>
                <a:t>60</a:t>
              </a:r>
              <a:endParaRPr sz="1200">
                <a:latin typeface="Arial"/>
                <a:cs typeface="Arial"/>
              </a:endParaRPr>
            </a:p>
          </p:txBody>
        </p:sp>
        <p:sp>
          <p:nvSpPr>
            <p:cNvPr id="31" name="object 31"/>
            <p:cNvSpPr txBox="1"/>
            <p:nvPr/>
          </p:nvSpPr>
          <p:spPr>
            <a:xfrm>
              <a:off x="2754981" y="4497596"/>
              <a:ext cx="19621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Arial"/>
                  <a:cs typeface="Arial"/>
                </a:rPr>
                <a:t>10</a:t>
              </a:r>
              <a:endParaRPr sz="1200">
                <a:latin typeface="Arial"/>
                <a:cs typeface="Arial"/>
              </a:endParaRPr>
            </a:p>
          </p:txBody>
        </p:sp>
        <p:sp>
          <p:nvSpPr>
            <p:cNvPr id="32" name="object 32"/>
            <p:cNvSpPr txBox="1"/>
            <p:nvPr/>
          </p:nvSpPr>
          <p:spPr>
            <a:xfrm>
              <a:off x="6566048" y="4488299"/>
              <a:ext cx="19621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Arial"/>
                  <a:cs typeface="Arial"/>
                </a:rPr>
                <a:t>60</a:t>
              </a:r>
              <a:endParaRPr sz="1200">
                <a:latin typeface="Arial"/>
                <a:cs typeface="Arial"/>
              </a:endParaRPr>
            </a:p>
          </p:txBody>
        </p:sp>
        <p:sp>
          <p:nvSpPr>
            <p:cNvPr id="33" name="object 33"/>
            <p:cNvSpPr txBox="1"/>
            <p:nvPr/>
          </p:nvSpPr>
          <p:spPr>
            <a:xfrm>
              <a:off x="934868" y="5522638"/>
              <a:ext cx="110489"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Arial"/>
                  <a:cs typeface="Arial"/>
                </a:rPr>
                <a:t>0</a:t>
              </a:r>
              <a:endParaRPr sz="1200">
                <a:latin typeface="Arial"/>
                <a:cs typeface="Arial"/>
              </a:endParaRPr>
            </a:p>
          </p:txBody>
        </p:sp>
        <p:sp>
          <p:nvSpPr>
            <p:cNvPr id="34" name="object 34"/>
            <p:cNvSpPr txBox="1"/>
            <p:nvPr/>
          </p:nvSpPr>
          <p:spPr>
            <a:xfrm>
              <a:off x="1331916" y="5803229"/>
              <a:ext cx="2969260" cy="269240"/>
            </a:xfrm>
            <a:prstGeom prst="rect">
              <a:avLst/>
            </a:prstGeom>
          </p:spPr>
          <p:txBody>
            <a:bodyPr vert="horz" wrap="square" lIns="0" tIns="12065" rIns="0" bIns="0" rtlCol="0">
              <a:spAutoFit/>
            </a:bodyPr>
            <a:lstStyle/>
            <a:p>
              <a:pPr marL="12700">
                <a:lnSpc>
                  <a:spcPct val="100000"/>
                </a:lnSpc>
                <a:spcBef>
                  <a:spcPts val="95"/>
                </a:spcBef>
                <a:tabLst>
                  <a:tab pos="1910080" algn="l"/>
                </a:tabLst>
              </a:pPr>
              <a:r>
                <a:rPr sz="2400" spc="-7" baseline="1736" dirty="0">
                  <a:latin typeface="Arial"/>
                  <a:cs typeface="Arial"/>
                </a:rPr>
                <a:t>Age</a:t>
              </a:r>
              <a:r>
                <a:rPr sz="2400" baseline="1736" dirty="0">
                  <a:latin typeface="Arial"/>
                  <a:cs typeface="Arial"/>
                </a:rPr>
                <a:t> </a:t>
              </a:r>
              <a:r>
                <a:rPr sz="2400" spc="-15" baseline="1736" dirty="0">
                  <a:latin typeface="Arial"/>
                  <a:cs typeface="Arial"/>
                </a:rPr>
                <a:t>(years)	</a:t>
              </a:r>
              <a:r>
                <a:rPr sz="1600" spc="-5" dirty="0">
                  <a:latin typeface="Arial"/>
                  <a:cs typeface="Arial"/>
                </a:rPr>
                <a:t>Age</a:t>
              </a:r>
              <a:r>
                <a:rPr sz="1600" spc="-60" dirty="0">
                  <a:latin typeface="Arial"/>
                  <a:cs typeface="Arial"/>
                </a:rPr>
                <a:t> </a:t>
              </a:r>
              <a:r>
                <a:rPr sz="1600" spc="-10" dirty="0">
                  <a:latin typeface="Arial"/>
                  <a:cs typeface="Arial"/>
                </a:rPr>
                <a:t>(years)</a:t>
              </a:r>
              <a:endParaRPr sz="1600">
                <a:latin typeface="Arial"/>
                <a:cs typeface="Arial"/>
              </a:endParaRPr>
            </a:p>
          </p:txBody>
        </p:sp>
        <p:sp>
          <p:nvSpPr>
            <p:cNvPr id="35" name="object 35"/>
            <p:cNvSpPr txBox="1"/>
            <p:nvPr/>
          </p:nvSpPr>
          <p:spPr>
            <a:xfrm>
              <a:off x="5221778" y="5784987"/>
              <a:ext cx="2912110" cy="269240"/>
            </a:xfrm>
            <a:prstGeom prst="rect">
              <a:avLst/>
            </a:prstGeom>
          </p:spPr>
          <p:txBody>
            <a:bodyPr vert="horz" wrap="square" lIns="0" tIns="12065" rIns="0" bIns="0" rtlCol="0">
              <a:spAutoFit/>
            </a:bodyPr>
            <a:lstStyle/>
            <a:p>
              <a:pPr marL="12700">
                <a:lnSpc>
                  <a:spcPct val="100000"/>
                </a:lnSpc>
                <a:spcBef>
                  <a:spcPts val="95"/>
                </a:spcBef>
                <a:tabLst>
                  <a:tab pos="1853564" algn="l"/>
                </a:tabLst>
              </a:pPr>
              <a:r>
                <a:rPr sz="2400" spc="-7" baseline="1736" dirty="0">
                  <a:latin typeface="Arial"/>
                  <a:cs typeface="Arial"/>
                </a:rPr>
                <a:t>Age</a:t>
              </a:r>
              <a:r>
                <a:rPr sz="2400" baseline="1736" dirty="0">
                  <a:latin typeface="Arial"/>
                  <a:cs typeface="Arial"/>
                </a:rPr>
                <a:t> </a:t>
              </a:r>
              <a:r>
                <a:rPr sz="2400" spc="-15" baseline="1736" dirty="0">
                  <a:latin typeface="Arial"/>
                  <a:cs typeface="Arial"/>
                </a:rPr>
                <a:t>(years)	</a:t>
              </a:r>
              <a:r>
                <a:rPr sz="1600" spc="-5" dirty="0">
                  <a:latin typeface="Arial"/>
                  <a:cs typeface="Arial"/>
                </a:rPr>
                <a:t>Age</a:t>
              </a:r>
              <a:r>
                <a:rPr sz="1600" spc="-60" dirty="0">
                  <a:latin typeface="Arial"/>
                  <a:cs typeface="Arial"/>
                </a:rPr>
                <a:t> </a:t>
              </a:r>
              <a:r>
                <a:rPr sz="1600" spc="-10" dirty="0">
                  <a:latin typeface="Arial"/>
                  <a:cs typeface="Arial"/>
                </a:rPr>
                <a:t>(years)</a:t>
              </a:r>
              <a:endParaRPr sz="1600">
                <a:latin typeface="Arial"/>
                <a:cs typeface="Arial"/>
              </a:endParaRPr>
            </a:p>
          </p:txBody>
        </p:sp>
        <p:sp>
          <p:nvSpPr>
            <p:cNvPr id="38" name="object 38">
              <a:extLst>
                <a:ext uri="{C183D7F6-B498-43B3-948B-1728B52AA6E4}">
                  <adec:decorative xmlns:adec="http://schemas.microsoft.com/office/drawing/2017/decorative" val="1"/>
                </a:ext>
              </a:extLst>
            </p:cNvPr>
            <p:cNvSpPr/>
            <p:nvPr/>
          </p:nvSpPr>
          <p:spPr>
            <a:xfrm>
              <a:off x="1089660" y="1711453"/>
              <a:ext cx="457200" cy="342900"/>
            </a:xfrm>
            <a:custGeom>
              <a:avLst/>
              <a:gdLst/>
              <a:ahLst/>
              <a:cxnLst/>
              <a:rect l="l" t="t" r="r" b="b"/>
              <a:pathLst>
                <a:path w="457200" h="342900">
                  <a:moveTo>
                    <a:pt x="457200" y="130975"/>
                  </a:moveTo>
                  <a:lnTo>
                    <a:pt x="0" y="130975"/>
                  </a:lnTo>
                  <a:lnTo>
                    <a:pt x="141287" y="211924"/>
                  </a:lnTo>
                  <a:lnTo>
                    <a:pt x="87312" y="342899"/>
                  </a:lnTo>
                  <a:lnTo>
                    <a:pt x="228600" y="261950"/>
                  </a:lnTo>
                  <a:lnTo>
                    <a:pt x="336527" y="261950"/>
                  </a:lnTo>
                  <a:lnTo>
                    <a:pt x="315912" y="211924"/>
                  </a:lnTo>
                  <a:lnTo>
                    <a:pt x="457200" y="130975"/>
                  </a:lnTo>
                  <a:close/>
                </a:path>
                <a:path w="457200" h="342900">
                  <a:moveTo>
                    <a:pt x="336527" y="261950"/>
                  </a:moveTo>
                  <a:lnTo>
                    <a:pt x="228600" y="261950"/>
                  </a:lnTo>
                  <a:lnTo>
                    <a:pt x="369887" y="342899"/>
                  </a:lnTo>
                  <a:lnTo>
                    <a:pt x="336527" y="261950"/>
                  </a:lnTo>
                  <a:close/>
                </a:path>
                <a:path w="457200" h="342900">
                  <a:moveTo>
                    <a:pt x="228600" y="0"/>
                  </a:moveTo>
                  <a:lnTo>
                    <a:pt x="174637" y="130975"/>
                  </a:lnTo>
                  <a:lnTo>
                    <a:pt x="282562" y="130975"/>
                  </a:lnTo>
                  <a:lnTo>
                    <a:pt x="228600" y="0"/>
                  </a:lnTo>
                  <a:close/>
                </a:path>
              </a:pathLst>
            </a:custGeom>
            <a:solidFill>
              <a:srgbClr val="585858"/>
            </a:solidFill>
          </p:spPr>
          <p:txBody>
            <a:bodyPr wrap="square" lIns="0" tIns="0" rIns="0" bIns="0" rtlCol="0"/>
            <a:lstStyle/>
            <a:p>
              <a:endParaRPr/>
            </a:p>
          </p:txBody>
        </p:sp>
        <p:sp>
          <p:nvSpPr>
            <p:cNvPr id="39" name="object 39">
              <a:extLst>
                <a:ext uri="{C183D7F6-B498-43B3-948B-1728B52AA6E4}">
                  <adec:decorative xmlns:adec="http://schemas.microsoft.com/office/drawing/2017/decorative" val="1"/>
                </a:ext>
              </a:extLst>
            </p:cNvPr>
            <p:cNvSpPr/>
            <p:nvPr/>
          </p:nvSpPr>
          <p:spPr>
            <a:xfrm>
              <a:off x="3002279" y="1708405"/>
              <a:ext cx="457200" cy="342900"/>
            </a:xfrm>
            <a:custGeom>
              <a:avLst/>
              <a:gdLst/>
              <a:ahLst/>
              <a:cxnLst/>
              <a:rect l="l" t="t" r="r" b="b"/>
              <a:pathLst>
                <a:path w="457200" h="342900">
                  <a:moveTo>
                    <a:pt x="457200" y="130975"/>
                  </a:moveTo>
                  <a:lnTo>
                    <a:pt x="0" y="130975"/>
                  </a:lnTo>
                  <a:lnTo>
                    <a:pt x="141287" y="211924"/>
                  </a:lnTo>
                  <a:lnTo>
                    <a:pt x="87312" y="342899"/>
                  </a:lnTo>
                  <a:lnTo>
                    <a:pt x="228600" y="261950"/>
                  </a:lnTo>
                  <a:lnTo>
                    <a:pt x="336527" y="261950"/>
                  </a:lnTo>
                  <a:lnTo>
                    <a:pt x="315912" y="211924"/>
                  </a:lnTo>
                  <a:lnTo>
                    <a:pt x="457200" y="130975"/>
                  </a:lnTo>
                  <a:close/>
                </a:path>
                <a:path w="457200" h="342900">
                  <a:moveTo>
                    <a:pt x="336527" y="261950"/>
                  </a:moveTo>
                  <a:lnTo>
                    <a:pt x="228600" y="261950"/>
                  </a:lnTo>
                  <a:lnTo>
                    <a:pt x="369887" y="342899"/>
                  </a:lnTo>
                  <a:lnTo>
                    <a:pt x="336527" y="261950"/>
                  </a:lnTo>
                  <a:close/>
                </a:path>
                <a:path w="457200" h="342900">
                  <a:moveTo>
                    <a:pt x="228600" y="0"/>
                  </a:moveTo>
                  <a:lnTo>
                    <a:pt x="174637" y="130975"/>
                  </a:lnTo>
                  <a:lnTo>
                    <a:pt x="282562" y="130975"/>
                  </a:lnTo>
                  <a:lnTo>
                    <a:pt x="228600" y="0"/>
                  </a:lnTo>
                  <a:close/>
                </a:path>
              </a:pathLst>
            </a:custGeom>
            <a:solidFill>
              <a:srgbClr val="585858"/>
            </a:solidFill>
          </p:spPr>
          <p:txBody>
            <a:bodyPr wrap="square" lIns="0" tIns="0" rIns="0" bIns="0" rtlCol="0"/>
            <a:lstStyle/>
            <a:p>
              <a:endParaRPr/>
            </a:p>
          </p:txBody>
        </p:sp>
        <p:sp>
          <p:nvSpPr>
            <p:cNvPr id="40" name="object 40">
              <a:extLst>
                <a:ext uri="{C183D7F6-B498-43B3-948B-1728B52AA6E4}">
                  <adec:decorative xmlns:adec="http://schemas.microsoft.com/office/drawing/2017/decorative" val="1"/>
                </a:ext>
              </a:extLst>
            </p:cNvPr>
            <p:cNvSpPr/>
            <p:nvPr/>
          </p:nvSpPr>
          <p:spPr>
            <a:xfrm>
              <a:off x="4898135" y="1645920"/>
              <a:ext cx="457200" cy="342900"/>
            </a:xfrm>
            <a:custGeom>
              <a:avLst/>
              <a:gdLst/>
              <a:ahLst/>
              <a:cxnLst/>
              <a:rect l="l" t="t" r="r" b="b"/>
              <a:pathLst>
                <a:path w="457200" h="342900">
                  <a:moveTo>
                    <a:pt x="457200" y="130975"/>
                  </a:moveTo>
                  <a:lnTo>
                    <a:pt x="0" y="130975"/>
                  </a:lnTo>
                  <a:lnTo>
                    <a:pt x="141287" y="211924"/>
                  </a:lnTo>
                  <a:lnTo>
                    <a:pt x="87312" y="342899"/>
                  </a:lnTo>
                  <a:lnTo>
                    <a:pt x="228600" y="261950"/>
                  </a:lnTo>
                  <a:lnTo>
                    <a:pt x="336527" y="261950"/>
                  </a:lnTo>
                  <a:lnTo>
                    <a:pt x="315912" y="211924"/>
                  </a:lnTo>
                  <a:lnTo>
                    <a:pt x="457200" y="130975"/>
                  </a:lnTo>
                  <a:close/>
                </a:path>
                <a:path w="457200" h="342900">
                  <a:moveTo>
                    <a:pt x="336527" y="261950"/>
                  </a:moveTo>
                  <a:lnTo>
                    <a:pt x="228600" y="261950"/>
                  </a:lnTo>
                  <a:lnTo>
                    <a:pt x="369887" y="342899"/>
                  </a:lnTo>
                  <a:lnTo>
                    <a:pt x="336527" y="261950"/>
                  </a:lnTo>
                  <a:close/>
                </a:path>
                <a:path w="457200" h="342900">
                  <a:moveTo>
                    <a:pt x="228600" y="0"/>
                  </a:moveTo>
                  <a:lnTo>
                    <a:pt x="174637" y="130975"/>
                  </a:lnTo>
                  <a:lnTo>
                    <a:pt x="282562" y="130975"/>
                  </a:lnTo>
                  <a:lnTo>
                    <a:pt x="228600" y="0"/>
                  </a:lnTo>
                  <a:close/>
                </a:path>
              </a:pathLst>
            </a:custGeom>
            <a:solidFill>
              <a:srgbClr val="585858"/>
            </a:solidFill>
          </p:spPr>
          <p:txBody>
            <a:bodyPr wrap="square" lIns="0" tIns="0" rIns="0" bIns="0" rtlCol="0"/>
            <a:lstStyle/>
            <a:p>
              <a:endParaRPr/>
            </a:p>
          </p:txBody>
        </p:sp>
        <p:sp>
          <p:nvSpPr>
            <p:cNvPr id="41" name="object 41">
              <a:extLst>
                <a:ext uri="{C183D7F6-B498-43B3-948B-1728B52AA6E4}">
                  <adec:decorative xmlns:adec="http://schemas.microsoft.com/office/drawing/2017/decorative" val="1"/>
                </a:ext>
              </a:extLst>
            </p:cNvPr>
            <p:cNvSpPr/>
            <p:nvPr/>
          </p:nvSpPr>
          <p:spPr>
            <a:xfrm>
              <a:off x="6829043" y="1748029"/>
              <a:ext cx="457200" cy="342900"/>
            </a:xfrm>
            <a:custGeom>
              <a:avLst/>
              <a:gdLst/>
              <a:ahLst/>
              <a:cxnLst/>
              <a:rect l="l" t="t" r="r" b="b"/>
              <a:pathLst>
                <a:path w="457200" h="342900">
                  <a:moveTo>
                    <a:pt x="457200" y="130975"/>
                  </a:moveTo>
                  <a:lnTo>
                    <a:pt x="0" y="130975"/>
                  </a:lnTo>
                  <a:lnTo>
                    <a:pt x="141287" y="211924"/>
                  </a:lnTo>
                  <a:lnTo>
                    <a:pt x="87312" y="342899"/>
                  </a:lnTo>
                  <a:lnTo>
                    <a:pt x="228600" y="261950"/>
                  </a:lnTo>
                  <a:lnTo>
                    <a:pt x="336527" y="261950"/>
                  </a:lnTo>
                  <a:lnTo>
                    <a:pt x="315912" y="211924"/>
                  </a:lnTo>
                  <a:lnTo>
                    <a:pt x="457200" y="130975"/>
                  </a:lnTo>
                  <a:close/>
                </a:path>
                <a:path w="457200" h="342900">
                  <a:moveTo>
                    <a:pt x="336527" y="261950"/>
                  </a:moveTo>
                  <a:lnTo>
                    <a:pt x="228600" y="261950"/>
                  </a:lnTo>
                  <a:lnTo>
                    <a:pt x="369887" y="342899"/>
                  </a:lnTo>
                  <a:lnTo>
                    <a:pt x="336527" y="261950"/>
                  </a:lnTo>
                  <a:close/>
                </a:path>
                <a:path w="457200" h="342900">
                  <a:moveTo>
                    <a:pt x="228600" y="0"/>
                  </a:moveTo>
                  <a:lnTo>
                    <a:pt x="174637" y="130975"/>
                  </a:lnTo>
                  <a:lnTo>
                    <a:pt x="282562" y="130975"/>
                  </a:lnTo>
                  <a:lnTo>
                    <a:pt x="228600" y="0"/>
                  </a:lnTo>
                  <a:close/>
                </a:path>
              </a:pathLst>
            </a:custGeom>
            <a:solidFill>
              <a:srgbClr val="585858"/>
            </a:solidFill>
          </p:spPr>
          <p:txBody>
            <a:bodyPr wrap="square" lIns="0" tIns="0" rIns="0" bIns="0" rtlCol="0"/>
            <a:lstStyle/>
            <a:p>
              <a:endParaRPr/>
            </a:p>
          </p:txBody>
        </p:sp>
        <p:sp>
          <p:nvSpPr>
            <p:cNvPr id="42" name="object 42">
              <a:extLst>
                <a:ext uri="{C183D7F6-B498-43B3-948B-1728B52AA6E4}">
                  <adec:decorative xmlns:adec="http://schemas.microsoft.com/office/drawing/2017/decorative" val="1"/>
                </a:ext>
              </a:extLst>
            </p:cNvPr>
            <p:cNvSpPr/>
            <p:nvPr/>
          </p:nvSpPr>
          <p:spPr>
            <a:xfrm>
              <a:off x="1124711" y="3250692"/>
              <a:ext cx="457200" cy="342900"/>
            </a:xfrm>
            <a:custGeom>
              <a:avLst/>
              <a:gdLst/>
              <a:ahLst/>
              <a:cxnLst/>
              <a:rect l="l" t="t" r="r" b="b"/>
              <a:pathLst>
                <a:path w="457200" h="342900">
                  <a:moveTo>
                    <a:pt x="457200" y="130975"/>
                  </a:moveTo>
                  <a:lnTo>
                    <a:pt x="0" y="130975"/>
                  </a:lnTo>
                  <a:lnTo>
                    <a:pt x="141287" y="211924"/>
                  </a:lnTo>
                  <a:lnTo>
                    <a:pt x="87312" y="342899"/>
                  </a:lnTo>
                  <a:lnTo>
                    <a:pt x="228600" y="261950"/>
                  </a:lnTo>
                  <a:lnTo>
                    <a:pt x="336527" y="261950"/>
                  </a:lnTo>
                  <a:lnTo>
                    <a:pt x="315912" y="211924"/>
                  </a:lnTo>
                  <a:lnTo>
                    <a:pt x="457200" y="130975"/>
                  </a:lnTo>
                  <a:close/>
                </a:path>
                <a:path w="457200" h="342900">
                  <a:moveTo>
                    <a:pt x="336527" y="261950"/>
                  </a:moveTo>
                  <a:lnTo>
                    <a:pt x="228600" y="261950"/>
                  </a:lnTo>
                  <a:lnTo>
                    <a:pt x="369887" y="342899"/>
                  </a:lnTo>
                  <a:lnTo>
                    <a:pt x="336527" y="261950"/>
                  </a:lnTo>
                  <a:close/>
                </a:path>
                <a:path w="457200" h="342900">
                  <a:moveTo>
                    <a:pt x="228600" y="0"/>
                  </a:moveTo>
                  <a:lnTo>
                    <a:pt x="174637" y="130975"/>
                  </a:lnTo>
                  <a:lnTo>
                    <a:pt x="282562" y="130975"/>
                  </a:lnTo>
                  <a:lnTo>
                    <a:pt x="228600" y="0"/>
                  </a:lnTo>
                  <a:close/>
                </a:path>
              </a:pathLst>
            </a:custGeom>
            <a:solidFill>
              <a:srgbClr val="585858"/>
            </a:solidFill>
          </p:spPr>
          <p:txBody>
            <a:bodyPr wrap="square" lIns="0" tIns="0" rIns="0" bIns="0" rtlCol="0"/>
            <a:lstStyle/>
            <a:p>
              <a:endParaRPr/>
            </a:p>
          </p:txBody>
        </p:sp>
        <p:sp>
          <p:nvSpPr>
            <p:cNvPr id="43" name="object 43">
              <a:extLst>
                <a:ext uri="{C183D7F6-B498-43B3-948B-1728B52AA6E4}">
                  <adec:decorative xmlns:adec="http://schemas.microsoft.com/office/drawing/2017/decorative" val="1"/>
                </a:ext>
              </a:extLst>
            </p:cNvPr>
            <p:cNvSpPr/>
            <p:nvPr/>
          </p:nvSpPr>
          <p:spPr>
            <a:xfrm>
              <a:off x="3012948" y="3212592"/>
              <a:ext cx="457200" cy="342900"/>
            </a:xfrm>
            <a:custGeom>
              <a:avLst/>
              <a:gdLst/>
              <a:ahLst/>
              <a:cxnLst/>
              <a:rect l="l" t="t" r="r" b="b"/>
              <a:pathLst>
                <a:path w="457200" h="342900">
                  <a:moveTo>
                    <a:pt x="457200" y="130975"/>
                  </a:moveTo>
                  <a:lnTo>
                    <a:pt x="0" y="130975"/>
                  </a:lnTo>
                  <a:lnTo>
                    <a:pt x="141287" y="211924"/>
                  </a:lnTo>
                  <a:lnTo>
                    <a:pt x="87312" y="342899"/>
                  </a:lnTo>
                  <a:lnTo>
                    <a:pt x="228600" y="261950"/>
                  </a:lnTo>
                  <a:lnTo>
                    <a:pt x="336527" y="261950"/>
                  </a:lnTo>
                  <a:lnTo>
                    <a:pt x="315912" y="211924"/>
                  </a:lnTo>
                  <a:lnTo>
                    <a:pt x="457200" y="130975"/>
                  </a:lnTo>
                  <a:close/>
                </a:path>
                <a:path w="457200" h="342900">
                  <a:moveTo>
                    <a:pt x="336527" y="261950"/>
                  </a:moveTo>
                  <a:lnTo>
                    <a:pt x="228600" y="261950"/>
                  </a:lnTo>
                  <a:lnTo>
                    <a:pt x="369887" y="342899"/>
                  </a:lnTo>
                  <a:lnTo>
                    <a:pt x="336527" y="261950"/>
                  </a:lnTo>
                  <a:close/>
                </a:path>
                <a:path w="457200" h="342900">
                  <a:moveTo>
                    <a:pt x="228600" y="0"/>
                  </a:moveTo>
                  <a:lnTo>
                    <a:pt x="174637" y="130975"/>
                  </a:lnTo>
                  <a:lnTo>
                    <a:pt x="282562" y="130975"/>
                  </a:lnTo>
                  <a:lnTo>
                    <a:pt x="228600" y="0"/>
                  </a:lnTo>
                  <a:close/>
                </a:path>
              </a:pathLst>
            </a:custGeom>
            <a:solidFill>
              <a:srgbClr val="585858"/>
            </a:solidFill>
          </p:spPr>
          <p:txBody>
            <a:bodyPr wrap="square" lIns="0" tIns="0" rIns="0" bIns="0" rtlCol="0"/>
            <a:lstStyle/>
            <a:p>
              <a:endParaRPr/>
            </a:p>
          </p:txBody>
        </p:sp>
        <p:sp>
          <p:nvSpPr>
            <p:cNvPr id="44" name="object 44">
              <a:extLst>
                <a:ext uri="{C183D7F6-B498-43B3-948B-1728B52AA6E4}">
                  <adec:decorative xmlns:adec="http://schemas.microsoft.com/office/drawing/2017/decorative" val="1"/>
                </a:ext>
              </a:extLst>
            </p:cNvPr>
            <p:cNvSpPr/>
            <p:nvPr/>
          </p:nvSpPr>
          <p:spPr>
            <a:xfrm>
              <a:off x="4898135" y="3279647"/>
              <a:ext cx="457200" cy="342900"/>
            </a:xfrm>
            <a:custGeom>
              <a:avLst/>
              <a:gdLst/>
              <a:ahLst/>
              <a:cxnLst/>
              <a:rect l="l" t="t" r="r" b="b"/>
              <a:pathLst>
                <a:path w="457200" h="342900">
                  <a:moveTo>
                    <a:pt x="457200" y="130975"/>
                  </a:moveTo>
                  <a:lnTo>
                    <a:pt x="0" y="130975"/>
                  </a:lnTo>
                  <a:lnTo>
                    <a:pt x="141287" y="211924"/>
                  </a:lnTo>
                  <a:lnTo>
                    <a:pt x="87312" y="342899"/>
                  </a:lnTo>
                  <a:lnTo>
                    <a:pt x="228600" y="261950"/>
                  </a:lnTo>
                  <a:lnTo>
                    <a:pt x="336527" y="261950"/>
                  </a:lnTo>
                  <a:lnTo>
                    <a:pt x="315912" y="211924"/>
                  </a:lnTo>
                  <a:lnTo>
                    <a:pt x="457200" y="130975"/>
                  </a:lnTo>
                  <a:close/>
                </a:path>
                <a:path w="457200" h="342900">
                  <a:moveTo>
                    <a:pt x="336527" y="261950"/>
                  </a:moveTo>
                  <a:lnTo>
                    <a:pt x="228600" y="261950"/>
                  </a:lnTo>
                  <a:lnTo>
                    <a:pt x="369887" y="342899"/>
                  </a:lnTo>
                  <a:lnTo>
                    <a:pt x="336527" y="261950"/>
                  </a:lnTo>
                  <a:close/>
                </a:path>
                <a:path w="457200" h="342900">
                  <a:moveTo>
                    <a:pt x="228600" y="0"/>
                  </a:moveTo>
                  <a:lnTo>
                    <a:pt x="174637" y="130975"/>
                  </a:lnTo>
                  <a:lnTo>
                    <a:pt x="282562" y="130975"/>
                  </a:lnTo>
                  <a:lnTo>
                    <a:pt x="228600" y="0"/>
                  </a:lnTo>
                  <a:close/>
                </a:path>
              </a:pathLst>
            </a:custGeom>
            <a:solidFill>
              <a:srgbClr val="585858"/>
            </a:solidFill>
          </p:spPr>
          <p:txBody>
            <a:bodyPr wrap="square" lIns="0" tIns="0" rIns="0" bIns="0" rtlCol="0"/>
            <a:lstStyle/>
            <a:p>
              <a:endParaRPr/>
            </a:p>
          </p:txBody>
        </p:sp>
        <p:sp>
          <p:nvSpPr>
            <p:cNvPr id="45" name="object 45">
              <a:extLst>
                <a:ext uri="{C183D7F6-B498-43B3-948B-1728B52AA6E4}">
                  <adec:decorative xmlns:adec="http://schemas.microsoft.com/office/drawing/2017/decorative" val="1"/>
                </a:ext>
              </a:extLst>
            </p:cNvPr>
            <p:cNvSpPr/>
            <p:nvPr/>
          </p:nvSpPr>
          <p:spPr>
            <a:xfrm>
              <a:off x="1060703" y="4751832"/>
              <a:ext cx="457200" cy="342900"/>
            </a:xfrm>
            <a:custGeom>
              <a:avLst/>
              <a:gdLst/>
              <a:ahLst/>
              <a:cxnLst/>
              <a:rect l="l" t="t" r="r" b="b"/>
              <a:pathLst>
                <a:path w="457200" h="342900">
                  <a:moveTo>
                    <a:pt x="457200" y="130975"/>
                  </a:moveTo>
                  <a:lnTo>
                    <a:pt x="0" y="130975"/>
                  </a:lnTo>
                  <a:lnTo>
                    <a:pt x="141287" y="211924"/>
                  </a:lnTo>
                  <a:lnTo>
                    <a:pt x="87312" y="342899"/>
                  </a:lnTo>
                  <a:lnTo>
                    <a:pt x="228600" y="261950"/>
                  </a:lnTo>
                  <a:lnTo>
                    <a:pt x="336527" y="261950"/>
                  </a:lnTo>
                  <a:lnTo>
                    <a:pt x="315912" y="211924"/>
                  </a:lnTo>
                  <a:lnTo>
                    <a:pt x="457200" y="130975"/>
                  </a:lnTo>
                  <a:close/>
                </a:path>
                <a:path w="457200" h="342900">
                  <a:moveTo>
                    <a:pt x="336527" y="261950"/>
                  </a:moveTo>
                  <a:lnTo>
                    <a:pt x="228600" y="261950"/>
                  </a:lnTo>
                  <a:lnTo>
                    <a:pt x="369887" y="342899"/>
                  </a:lnTo>
                  <a:lnTo>
                    <a:pt x="336527" y="261950"/>
                  </a:lnTo>
                  <a:close/>
                </a:path>
                <a:path w="457200" h="342900">
                  <a:moveTo>
                    <a:pt x="228600" y="0"/>
                  </a:moveTo>
                  <a:lnTo>
                    <a:pt x="174637" y="130975"/>
                  </a:lnTo>
                  <a:lnTo>
                    <a:pt x="282562" y="130975"/>
                  </a:lnTo>
                  <a:lnTo>
                    <a:pt x="228600" y="0"/>
                  </a:lnTo>
                  <a:close/>
                </a:path>
              </a:pathLst>
            </a:custGeom>
            <a:solidFill>
              <a:srgbClr val="585858"/>
            </a:solidFill>
          </p:spPr>
          <p:txBody>
            <a:bodyPr wrap="square" lIns="0" tIns="0" rIns="0" bIns="0" rtlCol="0"/>
            <a:lstStyle/>
            <a:p>
              <a:endParaRPr/>
            </a:p>
          </p:txBody>
        </p:sp>
        <p:sp>
          <p:nvSpPr>
            <p:cNvPr id="46" name="object 46">
              <a:extLst>
                <a:ext uri="{C183D7F6-B498-43B3-948B-1728B52AA6E4}">
                  <adec:decorative xmlns:adec="http://schemas.microsoft.com/office/drawing/2017/decorative" val="1"/>
                </a:ext>
              </a:extLst>
            </p:cNvPr>
            <p:cNvSpPr/>
            <p:nvPr/>
          </p:nvSpPr>
          <p:spPr>
            <a:xfrm>
              <a:off x="4949952" y="4808221"/>
              <a:ext cx="457200" cy="342900"/>
            </a:xfrm>
            <a:custGeom>
              <a:avLst/>
              <a:gdLst/>
              <a:ahLst/>
              <a:cxnLst/>
              <a:rect l="l" t="t" r="r" b="b"/>
              <a:pathLst>
                <a:path w="457200" h="342900">
                  <a:moveTo>
                    <a:pt x="457200" y="130975"/>
                  </a:moveTo>
                  <a:lnTo>
                    <a:pt x="0" y="130975"/>
                  </a:lnTo>
                  <a:lnTo>
                    <a:pt x="141287" y="211924"/>
                  </a:lnTo>
                  <a:lnTo>
                    <a:pt x="87312" y="342899"/>
                  </a:lnTo>
                  <a:lnTo>
                    <a:pt x="228600" y="261950"/>
                  </a:lnTo>
                  <a:lnTo>
                    <a:pt x="336527" y="261950"/>
                  </a:lnTo>
                  <a:lnTo>
                    <a:pt x="315912" y="211924"/>
                  </a:lnTo>
                  <a:lnTo>
                    <a:pt x="457200" y="130975"/>
                  </a:lnTo>
                  <a:close/>
                </a:path>
                <a:path w="457200" h="342900">
                  <a:moveTo>
                    <a:pt x="336527" y="261950"/>
                  </a:moveTo>
                  <a:lnTo>
                    <a:pt x="228600" y="261950"/>
                  </a:lnTo>
                  <a:lnTo>
                    <a:pt x="369887" y="342899"/>
                  </a:lnTo>
                  <a:lnTo>
                    <a:pt x="336527" y="261950"/>
                  </a:lnTo>
                  <a:close/>
                </a:path>
                <a:path w="457200" h="342900">
                  <a:moveTo>
                    <a:pt x="228600" y="0"/>
                  </a:moveTo>
                  <a:lnTo>
                    <a:pt x="174637" y="130975"/>
                  </a:lnTo>
                  <a:lnTo>
                    <a:pt x="282562" y="130975"/>
                  </a:lnTo>
                  <a:lnTo>
                    <a:pt x="228600" y="0"/>
                  </a:lnTo>
                  <a:close/>
                </a:path>
              </a:pathLst>
            </a:custGeom>
            <a:solidFill>
              <a:srgbClr val="585858"/>
            </a:solidFill>
          </p:spPr>
          <p:txBody>
            <a:bodyPr wrap="square" lIns="0" tIns="0" rIns="0" bIns="0" rtlCol="0"/>
            <a:lstStyle/>
            <a:p>
              <a:endParaRPr/>
            </a:p>
          </p:txBody>
        </p:sp>
        <p:sp>
          <p:nvSpPr>
            <p:cNvPr id="47" name="object 47">
              <a:extLst>
                <a:ext uri="{C183D7F6-B498-43B3-948B-1728B52AA6E4}">
                  <adec:decorative xmlns:adec="http://schemas.microsoft.com/office/drawing/2017/decorative" val="1"/>
                </a:ext>
              </a:extLst>
            </p:cNvPr>
            <p:cNvSpPr/>
            <p:nvPr/>
          </p:nvSpPr>
          <p:spPr>
            <a:xfrm>
              <a:off x="6841237" y="4799077"/>
              <a:ext cx="457200" cy="342900"/>
            </a:xfrm>
            <a:custGeom>
              <a:avLst/>
              <a:gdLst/>
              <a:ahLst/>
              <a:cxnLst/>
              <a:rect l="l" t="t" r="r" b="b"/>
              <a:pathLst>
                <a:path w="457200" h="342900">
                  <a:moveTo>
                    <a:pt x="457200" y="130975"/>
                  </a:moveTo>
                  <a:lnTo>
                    <a:pt x="0" y="130975"/>
                  </a:lnTo>
                  <a:lnTo>
                    <a:pt x="141287" y="211924"/>
                  </a:lnTo>
                  <a:lnTo>
                    <a:pt x="87312" y="342900"/>
                  </a:lnTo>
                  <a:lnTo>
                    <a:pt x="228600" y="261950"/>
                  </a:lnTo>
                  <a:lnTo>
                    <a:pt x="336527" y="261950"/>
                  </a:lnTo>
                  <a:lnTo>
                    <a:pt x="315912" y="211924"/>
                  </a:lnTo>
                  <a:lnTo>
                    <a:pt x="457200" y="130975"/>
                  </a:lnTo>
                  <a:close/>
                </a:path>
                <a:path w="457200" h="342900">
                  <a:moveTo>
                    <a:pt x="336527" y="261950"/>
                  </a:moveTo>
                  <a:lnTo>
                    <a:pt x="228600" y="261950"/>
                  </a:lnTo>
                  <a:lnTo>
                    <a:pt x="369887" y="342900"/>
                  </a:lnTo>
                  <a:lnTo>
                    <a:pt x="336527" y="261950"/>
                  </a:lnTo>
                  <a:close/>
                </a:path>
                <a:path w="457200" h="342900">
                  <a:moveTo>
                    <a:pt x="228600" y="0"/>
                  </a:moveTo>
                  <a:lnTo>
                    <a:pt x="174637" y="130975"/>
                  </a:lnTo>
                  <a:lnTo>
                    <a:pt x="282562" y="130975"/>
                  </a:lnTo>
                  <a:lnTo>
                    <a:pt x="228600" y="0"/>
                  </a:lnTo>
                  <a:close/>
                </a:path>
              </a:pathLst>
            </a:custGeom>
            <a:solidFill>
              <a:srgbClr val="585858"/>
            </a:solidFill>
          </p:spPr>
          <p:txBody>
            <a:bodyPr wrap="square" lIns="0" tIns="0" rIns="0" bIns="0" rtlCol="0"/>
            <a:lstStyle/>
            <a:p>
              <a:endParaRPr/>
            </a:p>
          </p:txBody>
        </p:sp>
        <p:sp>
          <p:nvSpPr>
            <p:cNvPr id="48" name="object 48"/>
            <p:cNvSpPr txBox="1"/>
            <p:nvPr/>
          </p:nvSpPr>
          <p:spPr>
            <a:xfrm>
              <a:off x="1196487" y="1399477"/>
              <a:ext cx="3234690" cy="269240"/>
            </a:xfrm>
            <a:prstGeom prst="rect">
              <a:avLst/>
            </a:prstGeom>
          </p:spPr>
          <p:txBody>
            <a:bodyPr vert="horz" wrap="square" lIns="0" tIns="12065" rIns="0" bIns="0" rtlCol="0">
              <a:spAutoFit/>
            </a:bodyPr>
            <a:lstStyle/>
            <a:p>
              <a:pPr marL="12700">
                <a:lnSpc>
                  <a:spcPct val="100000"/>
                </a:lnSpc>
                <a:spcBef>
                  <a:spcPts val="95"/>
                </a:spcBef>
                <a:tabLst>
                  <a:tab pos="2028189" algn="l"/>
                </a:tabLst>
              </a:pPr>
              <a:r>
                <a:rPr sz="1600" spc="-5" dirty="0">
                  <a:latin typeface="Arial"/>
                  <a:cs typeface="Arial"/>
                </a:rPr>
                <a:t>Hyperlipidemia	</a:t>
              </a:r>
              <a:r>
                <a:rPr sz="2400" spc="-15" baseline="3472" dirty="0">
                  <a:latin typeface="Arial"/>
                  <a:cs typeface="Arial"/>
                </a:rPr>
                <a:t>Hypertension</a:t>
              </a:r>
              <a:endParaRPr sz="2400" baseline="3472">
                <a:latin typeface="Arial"/>
                <a:cs typeface="Arial"/>
              </a:endParaRPr>
            </a:p>
          </p:txBody>
        </p:sp>
        <p:sp>
          <p:nvSpPr>
            <p:cNvPr id="49" name="object 49"/>
            <p:cNvSpPr txBox="1"/>
            <p:nvPr/>
          </p:nvSpPr>
          <p:spPr>
            <a:xfrm>
              <a:off x="5178168" y="1399477"/>
              <a:ext cx="1052195" cy="269240"/>
            </a:xfrm>
            <a:prstGeom prst="rect">
              <a:avLst/>
            </a:prstGeom>
          </p:spPr>
          <p:txBody>
            <a:bodyPr vert="horz" wrap="square" lIns="0" tIns="12065" rIns="0" bIns="0" rtlCol="0">
              <a:spAutoFit/>
            </a:bodyPr>
            <a:lstStyle/>
            <a:p>
              <a:pPr marL="12700">
                <a:lnSpc>
                  <a:spcPct val="100000"/>
                </a:lnSpc>
                <a:spcBef>
                  <a:spcPts val="95"/>
                </a:spcBef>
              </a:pPr>
              <a:r>
                <a:rPr sz="1600" spc="-10" dirty="0">
                  <a:latin typeface="Arial"/>
                  <a:cs typeface="Arial"/>
                </a:rPr>
                <a:t>Depre</a:t>
              </a:r>
              <a:r>
                <a:rPr sz="1600" dirty="0">
                  <a:latin typeface="Arial"/>
                  <a:cs typeface="Arial"/>
                </a:rPr>
                <a:t>ssi</a:t>
              </a:r>
              <a:r>
                <a:rPr sz="1600" spc="-10" dirty="0">
                  <a:latin typeface="Arial"/>
                  <a:cs typeface="Arial"/>
                </a:rPr>
                <a:t>on</a:t>
              </a:r>
              <a:endParaRPr sz="1600">
                <a:latin typeface="Arial"/>
                <a:cs typeface="Arial"/>
              </a:endParaRPr>
            </a:p>
          </p:txBody>
        </p:sp>
        <p:sp>
          <p:nvSpPr>
            <p:cNvPr id="50" name="object 50"/>
            <p:cNvSpPr txBox="1"/>
            <p:nvPr/>
          </p:nvSpPr>
          <p:spPr>
            <a:xfrm>
              <a:off x="7306434" y="1399477"/>
              <a:ext cx="826135" cy="269240"/>
            </a:xfrm>
            <a:prstGeom prst="rect">
              <a:avLst/>
            </a:prstGeom>
          </p:spPr>
          <p:txBody>
            <a:bodyPr vert="horz" wrap="square" lIns="0" tIns="12065" rIns="0" bIns="0" rtlCol="0">
              <a:spAutoFit/>
            </a:bodyPr>
            <a:lstStyle/>
            <a:p>
              <a:pPr marL="12700">
                <a:lnSpc>
                  <a:spcPct val="100000"/>
                </a:lnSpc>
                <a:spcBef>
                  <a:spcPts val="95"/>
                </a:spcBef>
              </a:pPr>
              <a:r>
                <a:rPr sz="1600" spc="-10" dirty="0">
                  <a:latin typeface="Arial"/>
                  <a:cs typeface="Arial"/>
                </a:rPr>
                <a:t>Diabetes</a:t>
              </a:r>
              <a:endParaRPr sz="1600" dirty="0">
                <a:latin typeface="Arial"/>
                <a:cs typeface="Arial"/>
              </a:endParaRPr>
            </a:p>
          </p:txBody>
        </p:sp>
        <p:sp>
          <p:nvSpPr>
            <p:cNvPr id="51" name="object 51"/>
            <p:cNvSpPr txBox="1"/>
            <p:nvPr/>
          </p:nvSpPr>
          <p:spPr>
            <a:xfrm>
              <a:off x="1526672" y="3001555"/>
              <a:ext cx="71374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Arthritis</a:t>
              </a:r>
              <a:endParaRPr sz="1600">
                <a:latin typeface="Arial"/>
                <a:cs typeface="Arial"/>
              </a:endParaRPr>
            </a:p>
          </p:txBody>
        </p:sp>
        <p:sp>
          <p:nvSpPr>
            <p:cNvPr id="52" name="object 52"/>
            <p:cNvSpPr txBox="1"/>
            <p:nvPr/>
          </p:nvSpPr>
          <p:spPr>
            <a:xfrm>
              <a:off x="3000755" y="2956152"/>
              <a:ext cx="1164590" cy="269240"/>
            </a:xfrm>
            <a:prstGeom prst="rect">
              <a:avLst/>
            </a:prstGeom>
          </p:spPr>
          <p:txBody>
            <a:bodyPr vert="horz" wrap="square" lIns="0" tIns="12065" rIns="0" bIns="0" rtlCol="0">
              <a:spAutoFit/>
            </a:bodyPr>
            <a:lstStyle/>
            <a:p>
              <a:pPr marL="497205">
                <a:lnSpc>
                  <a:spcPct val="100000"/>
                </a:lnSpc>
                <a:spcBef>
                  <a:spcPts val="95"/>
                </a:spcBef>
              </a:pPr>
              <a:r>
                <a:rPr sz="1600" spc="-10" dirty="0">
                  <a:latin typeface="Arial"/>
                  <a:cs typeface="Arial"/>
                </a:rPr>
                <a:t>Cancer</a:t>
              </a:r>
              <a:endParaRPr sz="1600">
                <a:latin typeface="Arial"/>
                <a:cs typeface="Arial"/>
              </a:endParaRPr>
            </a:p>
          </p:txBody>
        </p:sp>
        <p:sp>
          <p:nvSpPr>
            <p:cNvPr id="53" name="object 53"/>
            <p:cNvSpPr txBox="1"/>
            <p:nvPr/>
          </p:nvSpPr>
          <p:spPr>
            <a:xfrm>
              <a:off x="5148576" y="2969529"/>
              <a:ext cx="1105535" cy="269240"/>
            </a:xfrm>
            <a:prstGeom prst="rect">
              <a:avLst/>
            </a:prstGeom>
          </p:spPr>
          <p:txBody>
            <a:bodyPr vert="horz" wrap="square" lIns="0" tIns="12065" rIns="0" bIns="0" rtlCol="0">
              <a:spAutoFit/>
            </a:bodyPr>
            <a:lstStyle/>
            <a:p>
              <a:pPr marL="12700">
                <a:lnSpc>
                  <a:spcPct val="100000"/>
                </a:lnSpc>
                <a:spcBef>
                  <a:spcPts val="95"/>
                </a:spcBef>
              </a:pPr>
              <a:r>
                <a:rPr sz="1600" spc="-10" dirty="0">
                  <a:latin typeface="Arial"/>
                  <a:cs typeface="Arial"/>
                </a:rPr>
                <a:t>Arrhythmias</a:t>
              </a:r>
              <a:endParaRPr sz="1600">
                <a:latin typeface="Arial"/>
                <a:cs typeface="Arial"/>
              </a:endParaRPr>
            </a:p>
          </p:txBody>
        </p:sp>
        <p:sp>
          <p:nvSpPr>
            <p:cNvPr id="54" name="object 54"/>
            <p:cNvSpPr txBox="1"/>
            <p:nvPr/>
          </p:nvSpPr>
          <p:spPr>
            <a:xfrm>
              <a:off x="7334811" y="3022026"/>
              <a:ext cx="71437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A</a:t>
              </a:r>
              <a:r>
                <a:rPr sz="1600" dirty="0">
                  <a:latin typeface="Arial"/>
                  <a:cs typeface="Arial"/>
                </a:rPr>
                <a:t>s</a:t>
              </a:r>
              <a:r>
                <a:rPr sz="1600" spc="-5" dirty="0">
                  <a:latin typeface="Arial"/>
                  <a:cs typeface="Arial"/>
                </a:rPr>
                <a:t>thma</a:t>
              </a:r>
              <a:endParaRPr sz="1600">
                <a:latin typeface="Arial"/>
                <a:cs typeface="Arial"/>
              </a:endParaRPr>
            </a:p>
          </p:txBody>
        </p:sp>
        <p:sp>
          <p:nvSpPr>
            <p:cNvPr id="55" name="object 55"/>
            <p:cNvSpPr txBox="1"/>
            <p:nvPr/>
          </p:nvSpPr>
          <p:spPr>
            <a:xfrm>
              <a:off x="1124711" y="4488179"/>
              <a:ext cx="1588135" cy="281940"/>
            </a:xfrm>
            <a:prstGeom prst="rect">
              <a:avLst/>
            </a:prstGeom>
            <a:solidFill>
              <a:srgbClr val="FFFFFF"/>
            </a:solidFill>
          </p:spPr>
          <p:txBody>
            <a:bodyPr vert="horz" wrap="square" lIns="0" tIns="12065" rIns="0" bIns="0" rtlCol="0">
              <a:spAutoFit/>
            </a:bodyPr>
            <a:lstStyle/>
            <a:p>
              <a:pPr marL="673735">
                <a:lnSpc>
                  <a:spcPct val="100000"/>
                </a:lnSpc>
                <a:spcBef>
                  <a:spcPts val="95"/>
                </a:spcBef>
              </a:pPr>
              <a:r>
                <a:rPr sz="1600" spc="-5" dirty="0">
                  <a:latin typeface="Arial"/>
                  <a:cs typeface="Arial"/>
                </a:rPr>
                <a:t>CAD</a:t>
              </a:r>
              <a:endParaRPr sz="1600">
                <a:latin typeface="Arial"/>
                <a:cs typeface="Arial"/>
              </a:endParaRPr>
            </a:p>
          </p:txBody>
        </p:sp>
        <p:sp>
          <p:nvSpPr>
            <p:cNvPr id="56" name="object 56"/>
            <p:cNvSpPr txBox="1"/>
            <p:nvPr/>
          </p:nvSpPr>
          <p:spPr>
            <a:xfrm>
              <a:off x="3291106" y="4332430"/>
              <a:ext cx="985519"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Substance</a:t>
              </a:r>
              <a:endParaRPr sz="1600">
                <a:latin typeface="Arial"/>
                <a:cs typeface="Arial"/>
              </a:endParaRPr>
            </a:p>
          </p:txBody>
        </p:sp>
        <p:sp>
          <p:nvSpPr>
            <p:cNvPr id="57" name="object 57"/>
            <p:cNvSpPr txBox="1"/>
            <p:nvPr/>
          </p:nvSpPr>
          <p:spPr>
            <a:xfrm>
              <a:off x="3483055" y="4576269"/>
              <a:ext cx="60134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A</a:t>
              </a:r>
              <a:r>
                <a:rPr sz="1600" spc="-10" dirty="0">
                  <a:latin typeface="Arial"/>
                  <a:cs typeface="Arial"/>
                </a:rPr>
                <a:t>bu</a:t>
              </a:r>
              <a:r>
                <a:rPr sz="1600" dirty="0">
                  <a:latin typeface="Arial"/>
                  <a:cs typeface="Arial"/>
                </a:rPr>
                <a:t>s</a:t>
              </a:r>
              <a:r>
                <a:rPr sz="1600" spc="-5" dirty="0">
                  <a:latin typeface="Arial"/>
                  <a:cs typeface="Arial"/>
                </a:rPr>
                <a:t>e</a:t>
              </a:r>
              <a:endParaRPr sz="1600">
                <a:latin typeface="Arial"/>
                <a:cs typeface="Arial"/>
              </a:endParaRPr>
            </a:p>
          </p:txBody>
        </p:sp>
        <p:sp>
          <p:nvSpPr>
            <p:cNvPr id="58" name="object 58"/>
            <p:cNvSpPr txBox="1"/>
            <p:nvPr/>
          </p:nvSpPr>
          <p:spPr>
            <a:xfrm>
              <a:off x="4570370" y="2991426"/>
              <a:ext cx="1659889" cy="1720214"/>
            </a:xfrm>
            <a:prstGeom prst="rect">
              <a:avLst/>
            </a:prstGeom>
          </p:spPr>
          <p:txBody>
            <a:bodyPr vert="horz" wrap="square" lIns="0" tIns="12700" rIns="0" bIns="0" rtlCol="0">
              <a:spAutoFit/>
            </a:bodyPr>
            <a:lstStyle/>
            <a:p>
              <a:pPr marL="12700">
                <a:lnSpc>
                  <a:spcPct val="100000"/>
                </a:lnSpc>
                <a:spcBef>
                  <a:spcPts val="100"/>
                </a:spcBef>
              </a:pPr>
              <a:r>
                <a:rPr sz="1200" dirty="0">
                  <a:latin typeface="Arial"/>
                  <a:cs typeface="Arial"/>
                </a:rPr>
                <a:t>140</a:t>
              </a: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marL="120014">
                <a:lnSpc>
                  <a:spcPct val="100000"/>
                </a:lnSpc>
                <a:spcBef>
                  <a:spcPts val="1010"/>
                </a:spcBef>
                <a:tabLst>
                  <a:tab pos="560705" algn="l"/>
                </a:tabLst>
              </a:pPr>
              <a:r>
                <a:rPr sz="1200" dirty="0">
                  <a:latin typeface="Arial"/>
                  <a:cs typeface="Arial"/>
                </a:rPr>
                <a:t>30	</a:t>
              </a:r>
              <a:r>
                <a:rPr sz="2400" spc="-15" baseline="1736" dirty="0">
                  <a:latin typeface="Arial"/>
                  <a:cs typeface="Arial"/>
                </a:rPr>
                <a:t>COPD</a:t>
              </a:r>
              <a:endParaRPr sz="2400" baseline="1736" dirty="0">
                <a:latin typeface="Arial"/>
                <a:cs typeface="Arial"/>
              </a:endParaRPr>
            </a:p>
          </p:txBody>
        </p:sp>
        <p:sp>
          <p:nvSpPr>
            <p:cNvPr id="59" name="object 59"/>
            <p:cNvSpPr txBox="1"/>
            <p:nvPr/>
          </p:nvSpPr>
          <p:spPr>
            <a:xfrm>
              <a:off x="7054488" y="4464788"/>
              <a:ext cx="122110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Osteoporosis</a:t>
              </a:r>
              <a:endParaRPr sz="1600">
                <a:latin typeface="Arial"/>
                <a:cs typeface="Arial"/>
              </a:endParaRPr>
            </a:p>
          </p:txBody>
        </p:sp>
        <p:sp>
          <p:nvSpPr>
            <p:cNvPr id="60" name="object 60"/>
            <p:cNvSpPr txBox="1"/>
            <p:nvPr/>
          </p:nvSpPr>
          <p:spPr>
            <a:xfrm>
              <a:off x="343163" y="2149405"/>
              <a:ext cx="252095" cy="3046730"/>
            </a:xfrm>
            <a:prstGeom prst="rect">
              <a:avLst/>
            </a:prstGeom>
          </p:spPr>
          <p:txBody>
            <a:bodyPr vert="vert270" wrap="square" lIns="0" tIns="0" rIns="0" bIns="0" rtlCol="0">
              <a:spAutoFit/>
            </a:bodyPr>
            <a:lstStyle/>
            <a:p>
              <a:pPr marL="12700">
                <a:lnSpc>
                  <a:spcPts val="1864"/>
                </a:lnSpc>
              </a:pPr>
              <a:r>
                <a:rPr sz="1600" spc="-5" dirty="0">
                  <a:latin typeface="Arial"/>
                  <a:cs typeface="Arial"/>
                </a:rPr>
                <a:t>Incidence </a:t>
              </a:r>
              <a:r>
                <a:rPr sz="1600" spc="-10" dirty="0">
                  <a:latin typeface="Arial"/>
                  <a:cs typeface="Arial"/>
                </a:rPr>
                <a:t>per 1,000</a:t>
              </a:r>
              <a:r>
                <a:rPr sz="1600" spc="25" dirty="0">
                  <a:latin typeface="Arial"/>
                  <a:cs typeface="Arial"/>
                </a:rPr>
                <a:t> </a:t>
              </a:r>
              <a:r>
                <a:rPr sz="1600" spc="-10" dirty="0">
                  <a:latin typeface="Arial"/>
                  <a:cs typeface="Arial"/>
                </a:rPr>
                <a:t>person-years</a:t>
              </a:r>
              <a:endParaRPr sz="1600">
                <a:latin typeface="Arial"/>
                <a:cs typeface="Arial"/>
              </a:endParaRPr>
            </a:p>
          </p:txBody>
        </p:sp>
        <p:sp>
          <p:nvSpPr>
            <p:cNvPr id="61" name="object 61"/>
            <p:cNvSpPr txBox="1"/>
            <p:nvPr/>
          </p:nvSpPr>
          <p:spPr>
            <a:xfrm>
              <a:off x="855499" y="4044007"/>
              <a:ext cx="110489"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Arial"/>
                  <a:cs typeface="Arial"/>
                </a:rPr>
                <a:t>0</a:t>
              </a:r>
              <a:endParaRPr sz="1200">
                <a:latin typeface="Arial"/>
                <a:cs typeface="Arial"/>
              </a:endParaRPr>
            </a:p>
          </p:txBody>
        </p:sp>
        <p:sp>
          <p:nvSpPr>
            <p:cNvPr id="62" name="object 62"/>
            <p:cNvSpPr txBox="1"/>
            <p:nvPr/>
          </p:nvSpPr>
          <p:spPr>
            <a:xfrm>
              <a:off x="928347" y="2585387"/>
              <a:ext cx="110489"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Arial"/>
                  <a:cs typeface="Arial"/>
                </a:rPr>
                <a:t>0</a:t>
              </a:r>
              <a:endParaRPr sz="1200">
                <a:latin typeface="Arial"/>
                <a:cs typeface="Arial"/>
              </a:endParaRPr>
            </a:p>
          </p:txBody>
        </p:sp>
      </p:grpSp>
      <p:sp>
        <p:nvSpPr>
          <p:cNvPr id="2" name="object 2"/>
          <p:cNvSpPr txBox="1"/>
          <p:nvPr/>
        </p:nvSpPr>
        <p:spPr>
          <a:xfrm>
            <a:off x="901700" y="6500840"/>
            <a:ext cx="2048510"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7E7E7E"/>
                </a:solidFill>
                <a:latin typeface="Arial"/>
                <a:cs typeface="Arial"/>
              </a:rPr>
              <a:t>Wake </a:t>
            </a:r>
            <a:r>
              <a:rPr sz="1000" spc="-5" dirty="0">
                <a:solidFill>
                  <a:srgbClr val="7E7E7E"/>
                </a:solidFill>
                <a:latin typeface="Arial"/>
                <a:cs typeface="Arial"/>
              </a:rPr>
              <a:t>Forest </a:t>
            </a:r>
            <a:r>
              <a:rPr sz="1000" spc="-10" dirty="0">
                <a:solidFill>
                  <a:srgbClr val="7E7E7E"/>
                </a:solidFill>
                <a:latin typeface="Arial"/>
                <a:cs typeface="Arial"/>
              </a:rPr>
              <a:t>Baptist Medical</a:t>
            </a:r>
            <a:r>
              <a:rPr sz="1000" spc="-50" dirty="0">
                <a:solidFill>
                  <a:srgbClr val="7E7E7E"/>
                </a:solidFill>
                <a:latin typeface="Arial"/>
                <a:cs typeface="Arial"/>
              </a:rPr>
              <a:t> </a:t>
            </a:r>
            <a:r>
              <a:rPr sz="1000" spc="-10" dirty="0">
                <a:solidFill>
                  <a:srgbClr val="7E7E7E"/>
                </a:solidFill>
                <a:latin typeface="Arial"/>
                <a:cs typeface="Arial"/>
              </a:rPr>
              <a:t>Center</a:t>
            </a:r>
            <a:endParaRPr sz="10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object 16"/>
          <p:cNvSpPr txBox="1">
            <a:spLocks noGrp="1"/>
          </p:cNvSpPr>
          <p:nvPr>
            <p:ph type="title"/>
          </p:nvPr>
        </p:nvSpPr>
        <p:spPr>
          <a:xfrm>
            <a:off x="368300" y="376682"/>
            <a:ext cx="8329930" cy="851535"/>
          </a:xfrm>
          <a:prstGeom prst="rect">
            <a:avLst/>
          </a:prstGeom>
        </p:spPr>
        <p:txBody>
          <a:bodyPr vert="horz" wrap="square" lIns="0" tIns="12700" rIns="0" bIns="0" rtlCol="0">
            <a:spAutoFit/>
          </a:bodyPr>
          <a:lstStyle/>
          <a:p>
            <a:pPr marL="12700">
              <a:lnSpc>
                <a:spcPct val="100000"/>
              </a:lnSpc>
              <a:spcBef>
                <a:spcPts val="100"/>
              </a:spcBef>
            </a:pPr>
            <a:r>
              <a:rPr sz="3000" b="1" spc="-5" dirty="0">
                <a:latin typeface="Arial"/>
                <a:cs typeface="Arial"/>
              </a:rPr>
              <a:t>Incidence </a:t>
            </a:r>
            <a:r>
              <a:rPr sz="3000" b="1" dirty="0">
                <a:latin typeface="Arial"/>
                <a:cs typeface="Arial"/>
              </a:rPr>
              <a:t>of </a:t>
            </a:r>
            <a:r>
              <a:rPr sz="3000" b="1" spc="-5" dirty="0">
                <a:latin typeface="Arial"/>
                <a:cs typeface="Arial"/>
              </a:rPr>
              <a:t>20 Chronic Comorbid</a:t>
            </a:r>
            <a:r>
              <a:rPr sz="3000" b="1" spc="30" dirty="0">
                <a:latin typeface="Arial"/>
                <a:cs typeface="Arial"/>
              </a:rPr>
              <a:t> </a:t>
            </a:r>
            <a:r>
              <a:rPr sz="3000" b="1" spc="-5" dirty="0">
                <a:latin typeface="Arial"/>
                <a:cs typeface="Arial"/>
              </a:rPr>
              <a:t>Conditions</a:t>
            </a:r>
            <a:endParaRPr sz="3000">
              <a:latin typeface="Arial"/>
              <a:cs typeface="Arial"/>
            </a:endParaRPr>
          </a:p>
          <a:p>
            <a:pPr marL="12700">
              <a:lnSpc>
                <a:spcPct val="100000"/>
              </a:lnSpc>
              <a:spcBef>
                <a:spcPts val="20"/>
              </a:spcBef>
            </a:pPr>
            <a:r>
              <a:rPr sz="2400" spc="-5" dirty="0"/>
              <a:t>Recommended by </a:t>
            </a:r>
            <a:r>
              <a:rPr sz="2400" dirty="0"/>
              <a:t>the </a:t>
            </a:r>
            <a:r>
              <a:rPr sz="2400" spc="-10" dirty="0"/>
              <a:t>US-DHHS</a:t>
            </a:r>
            <a:r>
              <a:rPr sz="2400" spc="50" dirty="0"/>
              <a:t> </a:t>
            </a:r>
            <a:r>
              <a:rPr sz="2400" spc="-5" dirty="0"/>
              <a:t>(13-20).</a:t>
            </a:r>
            <a:endParaRPr sz="2400"/>
          </a:p>
        </p:txBody>
      </p:sp>
      <p:pic>
        <p:nvPicPr>
          <p:cNvPr id="36" name="Picture 35" descr="Eight out of twenty graphs of chronic comorbid conditions incidence per 1,000 person-years, men and women: CKD (starred), Stroke (starred), CHF (starred), Dementia (starred), Schizophrenia, Hepatitis, Autism, Asthma, CAD, Substance Abuse, COPD, HIV. Source: St Sauver JL et al. BMJ Open 2015; 5:e006413; Goodman RA et al., Prev Chronic Dis 2013; 10:E66">
            <a:extLst>
              <a:ext uri="{FF2B5EF4-FFF2-40B4-BE49-F238E27FC236}">
                <a16:creationId xmlns:a16="http://schemas.microsoft.com/office/drawing/2014/main" id="{5FF2CDC8-A21E-4BBE-9B28-F7F0DFEEFA65}"/>
              </a:ext>
            </a:extLst>
          </p:cNvPr>
          <p:cNvPicPr>
            <a:picLocks noChangeAspect="1"/>
          </p:cNvPicPr>
          <p:nvPr/>
        </p:nvPicPr>
        <p:blipFill>
          <a:blip r:embed="rId2"/>
          <a:stretch>
            <a:fillRect/>
          </a:stretch>
        </p:blipFill>
        <p:spPr>
          <a:xfrm>
            <a:off x="366528" y="1600200"/>
            <a:ext cx="8229600" cy="3217774"/>
          </a:xfrm>
          <a:prstGeom prst="rect">
            <a:avLst/>
          </a:prstGeom>
        </p:spPr>
      </p:pic>
      <p:sp>
        <p:nvSpPr>
          <p:cNvPr id="17" name="object 17"/>
          <p:cNvSpPr txBox="1"/>
          <p:nvPr/>
        </p:nvSpPr>
        <p:spPr>
          <a:xfrm>
            <a:off x="140162" y="6146672"/>
            <a:ext cx="9010015" cy="531495"/>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St Sauver </a:t>
            </a:r>
            <a:r>
              <a:rPr sz="1600" dirty="0">
                <a:latin typeface="Arial"/>
                <a:cs typeface="Arial"/>
              </a:rPr>
              <a:t>JL </a:t>
            </a:r>
            <a:r>
              <a:rPr sz="1600" spc="-5" dirty="0">
                <a:latin typeface="Arial"/>
                <a:cs typeface="Arial"/>
              </a:rPr>
              <a:t>et al. BMJ </a:t>
            </a:r>
            <a:r>
              <a:rPr sz="1600" spc="-10" dirty="0">
                <a:latin typeface="Arial"/>
                <a:cs typeface="Arial"/>
              </a:rPr>
              <a:t>Open 2015; 5:e006413; Goodman RA </a:t>
            </a:r>
            <a:r>
              <a:rPr sz="1600" spc="-5" dirty="0">
                <a:latin typeface="Arial"/>
                <a:cs typeface="Arial"/>
              </a:rPr>
              <a:t>et al., Prev Chronic Dis</a:t>
            </a:r>
            <a:r>
              <a:rPr sz="1600" spc="155" dirty="0">
                <a:latin typeface="Arial"/>
                <a:cs typeface="Arial"/>
              </a:rPr>
              <a:t> </a:t>
            </a:r>
            <a:r>
              <a:rPr sz="1600" spc="-10" dirty="0">
                <a:latin typeface="Arial"/>
                <a:cs typeface="Arial"/>
              </a:rPr>
              <a:t>2013;10:E66.</a:t>
            </a:r>
            <a:endParaRPr sz="1600">
              <a:latin typeface="Arial"/>
              <a:cs typeface="Arial"/>
            </a:endParaRPr>
          </a:p>
          <a:p>
            <a:pPr marL="774065">
              <a:lnSpc>
                <a:spcPct val="100000"/>
              </a:lnSpc>
              <a:spcBef>
                <a:spcPts val="870"/>
              </a:spcBef>
            </a:pPr>
            <a:r>
              <a:rPr sz="1000" spc="5" dirty="0">
                <a:solidFill>
                  <a:srgbClr val="7E7E7E"/>
                </a:solidFill>
                <a:latin typeface="Arial"/>
                <a:cs typeface="Arial"/>
              </a:rPr>
              <a:t>Wake </a:t>
            </a:r>
            <a:r>
              <a:rPr sz="1000" spc="-5" dirty="0">
                <a:solidFill>
                  <a:srgbClr val="7E7E7E"/>
                </a:solidFill>
                <a:latin typeface="Arial"/>
                <a:cs typeface="Arial"/>
              </a:rPr>
              <a:t>Forest </a:t>
            </a:r>
            <a:r>
              <a:rPr sz="1000" spc="-10" dirty="0">
                <a:solidFill>
                  <a:srgbClr val="7E7E7E"/>
                </a:solidFill>
                <a:latin typeface="Arial"/>
                <a:cs typeface="Arial"/>
              </a:rPr>
              <a:t>Baptist Medical</a:t>
            </a:r>
            <a:r>
              <a:rPr sz="1000" spc="-55" dirty="0">
                <a:solidFill>
                  <a:srgbClr val="7E7E7E"/>
                </a:solidFill>
                <a:latin typeface="Arial"/>
                <a:cs typeface="Arial"/>
              </a:rPr>
              <a:t> </a:t>
            </a:r>
            <a:r>
              <a:rPr sz="1000" spc="-10" dirty="0">
                <a:solidFill>
                  <a:srgbClr val="7E7E7E"/>
                </a:solidFill>
                <a:latin typeface="Arial"/>
                <a:cs typeface="Arial"/>
              </a:rPr>
              <a:t>Center</a:t>
            </a:r>
            <a:endParaRPr sz="10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7135E0-FE30-4E4E-A269-84FF6EB15C6F}"/>
              </a:ext>
            </a:extLst>
          </p:cNvPr>
          <p:cNvSpPr>
            <a:spLocks noGrp="1"/>
          </p:cNvSpPr>
          <p:nvPr>
            <p:ph type="title"/>
          </p:nvPr>
        </p:nvSpPr>
        <p:spPr>
          <a:xfrm>
            <a:off x="392112" y="93746"/>
            <a:ext cx="8359774" cy="430887"/>
          </a:xfrm>
        </p:spPr>
        <p:txBody>
          <a:bodyPr/>
          <a:lstStyle/>
          <a:p>
            <a:r>
              <a:rPr lang="en-US" dirty="0"/>
              <a:t> </a:t>
            </a:r>
          </a:p>
        </p:txBody>
      </p:sp>
      <p:sp>
        <p:nvSpPr>
          <p:cNvPr id="5" name="object 5" descr="Screenshot of Title and authors of a research article in the Gerontological Society of America: Clinical Trials Aging and Age-Related Multimorbidity by Mark A. Espeland, Eileen M. Crimmins, Brandon R. Grossardt, Jill P. Crandall, Jonathan A. L. Gelfond, Tamara B. Harris, Stephen B. Kritchevsky, JoAnn E. Manson, Jennifer G. Robinson, Walter A. Rocca, Marinella Temprosa, Fridtjof Thomas, Robert Wallace, and Nir Barzilai, for the Multimorbidity Clinical Trials Consortium. Source: Journal of Gerontology: Medical Sciences; J Gerontol A Biol Sci Med Sci, 2017, Vol. 72, No. 3. 355-361; doi:10.1093/gerona/glw220; Advance Access publication October 25, 2016"/>
          <p:cNvSpPr/>
          <p:nvPr/>
        </p:nvSpPr>
        <p:spPr>
          <a:xfrm>
            <a:off x="773123" y="328639"/>
            <a:ext cx="7166522" cy="3209602"/>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35940" y="4044039"/>
            <a:ext cx="7991475" cy="1488440"/>
          </a:xfrm>
          <a:prstGeom prst="rect">
            <a:avLst/>
          </a:prstGeom>
        </p:spPr>
        <p:txBody>
          <a:bodyPr vert="horz" wrap="square" lIns="0" tIns="12700" rIns="0" bIns="0" rtlCol="0">
            <a:spAutoFit/>
          </a:bodyPr>
          <a:lstStyle/>
          <a:p>
            <a:pPr marL="355600" marR="5080" indent="-342900">
              <a:lnSpc>
                <a:spcPct val="100000"/>
              </a:lnSpc>
              <a:spcBef>
                <a:spcPts val="100"/>
              </a:spcBef>
              <a:buChar char="•"/>
              <a:tabLst>
                <a:tab pos="354965" algn="l"/>
                <a:tab pos="355600" algn="l"/>
              </a:tabLst>
            </a:pPr>
            <a:r>
              <a:rPr sz="2400" spc="-5" dirty="0">
                <a:latin typeface="Arial"/>
                <a:cs typeface="Arial"/>
              </a:rPr>
              <a:t>Incidence of new major chronic diseases (CVD,  dementia, cancer) or death: median </a:t>
            </a:r>
            <a:r>
              <a:rPr sz="2400" dirty="0">
                <a:latin typeface="Arial"/>
                <a:cs typeface="Arial"/>
              </a:rPr>
              <a:t>4-yr </a:t>
            </a:r>
            <a:r>
              <a:rPr sz="2400" spc="-10" dirty="0">
                <a:latin typeface="Arial"/>
                <a:cs typeface="Arial"/>
              </a:rPr>
              <a:t>incidence</a:t>
            </a:r>
            <a:r>
              <a:rPr sz="2400" spc="85" dirty="0">
                <a:latin typeface="Arial"/>
                <a:cs typeface="Arial"/>
              </a:rPr>
              <a:t> </a:t>
            </a:r>
            <a:r>
              <a:rPr sz="2400" spc="-40" dirty="0">
                <a:latin typeface="Arial"/>
                <a:cs typeface="Arial"/>
              </a:rPr>
              <a:t>0.411</a:t>
            </a:r>
            <a:endParaRPr sz="2400">
              <a:latin typeface="Arial"/>
              <a:cs typeface="Arial"/>
            </a:endParaRPr>
          </a:p>
          <a:p>
            <a:pPr>
              <a:lnSpc>
                <a:spcPct val="100000"/>
              </a:lnSpc>
              <a:spcBef>
                <a:spcPts val="5"/>
              </a:spcBef>
            </a:pPr>
            <a:endParaRPr sz="2500">
              <a:latin typeface="Times New Roman"/>
              <a:cs typeface="Times New Roman"/>
            </a:endParaRPr>
          </a:p>
          <a:p>
            <a:pPr marL="12700">
              <a:lnSpc>
                <a:spcPct val="100000"/>
              </a:lnSpc>
            </a:pPr>
            <a:r>
              <a:rPr sz="2400" b="1" spc="-5" dirty="0">
                <a:latin typeface="Arial"/>
                <a:cs typeface="Arial"/>
              </a:rPr>
              <a:t>Support feasibility of 4-6 </a:t>
            </a:r>
            <a:r>
              <a:rPr sz="2400" b="1" spc="-10" dirty="0">
                <a:latin typeface="Arial"/>
                <a:cs typeface="Arial"/>
              </a:rPr>
              <a:t>year </a:t>
            </a:r>
            <a:r>
              <a:rPr sz="2400" b="1" spc="-5" dirty="0">
                <a:latin typeface="Arial"/>
                <a:cs typeface="Arial"/>
              </a:rPr>
              <a:t>study </a:t>
            </a:r>
            <a:r>
              <a:rPr sz="2400" b="1" dirty="0">
                <a:latin typeface="Arial"/>
                <a:cs typeface="Arial"/>
              </a:rPr>
              <a:t>in </a:t>
            </a:r>
            <a:r>
              <a:rPr sz="2400" b="1" spc="-5" dirty="0">
                <a:latin typeface="Arial"/>
                <a:cs typeface="Arial"/>
              </a:rPr>
              <a:t>aged</a:t>
            </a:r>
            <a:r>
              <a:rPr sz="2400" b="1" spc="10" dirty="0">
                <a:latin typeface="Arial"/>
                <a:cs typeface="Arial"/>
              </a:rPr>
              <a:t> </a:t>
            </a:r>
            <a:r>
              <a:rPr sz="2400" b="1" spc="-10" dirty="0">
                <a:latin typeface="Arial"/>
                <a:cs typeface="Arial"/>
              </a:rPr>
              <a:t>65-79yrs</a:t>
            </a:r>
            <a:endParaRPr sz="2400">
              <a:latin typeface="Arial"/>
              <a:cs typeface="Arial"/>
            </a:endParaRPr>
          </a:p>
        </p:txBody>
      </p:sp>
      <p:sp>
        <p:nvSpPr>
          <p:cNvPr id="2" name="object 2"/>
          <p:cNvSpPr txBox="1"/>
          <p:nvPr/>
        </p:nvSpPr>
        <p:spPr>
          <a:xfrm>
            <a:off x="901700" y="6500840"/>
            <a:ext cx="2048510"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7E7E7E"/>
                </a:solidFill>
                <a:latin typeface="Arial"/>
                <a:cs typeface="Arial"/>
              </a:rPr>
              <a:t>Wake </a:t>
            </a:r>
            <a:r>
              <a:rPr sz="1000" spc="-5" dirty="0">
                <a:solidFill>
                  <a:srgbClr val="7E7E7E"/>
                </a:solidFill>
                <a:latin typeface="Arial"/>
                <a:cs typeface="Arial"/>
              </a:rPr>
              <a:t>Forest </a:t>
            </a:r>
            <a:r>
              <a:rPr sz="1000" spc="-10" dirty="0">
                <a:solidFill>
                  <a:srgbClr val="7E7E7E"/>
                </a:solidFill>
                <a:latin typeface="Arial"/>
                <a:cs typeface="Arial"/>
              </a:rPr>
              <a:t>Baptist Medical</a:t>
            </a:r>
            <a:r>
              <a:rPr sz="1000" spc="-50" dirty="0">
                <a:solidFill>
                  <a:srgbClr val="7E7E7E"/>
                </a:solidFill>
                <a:latin typeface="Arial"/>
                <a:cs typeface="Arial"/>
              </a:rPr>
              <a:t> </a:t>
            </a:r>
            <a:r>
              <a:rPr sz="1000" spc="-10" dirty="0">
                <a:solidFill>
                  <a:srgbClr val="7E7E7E"/>
                </a:solidFill>
                <a:latin typeface="Arial"/>
                <a:cs typeface="Arial"/>
              </a:rPr>
              <a:t>Center</a:t>
            </a:r>
            <a:endParaRPr sz="1000">
              <a:latin typeface="Arial"/>
              <a:cs typeface="Arial"/>
            </a:endParaRPr>
          </a:p>
        </p:txBody>
      </p:sp>
      <p:sp>
        <p:nvSpPr>
          <p:cNvPr id="3" name="object 3"/>
          <p:cNvSpPr txBox="1"/>
          <p:nvPr/>
        </p:nvSpPr>
        <p:spPr>
          <a:xfrm>
            <a:off x="8533892" y="6491414"/>
            <a:ext cx="165735" cy="177800"/>
          </a:xfrm>
          <a:prstGeom prst="rect">
            <a:avLst/>
          </a:prstGeom>
        </p:spPr>
        <p:txBody>
          <a:bodyPr vert="horz" wrap="square" lIns="0" tIns="12065" rIns="0" bIns="0" rtlCol="0">
            <a:spAutoFit/>
          </a:bodyPr>
          <a:lstStyle/>
          <a:p>
            <a:pPr marL="12700">
              <a:lnSpc>
                <a:spcPct val="100000"/>
              </a:lnSpc>
              <a:spcBef>
                <a:spcPts val="95"/>
              </a:spcBef>
            </a:pPr>
            <a:r>
              <a:rPr sz="1000" spc="-10" dirty="0">
                <a:solidFill>
                  <a:srgbClr val="888888"/>
                </a:solidFill>
                <a:latin typeface="Arial"/>
                <a:cs typeface="Arial"/>
              </a:rPr>
              <a:t>23</a:t>
            </a:r>
            <a:endParaRPr sz="10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90638" y="356108"/>
            <a:ext cx="7648575" cy="574040"/>
          </a:xfrm>
          <a:prstGeom prst="rect">
            <a:avLst/>
          </a:prstGeom>
        </p:spPr>
        <p:txBody>
          <a:bodyPr vert="horz" wrap="square" lIns="0" tIns="12700" rIns="0" bIns="0" rtlCol="0">
            <a:spAutoFit/>
          </a:bodyPr>
          <a:lstStyle/>
          <a:p>
            <a:pPr marL="12700">
              <a:lnSpc>
                <a:spcPct val="100000"/>
              </a:lnSpc>
              <a:spcBef>
                <a:spcPts val="100"/>
              </a:spcBef>
            </a:pPr>
            <a:r>
              <a:rPr sz="3600" spc="-5" dirty="0"/>
              <a:t>Selecting Diseases for the</a:t>
            </a:r>
            <a:r>
              <a:rPr sz="3600" spc="-25" dirty="0"/>
              <a:t> </a:t>
            </a:r>
            <a:r>
              <a:rPr sz="3600" spc="-5" dirty="0"/>
              <a:t>Composite</a:t>
            </a:r>
            <a:r>
              <a:rPr lang="en-US" sz="3600" spc="-5" dirty="0"/>
              <a:t> </a:t>
            </a:r>
            <a:endParaRPr sz="3600" dirty="0"/>
          </a:p>
        </p:txBody>
      </p:sp>
      <p:sp>
        <p:nvSpPr>
          <p:cNvPr id="4" name="object 4"/>
          <p:cNvSpPr txBox="1"/>
          <p:nvPr/>
        </p:nvSpPr>
        <p:spPr>
          <a:xfrm>
            <a:off x="444500" y="1350365"/>
            <a:ext cx="7579995" cy="2296160"/>
          </a:xfrm>
          <a:prstGeom prst="rect">
            <a:avLst/>
          </a:prstGeom>
        </p:spPr>
        <p:txBody>
          <a:bodyPr vert="horz" wrap="square" lIns="0" tIns="241300" rIns="0" bIns="0" rtlCol="0">
            <a:spAutoFit/>
          </a:bodyPr>
          <a:lstStyle/>
          <a:p>
            <a:pPr marL="243840" indent="-231140">
              <a:lnSpc>
                <a:spcPct val="100000"/>
              </a:lnSpc>
              <a:spcBef>
                <a:spcPts val="1900"/>
              </a:spcBef>
              <a:buChar char="•"/>
              <a:tabLst>
                <a:tab pos="244475" algn="l"/>
              </a:tabLst>
            </a:pPr>
            <a:r>
              <a:rPr sz="2600" dirty="0">
                <a:latin typeface="Arial"/>
                <a:cs typeface="Arial"/>
              </a:rPr>
              <a:t>Age </a:t>
            </a:r>
            <a:r>
              <a:rPr sz="2600" spc="-5" dirty="0">
                <a:latin typeface="Arial"/>
                <a:cs typeface="Arial"/>
              </a:rPr>
              <a:t>is </a:t>
            </a:r>
            <a:r>
              <a:rPr sz="2600" dirty="0">
                <a:latin typeface="Arial"/>
                <a:cs typeface="Arial"/>
              </a:rPr>
              <a:t>the most important risk</a:t>
            </a:r>
            <a:r>
              <a:rPr sz="2600" spc="-45" dirty="0">
                <a:latin typeface="Arial"/>
                <a:cs typeface="Arial"/>
              </a:rPr>
              <a:t> </a:t>
            </a:r>
            <a:r>
              <a:rPr sz="2600" spc="-25" dirty="0">
                <a:latin typeface="Arial"/>
                <a:cs typeface="Arial"/>
              </a:rPr>
              <a:t>factor.</a:t>
            </a:r>
            <a:endParaRPr sz="2600">
              <a:latin typeface="Arial"/>
              <a:cs typeface="Arial"/>
            </a:endParaRPr>
          </a:p>
          <a:p>
            <a:pPr marL="243840" marR="5080" indent="-231140">
              <a:lnSpc>
                <a:spcPct val="100000"/>
              </a:lnSpc>
              <a:spcBef>
                <a:spcPts val="1800"/>
              </a:spcBef>
              <a:buChar char="•"/>
              <a:tabLst>
                <a:tab pos="244475" algn="l"/>
              </a:tabLst>
            </a:pPr>
            <a:r>
              <a:rPr sz="2600" dirty="0">
                <a:latin typeface="Arial"/>
                <a:cs typeface="Arial"/>
              </a:rPr>
              <a:t>Evidence that aging biology that </a:t>
            </a:r>
            <a:r>
              <a:rPr sz="2600" spc="-5" dirty="0">
                <a:latin typeface="Arial"/>
                <a:cs typeface="Arial"/>
              </a:rPr>
              <a:t>is </a:t>
            </a:r>
            <a:r>
              <a:rPr sz="2600" dirty="0">
                <a:latin typeface="Arial"/>
                <a:cs typeface="Arial"/>
              </a:rPr>
              <a:t>targeted by the  treatment plays a </a:t>
            </a:r>
            <a:r>
              <a:rPr sz="2600" spc="-5" dirty="0">
                <a:latin typeface="Arial"/>
                <a:cs typeface="Arial"/>
              </a:rPr>
              <a:t>role in </a:t>
            </a:r>
            <a:r>
              <a:rPr sz="2600" spc="-15" dirty="0">
                <a:latin typeface="Arial"/>
                <a:cs typeface="Arial"/>
              </a:rPr>
              <a:t>it’s</a:t>
            </a:r>
            <a:r>
              <a:rPr sz="2600" spc="-25" dirty="0">
                <a:latin typeface="Arial"/>
                <a:cs typeface="Arial"/>
              </a:rPr>
              <a:t> </a:t>
            </a:r>
            <a:r>
              <a:rPr sz="2600" dirty="0">
                <a:latin typeface="Arial"/>
                <a:cs typeface="Arial"/>
              </a:rPr>
              <a:t>occurrence.</a:t>
            </a:r>
            <a:endParaRPr sz="2600">
              <a:latin typeface="Arial"/>
              <a:cs typeface="Arial"/>
            </a:endParaRPr>
          </a:p>
          <a:p>
            <a:pPr marL="243840" indent="-231140">
              <a:lnSpc>
                <a:spcPct val="100000"/>
              </a:lnSpc>
              <a:spcBef>
                <a:spcPts val="1800"/>
              </a:spcBef>
              <a:buChar char="•"/>
              <a:tabLst>
                <a:tab pos="244475" algn="l"/>
              </a:tabLst>
            </a:pPr>
            <a:r>
              <a:rPr sz="2600" dirty="0">
                <a:latin typeface="Arial"/>
                <a:cs typeface="Arial"/>
              </a:rPr>
              <a:t>Not a ‘biochemical’ diagnosis [per</a:t>
            </a:r>
            <a:r>
              <a:rPr sz="2600" spc="-185" dirty="0">
                <a:latin typeface="Arial"/>
                <a:cs typeface="Arial"/>
              </a:rPr>
              <a:t> </a:t>
            </a:r>
            <a:r>
              <a:rPr sz="2600" dirty="0">
                <a:latin typeface="Arial"/>
                <a:cs typeface="Arial"/>
              </a:rPr>
              <a:t>FDA].</a:t>
            </a:r>
            <a:endParaRPr sz="2600">
              <a:latin typeface="Arial"/>
              <a:cs typeface="Arial"/>
            </a:endParaRPr>
          </a:p>
        </p:txBody>
      </p:sp>
      <p:sp>
        <p:nvSpPr>
          <p:cNvPr id="5" name="object 5"/>
          <p:cNvSpPr txBox="1"/>
          <p:nvPr/>
        </p:nvSpPr>
        <p:spPr>
          <a:xfrm>
            <a:off x="323850" y="3705605"/>
            <a:ext cx="8110855" cy="1143000"/>
          </a:xfrm>
          <a:prstGeom prst="rect">
            <a:avLst/>
          </a:prstGeom>
          <a:ln w="25907">
            <a:solidFill>
              <a:srgbClr val="7B109A"/>
            </a:solidFill>
          </a:ln>
        </p:spPr>
        <p:txBody>
          <a:bodyPr vert="horz" wrap="square" lIns="0" tIns="156210" rIns="0" bIns="0" rtlCol="0">
            <a:spAutoFit/>
          </a:bodyPr>
          <a:lstStyle/>
          <a:p>
            <a:pPr marL="364490" marR="454659" indent="-231140">
              <a:lnSpc>
                <a:spcPct val="100000"/>
              </a:lnSpc>
              <a:spcBef>
                <a:spcPts val="1230"/>
              </a:spcBef>
              <a:buChar char="•"/>
              <a:tabLst>
                <a:tab pos="365125" algn="l"/>
              </a:tabLst>
            </a:pPr>
            <a:r>
              <a:rPr sz="2600" dirty="0">
                <a:latin typeface="Arial"/>
                <a:cs typeface="Arial"/>
              </a:rPr>
              <a:t>Existing data supporting an </a:t>
            </a:r>
            <a:r>
              <a:rPr sz="2600" spc="-10" dirty="0">
                <a:latin typeface="Arial"/>
                <a:cs typeface="Arial"/>
              </a:rPr>
              <a:t>effect </a:t>
            </a:r>
            <a:r>
              <a:rPr sz="2600" dirty="0">
                <a:latin typeface="Arial"/>
                <a:cs typeface="Arial"/>
              </a:rPr>
              <a:t>of the proposed  intervention.</a:t>
            </a:r>
            <a:endParaRPr sz="2600">
              <a:latin typeface="Arial"/>
              <a:cs typeface="Arial"/>
            </a:endParaRPr>
          </a:p>
        </p:txBody>
      </p:sp>
      <p:sp>
        <p:nvSpPr>
          <p:cNvPr id="2" name="object 2"/>
          <p:cNvSpPr txBox="1"/>
          <p:nvPr/>
        </p:nvSpPr>
        <p:spPr>
          <a:xfrm>
            <a:off x="901700" y="6500840"/>
            <a:ext cx="2048510"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7E7E7E"/>
                </a:solidFill>
                <a:latin typeface="Arial"/>
                <a:cs typeface="Arial"/>
              </a:rPr>
              <a:t>Wake </a:t>
            </a:r>
            <a:r>
              <a:rPr sz="1000" spc="-5" dirty="0">
                <a:solidFill>
                  <a:srgbClr val="7E7E7E"/>
                </a:solidFill>
                <a:latin typeface="Arial"/>
                <a:cs typeface="Arial"/>
              </a:rPr>
              <a:t>Forest </a:t>
            </a:r>
            <a:r>
              <a:rPr sz="1000" spc="-10" dirty="0">
                <a:solidFill>
                  <a:srgbClr val="7E7E7E"/>
                </a:solidFill>
                <a:latin typeface="Arial"/>
                <a:cs typeface="Arial"/>
              </a:rPr>
              <a:t>Baptist Medical</a:t>
            </a:r>
            <a:r>
              <a:rPr sz="1000" spc="-50" dirty="0">
                <a:solidFill>
                  <a:srgbClr val="7E7E7E"/>
                </a:solidFill>
                <a:latin typeface="Arial"/>
                <a:cs typeface="Arial"/>
              </a:rPr>
              <a:t> </a:t>
            </a:r>
            <a:r>
              <a:rPr sz="1000" spc="-10" dirty="0">
                <a:solidFill>
                  <a:srgbClr val="7E7E7E"/>
                </a:solidFill>
                <a:latin typeface="Arial"/>
                <a:cs typeface="Arial"/>
              </a:rPr>
              <a:t>Center</a:t>
            </a:r>
            <a:endParaRPr sz="1000">
              <a:latin typeface="Arial"/>
              <a:cs typeface="Arial"/>
            </a:endParaRPr>
          </a:p>
        </p:txBody>
      </p:sp>
      <p:sp>
        <p:nvSpPr>
          <p:cNvPr id="6" name="object 6"/>
          <p:cNvSpPr txBox="1"/>
          <p:nvPr/>
        </p:nvSpPr>
        <p:spPr>
          <a:xfrm>
            <a:off x="8247380" y="6351523"/>
            <a:ext cx="224154"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Arial"/>
                <a:cs typeface="Arial"/>
              </a:rPr>
              <a:t>2</a:t>
            </a:r>
            <a:r>
              <a:rPr sz="1400" dirty="0">
                <a:latin typeface="Arial"/>
                <a:cs typeface="Arial"/>
              </a:rPr>
              <a:t>4</a:t>
            </a:r>
            <a:endParaRPr sz="14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6678" y="356107"/>
            <a:ext cx="7158355" cy="883919"/>
          </a:xfrm>
          <a:prstGeom prst="rect">
            <a:avLst/>
          </a:prstGeom>
        </p:spPr>
        <p:txBody>
          <a:bodyPr vert="horz" wrap="square" lIns="0" tIns="13335" rIns="0" bIns="0" rtlCol="0">
            <a:spAutoFit/>
          </a:bodyPr>
          <a:lstStyle/>
          <a:p>
            <a:pPr algn="ctr">
              <a:lnSpc>
                <a:spcPct val="100000"/>
              </a:lnSpc>
              <a:spcBef>
                <a:spcPts val="105"/>
              </a:spcBef>
            </a:pPr>
            <a:r>
              <a:rPr sz="3200" b="1" spc="-5" dirty="0">
                <a:latin typeface="Arial"/>
                <a:cs typeface="Arial"/>
              </a:rPr>
              <a:t>Metformin and Age-Related</a:t>
            </a:r>
            <a:r>
              <a:rPr sz="3200" b="1" spc="-185" dirty="0">
                <a:latin typeface="Arial"/>
                <a:cs typeface="Arial"/>
              </a:rPr>
              <a:t> </a:t>
            </a:r>
            <a:r>
              <a:rPr sz="3200" b="1" spc="-10" dirty="0">
                <a:latin typeface="Arial"/>
                <a:cs typeface="Arial"/>
              </a:rPr>
              <a:t>Diseases</a:t>
            </a:r>
            <a:endParaRPr sz="3200">
              <a:latin typeface="Arial"/>
              <a:cs typeface="Arial"/>
            </a:endParaRPr>
          </a:p>
          <a:p>
            <a:pPr marL="1905" algn="ctr">
              <a:lnSpc>
                <a:spcPct val="100000"/>
              </a:lnSpc>
              <a:spcBef>
                <a:spcPts val="30"/>
              </a:spcBef>
            </a:pPr>
            <a:r>
              <a:rPr sz="2400" spc="-5" dirty="0"/>
              <a:t>Preliminary data </a:t>
            </a:r>
            <a:r>
              <a:rPr sz="2400" dirty="0"/>
              <a:t>from </a:t>
            </a:r>
            <a:r>
              <a:rPr sz="2400" spc="-5" dirty="0"/>
              <a:t>trials </a:t>
            </a:r>
            <a:r>
              <a:rPr sz="2400" dirty="0"/>
              <a:t>&amp; </a:t>
            </a:r>
            <a:r>
              <a:rPr sz="2400" spc="-5" dirty="0"/>
              <a:t>observational</a:t>
            </a:r>
            <a:r>
              <a:rPr sz="2400" spc="30" dirty="0"/>
              <a:t> </a:t>
            </a:r>
            <a:r>
              <a:rPr sz="2400" spc="-5" dirty="0"/>
              <a:t>studies</a:t>
            </a:r>
            <a:endParaRPr sz="2400"/>
          </a:p>
        </p:txBody>
      </p:sp>
      <p:graphicFrame>
        <p:nvGraphicFramePr>
          <p:cNvPr id="5" name="object 5"/>
          <p:cNvGraphicFramePr>
            <a:graphicFrameLocks noGrp="1"/>
          </p:cNvGraphicFramePr>
          <p:nvPr/>
        </p:nvGraphicFramePr>
        <p:xfrm>
          <a:off x="450850" y="2279650"/>
          <a:ext cx="8305800" cy="2819400"/>
        </p:xfrm>
        <a:graphic>
          <a:graphicData uri="http://schemas.openxmlformats.org/drawingml/2006/table">
            <a:tbl>
              <a:tblPr firstRow="1" bandRow="1">
                <a:tableStyleId>{2D5ABB26-0587-4C30-8999-92F81FD0307C}</a:tableStyleId>
              </a:tblPr>
              <a:tblGrid>
                <a:gridCol w="4152900">
                  <a:extLst>
                    <a:ext uri="{9D8B030D-6E8A-4147-A177-3AD203B41FA5}">
                      <a16:colId xmlns:a16="http://schemas.microsoft.com/office/drawing/2014/main" val="20000"/>
                    </a:ext>
                  </a:extLst>
                </a:gridCol>
                <a:gridCol w="4152900">
                  <a:extLst>
                    <a:ext uri="{9D8B030D-6E8A-4147-A177-3AD203B41FA5}">
                      <a16:colId xmlns:a16="http://schemas.microsoft.com/office/drawing/2014/main" val="20001"/>
                    </a:ext>
                  </a:extLst>
                </a:gridCol>
              </a:tblGrid>
              <a:tr h="457200">
                <a:tc>
                  <a:txBody>
                    <a:bodyPr/>
                    <a:lstStyle/>
                    <a:p>
                      <a:pPr marL="91440">
                        <a:lnSpc>
                          <a:spcPct val="100000"/>
                        </a:lnSpc>
                        <a:spcBef>
                          <a:spcPts val="300"/>
                        </a:spcBef>
                      </a:pPr>
                      <a:r>
                        <a:rPr sz="2400" b="1" spc="-5" dirty="0">
                          <a:solidFill>
                            <a:srgbClr val="FFFFFF"/>
                          </a:solidFill>
                          <a:latin typeface="Arial"/>
                          <a:cs typeface="Arial"/>
                        </a:rPr>
                        <a:t>Disease</a:t>
                      </a:r>
                      <a:endParaRPr sz="2400">
                        <a:latin typeface="Arial"/>
                        <a:cs typeface="Arial"/>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7B109A"/>
                    </a:solidFill>
                  </a:tcPr>
                </a:tc>
                <a:tc>
                  <a:txBody>
                    <a:bodyPr/>
                    <a:lstStyle/>
                    <a:p>
                      <a:pPr marL="90805">
                        <a:lnSpc>
                          <a:spcPct val="100000"/>
                        </a:lnSpc>
                        <a:spcBef>
                          <a:spcPts val="300"/>
                        </a:spcBef>
                      </a:pPr>
                      <a:r>
                        <a:rPr sz="2400" b="1" spc="-5" dirty="0">
                          <a:solidFill>
                            <a:srgbClr val="FFFFFF"/>
                          </a:solidFill>
                          <a:latin typeface="Arial"/>
                          <a:cs typeface="Arial"/>
                        </a:rPr>
                        <a:t>Strength of</a:t>
                      </a:r>
                      <a:r>
                        <a:rPr sz="2400" b="1" spc="-25" dirty="0">
                          <a:solidFill>
                            <a:srgbClr val="FFFFFF"/>
                          </a:solidFill>
                          <a:latin typeface="Arial"/>
                          <a:cs typeface="Arial"/>
                        </a:rPr>
                        <a:t> </a:t>
                      </a:r>
                      <a:r>
                        <a:rPr sz="2400" b="1" spc="-5" dirty="0">
                          <a:solidFill>
                            <a:srgbClr val="FFFFFF"/>
                          </a:solidFill>
                          <a:latin typeface="Arial"/>
                          <a:cs typeface="Arial"/>
                        </a:rPr>
                        <a:t>association</a:t>
                      </a:r>
                      <a:endParaRPr sz="2400">
                        <a:latin typeface="Arial"/>
                        <a:cs typeface="Arial"/>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7B109A"/>
                    </a:solidFill>
                  </a:tcPr>
                </a:tc>
                <a:extLst>
                  <a:ext uri="{0D108BD9-81ED-4DB2-BD59-A6C34878D82A}">
                    <a16:rowId xmlns:a16="http://schemas.microsoft.com/office/drawing/2014/main" val="10000"/>
                  </a:ext>
                </a:extLst>
              </a:tr>
              <a:tr h="533400">
                <a:tc>
                  <a:txBody>
                    <a:bodyPr/>
                    <a:lstStyle/>
                    <a:p>
                      <a:pPr marL="90805">
                        <a:lnSpc>
                          <a:spcPct val="100000"/>
                        </a:lnSpc>
                        <a:spcBef>
                          <a:spcPts val="300"/>
                        </a:spcBef>
                      </a:pPr>
                      <a:r>
                        <a:rPr sz="2400" spc="-5" dirty="0">
                          <a:latin typeface="Arial"/>
                          <a:cs typeface="Arial"/>
                        </a:rPr>
                        <a:t>Prevention of </a:t>
                      </a:r>
                      <a:r>
                        <a:rPr sz="2400" dirty="0">
                          <a:latin typeface="Arial"/>
                          <a:cs typeface="Arial"/>
                        </a:rPr>
                        <a:t>type 2</a:t>
                      </a:r>
                      <a:r>
                        <a:rPr sz="2400" spc="-50" dirty="0">
                          <a:latin typeface="Arial"/>
                          <a:cs typeface="Arial"/>
                        </a:rPr>
                        <a:t> </a:t>
                      </a:r>
                      <a:r>
                        <a:rPr sz="2400" spc="-5" dirty="0">
                          <a:latin typeface="Arial"/>
                          <a:cs typeface="Arial"/>
                        </a:rPr>
                        <a:t>diabetes</a:t>
                      </a:r>
                      <a:endParaRPr sz="2400">
                        <a:latin typeface="Arial"/>
                        <a:cs typeface="Arial"/>
                      </a:endParaRPr>
                    </a:p>
                  </a:txBody>
                  <a:tcPr marL="0" marR="0" marT="381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6CCDE"/>
                    </a:solidFill>
                  </a:tcPr>
                </a:tc>
                <a:tc>
                  <a:txBody>
                    <a:bodyPr/>
                    <a:lstStyle/>
                    <a:p>
                      <a:pPr marL="90805">
                        <a:lnSpc>
                          <a:spcPct val="100000"/>
                        </a:lnSpc>
                        <a:spcBef>
                          <a:spcPts val="760"/>
                        </a:spcBef>
                        <a:tabLst>
                          <a:tab pos="1432560" algn="l"/>
                        </a:tabLst>
                      </a:pPr>
                      <a:r>
                        <a:rPr sz="3600" baseline="12731" dirty="0">
                          <a:latin typeface="Arial"/>
                          <a:cs typeface="Arial"/>
                        </a:rPr>
                        <a:t>++++	</a:t>
                      </a:r>
                      <a:r>
                        <a:rPr sz="2200" b="1" spc="-40" dirty="0">
                          <a:latin typeface="Arial"/>
                          <a:cs typeface="Arial"/>
                        </a:rPr>
                        <a:t>Obsv.</a:t>
                      </a:r>
                      <a:r>
                        <a:rPr sz="2200" b="1" spc="5" dirty="0">
                          <a:latin typeface="Arial"/>
                          <a:cs typeface="Arial"/>
                        </a:rPr>
                        <a:t> </a:t>
                      </a:r>
                      <a:r>
                        <a:rPr sz="2200" b="1" spc="-10" dirty="0">
                          <a:latin typeface="Arial"/>
                          <a:cs typeface="Arial"/>
                        </a:rPr>
                        <a:t>Meta-Analysis</a:t>
                      </a:r>
                      <a:endParaRPr sz="2200">
                        <a:latin typeface="Arial"/>
                        <a:cs typeface="Arial"/>
                      </a:endParaRPr>
                    </a:p>
                  </a:txBody>
                  <a:tcPr marL="0" marR="0" marT="9652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6CCDE"/>
                    </a:solidFill>
                  </a:tcPr>
                </a:tc>
                <a:extLst>
                  <a:ext uri="{0D108BD9-81ED-4DB2-BD59-A6C34878D82A}">
                    <a16:rowId xmlns:a16="http://schemas.microsoft.com/office/drawing/2014/main" val="10001"/>
                  </a:ext>
                </a:extLst>
              </a:tr>
              <a:tr h="457200">
                <a:tc>
                  <a:txBody>
                    <a:bodyPr/>
                    <a:lstStyle/>
                    <a:p>
                      <a:pPr marL="90805">
                        <a:lnSpc>
                          <a:spcPct val="100000"/>
                        </a:lnSpc>
                        <a:spcBef>
                          <a:spcPts val="300"/>
                        </a:spcBef>
                      </a:pPr>
                      <a:r>
                        <a:rPr sz="2400" spc="-5" dirty="0">
                          <a:latin typeface="Arial"/>
                          <a:cs typeface="Arial"/>
                        </a:rPr>
                        <a:t>Prevention of</a:t>
                      </a:r>
                      <a:r>
                        <a:rPr sz="2400" dirty="0">
                          <a:latin typeface="Arial"/>
                          <a:cs typeface="Arial"/>
                        </a:rPr>
                        <a:t> </a:t>
                      </a:r>
                      <a:r>
                        <a:rPr sz="2400" spc="-5" dirty="0">
                          <a:latin typeface="Arial"/>
                          <a:cs typeface="Arial"/>
                        </a:rPr>
                        <a:t>CVD</a:t>
                      </a:r>
                      <a:endParaRPr sz="2400">
                        <a:latin typeface="Arial"/>
                        <a:cs typeface="Arial"/>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E7EE"/>
                    </a:solidFill>
                  </a:tcPr>
                </a:tc>
                <a:tc>
                  <a:txBody>
                    <a:bodyPr/>
                    <a:lstStyle/>
                    <a:p>
                      <a:pPr marL="90805">
                        <a:lnSpc>
                          <a:spcPct val="100000"/>
                        </a:lnSpc>
                        <a:spcBef>
                          <a:spcPts val="100"/>
                        </a:spcBef>
                        <a:tabLst>
                          <a:tab pos="1756410" algn="l"/>
                        </a:tabLst>
                      </a:pPr>
                      <a:r>
                        <a:rPr sz="3600" baseline="-2314" dirty="0">
                          <a:latin typeface="Arial"/>
                          <a:cs typeface="Arial"/>
                        </a:rPr>
                        <a:t>+++	</a:t>
                      </a:r>
                      <a:r>
                        <a:rPr sz="1800" spc="-5" dirty="0">
                          <a:latin typeface="Arial"/>
                          <a:cs typeface="Arial"/>
                        </a:rPr>
                        <a:t>20% MACE or</a:t>
                      </a:r>
                      <a:r>
                        <a:rPr sz="1800" spc="-35" dirty="0">
                          <a:latin typeface="Arial"/>
                          <a:cs typeface="Arial"/>
                        </a:rPr>
                        <a:t> </a:t>
                      </a:r>
                      <a:r>
                        <a:rPr sz="1800" spc="-5" dirty="0">
                          <a:latin typeface="Arial"/>
                          <a:cs typeface="Arial"/>
                        </a:rPr>
                        <a:t>mortality</a:t>
                      </a:r>
                      <a:endParaRPr sz="1800">
                        <a:latin typeface="Arial"/>
                        <a:cs typeface="Arial"/>
                      </a:endParaRPr>
                    </a:p>
                  </a:txBody>
                  <a:tcPr marL="0" marR="0" marT="127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E7EE"/>
                    </a:solidFill>
                  </a:tcPr>
                </a:tc>
                <a:extLst>
                  <a:ext uri="{0D108BD9-81ED-4DB2-BD59-A6C34878D82A}">
                    <a16:rowId xmlns:a16="http://schemas.microsoft.com/office/drawing/2014/main" val="10002"/>
                  </a:ext>
                </a:extLst>
              </a:tr>
              <a:tr h="457200">
                <a:tc>
                  <a:txBody>
                    <a:bodyPr/>
                    <a:lstStyle/>
                    <a:p>
                      <a:pPr marL="90805">
                        <a:lnSpc>
                          <a:spcPct val="100000"/>
                        </a:lnSpc>
                        <a:spcBef>
                          <a:spcPts val="305"/>
                        </a:spcBef>
                      </a:pPr>
                      <a:r>
                        <a:rPr sz="2400" spc="-5" dirty="0">
                          <a:latin typeface="Arial"/>
                          <a:cs typeface="Arial"/>
                        </a:rPr>
                        <a:t>Prevention of</a:t>
                      </a:r>
                      <a:r>
                        <a:rPr sz="2400" dirty="0">
                          <a:latin typeface="Arial"/>
                          <a:cs typeface="Arial"/>
                        </a:rPr>
                        <a:t> </a:t>
                      </a:r>
                      <a:r>
                        <a:rPr sz="2400" spc="-5" dirty="0">
                          <a:latin typeface="Arial"/>
                          <a:cs typeface="Arial"/>
                        </a:rPr>
                        <a:t>cancer</a:t>
                      </a:r>
                      <a:endParaRPr sz="2400">
                        <a:latin typeface="Arial"/>
                        <a:cs typeface="Aria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CCDE"/>
                    </a:solidFill>
                  </a:tcPr>
                </a:tc>
                <a:tc>
                  <a:txBody>
                    <a:bodyPr/>
                    <a:lstStyle/>
                    <a:p>
                      <a:pPr marL="90805">
                        <a:lnSpc>
                          <a:spcPts val="2830"/>
                        </a:lnSpc>
                        <a:tabLst>
                          <a:tab pos="1109980" algn="l"/>
                        </a:tabLst>
                      </a:pPr>
                      <a:r>
                        <a:rPr sz="3600" baseline="-5787" dirty="0">
                          <a:latin typeface="Arial"/>
                          <a:cs typeface="Arial"/>
                        </a:rPr>
                        <a:t>++	</a:t>
                      </a:r>
                      <a:r>
                        <a:rPr sz="1800" spc="-10" dirty="0">
                          <a:latin typeface="Arial"/>
                          <a:cs typeface="Arial"/>
                        </a:rPr>
                        <a:t>31% incidence, 33%</a:t>
                      </a:r>
                      <a:r>
                        <a:rPr sz="1800" spc="25" dirty="0">
                          <a:latin typeface="Arial"/>
                          <a:cs typeface="Arial"/>
                        </a:rPr>
                        <a:t> </a:t>
                      </a:r>
                      <a:r>
                        <a:rPr sz="1800" spc="-5" dirty="0">
                          <a:latin typeface="Arial"/>
                          <a:cs typeface="Arial"/>
                        </a:rPr>
                        <a:t>mortality</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CCDE"/>
                    </a:solidFill>
                  </a:tcPr>
                </a:tc>
                <a:extLst>
                  <a:ext uri="{0D108BD9-81ED-4DB2-BD59-A6C34878D82A}">
                    <a16:rowId xmlns:a16="http://schemas.microsoft.com/office/drawing/2014/main" val="10003"/>
                  </a:ext>
                </a:extLst>
              </a:tr>
              <a:tr h="457200">
                <a:tc>
                  <a:txBody>
                    <a:bodyPr/>
                    <a:lstStyle/>
                    <a:p>
                      <a:pPr marL="90805">
                        <a:lnSpc>
                          <a:spcPct val="100000"/>
                        </a:lnSpc>
                        <a:spcBef>
                          <a:spcPts val="305"/>
                        </a:spcBef>
                      </a:pPr>
                      <a:r>
                        <a:rPr sz="2400" spc="-5" dirty="0">
                          <a:latin typeface="Arial"/>
                          <a:cs typeface="Arial"/>
                        </a:rPr>
                        <a:t>Prevention of</a:t>
                      </a:r>
                      <a:r>
                        <a:rPr sz="2400" dirty="0">
                          <a:latin typeface="Arial"/>
                          <a:cs typeface="Arial"/>
                        </a:rPr>
                        <a:t> </a:t>
                      </a:r>
                      <a:r>
                        <a:rPr sz="2400" spc="-5" dirty="0">
                          <a:latin typeface="Arial"/>
                          <a:cs typeface="Arial"/>
                        </a:rPr>
                        <a:t>dementia</a:t>
                      </a:r>
                      <a:endParaRPr sz="2400">
                        <a:latin typeface="Arial"/>
                        <a:cs typeface="Aria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E7EE"/>
                    </a:solidFill>
                  </a:tcPr>
                </a:tc>
                <a:tc>
                  <a:txBody>
                    <a:bodyPr/>
                    <a:lstStyle/>
                    <a:p>
                      <a:pPr marL="90805">
                        <a:lnSpc>
                          <a:spcPct val="100000"/>
                        </a:lnSpc>
                        <a:spcBef>
                          <a:spcPts val="10"/>
                        </a:spcBef>
                        <a:tabLst>
                          <a:tab pos="2011680" algn="l"/>
                        </a:tabLst>
                      </a:pPr>
                      <a:r>
                        <a:rPr sz="3600" baseline="-4629" dirty="0">
                          <a:latin typeface="Arial"/>
                          <a:cs typeface="Arial"/>
                        </a:rPr>
                        <a:t>++	</a:t>
                      </a:r>
                      <a:r>
                        <a:rPr sz="1800" spc="-10" dirty="0">
                          <a:latin typeface="Arial"/>
                          <a:cs typeface="Arial"/>
                        </a:rPr>
                        <a:t>45% </a:t>
                      </a:r>
                      <a:r>
                        <a:rPr sz="1800" spc="-5" dirty="0">
                          <a:latin typeface="Arial"/>
                          <a:cs typeface="Arial"/>
                        </a:rPr>
                        <a:t>MCI, </a:t>
                      </a:r>
                      <a:r>
                        <a:rPr sz="1800" spc="-10" dirty="0">
                          <a:latin typeface="Arial"/>
                          <a:cs typeface="Arial"/>
                        </a:rPr>
                        <a:t>24%</a:t>
                      </a:r>
                      <a:r>
                        <a:rPr sz="1800" spc="-105" dirty="0">
                          <a:latin typeface="Arial"/>
                          <a:cs typeface="Arial"/>
                        </a:rPr>
                        <a:t> </a:t>
                      </a:r>
                      <a:r>
                        <a:rPr sz="1800" spc="-5" dirty="0">
                          <a:latin typeface="Arial"/>
                          <a:cs typeface="Arial"/>
                        </a:rPr>
                        <a:t>AD</a:t>
                      </a:r>
                      <a:endParaRPr sz="1800">
                        <a:latin typeface="Arial"/>
                        <a:cs typeface="Arial"/>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E7EE"/>
                    </a:solidFill>
                  </a:tcPr>
                </a:tc>
                <a:extLst>
                  <a:ext uri="{0D108BD9-81ED-4DB2-BD59-A6C34878D82A}">
                    <a16:rowId xmlns:a16="http://schemas.microsoft.com/office/drawing/2014/main" val="10004"/>
                  </a:ext>
                </a:extLst>
              </a:tr>
              <a:tr h="457200">
                <a:tc>
                  <a:txBody>
                    <a:bodyPr/>
                    <a:lstStyle/>
                    <a:p>
                      <a:pPr marL="90805">
                        <a:lnSpc>
                          <a:spcPct val="100000"/>
                        </a:lnSpc>
                        <a:spcBef>
                          <a:spcPts val="309"/>
                        </a:spcBef>
                      </a:pPr>
                      <a:r>
                        <a:rPr sz="2400" spc="-5" dirty="0">
                          <a:latin typeface="Arial"/>
                          <a:cs typeface="Arial"/>
                        </a:rPr>
                        <a:t>Reduction in</a:t>
                      </a:r>
                      <a:r>
                        <a:rPr sz="2400" spc="30" dirty="0">
                          <a:latin typeface="Arial"/>
                          <a:cs typeface="Arial"/>
                        </a:rPr>
                        <a:t> </a:t>
                      </a:r>
                      <a:r>
                        <a:rPr sz="2400" spc="-5" dirty="0">
                          <a:latin typeface="Arial"/>
                          <a:cs typeface="Arial"/>
                        </a:rPr>
                        <a:t>mortality</a:t>
                      </a:r>
                      <a:endParaRPr sz="2400">
                        <a:latin typeface="Arial"/>
                        <a:cs typeface="Arial"/>
                      </a:endParaRPr>
                    </a:p>
                  </a:txBody>
                  <a:tcPr marL="0" marR="0" marT="393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CCDE"/>
                    </a:solidFill>
                  </a:tcPr>
                </a:tc>
                <a:tc>
                  <a:txBody>
                    <a:bodyPr/>
                    <a:lstStyle/>
                    <a:p>
                      <a:pPr marL="90805">
                        <a:lnSpc>
                          <a:spcPts val="2735"/>
                        </a:lnSpc>
                        <a:spcBef>
                          <a:spcPts val="765"/>
                        </a:spcBef>
                        <a:tabLst>
                          <a:tab pos="2110105" algn="l"/>
                        </a:tabLst>
                      </a:pPr>
                      <a:r>
                        <a:rPr sz="3600" baseline="12731" dirty="0">
                          <a:latin typeface="Arial"/>
                          <a:cs typeface="Arial"/>
                        </a:rPr>
                        <a:t>+++	</a:t>
                      </a:r>
                      <a:r>
                        <a:rPr sz="1800" spc="-5" dirty="0">
                          <a:latin typeface="Arial"/>
                          <a:cs typeface="Arial"/>
                        </a:rPr>
                        <a:t>7% </a:t>
                      </a:r>
                      <a:r>
                        <a:rPr sz="1800" dirty="0">
                          <a:latin typeface="Arial"/>
                          <a:cs typeface="Arial"/>
                        </a:rPr>
                        <a:t>vs.</a:t>
                      </a:r>
                      <a:r>
                        <a:rPr sz="1800" spc="-50" dirty="0">
                          <a:latin typeface="Arial"/>
                          <a:cs typeface="Arial"/>
                        </a:rPr>
                        <a:t> </a:t>
                      </a:r>
                      <a:r>
                        <a:rPr sz="1800" spc="-10" dirty="0">
                          <a:latin typeface="Arial"/>
                          <a:cs typeface="Arial"/>
                        </a:rPr>
                        <a:t>nondiabetics</a:t>
                      </a:r>
                      <a:endParaRPr sz="1800" dirty="0">
                        <a:latin typeface="Arial"/>
                        <a:cs typeface="Arial"/>
                      </a:endParaRPr>
                    </a:p>
                  </a:txBody>
                  <a:tcPr marL="0" marR="0" marT="971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CCDE"/>
                    </a:solidFill>
                  </a:tcPr>
                </a:tc>
                <a:extLst>
                  <a:ext uri="{0D108BD9-81ED-4DB2-BD59-A6C34878D82A}">
                    <a16:rowId xmlns:a16="http://schemas.microsoft.com/office/drawing/2014/main" val="10005"/>
                  </a:ext>
                </a:extLst>
              </a:tr>
            </a:tbl>
          </a:graphicData>
        </a:graphic>
      </p:graphicFrame>
      <p:sp>
        <p:nvSpPr>
          <p:cNvPr id="4" name="object 4"/>
          <p:cNvSpPr txBox="1"/>
          <p:nvPr/>
        </p:nvSpPr>
        <p:spPr>
          <a:xfrm>
            <a:off x="4977801" y="5083485"/>
            <a:ext cx="378269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Up </a:t>
            </a:r>
            <a:r>
              <a:rPr sz="1800" dirty="0">
                <a:latin typeface="Arial"/>
                <a:cs typeface="Arial"/>
              </a:rPr>
              <a:t>to </a:t>
            </a:r>
            <a:r>
              <a:rPr sz="1800" spc="-10" dirty="0">
                <a:latin typeface="Arial"/>
                <a:cs typeface="Arial"/>
              </a:rPr>
              <a:t>28% </a:t>
            </a:r>
            <a:r>
              <a:rPr sz="1800" spc="-5" dirty="0">
                <a:latin typeface="Arial"/>
                <a:cs typeface="Arial"/>
              </a:rPr>
              <a:t>all non-metformin</a:t>
            </a:r>
            <a:r>
              <a:rPr sz="1800" spc="-30" dirty="0">
                <a:latin typeface="Arial"/>
                <a:cs typeface="Arial"/>
              </a:rPr>
              <a:t> </a:t>
            </a:r>
            <a:r>
              <a:rPr sz="1800" spc="-5" dirty="0">
                <a:latin typeface="Arial"/>
                <a:cs typeface="Arial"/>
              </a:rPr>
              <a:t>controls</a:t>
            </a:r>
            <a:endParaRPr sz="1800">
              <a:latin typeface="Arial"/>
              <a:cs typeface="Arial"/>
            </a:endParaRPr>
          </a:p>
        </p:txBody>
      </p:sp>
      <p:sp>
        <p:nvSpPr>
          <p:cNvPr id="7" name="object 7"/>
          <p:cNvSpPr txBox="1"/>
          <p:nvPr/>
        </p:nvSpPr>
        <p:spPr>
          <a:xfrm>
            <a:off x="401002" y="5948913"/>
            <a:ext cx="3425190" cy="729615"/>
          </a:xfrm>
          <a:prstGeom prst="rect">
            <a:avLst/>
          </a:prstGeom>
        </p:spPr>
        <p:txBody>
          <a:bodyPr vert="horz" wrap="square" lIns="0" tIns="12700" rIns="0" bIns="0" rtlCol="0">
            <a:spAutoFit/>
          </a:bodyPr>
          <a:lstStyle/>
          <a:p>
            <a:pPr marL="12700" marR="5080" indent="34290">
              <a:lnSpc>
                <a:spcPct val="107700"/>
              </a:lnSpc>
              <a:spcBef>
                <a:spcPts val="100"/>
              </a:spcBef>
            </a:pPr>
            <a:r>
              <a:rPr sz="1400" dirty="0">
                <a:latin typeface="Gill Sans MT"/>
                <a:cs typeface="Gill Sans MT"/>
              </a:rPr>
              <a:t>Campbell </a:t>
            </a:r>
            <a:r>
              <a:rPr sz="1400" spc="-5" dirty="0">
                <a:latin typeface="Gill Sans MT"/>
                <a:cs typeface="Gill Sans MT"/>
              </a:rPr>
              <a:t>et </a:t>
            </a:r>
            <a:r>
              <a:rPr sz="1400" spc="15" dirty="0">
                <a:latin typeface="Gill Sans MT"/>
                <a:cs typeface="Gill Sans MT"/>
              </a:rPr>
              <a:t>al.Aging </a:t>
            </a:r>
            <a:r>
              <a:rPr sz="1400" dirty="0">
                <a:latin typeface="Gill Sans MT"/>
                <a:cs typeface="Gill Sans MT"/>
              </a:rPr>
              <a:t>Res </a:t>
            </a:r>
            <a:r>
              <a:rPr sz="1400" spc="-10" dirty="0">
                <a:latin typeface="Gill Sans MT"/>
                <a:cs typeface="Gill Sans MT"/>
              </a:rPr>
              <a:t>Rev </a:t>
            </a:r>
            <a:r>
              <a:rPr sz="1400" spc="5" dirty="0">
                <a:latin typeface="Gill Sans MT"/>
                <a:cs typeface="Gill Sans MT"/>
              </a:rPr>
              <a:t>(2017)</a:t>
            </a:r>
            <a:r>
              <a:rPr sz="1400" spc="-125" dirty="0">
                <a:latin typeface="Gill Sans MT"/>
                <a:cs typeface="Gill Sans MT"/>
              </a:rPr>
              <a:t> </a:t>
            </a:r>
            <a:r>
              <a:rPr sz="1400" dirty="0">
                <a:latin typeface="Gill Sans MT"/>
                <a:cs typeface="Gill Sans MT"/>
              </a:rPr>
              <a:t>30:31-44.  Gandini, et al. Cancer </a:t>
            </a:r>
            <a:r>
              <a:rPr sz="1400" spc="-15" dirty="0">
                <a:latin typeface="Gill Sans MT"/>
                <a:cs typeface="Gill Sans MT"/>
              </a:rPr>
              <a:t>Prev </a:t>
            </a:r>
            <a:r>
              <a:rPr sz="1400" dirty="0">
                <a:latin typeface="Gill Sans MT"/>
                <a:cs typeface="Gill Sans MT"/>
              </a:rPr>
              <a:t>Res</a:t>
            </a:r>
            <a:r>
              <a:rPr sz="1400" spc="15" dirty="0">
                <a:latin typeface="Gill Sans MT"/>
                <a:cs typeface="Gill Sans MT"/>
              </a:rPr>
              <a:t> </a:t>
            </a:r>
            <a:r>
              <a:rPr sz="1400" dirty="0">
                <a:latin typeface="Gill Sans MT"/>
                <a:cs typeface="Gill Sans MT"/>
              </a:rPr>
              <a:t>2014;7:867-85</a:t>
            </a:r>
            <a:endParaRPr sz="1400">
              <a:latin typeface="Gill Sans MT"/>
              <a:cs typeface="Gill Sans MT"/>
            </a:endParaRPr>
          </a:p>
          <a:p>
            <a:pPr marL="513080">
              <a:lnSpc>
                <a:spcPct val="100000"/>
              </a:lnSpc>
              <a:spcBef>
                <a:spcPts val="720"/>
              </a:spcBef>
            </a:pPr>
            <a:r>
              <a:rPr sz="1000" spc="5" dirty="0">
                <a:solidFill>
                  <a:srgbClr val="7E7E7E"/>
                </a:solidFill>
                <a:latin typeface="Arial"/>
                <a:cs typeface="Arial"/>
              </a:rPr>
              <a:t>Wake </a:t>
            </a:r>
            <a:r>
              <a:rPr sz="1000" spc="-5" dirty="0">
                <a:solidFill>
                  <a:srgbClr val="7E7E7E"/>
                </a:solidFill>
                <a:latin typeface="Arial"/>
                <a:cs typeface="Arial"/>
              </a:rPr>
              <a:t>Forest </a:t>
            </a:r>
            <a:r>
              <a:rPr sz="1000" spc="-10" dirty="0">
                <a:solidFill>
                  <a:srgbClr val="7E7E7E"/>
                </a:solidFill>
                <a:latin typeface="Arial"/>
                <a:cs typeface="Arial"/>
              </a:rPr>
              <a:t>Baptist Medical</a:t>
            </a:r>
            <a:r>
              <a:rPr sz="1000" spc="-55" dirty="0">
                <a:solidFill>
                  <a:srgbClr val="7E7E7E"/>
                </a:solidFill>
                <a:latin typeface="Arial"/>
                <a:cs typeface="Arial"/>
              </a:rPr>
              <a:t> </a:t>
            </a:r>
            <a:r>
              <a:rPr sz="1000" spc="-10" dirty="0">
                <a:solidFill>
                  <a:srgbClr val="7E7E7E"/>
                </a:solidFill>
                <a:latin typeface="Arial"/>
                <a:cs typeface="Arial"/>
              </a:rPr>
              <a:t>Center</a:t>
            </a:r>
            <a:endParaRPr sz="1000">
              <a:latin typeface="Arial"/>
              <a:cs typeface="Arial"/>
            </a:endParaRPr>
          </a:p>
        </p:txBody>
      </p:sp>
      <p:sp>
        <p:nvSpPr>
          <p:cNvPr id="8" name="object 8"/>
          <p:cNvSpPr txBox="1"/>
          <p:nvPr/>
        </p:nvSpPr>
        <p:spPr>
          <a:xfrm>
            <a:off x="4093404" y="5964782"/>
            <a:ext cx="497014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Gill Sans MT"/>
                <a:cs typeface="Gill Sans MT"/>
              </a:rPr>
              <a:t>Bannister et al. Diabetes, </a:t>
            </a:r>
            <a:r>
              <a:rPr sz="1400" spc="-15" dirty="0">
                <a:latin typeface="Gill Sans MT"/>
                <a:cs typeface="Gill Sans MT"/>
              </a:rPr>
              <a:t>Obesity, </a:t>
            </a:r>
            <a:r>
              <a:rPr sz="1400" dirty="0">
                <a:latin typeface="Gill Sans MT"/>
                <a:cs typeface="Gill Sans MT"/>
              </a:rPr>
              <a:t>Metabolism </a:t>
            </a:r>
            <a:r>
              <a:rPr sz="1400" spc="5" dirty="0">
                <a:latin typeface="Gill Sans MT"/>
                <a:cs typeface="Gill Sans MT"/>
              </a:rPr>
              <a:t>(2014) 16:</a:t>
            </a:r>
            <a:r>
              <a:rPr sz="1400" spc="-285" dirty="0">
                <a:latin typeface="Gill Sans MT"/>
                <a:cs typeface="Gill Sans MT"/>
              </a:rPr>
              <a:t> </a:t>
            </a:r>
            <a:r>
              <a:rPr sz="1400" spc="-5" dirty="0">
                <a:latin typeface="Gill Sans MT"/>
                <a:cs typeface="Gill Sans MT"/>
              </a:rPr>
              <a:t>1165-1173.</a:t>
            </a:r>
            <a:endParaRPr sz="1400">
              <a:latin typeface="Gill Sans MT"/>
              <a:cs typeface="Gill Sans MT"/>
            </a:endParaRPr>
          </a:p>
        </p:txBody>
      </p:sp>
      <p:sp>
        <p:nvSpPr>
          <p:cNvPr id="6" name="object 6"/>
          <p:cNvSpPr txBox="1"/>
          <p:nvPr/>
        </p:nvSpPr>
        <p:spPr>
          <a:xfrm>
            <a:off x="5569616" y="6239555"/>
            <a:ext cx="332549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Gill Sans MT"/>
                <a:cs typeface="Gill Sans MT"/>
              </a:rPr>
              <a:t>Barzilai, </a:t>
            </a:r>
            <a:r>
              <a:rPr sz="1400" spc="-5" dirty="0">
                <a:latin typeface="Gill Sans MT"/>
                <a:cs typeface="Gill Sans MT"/>
              </a:rPr>
              <a:t>et </a:t>
            </a:r>
            <a:r>
              <a:rPr sz="1400" dirty="0">
                <a:latin typeface="Gill Sans MT"/>
                <a:cs typeface="Gill Sans MT"/>
              </a:rPr>
              <a:t>al. Cancer </a:t>
            </a:r>
            <a:r>
              <a:rPr sz="1400" spc="-15" dirty="0">
                <a:latin typeface="Gill Sans MT"/>
                <a:cs typeface="Gill Sans MT"/>
              </a:rPr>
              <a:t>Prev </a:t>
            </a:r>
            <a:r>
              <a:rPr sz="1400" dirty="0">
                <a:latin typeface="Gill Sans MT"/>
                <a:cs typeface="Gill Sans MT"/>
              </a:rPr>
              <a:t>Res</a:t>
            </a:r>
            <a:r>
              <a:rPr sz="1400" spc="35" dirty="0">
                <a:latin typeface="Gill Sans MT"/>
                <a:cs typeface="Gill Sans MT"/>
              </a:rPr>
              <a:t> </a:t>
            </a:r>
            <a:r>
              <a:rPr sz="1400" dirty="0">
                <a:latin typeface="Gill Sans MT"/>
                <a:cs typeface="Gill Sans MT"/>
              </a:rPr>
              <a:t>2014;7:867-85</a:t>
            </a:r>
            <a:endParaRPr sz="1400">
              <a:latin typeface="Gill Sans MT"/>
              <a:cs typeface="Gill Sans MT"/>
            </a:endParaRPr>
          </a:p>
        </p:txBody>
      </p:sp>
      <p:sp>
        <p:nvSpPr>
          <p:cNvPr id="3" name="object 3"/>
          <p:cNvSpPr txBox="1"/>
          <p:nvPr/>
        </p:nvSpPr>
        <p:spPr>
          <a:xfrm>
            <a:off x="8247380" y="6351523"/>
            <a:ext cx="224154"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Arial"/>
                <a:cs typeface="Arial"/>
              </a:rPr>
              <a:t>2</a:t>
            </a:r>
            <a:r>
              <a:rPr sz="1400" dirty="0">
                <a:latin typeface="Arial"/>
                <a:cs typeface="Arial"/>
              </a:rPr>
              <a:t>5</a:t>
            </a:r>
            <a:endParaRPr sz="14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44580" rIns="0" bIns="0" rtlCol="0">
            <a:spAutoFit/>
          </a:bodyPr>
          <a:lstStyle/>
          <a:p>
            <a:pPr marL="76200" algn="ctr">
              <a:lnSpc>
                <a:spcPct val="100000"/>
              </a:lnSpc>
              <a:spcBef>
                <a:spcPts val="100"/>
              </a:spcBef>
            </a:pPr>
            <a:r>
              <a:rPr sz="3200" b="1" spc="-5" dirty="0">
                <a:latin typeface="Arial"/>
                <a:cs typeface="Arial"/>
              </a:rPr>
              <a:t>Multiple Morbidity Composite</a:t>
            </a:r>
            <a:r>
              <a:rPr sz="3200" b="1" spc="-70" dirty="0">
                <a:latin typeface="Arial"/>
                <a:cs typeface="Arial"/>
              </a:rPr>
              <a:t> </a:t>
            </a:r>
            <a:r>
              <a:rPr sz="3200" b="1" spc="-5" dirty="0">
                <a:latin typeface="Arial"/>
                <a:cs typeface="Arial"/>
              </a:rPr>
              <a:t>Outcome</a:t>
            </a:r>
            <a:endParaRPr sz="3200">
              <a:latin typeface="Arial"/>
              <a:cs typeface="Arial"/>
            </a:endParaRPr>
          </a:p>
          <a:p>
            <a:pPr marL="76200" algn="ctr">
              <a:lnSpc>
                <a:spcPct val="100000"/>
              </a:lnSpc>
              <a:spcBef>
                <a:spcPts val="25"/>
              </a:spcBef>
            </a:pPr>
            <a:r>
              <a:rPr sz="2600" dirty="0"/>
              <a:t>Major Disease</a:t>
            </a:r>
            <a:r>
              <a:rPr sz="2600" spc="-50" dirty="0"/>
              <a:t> </a:t>
            </a:r>
            <a:r>
              <a:rPr sz="2600" dirty="0"/>
              <a:t>Families</a:t>
            </a:r>
            <a:endParaRPr sz="2600"/>
          </a:p>
        </p:txBody>
      </p:sp>
      <p:sp>
        <p:nvSpPr>
          <p:cNvPr id="3" name="object 3" descr="Basket showing major disease families: MI, Stroke, CHF; Cancer; MCI, Dementia; Death; and Sensitivity Analyses"/>
          <p:cNvSpPr/>
          <p:nvPr/>
        </p:nvSpPr>
        <p:spPr>
          <a:xfrm>
            <a:off x="457200" y="1371600"/>
            <a:ext cx="6281864" cy="5183123"/>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459823" y="2536789"/>
            <a:ext cx="4953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9E7D38"/>
                </a:solidFill>
                <a:latin typeface="Arial"/>
                <a:cs typeface="Arial"/>
              </a:rPr>
              <a:t>F</a:t>
            </a:r>
            <a:r>
              <a:rPr sz="1800" b="1" spc="-5" dirty="0">
                <a:solidFill>
                  <a:srgbClr val="9E7D38"/>
                </a:solidFill>
                <a:latin typeface="Arial"/>
                <a:cs typeface="Arial"/>
              </a:rPr>
              <a:t>DA</a:t>
            </a:r>
            <a:endParaRPr sz="1800">
              <a:latin typeface="Arial"/>
              <a:cs typeface="Arial"/>
            </a:endParaRPr>
          </a:p>
        </p:txBody>
      </p:sp>
      <p:sp>
        <p:nvSpPr>
          <p:cNvPr id="6" name="object 6">
            <a:extLst>
              <a:ext uri="{C183D7F6-B498-43B3-948B-1728B52AA6E4}">
                <adec:decorative xmlns:adec="http://schemas.microsoft.com/office/drawing/2017/decorative" val="1"/>
              </a:ext>
            </a:extLst>
          </p:cNvPr>
          <p:cNvSpPr/>
          <p:nvPr/>
        </p:nvSpPr>
        <p:spPr>
          <a:xfrm>
            <a:off x="1219961" y="2610611"/>
            <a:ext cx="0" cy="438150"/>
          </a:xfrm>
          <a:custGeom>
            <a:avLst/>
            <a:gdLst/>
            <a:ahLst/>
            <a:cxnLst/>
            <a:rect l="l" t="t" r="r" b="b"/>
            <a:pathLst>
              <a:path h="438150">
                <a:moveTo>
                  <a:pt x="0" y="438150"/>
                </a:moveTo>
                <a:lnTo>
                  <a:pt x="0" y="0"/>
                </a:lnTo>
              </a:path>
            </a:pathLst>
          </a:custGeom>
          <a:ln w="38100">
            <a:solidFill>
              <a:srgbClr val="9E7D38"/>
            </a:solidFill>
          </a:ln>
        </p:spPr>
        <p:txBody>
          <a:bodyPr wrap="square" lIns="0" tIns="0" rIns="0" bIns="0" rtlCol="0"/>
          <a:lstStyle/>
          <a:p>
            <a:endParaRPr/>
          </a:p>
        </p:txBody>
      </p:sp>
      <p:sp>
        <p:nvSpPr>
          <p:cNvPr id="7" name="object 7">
            <a:extLst>
              <a:ext uri="{C183D7F6-B498-43B3-948B-1728B52AA6E4}">
                <adec:decorative xmlns:adec="http://schemas.microsoft.com/office/drawing/2017/decorative" val="1"/>
              </a:ext>
            </a:extLst>
          </p:cNvPr>
          <p:cNvSpPr/>
          <p:nvPr/>
        </p:nvSpPr>
        <p:spPr>
          <a:xfrm>
            <a:off x="1162818" y="2515359"/>
            <a:ext cx="114300" cy="114300"/>
          </a:xfrm>
          <a:custGeom>
            <a:avLst/>
            <a:gdLst/>
            <a:ahLst/>
            <a:cxnLst/>
            <a:rect l="l" t="t" r="r" b="b"/>
            <a:pathLst>
              <a:path w="114300" h="114300">
                <a:moveTo>
                  <a:pt x="57150" y="0"/>
                </a:moveTo>
                <a:lnTo>
                  <a:pt x="0" y="114300"/>
                </a:lnTo>
                <a:lnTo>
                  <a:pt x="114300" y="114300"/>
                </a:lnTo>
                <a:lnTo>
                  <a:pt x="57150" y="0"/>
                </a:lnTo>
                <a:close/>
              </a:path>
            </a:pathLst>
          </a:custGeom>
          <a:solidFill>
            <a:srgbClr val="9E7D38"/>
          </a:solidFill>
        </p:spPr>
        <p:txBody>
          <a:bodyPr wrap="square" lIns="0" tIns="0" rIns="0" bIns="0" rtlCol="0"/>
          <a:lstStyle/>
          <a:p>
            <a:endParaRPr/>
          </a:p>
        </p:txBody>
      </p:sp>
      <p:sp>
        <p:nvSpPr>
          <p:cNvPr id="4" name="object 4"/>
          <p:cNvSpPr txBox="1"/>
          <p:nvPr/>
        </p:nvSpPr>
        <p:spPr>
          <a:xfrm>
            <a:off x="6918231" y="3402040"/>
            <a:ext cx="1678939" cy="3059430"/>
          </a:xfrm>
          <a:prstGeom prst="rect">
            <a:avLst/>
          </a:prstGeom>
        </p:spPr>
        <p:txBody>
          <a:bodyPr vert="horz" wrap="square" lIns="0" tIns="12700" rIns="0" bIns="0" rtlCol="0">
            <a:spAutoFit/>
          </a:bodyPr>
          <a:lstStyle/>
          <a:p>
            <a:pPr marL="27940">
              <a:lnSpc>
                <a:spcPct val="100000"/>
              </a:lnSpc>
              <a:spcBef>
                <a:spcPts val="100"/>
              </a:spcBef>
            </a:pPr>
            <a:r>
              <a:rPr sz="1800" dirty="0">
                <a:latin typeface="Arial"/>
                <a:cs typeface="Arial"/>
              </a:rPr>
              <a:t>MI, </a:t>
            </a:r>
            <a:r>
              <a:rPr sz="1800" spc="-5" dirty="0">
                <a:latin typeface="Arial"/>
                <a:cs typeface="Arial"/>
              </a:rPr>
              <a:t>Stroke,</a:t>
            </a:r>
            <a:r>
              <a:rPr sz="1800" spc="-65" dirty="0">
                <a:latin typeface="Arial"/>
                <a:cs typeface="Arial"/>
              </a:rPr>
              <a:t> </a:t>
            </a:r>
            <a:r>
              <a:rPr sz="1800" spc="-5" dirty="0">
                <a:latin typeface="Arial"/>
                <a:cs typeface="Arial"/>
              </a:rPr>
              <a:t>CHF</a:t>
            </a:r>
            <a:endParaRPr sz="1800">
              <a:latin typeface="Arial"/>
              <a:cs typeface="Arial"/>
            </a:endParaRPr>
          </a:p>
          <a:p>
            <a:pPr>
              <a:lnSpc>
                <a:spcPct val="100000"/>
              </a:lnSpc>
              <a:spcBef>
                <a:spcPts val="40"/>
              </a:spcBef>
            </a:pPr>
            <a:endParaRPr sz="2150">
              <a:latin typeface="Times New Roman"/>
              <a:cs typeface="Times New Roman"/>
            </a:endParaRPr>
          </a:p>
          <a:p>
            <a:pPr marL="12700">
              <a:lnSpc>
                <a:spcPct val="100000"/>
              </a:lnSpc>
            </a:pPr>
            <a:r>
              <a:rPr sz="1800" spc="-10" dirty="0">
                <a:latin typeface="Arial"/>
                <a:cs typeface="Arial"/>
              </a:rPr>
              <a:t>Cancer</a:t>
            </a:r>
            <a:endParaRPr sz="1800">
              <a:latin typeface="Arial"/>
              <a:cs typeface="Arial"/>
            </a:endParaRPr>
          </a:p>
          <a:p>
            <a:pPr marL="12700" marR="136525">
              <a:lnSpc>
                <a:spcPct val="193500"/>
              </a:lnSpc>
              <a:spcBef>
                <a:spcPts val="495"/>
              </a:spcBef>
            </a:pPr>
            <a:r>
              <a:rPr sz="1800" spc="-5" dirty="0">
                <a:latin typeface="Arial"/>
                <a:cs typeface="Arial"/>
              </a:rPr>
              <a:t>MCI,</a:t>
            </a:r>
            <a:r>
              <a:rPr sz="1800" spc="-85" dirty="0">
                <a:latin typeface="Arial"/>
                <a:cs typeface="Arial"/>
              </a:rPr>
              <a:t> </a:t>
            </a:r>
            <a:r>
              <a:rPr sz="1800" spc="-5" dirty="0">
                <a:latin typeface="Arial"/>
                <a:cs typeface="Arial"/>
              </a:rPr>
              <a:t>Dementia  Death</a:t>
            </a:r>
            <a:endParaRPr sz="1800">
              <a:latin typeface="Arial"/>
              <a:cs typeface="Arial"/>
            </a:endParaRPr>
          </a:p>
          <a:p>
            <a:pPr>
              <a:lnSpc>
                <a:spcPct val="100000"/>
              </a:lnSpc>
            </a:pPr>
            <a:endParaRPr sz="2000">
              <a:latin typeface="Times New Roman"/>
              <a:cs typeface="Times New Roman"/>
            </a:endParaRPr>
          </a:p>
          <a:p>
            <a:pPr marL="12700" marR="631190">
              <a:lnSpc>
                <a:spcPct val="100000"/>
              </a:lnSpc>
              <a:spcBef>
                <a:spcPts val="1580"/>
              </a:spcBef>
            </a:pPr>
            <a:r>
              <a:rPr sz="1800" spc="-5" dirty="0">
                <a:latin typeface="Arial"/>
                <a:cs typeface="Arial"/>
              </a:rPr>
              <a:t>S</a:t>
            </a:r>
            <a:r>
              <a:rPr sz="1800" spc="-10" dirty="0">
                <a:latin typeface="Arial"/>
                <a:cs typeface="Arial"/>
              </a:rPr>
              <a:t>en</a:t>
            </a:r>
            <a:r>
              <a:rPr sz="1800" dirty="0">
                <a:latin typeface="Arial"/>
                <a:cs typeface="Arial"/>
              </a:rPr>
              <a:t>s</a:t>
            </a:r>
            <a:r>
              <a:rPr sz="1800" spc="-5" dirty="0">
                <a:latin typeface="Arial"/>
                <a:cs typeface="Arial"/>
              </a:rPr>
              <a:t>i</a:t>
            </a:r>
            <a:r>
              <a:rPr sz="1800" dirty="0">
                <a:latin typeface="Arial"/>
                <a:cs typeface="Arial"/>
              </a:rPr>
              <a:t>t</a:t>
            </a:r>
            <a:r>
              <a:rPr sz="1800" spc="-5" dirty="0">
                <a:latin typeface="Arial"/>
                <a:cs typeface="Arial"/>
              </a:rPr>
              <a:t>ivi</a:t>
            </a:r>
            <a:r>
              <a:rPr sz="1800" dirty="0">
                <a:latin typeface="Arial"/>
                <a:cs typeface="Arial"/>
              </a:rPr>
              <a:t>ty  </a:t>
            </a:r>
            <a:r>
              <a:rPr sz="1800" spc="-10" dirty="0">
                <a:latin typeface="Arial"/>
                <a:cs typeface="Arial"/>
              </a:rPr>
              <a:t>Analyses</a:t>
            </a:r>
            <a:endParaRPr sz="18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73100" y="1060958"/>
            <a:ext cx="6500495" cy="574040"/>
          </a:xfrm>
          <a:prstGeom prst="rect">
            <a:avLst/>
          </a:prstGeom>
        </p:spPr>
        <p:txBody>
          <a:bodyPr vert="horz" wrap="square" lIns="0" tIns="12700" rIns="0" bIns="0" rtlCol="0">
            <a:spAutoFit/>
          </a:bodyPr>
          <a:lstStyle/>
          <a:p>
            <a:pPr marL="12700">
              <a:lnSpc>
                <a:spcPct val="100000"/>
              </a:lnSpc>
              <a:spcBef>
                <a:spcPts val="100"/>
              </a:spcBef>
            </a:pPr>
            <a:r>
              <a:rPr sz="3600" b="1" spc="-45" dirty="0">
                <a:solidFill>
                  <a:srgbClr val="9E7D38"/>
                </a:solidFill>
                <a:latin typeface="Arial"/>
                <a:cs typeface="Arial"/>
              </a:rPr>
              <a:t>Trial </a:t>
            </a:r>
            <a:r>
              <a:rPr sz="3600" b="1" spc="-5" dirty="0">
                <a:solidFill>
                  <a:srgbClr val="9E7D38"/>
                </a:solidFill>
                <a:latin typeface="Arial"/>
                <a:cs typeface="Arial"/>
              </a:rPr>
              <a:t>Design: Summary</a:t>
            </a:r>
            <a:r>
              <a:rPr sz="3600" b="1" spc="-15" dirty="0">
                <a:solidFill>
                  <a:srgbClr val="9E7D38"/>
                </a:solidFill>
                <a:latin typeface="Arial"/>
                <a:cs typeface="Arial"/>
              </a:rPr>
              <a:t> </a:t>
            </a:r>
            <a:r>
              <a:rPr sz="3600" b="1" spc="-5" dirty="0">
                <a:solidFill>
                  <a:srgbClr val="9E7D38"/>
                </a:solidFill>
                <a:latin typeface="Arial"/>
                <a:cs typeface="Arial"/>
              </a:rPr>
              <a:t>Points</a:t>
            </a:r>
            <a:endParaRPr sz="3600">
              <a:latin typeface="Arial"/>
              <a:cs typeface="Arial"/>
            </a:endParaRPr>
          </a:p>
        </p:txBody>
      </p:sp>
      <p:sp>
        <p:nvSpPr>
          <p:cNvPr id="4" name="object 4"/>
          <p:cNvSpPr txBox="1">
            <a:spLocks noGrp="1"/>
          </p:cNvSpPr>
          <p:nvPr>
            <p:ph type="body" idx="1"/>
          </p:nvPr>
        </p:nvSpPr>
        <p:spPr>
          <a:prstGeom prst="rect">
            <a:avLst/>
          </a:prstGeom>
        </p:spPr>
        <p:txBody>
          <a:bodyPr vert="horz" wrap="square" lIns="0" tIns="12065" rIns="0" bIns="0" rtlCol="0">
            <a:spAutoFit/>
          </a:bodyPr>
          <a:lstStyle/>
          <a:p>
            <a:pPr marL="243840" marR="5080" indent="-231140">
              <a:lnSpc>
                <a:spcPct val="100000"/>
              </a:lnSpc>
              <a:spcBef>
                <a:spcPts val="95"/>
              </a:spcBef>
              <a:buChar char="•"/>
              <a:tabLst>
                <a:tab pos="244475" algn="l"/>
              </a:tabLst>
            </a:pPr>
            <a:r>
              <a:rPr spc="-5" dirty="0"/>
              <a:t>A </a:t>
            </a:r>
            <a:r>
              <a:rPr dirty="0"/>
              <a:t>trial targeting aging </a:t>
            </a:r>
            <a:r>
              <a:rPr spc="-5" dirty="0"/>
              <a:t>to </a:t>
            </a:r>
            <a:r>
              <a:rPr dirty="0"/>
              <a:t>delay </a:t>
            </a:r>
            <a:r>
              <a:rPr spc="-5" dirty="0"/>
              <a:t>incidence </a:t>
            </a:r>
            <a:r>
              <a:rPr dirty="0"/>
              <a:t>of</a:t>
            </a:r>
            <a:r>
              <a:rPr spc="-170" dirty="0"/>
              <a:t> </a:t>
            </a:r>
            <a:r>
              <a:rPr dirty="0"/>
              <a:t>age-  related disease </a:t>
            </a:r>
            <a:r>
              <a:rPr spc="-5" dirty="0"/>
              <a:t>is </a:t>
            </a:r>
            <a:r>
              <a:rPr dirty="0"/>
              <a:t>feasible </a:t>
            </a:r>
            <a:r>
              <a:rPr spc="-5" dirty="0"/>
              <a:t>and no larger than  many other </a:t>
            </a:r>
            <a:r>
              <a:rPr dirty="0"/>
              <a:t>prevention</a:t>
            </a:r>
            <a:r>
              <a:rPr spc="30" dirty="0"/>
              <a:t> </a:t>
            </a:r>
            <a:r>
              <a:rPr dirty="0"/>
              <a:t>trials.</a:t>
            </a:r>
          </a:p>
          <a:p>
            <a:pPr marL="243840" marR="288290" indent="-231140">
              <a:lnSpc>
                <a:spcPct val="100000"/>
              </a:lnSpc>
              <a:spcBef>
                <a:spcPts val="1200"/>
              </a:spcBef>
              <a:buChar char="•"/>
              <a:tabLst>
                <a:tab pos="244475" algn="l"/>
                <a:tab pos="6125210" algn="l"/>
              </a:tabLst>
            </a:pPr>
            <a:r>
              <a:rPr spc="-10" dirty="0"/>
              <a:t>T</a:t>
            </a:r>
            <a:r>
              <a:rPr spc="-5" dirty="0"/>
              <a:t>here</a:t>
            </a:r>
            <a:r>
              <a:rPr spc="15" dirty="0"/>
              <a:t> </a:t>
            </a:r>
            <a:r>
              <a:rPr spc="-5" dirty="0"/>
              <a:t>is no</a:t>
            </a:r>
            <a:r>
              <a:rPr spc="5" dirty="0"/>
              <a:t> </a:t>
            </a:r>
            <a:r>
              <a:rPr dirty="0"/>
              <a:t>s</a:t>
            </a:r>
            <a:r>
              <a:rPr spc="-5" dirty="0"/>
              <a:t>i</a:t>
            </a:r>
            <a:r>
              <a:rPr dirty="0"/>
              <a:t>ng</a:t>
            </a:r>
            <a:r>
              <a:rPr spc="-5" dirty="0"/>
              <a:t>le</a:t>
            </a:r>
            <a:r>
              <a:rPr spc="5" dirty="0"/>
              <a:t> </a:t>
            </a:r>
            <a:r>
              <a:rPr dirty="0"/>
              <a:t>correc</a:t>
            </a:r>
            <a:r>
              <a:rPr spc="-5" dirty="0"/>
              <a:t>t</a:t>
            </a:r>
            <a:r>
              <a:rPr spc="5" dirty="0"/>
              <a:t> </a:t>
            </a:r>
            <a:r>
              <a:rPr dirty="0"/>
              <a:t>end-po</a:t>
            </a:r>
            <a:r>
              <a:rPr spc="-5" dirty="0"/>
              <a:t>i</a:t>
            </a:r>
            <a:r>
              <a:rPr dirty="0"/>
              <a:t>n</a:t>
            </a:r>
            <a:r>
              <a:rPr spc="-5" dirty="0"/>
              <a:t>t.</a:t>
            </a:r>
            <a:r>
              <a:rPr dirty="0"/>
              <a:t>	</a:t>
            </a:r>
            <a:r>
              <a:rPr spc="-10" dirty="0"/>
              <a:t>D</a:t>
            </a:r>
            <a:r>
              <a:rPr spc="-5" dirty="0"/>
              <a:t>i</a:t>
            </a:r>
            <a:r>
              <a:rPr spc="-50" dirty="0"/>
              <a:t>f</a:t>
            </a:r>
            <a:r>
              <a:rPr spc="-5" dirty="0"/>
              <a:t>f</a:t>
            </a:r>
            <a:r>
              <a:rPr dirty="0"/>
              <a:t>erent  end-points speak </a:t>
            </a:r>
            <a:r>
              <a:rPr spc="-5" dirty="0"/>
              <a:t>to different</a:t>
            </a:r>
            <a:r>
              <a:rPr spc="-10" dirty="0"/>
              <a:t> </a:t>
            </a:r>
            <a:r>
              <a:rPr dirty="0"/>
              <a:t>audiences.</a:t>
            </a:r>
          </a:p>
          <a:p>
            <a:pPr marL="243840" indent="-231140">
              <a:lnSpc>
                <a:spcPct val="100000"/>
              </a:lnSpc>
              <a:spcBef>
                <a:spcPts val="1200"/>
              </a:spcBef>
              <a:buChar char="•"/>
              <a:tabLst>
                <a:tab pos="244475" algn="l"/>
              </a:tabLst>
            </a:pPr>
            <a:r>
              <a:rPr spc="-5" dirty="0"/>
              <a:t>A trial with </a:t>
            </a:r>
            <a:r>
              <a:rPr dirty="0"/>
              <a:t>clear-cut clinical end-points</a:t>
            </a:r>
            <a:r>
              <a:rPr spc="-150" dirty="0"/>
              <a:t> </a:t>
            </a:r>
            <a:r>
              <a:rPr spc="-5" dirty="0"/>
              <a:t>is</a:t>
            </a:r>
          </a:p>
        </p:txBody>
      </p:sp>
      <p:sp>
        <p:nvSpPr>
          <p:cNvPr id="5" name="object 5"/>
          <p:cNvSpPr txBox="1"/>
          <p:nvPr/>
        </p:nvSpPr>
        <p:spPr>
          <a:xfrm>
            <a:off x="904747" y="4672177"/>
            <a:ext cx="5288280"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Arial"/>
                <a:cs typeface="Arial"/>
              </a:rPr>
              <a:t>necessary to </a:t>
            </a:r>
            <a:r>
              <a:rPr sz="2800" dirty="0">
                <a:latin typeface="Arial"/>
                <a:cs typeface="Arial"/>
              </a:rPr>
              <a:t>attract </a:t>
            </a:r>
            <a:r>
              <a:rPr sz="2800" spc="-10" dirty="0">
                <a:latin typeface="Arial"/>
                <a:cs typeface="Arial"/>
              </a:rPr>
              <a:t>FDA</a:t>
            </a:r>
            <a:r>
              <a:rPr sz="2800" spc="-185" dirty="0">
                <a:latin typeface="Arial"/>
                <a:cs typeface="Arial"/>
              </a:rPr>
              <a:t> </a:t>
            </a:r>
            <a:r>
              <a:rPr sz="2800" dirty="0">
                <a:latin typeface="Arial"/>
                <a:cs typeface="Arial"/>
              </a:rPr>
              <a:t>interest.</a:t>
            </a:r>
            <a:endParaRPr sz="2800">
              <a:latin typeface="Arial"/>
              <a:cs typeface="Arial"/>
            </a:endParaRPr>
          </a:p>
        </p:txBody>
      </p:sp>
      <p:sp>
        <p:nvSpPr>
          <p:cNvPr id="2" name="object 2"/>
          <p:cNvSpPr txBox="1"/>
          <p:nvPr/>
        </p:nvSpPr>
        <p:spPr>
          <a:xfrm>
            <a:off x="901700" y="6500840"/>
            <a:ext cx="2048510"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7E7E7E"/>
                </a:solidFill>
                <a:latin typeface="Arial"/>
                <a:cs typeface="Arial"/>
              </a:rPr>
              <a:t>Wake </a:t>
            </a:r>
            <a:r>
              <a:rPr sz="1000" spc="-5" dirty="0">
                <a:solidFill>
                  <a:srgbClr val="7E7E7E"/>
                </a:solidFill>
                <a:latin typeface="Arial"/>
                <a:cs typeface="Arial"/>
              </a:rPr>
              <a:t>Forest </a:t>
            </a:r>
            <a:r>
              <a:rPr sz="1000" spc="-10" dirty="0">
                <a:solidFill>
                  <a:srgbClr val="7E7E7E"/>
                </a:solidFill>
                <a:latin typeface="Arial"/>
                <a:cs typeface="Arial"/>
              </a:rPr>
              <a:t>Baptist Medical</a:t>
            </a:r>
            <a:r>
              <a:rPr sz="1000" spc="-50" dirty="0">
                <a:solidFill>
                  <a:srgbClr val="7E7E7E"/>
                </a:solidFill>
                <a:latin typeface="Arial"/>
                <a:cs typeface="Arial"/>
              </a:rPr>
              <a:t> </a:t>
            </a:r>
            <a:r>
              <a:rPr sz="1000" spc="-10" dirty="0">
                <a:solidFill>
                  <a:srgbClr val="7E7E7E"/>
                </a:solidFill>
                <a:latin typeface="Arial"/>
                <a:cs typeface="Arial"/>
              </a:rPr>
              <a:t>Center</a:t>
            </a:r>
            <a:endParaRPr sz="1000">
              <a:latin typeface="Arial"/>
              <a:cs typeface="Arial"/>
            </a:endParaRPr>
          </a:p>
        </p:txBody>
      </p:sp>
      <p:sp>
        <p:nvSpPr>
          <p:cNvPr id="6" name="object 6"/>
          <p:cNvSpPr txBox="1"/>
          <p:nvPr/>
        </p:nvSpPr>
        <p:spPr>
          <a:xfrm>
            <a:off x="8154416" y="4713223"/>
            <a:ext cx="224154"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Arial"/>
                <a:cs typeface="Arial"/>
              </a:rPr>
              <a:t>2</a:t>
            </a:r>
            <a:r>
              <a:rPr sz="1400" dirty="0">
                <a:latin typeface="Arial"/>
                <a:cs typeface="Arial"/>
              </a:rPr>
              <a:t>7</a:t>
            </a:r>
            <a:endParaRPr sz="140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10"/>
          <p:cNvSpPr txBox="1">
            <a:spLocks noGrp="1"/>
          </p:cNvSpPr>
          <p:nvPr>
            <p:ph type="title"/>
          </p:nvPr>
        </p:nvSpPr>
        <p:spPr>
          <a:xfrm>
            <a:off x="2140523" y="134292"/>
            <a:ext cx="4868545" cy="452120"/>
          </a:xfrm>
          <a:prstGeom prst="rect">
            <a:avLst/>
          </a:prstGeom>
        </p:spPr>
        <p:txBody>
          <a:bodyPr vert="horz" wrap="square" lIns="0" tIns="12065" rIns="0" bIns="0" rtlCol="0">
            <a:spAutoFit/>
          </a:bodyPr>
          <a:lstStyle/>
          <a:p>
            <a:pPr marL="12700">
              <a:lnSpc>
                <a:spcPct val="100000"/>
              </a:lnSpc>
              <a:spcBef>
                <a:spcPts val="95"/>
              </a:spcBef>
              <a:tabLst>
                <a:tab pos="1178560" algn="l"/>
              </a:tabLst>
            </a:pPr>
            <a:r>
              <a:rPr b="1" spc="-60" dirty="0">
                <a:latin typeface="Arial"/>
                <a:cs typeface="Arial"/>
              </a:rPr>
              <a:t>TAME	</a:t>
            </a:r>
            <a:r>
              <a:rPr b="1" spc="-10" dirty="0">
                <a:latin typeface="Arial"/>
                <a:cs typeface="Arial"/>
              </a:rPr>
              <a:t>Aging </a:t>
            </a:r>
            <a:r>
              <a:rPr b="1" spc="-5" dirty="0">
                <a:latin typeface="Arial"/>
                <a:cs typeface="Arial"/>
              </a:rPr>
              <a:t>Outcomes</a:t>
            </a:r>
            <a:r>
              <a:rPr b="1" spc="5" dirty="0">
                <a:latin typeface="Arial"/>
                <a:cs typeface="Arial"/>
              </a:rPr>
              <a:t> </a:t>
            </a:r>
            <a:r>
              <a:rPr b="1" spc="-35" dirty="0">
                <a:latin typeface="Arial"/>
                <a:cs typeface="Arial"/>
              </a:rPr>
              <a:t>Trial</a:t>
            </a:r>
          </a:p>
        </p:txBody>
      </p:sp>
      <p:sp>
        <p:nvSpPr>
          <p:cNvPr id="2" name="object 2"/>
          <p:cNvSpPr txBox="1"/>
          <p:nvPr/>
        </p:nvSpPr>
        <p:spPr>
          <a:xfrm>
            <a:off x="7922413" y="715858"/>
            <a:ext cx="1031240" cy="574040"/>
          </a:xfrm>
          <a:prstGeom prst="rect">
            <a:avLst/>
          </a:prstGeom>
        </p:spPr>
        <p:txBody>
          <a:bodyPr vert="horz" wrap="square" lIns="0" tIns="12700" rIns="0" bIns="0" rtlCol="0">
            <a:spAutoFit/>
          </a:bodyPr>
          <a:lstStyle/>
          <a:p>
            <a:pPr marL="116205" marR="5080" indent="-104139">
              <a:lnSpc>
                <a:spcPct val="100000"/>
              </a:lnSpc>
              <a:spcBef>
                <a:spcPts val="100"/>
              </a:spcBef>
            </a:pPr>
            <a:r>
              <a:rPr sz="1800" b="1" dirty="0">
                <a:latin typeface="Arial"/>
                <a:cs typeface="Arial"/>
              </a:rPr>
              <a:t>In</a:t>
            </a:r>
            <a:r>
              <a:rPr sz="1800" b="1" spc="-5" dirty="0">
                <a:latin typeface="Arial"/>
                <a:cs typeface="Arial"/>
              </a:rPr>
              <a:t>c</a:t>
            </a:r>
            <a:r>
              <a:rPr sz="1800" b="1" dirty="0">
                <a:latin typeface="Arial"/>
                <a:cs typeface="Arial"/>
              </a:rPr>
              <a:t>lu</a:t>
            </a:r>
            <a:r>
              <a:rPr sz="1800" b="1" spc="-5" dirty="0">
                <a:latin typeface="Arial"/>
                <a:cs typeface="Arial"/>
              </a:rPr>
              <a:t>s</a:t>
            </a:r>
            <a:r>
              <a:rPr sz="1800" b="1" dirty="0">
                <a:latin typeface="Arial"/>
                <a:cs typeface="Arial"/>
              </a:rPr>
              <a:t>ion  </a:t>
            </a:r>
            <a:r>
              <a:rPr sz="1800" b="1" spc="-5" dirty="0">
                <a:latin typeface="Arial"/>
                <a:cs typeface="Arial"/>
              </a:rPr>
              <a:t>Criteria</a:t>
            </a:r>
            <a:endParaRPr sz="1800">
              <a:latin typeface="Arial"/>
              <a:cs typeface="Arial"/>
            </a:endParaRPr>
          </a:p>
        </p:txBody>
      </p:sp>
      <p:sp>
        <p:nvSpPr>
          <p:cNvPr id="7" name="object 7"/>
          <p:cNvSpPr txBox="1"/>
          <p:nvPr/>
        </p:nvSpPr>
        <p:spPr>
          <a:xfrm>
            <a:off x="115062" y="694181"/>
            <a:ext cx="7673340" cy="728980"/>
          </a:xfrm>
          <a:prstGeom prst="rect">
            <a:avLst/>
          </a:prstGeom>
          <a:ln w="28955">
            <a:solidFill>
              <a:srgbClr val="000000"/>
            </a:solidFill>
          </a:ln>
        </p:spPr>
        <p:txBody>
          <a:bodyPr vert="horz" wrap="square" lIns="0" tIns="8255" rIns="0" bIns="0" rtlCol="0">
            <a:spAutoFit/>
          </a:bodyPr>
          <a:lstStyle/>
          <a:p>
            <a:pPr marL="60325" algn="ctr">
              <a:lnSpc>
                <a:spcPct val="100000"/>
              </a:lnSpc>
              <a:spcBef>
                <a:spcPts val="65"/>
              </a:spcBef>
            </a:pPr>
            <a:r>
              <a:rPr sz="2200" spc="-5" dirty="0">
                <a:latin typeface="Arial"/>
                <a:cs typeface="Arial"/>
              </a:rPr>
              <a:t>Age 65-80 years</a:t>
            </a:r>
            <a:r>
              <a:rPr sz="2200" spc="-95" dirty="0">
                <a:latin typeface="Arial"/>
                <a:cs typeface="Arial"/>
              </a:rPr>
              <a:t> </a:t>
            </a:r>
            <a:r>
              <a:rPr sz="2200" spc="-10" dirty="0">
                <a:latin typeface="Arial"/>
                <a:cs typeface="Arial"/>
              </a:rPr>
              <a:t>AND</a:t>
            </a:r>
            <a:endParaRPr sz="2200">
              <a:latin typeface="Arial"/>
              <a:cs typeface="Arial"/>
            </a:endParaRPr>
          </a:p>
          <a:p>
            <a:pPr marL="57785" algn="ctr">
              <a:lnSpc>
                <a:spcPct val="100000"/>
              </a:lnSpc>
            </a:pPr>
            <a:r>
              <a:rPr sz="2200" spc="-5" dirty="0">
                <a:latin typeface="Arial"/>
                <a:cs typeface="Arial"/>
              </a:rPr>
              <a:t>Slow gait speed </a:t>
            </a:r>
            <a:r>
              <a:rPr sz="2200" spc="-10" dirty="0">
                <a:latin typeface="Arial"/>
                <a:cs typeface="Arial"/>
              </a:rPr>
              <a:t>OR </a:t>
            </a:r>
            <a:r>
              <a:rPr sz="2200" spc="-5" dirty="0">
                <a:latin typeface="Arial"/>
                <a:cs typeface="Arial"/>
              </a:rPr>
              <a:t>Age-related</a:t>
            </a:r>
            <a:r>
              <a:rPr sz="2200" spc="-80" dirty="0">
                <a:latin typeface="Arial"/>
                <a:cs typeface="Arial"/>
              </a:rPr>
              <a:t> </a:t>
            </a:r>
            <a:r>
              <a:rPr sz="2200" spc="-5" dirty="0">
                <a:latin typeface="Arial"/>
                <a:cs typeface="Arial"/>
              </a:rPr>
              <a:t>disease</a:t>
            </a:r>
            <a:endParaRPr sz="2200" dirty="0">
              <a:latin typeface="Arial"/>
              <a:cs typeface="Arial"/>
            </a:endParaRPr>
          </a:p>
        </p:txBody>
      </p:sp>
      <p:sp>
        <p:nvSpPr>
          <p:cNvPr id="18" name="object 18"/>
          <p:cNvSpPr txBox="1"/>
          <p:nvPr/>
        </p:nvSpPr>
        <p:spPr>
          <a:xfrm>
            <a:off x="501418" y="1654964"/>
            <a:ext cx="2872105" cy="574040"/>
          </a:xfrm>
          <a:prstGeom prst="rect">
            <a:avLst/>
          </a:prstGeom>
        </p:spPr>
        <p:txBody>
          <a:bodyPr vert="horz" wrap="square" lIns="0" tIns="12700" rIns="0" bIns="0" rtlCol="0">
            <a:spAutoFit/>
          </a:bodyPr>
          <a:lstStyle/>
          <a:p>
            <a:pPr marL="24765" marR="5080" indent="-12700">
              <a:lnSpc>
                <a:spcPct val="100000"/>
              </a:lnSpc>
              <a:spcBef>
                <a:spcPts val="100"/>
              </a:spcBef>
              <a:tabLst>
                <a:tab pos="1395730" algn="l"/>
                <a:tab pos="2106930" algn="l"/>
              </a:tabLst>
            </a:pPr>
            <a:r>
              <a:rPr sz="1800" spc="-5" dirty="0">
                <a:latin typeface="Arial"/>
                <a:cs typeface="Arial"/>
              </a:rPr>
              <a:t>Metformin </a:t>
            </a:r>
            <a:r>
              <a:rPr sz="1800" spc="-10" dirty="0">
                <a:latin typeface="Arial"/>
                <a:cs typeface="Arial"/>
              </a:rPr>
              <a:t>(1500 </a:t>
            </a:r>
            <a:r>
              <a:rPr sz="1800" dirty="0">
                <a:latin typeface="Arial"/>
                <a:cs typeface="Arial"/>
              </a:rPr>
              <a:t>mg </a:t>
            </a:r>
            <a:r>
              <a:rPr sz="1800" spc="-10" dirty="0">
                <a:latin typeface="Arial"/>
                <a:cs typeface="Arial"/>
              </a:rPr>
              <a:t>1×⁄day)  </a:t>
            </a:r>
            <a:r>
              <a:rPr sz="1800" dirty="0">
                <a:latin typeface="Arial"/>
                <a:cs typeface="Arial"/>
              </a:rPr>
              <a:t>vs. </a:t>
            </a:r>
            <a:r>
              <a:rPr sz="1800" spc="-10" dirty="0">
                <a:latin typeface="Arial"/>
                <a:cs typeface="Arial"/>
              </a:rPr>
              <a:t>Placebo	</a:t>
            </a:r>
            <a:r>
              <a:rPr sz="1800" dirty="0">
                <a:latin typeface="Arial"/>
                <a:cs typeface="Arial"/>
              </a:rPr>
              <a:t>(0</a:t>
            </a:r>
            <a:r>
              <a:rPr sz="1800" spc="-5" dirty="0">
                <a:latin typeface="Arial"/>
                <a:cs typeface="Arial"/>
              </a:rPr>
              <a:t> </a:t>
            </a:r>
            <a:r>
              <a:rPr sz="1800" dirty="0">
                <a:latin typeface="Arial"/>
                <a:cs typeface="Arial"/>
              </a:rPr>
              <a:t>mg	</a:t>
            </a:r>
            <a:r>
              <a:rPr sz="1800" spc="-10" dirty="0">
                <a:latin typeface="Arial"/>
                <a:cs typeface="Arial"/>
              </a:rPr>
              <a:t>1×⁄day)</a:t>
            </a:r>
            <a:endParaRPr sz="1800">
              <a:latin typeface="Arial"/>
              <a:cs typeface="Arial"/>
            </a:endParaRPr>
          </a:p>
        </p:txBody>
      </p:sp>
      <p:grpSp>
        <p:nvGrpSpPr>
          <p:cNvPr id="24" name="Group 23">
            <a:extLst>
              <a:ext uri="{FF2B5EF4-FFF2-40B4-BE49-F238E27FC236}">
                <a16:creationId xmlns:a16="http://schemas.microsoft.com/office/drawing/2014/main" id="{FA5E4B58-340F-46E1-BC0D-7A1EA9F759D9}"/>
              </a:ext>
              <a:ext uri="{C183D7F6-B498-43B3-948B-1728B52AA6E4}">
                <adec:decorative xmlns:adec="http://schemas.microsoft.com/office/drawing/2017/decorative" val="1"/>
              </a:ext>
            </a:extLst>
          </p:cNvPr>
          <p:cNvGrpSpPr/>
          <p:nvPr/>
        </p:nvGrpSpPr>
        <p:grpSpPr>
          <a:xfrm>
            <a:off x="3485388" y="1481328"/>
            <a:ext cx="583691" cy="969263"/>
            <a:chOff x="3485388" y="1481328"/>
            <a:chExt cx="583691" cy="969263"/>
          </a:xfrm>
        </p:grpSpPr>
        <p:sp>
          <p:nvSpPr>
            <p:cNvPr id="14" name="object 14">
              <a:extLst>
                <a:ext uri="{C183D7F6-B498-43B3-948B-1728B52AA6E4}">
                  <adec:decorative xmlns:adec="http://schemas.microsoft.com/office/drawing/2017/decorative" val="1"/>
                </a:ext>
              </a:extLst>
            </p:cNvPr>
            <p:cNvSpPr/>
            <p:nvPr/>
          </p:nvSpPr>
          <p:spPr>
            <a:xfrm>
              <a:off x="3485388" y="1481328"/>
              <a:ext cx="583691" cy="969263"/>
            </a:xfrm>
            <a:prstGeom prst="rect">
              <a:avLst/>
            </a:prstGeom>
            <a:blipFill>
              <a:blip r:embed="rId2" cstate="print"/>
              <a:stretch>
                <a:fillRect/>
              </a:stretch>
            </a:blipFill>
          </p:spPr>
          <p:txBody>
            <a:bodyPr wrap="square" lIns="0" tIns="0" rIns="0" bIns="0" rtlCol="0"/>
            <a:lstStyle/>
            <a:p>
              <a:endParaRPr/>
            </a:p>
          </p:txBody>
        </p:sp>
        <p:sp>
          <p:nvSpPr>
            <p:cNvPr id="15" name="object 15">
              <a:extLst>
                <a:ext uri="{C183D7F6-B498-43B3-948B-1728B52AA6E4}">
                  <adec:decorative xmlns:adec="http://schemas.microsoft.com/office/drawing/2017/decorative" val="1"/>
                </a:ext>
              </a:extLst>
            </p:cNvPr>
            <p:cNvSpPr/>
            <p:nvPr/>
          </p:nvSpPr>
          <p:spPr>
            <a:xfrm>
              <a:off x="3538728" y="1505711"/>
              <a:ext cx="477520" cy="873760"/>
            </a:xfrm>
            <a:custGeom>
              <a:avLst/>
              <a:gdLst/>
              <a:ahLst/>
              <a:cxnLst/>
              <a:rect l="l" t="t" r="r" b="b"/>
              <a:pathLst>
                <a:path w="477520" h="873760">
                  <a:moveTo>
                    <a:pt x="477012" y="634746"/>
                  </a:moveTo>
                  <a:lnTo>
                    <a:pt x="0" y="634746"/>
                  </a:lnTo>
                  <a:lnTo>
                    <a:pt x="238506" y="873252"/>
                  </a:lnTo>
                  <a:lnTo>
                    <a:pt x="477012" y="634746"/>
                  </a:lnTo>
                  <a:close/>
                </a:path>
                <a:path w="477520" h="873760">
                  <a:moveTo>
                    <a:pt x="321538" y="0"/>
                  </a:moveTo>
                  <a:lnTo>
                    <a:pt x="155473" y="0"/>
                  </a:lnTo>
                  <a:lnTo>
                    <a:pt x="155473" y="634746"/>
                  </a:lnTo>
                  <a:lnTo>
                    <a:pt x="321538" y="634746"/>
                  </a:lnTo>
                  <a:lnTo>
                    <a:pt x="321538" y="0"/>
                  </a:lnTo>
                  <a:close/>
                </a:path>
              </a:pathLst>
            </a:custGeom>
            <a:solidFill>
              <a:srgbClr val="000000"/>
            </a:solidFill>
          </p:spPr>
          <p:txBody>
            <a:bodyPr wrap="square" lIns="0" tIns="0" rIns="0" bIns="0" rtlCol="0"/>
            <a:lstStyle/>
            <a:p>
              <a:endParaRPr/>
            </a:p>
          </p:txBody>
        </p:sp>
        <p:sp>
          <p:nvSpPr>
            <p:cNvPr id="16" name="object 16">
              <a:extLst>
                <a:ext uri="{C183D7F6-B498-43B3-948B-1728B52AA6E4}">
                  <adec:decorative xmlns:adec="http://schemas.microsoft.com/office/drawing/2017/decorative" val="1"/>
                </a:ext>
              </a:extLst>
            </p:cNvPr>
            <p:cNvSpPr/>
            <p:nvPr/>
          </p:nvSpPr>
          <p:spPr>
            <a:xfrm>
              <a:off x="3538728" y="1505711"/>
              <a:ext cx="477520" cy="873760"/>
            </a:xfrm>
            <a:custGeom>
              <a:avLst/>
              <a:gdLst/>
              <a:ahLst/>
              <a:cxnLst/>
              <a:rect l="l" t="t" r="r" b="b"/>
              <a:pathLst>
                <a:path w="477520" h="873760">
                  <a:moveTo>
                    <a:pt x="0" y="634746"/>
                  </a:moveTo>
                  <a:lnTo>
                    <a:pt x="155473" y="634746"/>
                  </a:lnTo>
                  <a:lnTo>
                    <a:pt x="155473" y="0"/>
                  </a:lnTo>
                  <a:lnTo>
                    <a:pt x="321538" y="0"/>
                  </a:lnTo>
                  <a:lnTo>
                    <a:pt x="321538" y="634746"/>
                  </a:lnTo>
                  <a:lnTo>
                    <a:pt x="477012" y="634746"/>
                  </a:lnTo>
                  <a:lnTo>
                    <a:pt x="238506" y="873252"/>
                  </a:lnTo>
                  <a:lnTo>
                    <a:pt x="0" y="634746"/>
                  </a:lnTo>
                  <a:close/>
                </a:path>
              </a:pathLst>
            </a:custGeom>
            <a:ln w="9144">
              <a:solidFill>
                <a:srgbClr val="000000"/>
              </a:solidFill>
            </a:ln>
          </p:spPr>
          <p:txBody>
            <a:bodyPr wrap="square" lIns="0" tIns="0" rIns="0" bIns="0" rtlCol="0"/>
            <a:lstStyle/>
            <a:p>
              <a:endParaRPr/>
            </a:p>
          </p:txBody>
        </p:sp>
      </p:grpSp>
      <p:sp>
        <p:nvSpPr>
          <p:cNvPr id="17" name="object 17"/>
          <p:cNvSpPr txBox="1"/>
          <p:nvPr/>
        </p:nvSpPr>
        <p:spPr>
          <a:xfrm>
            <a:off x="4230342" y="1502488"/>
            <a:ext cx="3496945" cy="84836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Arial"/>
                <a:cs typeface="Arial"/>
              </a:rPr>
              <a:t>n = </a:t>
            </a:r>
            <a:r>
              <a:rPr sz="1800" spc="-10" dirty="0">
                <a:latin typeface="Arial"/>
                <a:cs typeface="Arial"/>
              </a:rPr>
              <a:t>3000, </a:t>
            </a:r>
            <a:r>
              <a:rPr sz="1800" spc="-25" dirty="0">
                <a:latin typeface="Arial"/>
                <a:cs typeface="Arial"/>
              </a:rPr>
              <a:t>6-year, </a:t>
            </a:r>
            <a:r>
              <a:rPr sz="1800" spc="-5" dirty="0">
                <a:latin typeface="Arial"/>
                <a:cs typeface="Arial"/>
              </a:rPr>
              <a:t>14 Clinical Sites;  </a:t>
            </a:r>
            <a:r>
              <a:rPr sz="1800" spc="-10" dirty="0">
                <a:latin typeface="Arial"/>
                <a:cs typeface="Arial"/>
              </a:rPr>
              <a:t>double-blind randomized placebo  </a:t>
            </a:r>
            <a:r>
              <a:rPr sz="1800" spc="-5" dirty="0">
                <a:latin typeface="Arial"/>
                <a:cs typeface="Arial"/>
              </a:rPr>
              <a:t>controlled</a:t>
            </a:r>
            <a:r>
              <a:rPr sz="1800" spc="15" dirty="0">
                <a:latin typeface="Arial"/>
                <a:cs typeface="Arial"/>
              </a:rPr>
              <a:t> </a:t>
            </a:r>
            <a:r>
              <a:rPr sz="1800" spc="-5" dirty="0">
                <a:latin typeface="Arial"/>
                <a:cs typeface="Arial"/>
              </a:rPr>
              <a:t>trial</a:t>
            </a:r>
            <a:endParaRPr sz="1800">
              <a:latin typeface="Arial"/>
              <a:cs typeface="Arial"/>
            </a:endParaRPr>
          </a:p>
        </p:txBody>
      </p:sp>
      <p:sp>
        <p:nvSpPr>
          <p:cNvPr id="6" name="object 6" descr="(Clinical) Time to incidence of any age-related disease: MI, stroke, CHF, cancer (excluding non-melanoma skin cancer and prostate cancer), MCI/dementia, or death"/>
          <p:cNvSpPr/>
          <p:nvPr/>
        </p:nvSpPr>
        <p:spPr>
          <a:xfrm>
            <a:off x="18288" y="2385060"/>
            <a:ext cx="7824215" cy="1066799"/>
          </a:xfrm>
          <a:prstGeom prst="rect">
            <a:avLst/>
          </a:prstGeom>
          <a:blipFill>
            <a:blip r:embed="rId3" cstate="print"/>
            <a:stretch>
              <a:fillRect/>
            </a:stretch>
          </a:blipFill>
        </p:spPr>
        <p:txBody>
          <a:bodyPr wrap="square" lIns="0" tIns="0" rIns="0" bIns="0" rtlCol="0"/>
          <a:lstStyle/>
          <a:p>
            <a:endParaRPr/>
          </a:p>
        </p:txBody>
      </p:sp>
      <p:sp>
        <p:nvSpPr>
          <p:cNvPr id="8" name="object 8" descr="(Clinical) Time to incidence of any age-related disease: MI, stroke, CHF, cancer (excluding non-melanoma skin cancer and prostate cancer), MCI/dementia, or death"/>
          <p:cNvSpPr txBox="1"/>
          <p:nvPr/>
        </p:nvSpPr>
        <p:spPr>
          <a:xfrm>
            <a:off x="80010" y="2423922"/>
            <a:ext cx="7701280" cy="943610"/>
          </a:xfrm>
          <a:prstGeom prst="rect">
            <a:avLst/>
          </a:prstGeom>
          <a:ln w="38100">
            <a:solidFill>
              <a:srgbClr val="9E7D38"/>
            </a:solidFill>
          </a:ln>
        </p:spPr>
        <p:txBody>
          <a:bodyPr vert="horz" wrap="square" lIns="0" tIns="116839" rIns="0" bIns="0" rtlCol="0">
            <a:spAutoFit/>
          </a:bodyPr>
          <a:lstStyle/>
          <a:p>
            <a:pPr marL="142240">
              <a:lnSpc>
                <a:spcPct val="100000"/>
              </a:lnSpc>
              <a:spcBef>
                <a:spcPts val="919"/>
              </a:spcBef>
            </a:pPr>
            <a:r>
              <a:rPr sz="2400" spc="-5" dirty="0">
                <a:latin typeface="Arial"/>
                <a:cs typeface="Arial"/>
              </a:rPr>
              <a:t>(</a:t>
            </a:r>
            <a:r>
              <a:rPr sz="2400" b="1" spc="-5" dirty="0">
                <a:latin typeface="Arial"/>
                <a:cs typeface="Arial"/>
              </a:rPr>
              <a:t>Clinical</a:t>
            </a:r>
            <a:r>
              <a:rPr sz="2400" spc="-5" dirty="0">
                <a:latin typeface="Arial"/>
                <a:cs typeface="Arial"/>
              </a:rPr>
              <a:t>) Time </a:t>
            </a:r>
            <a:r>
              <a:rPr sz="2400" dirty="0">
                <a:latin typeface="Arial"/>
                <a:cs typeface="Arial"/>
              </a:rPr>
              <a:t>to </a:t>
            </a:r>
            <a:r>
              <a:rPr sz="2400" spc="-10" dirty="0">
                <a:latin typeface="Arial"/>
                <a:cs typeface="Arial"/>
              </a:rPr>
              <a:t>incidence </a:t>
            </a:r>
            <a:r>
              <a:rPr sz="2400" spc="-5" dirty="0">
                <a:latin typeface="Arial"/>
                <a:cs typeface="Arial"/>
              </a:rPr>
              <a:t>of any age-related</a:t>
            </a:r>
            <a:r>
              <a:rPr sz="2400" spc="70" dirty="0">
                <a:latin typeface="Arial"/>
                <a:cs typeface="Arial"/>
              </a:rPr>
              <a:t> </a:t>
            </a:r>
            <a:r>
              <a:rPr sz="2400" spc="-5" dirty="0">
                <a:latin typeface="Arial"/>
                <a:cs typeface="Arial"/>
              </a:rPr>
              <a:t>disease:</a:t>
            </a:r>
            <a:endParaRPr sz="2400" dirty="0">
              <a:latin typeface="Arial"/>
              <a:cs typeface="Arial"/>
            </a:endParaRPr>
          </a:p>
          <a:p>
            <a:pPr marL="142240">
              <a:lnSpc>
                <a:spcPct val="100000"/>
              </a:lnSpc>
              <a:spcBef>
                <a:spcPts val="5"/>
              </a:spcBef>
            </a:pPr>
            <a:r>
              <a:rPr sz="2000" spc="-5" dirty="0">
                <a:latin typeface="Arial"/>
                <a:cs typeface="Arial"/>
              </a:rPr>
              <a:t>MI, </a:t>
            </a:r>
            <a:r>
              <a:rPr sz="2000" dirty="0">
                <a:latin typeface="Arial"/>
                <a:cs typeface="Arial"/>
              </a:rPr>
              <a:t>stroke, CHF, cancer*, </a:t>
            </a:r>
            <a:r>
              <a:rPr sz="2000" spc="-5" dirty="0">
                <a:latin typeface="Arial"/>
                <a:cs typeface="Arial"/>
              </a:rPr>
              <a:t>MCI/dementia, </a:t>
            </a:r>
            <a:r>
              <a:rPr sz="2000" dirty="0">
                <a:latin typeface="Arial"/>
                <a:cs typeface="Arial"/>
              </a:rPr>
              <a:t>or</a:t>
            </a:r>
            <a:r>
              <a:rPr sz="2000" spc="-210" dirty="0">
                <a:latin typeface="Arial"/>
                <a:cs typeface="Arial"/>
              </a:rPr>
              <a:t> </a:t>
            </a:r>
            <a:r>
              <a:rPr sz="2000" dirty="0">
                <a:latin typeface="Arial"/>
                <a:cs typeface="Arial"/>
              </a:rPr>
              <a:t>death.</a:t>
            </a:r>
          </a:p>
        </p:txBody>
      </p:sp>
      <p:sp>
        <p:nvSpPr>
          <p:cNvPr id="3" name="object 3"/>
          <p:cNvSpPr txBox="1"/>
          <p:nvPr/>
        </p:nvSpPr>
        <p:spPr>
          <a:xfrm>
            <a:off x="7945730" y="2660101"/>
            <a:ext cx="1017269" cy="574040"/>
          </a:xfrm>
          <a:prstGeom prst="rect">
            <a:avLst/>
          </a:prstGeom>
        </p:spPr>
        <p:txBody>
          <a:bodyPr vert="horz" wrap="square" lIns="0" tIns="12700" rIns="0" bIns="0" rtlCol="0">
            <a:spAutoFit/>
          </a:bodyPr>
          <a:lstStyle/>
          <a:p>
            <a:pPr marL="12700" marR="5080" indent="71120">
              <a:lnSpc>
                <a:spcPct val="100000"/>
              </a:lnSpc>
              <a:spcBef>
                <a:spcPts val="100"/>
              </a:spcBef>
            </a:pPr>
            <a:r>
              <a:rPr sz="1800" b="1" spc="-5" dirty="0">
                <a:latin typeface="Arial"/>
                <a:cs typeface="Arial"/>
              </a:rPr>
              <a:t>Primary  </a:t>
            </a:r>
            <a:r>
              <a:rPr sz="1800" b="1" dirty="0">
                <a:latin typeface="Arial"/>
                <a:cs typeface="Arial"/>
              </a:rPr>
              <a:t>Out</a:t>
            </a:r>
            <a:r>
              <a:rPr sz="1800" b="1" spc="-5" dirty="0">
                <a:latin typeface="Arial"/>
                <a:cs typeface="Arial"/>
              </a:rPr>
              <a:t>c</a:t>
            </a:r>
            <a:r>
              <a:rPr sz="1800" b="1" dirty="0">
                <a:latin typeface="Arial"/>
                <a:cs typeface="Arial"/>
              </a:rPr>
              <a:t>o</a:t>
            </a:r>
            <a:r>
              <a:rPr sz="1800" b="1" spc="-5" dirty="0">
                <a:latin typeface="Arial"/>
                <a:cs typeface="Arial"/>
              </a:rPr>
              <a:t>m</a:t>
            </a:r>
            <a:r>
              <a:rPr sz="1800" b="1" dirty="0">
                <a:latin typeface="Arial"/>
                <a:cs typeface="Arial"/>
              </a:rPr>
              <a:t>e</a:t>
            </a:r>
            <a:endParaRPr sz="1800">
              <a:latin typeface="Arial"/>
              <a:cs typeface="Arial"/>
            </a:endParaRPr>
          </a:p>
        </p:txBody>
      </p:sp>
      <p:sp>
        <p:nvSpPr>
          <p:cNvPr id="13" name="object 13" descr="(Functional) Decline in mobility or cognitive function"/>
          <p:cNvSpPr/>
          <p:nvPr/>
        </p:nvSpPr>
        <p:spPr>
          <a:xfrm>
            <a:off x="22859" y="3406140"/>
            <a:ext cx="7825739" cy="950975"/>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84581" y="3445002"/>
            <a:ext cx="7702550" cy="828040"/>
          </a:xfrm>
          <a:prstGeom prst="rect">
            <a:avLst/>
          </a:prstGeom>
          <a:ln w="38100">
            <a:solidFill>
              <a:srgbClr val="B6BE00"/>
            </a:solidFill>
          </a:ln>
        </p:spPr>
        <p:txBody>
          <a:bodyPr vert="horz" wrap="square" lIns="0" tIns="230504" rIns="0" bIns="0" rtlCol="0">
            <a:spAutoFit/>
          </a:bodyPr>
          <a:lstStyle/>
          <a:p>
            <a:pPr marL="111760">
              <a:lnSpc>
                <a:spcPct val="100000"/>
              </a:lnSpc>
              <a:spcBef>
                <a:spcPts val="1814"/>
              </a:spcBef>
            </a:pPr>
            <a:r>
              <a:rPr sz="2400" spc="-5" dirty="0">
                <a:latin typeface="Arial"/>
                <a:cs typeface="Arial"/>
              </a:rPr>
              <a:t>(</a:t>
            </a:r>
            <a:r>
              <a:rPr sz="2400" b="1" spc="-5" dirty="0">
                <a:latin typeface="Arial"/>
                <a:cs typeface="Arial"/>
              </a:rPr>
              <a:t>Functional</a:t>
            </a:r>
            <a:r>
              <a:rPr sz="2400" spc="-5" dirty="0">
                <a:latin typeface="Arial"/>
                <a:cs typeface="Arial"/>
              </a:rPr>
              <a:t>) </a:t>
            </a:r>
            <a:r>
              <a:rPr sz="2400" spc="-10" dirty="0">
                <a:latin typeface="Arial"/>
                <a:cs typeface="Arial"/>
              </a:rPr>
              <a:t>Decline </a:t>
            </a:r>
            <a:r>
              <a:rPr sz="2400" spc="-5" dirty="0">
                <a:latin typeface="Arial"/>
                <a:cs typeface="Arial"/>
              </a:rPr>
              <a:t>in mobility or cognitive</a:t>
            </a:r>
            <a:r>
              <a:rPr sz="2400" spc="80" dirty="0">
                <a:latin typeface="Arial"/>
                <a:cs typeface="Arial"/>
              </a:rPr>
              <a:t> </a:t>
            </a:r>
            <a:r>
              <a:rPr sz="2400" spc="-5" dirty="0">
                <a:latin typeface="Arial"/>
                <a:cs typeface="Arial"/>
              </a:rPr>
              <a:t>function.</a:t>
            </a:r>
            <a:endParaRPr sz="2400">
              <a:latin typeface="Arial"/>
              <a:cs typeface="Arial"/>
            </a:endParaRPr>
          </a:p>
        </p:txBody>
      </p:sp>
      <p:sp>
        <p:nvSpPr>
          <p:cNvPr id="4" name="object 4"/>
          <p:cNvSpPr txBox="1"/>
          <p:nvPr/>
        </p:nvSpPr>
        <p:spPr>
          <a:xfrm>
            <a:off x="7873950" y="3543411"/>
            <a:ext cx="1193165" cy="574040"/>
          </a:xfrm>
          <a:prstGeom prst="rect">
            <a:avLst/>
          </a:prstGeom>
        </p:spPr>
        <p:txBody>
          <a:bodyPr vert="horz" wrap="square" lIns="0" tIns="12700" rIns="0" bIns="0" rtlCol="0">
            <a:spAutoFit/>
          </a:bodyPr>
          <a:lstStyle/>
          <a:p>
            <a:pPr marL="99060" marR="5080" indent="-86995">
              <a:lnSpc>
                <a:spcPct val="100000"/>
              </a:lnSpc>
              <a:spcBef>
                <a:spcPts val="100"/>
              </a:spcBef>
            </a:pPr>
            <a:r>
              <a:rPr sz="1800" b="1" spc="-5" dirty="0">
                <a:latin typeface="Arial"/>
                <a:cs typeface="Arial"/>
              </a:rPr>
              <a:t>S</a:t>
            </a:r>
            <a:r>
              <a:rPr sz="1800" b="1" spc="-10" dirty="0">
                <a:latin typeface="Arial"/>
                <a:cs typeface="Arial"/>
              </a:rPr>
              <a:t>ec</a:t>
            </a:r>
            <a:r>
              <a:rPr sz="1800" b="1" dirty="0">
                <a:latin typeface="Arial"/>
                <a:cs typeface="Arial"/>
              </a:rPr>
              <a:t>ond</a:t>
            </a:r>
            <a:r>
              <a:rPr sz="1800" b="1" spc="-10" dirty="0">
                <a:latin typeface="Arial"/>
                <a:cs typeface="Arial"/>
              </a:rPr>
              <a:t>a</a:t>
            </a:r>
            <a:r>
              <a:rPr sz="1800" b="1" spc="-5" dirty="0">
                <a:latin typeface="Arial"/>
                <a:cs typeface="Arial"/>
              </a:rPr>
              <a:t>r</a:t>
            </a:r>
            <a:r>
              <a:rPr sz="1800" b="1" dirty="0">
                <a:latin typeface="Arial"/>
                <a:cs typeface="Arial"/>
              </a:rPr>
              <a:t>y  </a:t>
            </a:r>
            <a:r>
              <a:rPr sz="1800" b="1" spc="-5" dirty="0">
                <a:latin typeface="Arial"/>
                <a:cs typeface="Arial"/>
              </a:rPr>
              <a:t>Outcome</a:t>
            </a:r>
            <a:endParaRPr sz="1800">
              <a:latin typeface="Arial"/>
              <a:cs typeface="Arial"/>
            </a:endParaRPr>
          </a:p>
        </p:txBody>
      </p:sp>
      <p:sp>
        <p:nvSpPr>
          <p:cNvPr id="21" name="object 21"/>
          <p:cNvSpPr txBox="1"/>
          <p:nvPr/>
        </p:nvSpPr>
        <p:spPr>
          <a:xfrm>
            <a:off x="609588" y="4343425"/>
            <a:ext cx="7768590" cy="880110"/>
          </a:xfrm>
          <a:prstGeom prst="rect">
            <a:avLst/>
          </a:prstGeom>
        </p:spPr>
        <p:txBody>
          <a:bodyPr vert="horz" wrap="square" lIns="0" tIns="12700" rIns="0" bIns="0" rtlCol="0">
            <a:spAutoFit/>
          </a:bodyPr>
          <a:lstStyle/>
          <a:p>
            <a:pPr marL="998219" marR="5080" indent="-986155">
              <a:lnSpc>
                <a:spcPct val="155800"/>
              </a:lnSpc>
              <a:spcBef>
                <a:spcPts val="100"/>
              </a:spcBef>
            </a:pPr>
            <a:r>
              <a:rPr sz="1800" b="1" spc="-10" dirty="0">
                <a:latin typeface="Arial"/>
                <a:cs typeface="Arial"/>
              </a:rPr>
              <a:t>American </a:t>
            </a:r>
            <a:r>
              <a:rPr sz="1800" b="1" spc="-5" dirty="0">
                <a:latin typeface="Arial"/>
                <a:cs typeface="Arial"/>
              </a:rPr>
              <a:t>Federation </a:t>
            </a:r>
            <a:r>
              <a:rPr sz="1800" b="1" dirty="0">
                <a:latin typeface="Arial"/>
                <a:cs typeface="Arial"/>
              </a:rPr>
              <a:t>for </a:t>
            </a:r>
            <a:r>
              <a:rPr sz="1800" b="1" spc="-15" dirty="0">
                <a:latin typeface="Arial"/>
                <a:cs typeface="Arial"/>
              </a:rPr>
              <a:t>Aging </a:t>
            </a:r>
            <a:r>
              <a:rPr sz="1800" b="1" spc="-10" dirty="0">
                <a:latin typeface="Arial"/>
                <a:cs typeface="Arial"/>
              </a:rPr>
              <a:t>Research </a:t>
            </a:r>
            <a:r>
              <a:rPr sz="1800" b="1" spc="-5" dirty="0">
                <a:latin typeface="Arial"/>
                <a:cs typeface="Arial"/>
              </a:rPr>
              <a:t>Funded </a:t>
            </a:r>
            <a:r>
              <a:rPr sz="1800" b="1" spc="-15" dirty="0">
                <a:latin typeface="Arial"/>
                <a:cs typeface="Arial"/>
              </a:rPr>
              <a:t>Aging </a:t>
            </a:r>
            <a:r>
              <a:rPr sz="1800" b="1" spc="-5" dirty="0">
                <a:latin typeface="Arial"/>
                <a:cs typeface="Arial"/>
              </a:rPr>
              <a:t>Outcomes </a:t>
            </a:r>
            <a:r>
              <a:rPr sz="1800" b="1" spc="-25" dirty="0">
                <a:latin typeface="Arial"/>
                <a:cs typeface="Arial"/>
              </a:rPr>
              <a:t>Trial  </a:t>
            </a:r>
            <a:r>
              <a:rPr sz="1800" b="1" spc="-5" dirty="0">
                <a:solidFill>
                  <a:srgbClr val="7B109A"/>
                </a:solidFill>
                <a:latin typeface="Arial"/>
                <a:cs typeface="Arial"/>
              </a:rPr>
              <a:t>NIH Proposed Biorepository </a:t>
            </a:r>
            <a:r>
              <a:rPr sz="1800" b="1" dirty="0">
                <a:solidFill>
                  <a:srgbClr val="7B109A"/>
                </a:solidFill>
                <a:latin typeface="Arial"/>
                <a:cs typeface="Arial"/>
              </a:rPr>
              <a:t>&amp;</a:t>
            </a:r>
            <a:r>
              <a:rPr sz="1800" b="1" spc="-5" dirty="0">
                <a:solidFill>
                  <a:srgbClr val="7B109A"/>
                </a:solidFill>
                <a:latin typeface="Arial"/>
                <a:cs typeface="Arial"/>
              </a:rPr>
              <a:t> </a:t>
            </a:r>
            <a:r>
              <a:rPr sz="1800" b="1" spc="-10" dirty="0">
                <a:solidFill>
                  <a:srgbClr val="7B109A"/>
                </a:solidFill>
                <a:latin typeface="Arial"/>
                <a:cs typeface="Arial"/>
              </a:rPr>
              <a:t>Biomarkers</a:t>
            </a:r>
            <a:endParaRPr sz="1800">
              <a:latin typeface="Arial"/>
              <a:cs typeface="Arial"/>
            </a:endParaRPr>
          </a:p>
        </p:txBody>
      </p:sp>
      <p:sp>
        <p:nvSpPr>
          <p:cNvPr id="19" name="object 19">
            <a:extLst>
              <a:ext uri="{C183D7F6-B498-43B3-948B-1728B52AA6E4}">
                <adec:decorative xmlns:adec="http://schemas.microsoft.com/office/drawing/2017/decorative" val="1"/>
              </a:ext>
            </a:extLst>
          </p:cNvPr>
          <p:cNvSpPr/>
          <p:nvPr/>
        </p:nvSpPr>
        <p:spPr>
          <a:xfrm>
            <a:off x="761" y="4828799"/>
            <a:ext cx="9144000" cy="10795"/>
          </a:xfrm>
          <a:custGeom>
            <a:avLst/>
            <a:gdLst/>
            <a:ahLst/>
            <a:cxnLst/>
            <a:rect l="l" t="t" r="r" b="b"/>
            <a:pathLst>
              <a:path w="9144000" h="10795">
                <a:moveTo>
                  <a:pt x="0" y="10490"/>
                </a:moveTo>
                <a:lnTo>
                  <a:pt x="9144000" y="0"/>
                </a:lnTo>
              </a:path>
            </a:pathLst>
          </a:custGeom>
          <a:ln w="28956">
            <a:solidFill>
              <a:srgbClr val="000000"/>
            </a:solidFill>
            <a:prstDash val="sysDash"/>
          </a:ln>
        </p:spPr>
        <p:txBody>
          <a:bodyPr wrap="square" lIns="0" tIns="0" rIns="0" bIns="0" rtlCol="0"/>
          <a:lstStyle/>
          <a:p>
            <a:endParaRPr/>
          </a:p>
        </p:txBody>
      </p:sp>
      <p:sp>
        <p:nvSpPr>
          <p:cNvPr id="20" name="object 20">
            <a:extLst>
              <a:ext uri="{C183D7F6-B498-43B3-948B-1728B52AA6E4}">
                <adec:decorative xmlns:adec="http://schemas.microsoft.com/office/drawing/2017/decorative" val="1"/>
              </a:ext>
            </a:extLst>
          </p:cNvPr>
          <p:cNvSpPr/>
          <p:nvPr/>
        </p:nvSpPr>
        <p:spPr>
          <a:xfrm>
            <a:off x="761" y="4876043"/>
            <a:ext cx="9144000" cy="10795"/>
          </a:xfrm>
          <a:custGeom>
            <a:avLst/>
            <a:gdLst/>
            <a:ahLst/>
            <a:cxnLst/>
            <a:rect l="l" t="t" r="r" b="b"/>
            <a:pathLst>
              <a:path w="9144000" h="10795">
                <a:moveTo>
                  <a:pt x="0" y="10490"/>
                </a:moveTo>
                <a:lnTo>
                  <a:pt x="9144000" y="0"/>
                </a:lnTo>
              </a:path>
            </a:pathLst>
          </a:custGeom>
          <a:ln w="28956">
            <a:solidFill>
              <a:srgbClr val="7B109A"/>
            </a:solidFill>
            <a:prstDash val="sysDash"/>
          </a:ln>
        </p:spPr>
        <p:txBody>
          <a:bodyPr wrap="square" lIns="0" tIns="0" rIns="0" bIns="0" rtlCol="0"/>
          <a:lstStyle/>
          <a:p>
            <a:endParaRPr/>
          </a:p>
        </p:txBody>
      </p:sp>
      <p:sp>
        <p:nvSpPr>
          <p:cNvPr id="9" name="object 9"/>
          <p:cNvSpPr txBox="1"/>
          <p:nvPr/>
        </p:nvSpPr>
        <p:spPr>
          <a:xfrm>
            <a:off x="90677" y="5354573"/>
            <a:ext cx="7701280" cy="954405"/>
          </a:xfrm>
          <a:prstGeom prst="rect">
            <a:avLst/>
          </a:prstGeom>
          <a:ln w="38100">
            <a:solidFill>
              <a:srgbClr val="7B109A"/>
            </a:solidFill>
          </a:ln>
        </p:spPr>
        <p:txBody>
          <a:bodyPr vert="horz" wrap="square" lIns="0" tIns="265430" rIns="0" bIns="0" rtlCol="0">
            <a:spAutoFit/>
          </a:bodyPr>
          <a:lstStyle/>
          <a:p>
            <a:pPr marL="163195">
              <a:lnSpc>
                <a:spcPct val="100000"/>
              </a:lnSpc>
              <a:spcBef>
                <a:spcPts val="2090"/>
              </a:spcBef>
            </a:pPr>
            <a:r>
              <a:rPr sz="2400" spc="-5" dirty="0">
                <a:latin typeface="Arial"/>
                <a:cs typeface="Arial"/>
              </a:rPr>
              <a:t>(</a:t>
            </a:r>
            <a:r>
              <a:rPr sz="2400" b="1" spc="-5" dirty="0">
                <a:latin typeface="Arial"/>
                <a:cs typeface="Arial"/>
              </a:rPr>
              <a:t>Biological</a:t>
            </a:r>
            <a:r>
              <a:rPr sz="2400" spc="-5" dirty="0">
                <a:latin typeface="Arial"/>
                <a:cs typeface="Arial"/>
              </a:rPr>
              <a:t>) Change in biomarkers of</a:t>
            </a:r>
            <a:r>
              <a:rPr sz="2400" spc="20" dirty="0">
                <a:latin typeface="Arial"/>
                <a:cs typeface="Arial"/>
              </a:rPr>
              <a:t> </a:t>
            </a:r>
            <a:r>
              <a:rPr sz="2400" spc="-10" dirty="0">
                <a:latin typeface="Arial"/>
                <a:cs typeface="Arial"/>
              </a:rPr>
              <a:t>aging.</a:t>
            </a:r>
            <a:endParaRPr sz="2400">
              <a:latin typeface="Arial"/>
              <a:cs typeface="Arial"/>
            </a:endParaRPr>
          </a:p>
        </p:txBody>
      </p:sp>
      <p:sp>
        <p:nvSpPr>
          <p:cNvPr id="5" name="object 5" descr="(Biological) Change in biomarkers of aging"/>
          <p:cNvSpPr/>
          <p:nvPr/>
        </p:nvSpPr>
        <p:spPr>
          <a:xfrm>
            <a:off x="28955" y="5315711"/>
            <a:ext cx="7824215" cy="1077467"/>
          </a:xfrm>
          <a:prstGeom prst="rect">
            <a:avLst/>
          </a:prstGeom>
          <a:blipFill>
            <a:blip r:embed="rId5" cstate="print"/>
            <a:stretch>
              <a:fillRect/>
            </a:stretch>
          </a:blipFill>
        </p:spPr>
        <p:txBody>
          <a:bodyPr wrap="square" lIns="0" tIns="0" rIns="0" bIns="0" rtlCol="0"/>
          <a:lstStyle/>
          <a:p>
            <a:endParaRPr/>
          </a:p>
        </p:txBody>
      </p:sp>
      <p:sp>
        <p:nvSpPr>
          <p:cNvPr id="11" name="object 11">
            <a:extLst>
              <a:ext uri="{C183D7F6-B498-43B3-948B-1728B52AA6E4}">
                <adec:decorative xmlns:adec="http://schemas.microsoft.com/office/drawing/2017/decorative" val="1"/>
              </a:ext>
            </a:extLst>
          </p:cNvPr>
          <p:cNvSpPr/>
          <p:nvPr/>
        </p:nvSpPr>
        <p:spPr>
          <a:xfrm>
            <a:off x="6653783" y="5405628"/>
            <a:ext cx="935734" cy="829055"/>
          </a:xfrm>
          <a:prstGeom prst="rect">
            <a:avLst/>
          </a:prstGeom>
          <a:blipFill>
            <a:blip r:embed="rId6" cstate="print"/>
            <a:stretch>
              <a:fillRect/>
            </a:stretch>
          </a:blipFill>
        </p:spPr>
        <p:txBody>
          <a:bodyPr wrap="square" lIns="0" tIns="0" rIns="0" bIns="0" rtlCol="0"/>
          <a:lstStyle/>
          <a:p>
            <a:endParaRPr/>
          </a:p>
        </p:txBody>
      </p:sp>
      <p:sp>
        <p:nvSpPr>
          <p:cNvPr id="22" name="object 22"/>
          <p:cNvSpPr txBox="1"/>
          <p:nvPr/>
        </p:nvSpPr>
        <p:spPr>
          <a:xfrm>
            <a:off x="7845890" y="5210073"/>
            <a:ext cx="1280160" cy="1122680"/>
          </a:xfrm>
          <a:prstGeom prst="rect">
            <a:avLst/>
          </a:prstGeom>
        </p:spPr>
        <p:txBody>
          <a:bodyPr vert="horz" wrap="square" lIns="0" tIns="12700" rIns="0" bIns="0" rtlCol="0">
            <a:spAutoFit/>
          </a:bodyPr>
          <a:lstStyle/>
          <a:p>
            <a:pPr marL="12700" marR="5080" indent="-2540" algn="ctr">
              <a:lnSpc>
                <a:spcPct val="100000"/>
              </a:lnSpc>
              <a:spcBef>
                <a:spcPts val="100"/>
              </a:spcBef>
            </a:pPr>
            <a:r>
              <a:rPr sz="1800" b="1" spc="-10" dirty="0">
                <a:latin typeface="Arial"/>
                <a:cs typeface="Arial"/>
              </a:rPr>
              <a:t>Resource  </a:t>
            </a:r>
            <a:r>
              <a:rPr sz="1800" b="1" dirty="0">
                <a:latin typeface="Arial"/>
                <a:cs typeface="Arial"/>
              </a:rPr>
              <a:t>&amp;        </a:t>
            </a:r>
            <a:r>
              <a:rPr sz="1800" b="1" spc="-5" dirty="0">
                <a:latin typeface="Arial"/>
                <a:cs typeface="Arial"/>
              </a:rPr>
              <a:t>B</a:t>
            </a:r>
            <a:r>
              <a:rPr sz="1800" b="1" dirty="0">
                <a:latin typeface="Arial"/>
                <a:cs typeface="Arial"/>
              </a:rPr>
              <a:t>io</a:t>
            </a:r>
            <a:r>
              <a:rPr sz="1800" b="1" spc="-5" dirty="0">
                <a:latin typeface="Arial"/>
                <a:cs typeface="Arial"/>
              </a:rPr>
              <a:t>m</a:t>
            </a:r>
            <a:r>
              <a:rPr sz="1800" b="1" spc="-10" dirty="0">
                <a:latin typeface="Arial"/>
                <a:cs typeface="Arial"/>
              </a:rPr>
              <a:t>a</a:t>
            </a:r>
            <a:r>
              <a:rPr sz="1800" b="1" spc="-5" dirty="0">
                <a:latin typeface="Arial"/>
                <a:cs typeface="Arial"/>
              </a:rPr>
              <a:t>r</a:t>
            </a:r>
            <a:r>
              <a:rPr sz="1800" b="1" spc="-10" dirty="0">
                <a:latin typeface="Arial"/>
                <a:cs typeface="Arial"/>
              </a:rPr>
              <a:t>ke</a:t>
            </a:r>
            <a:r>
              <a:rPr sz="1800" b="1" spc="-5" dirty="0">
                <a:latin typeface="Arial"/>
                <a:cs typeface="Arial"/>
              </a:rPr>
              <a:t>r</a:t>
            </a:r>
            <a:r>
              <a:rPr sz="1800" b="1" dirty="0">
                <a:latin typeface="Arial"/>
                <a:cs typeface="Arial"/>
              </a:rPr>
              <a:t>s  </a:t>
            </a:r>
            <a:r>
              <a:rPr sz="1800" b="1" spc="-5" dirty="0">
                <a:latin typeface="Arial"/>
                <a:cs typeface="Arial"/>
              </a:rPr>
              <a:t>Outcomes</a:t>
            </a:r>
            <a:endParaRPr sz="1800">
              <a:latin typeface="Arial"/>
              <a:cs typeface="Arial"/>
            </a:endParaRPr>
          </a:p>
        </p:txBody>
      </p:sp>
      <p:sp>
        <p:nvSpPr>
          <p:cNvPr id="23" name="object 23"/>
          <p:cNvSpPr txBox="1"/>
          <p:nvPr/>
        </p:nvSpPr>
        <p:spPr>
          <a:xfrm>
            <a:off x="206214" y="6505910"/>
            <a:ext cx="538924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 Excluding non-melanoma </a:t>
            </a:r>
            <a:r>
              <a:rPr sz="1600" dirty="0">
                <a:latin typeface="Arial"/>
                <a:cs typeface="Arial"/>
              </a:rPr>
              <a:t>skin </a:t>
            </a:r>
            <a:r>
              <a:rPr sz="1600" spc="-5" dirty="0">
                <a:latin typeface="Arial"/>
                <a:cs typeface="Arial"/>
              </a:rPr>
              <a:t>cancer </a:t>
            </a:r>
            <a:r>
              <a:rPr sz="1600" spc="-10" dirty="0">
                <a:latin typeface="Arial"/>
                <a:cs typeface="Arial"/>
              </a:rPr>
              <a:t>and </a:t>
            </a:r>
            <a:r>
              <a:rPr sz="1600" spc="-5" dirty="0">
                <a:latin typeface="Arial"/>
                <a:cs typeface="Arial"/>
              </a:rPr>
              <a:t>prostate</a:t>
            </a:r>
            <a:r>
              <a:rPr sz="1600" spc="5" dirty="0">
                <a:latin typeface="Arial"/>
                <a:cs typeface="Arial"/>
              </a:rPr>
              <a:t> </a:t>
            </a:r>
            <a:r>
              <a:rPr sz="1600" spc="-5" dirty="0">
                <a:latin typeface="Arial"/>
                <a:cs typeface="Arial"/>
              </a:rPr>
              <a:t>cancer</a:t>
            </a:r>
            <a:endParaRPr sz="160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853439" y="266700"/>
            <a:ext cx="7824215" cy="1495043"/>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915161" y="305561"/>
            <a:ext cx="7701280" cy="879087"/>
          </a:xfrm>
          <a:prstGeom prst="rect">
            <a:avLst/>
          </a:prstGeom>
          <a:ln w="38100">
            <a:solidFill>
              <a:srgbClr val="7B109A"/>
            </a:solidFill>
          </a:ln>
        </p:spPr>
        <p:txBody>
          <a:bodyPr vert="horz" wrap="square" lIns="0" tIns="1905" rIns="0" bIns="0" rtlCol="0">
            <a:spAutoFit/>
          </a:bodyPr>
          <a:lstStyle/>
          <a:p>
            <a:pPr>
              <a:lnSpc>
                <a:spcPct val="100000"/>
              </a:lnSpc>
              <a:spcBef>
                <a:spcPts val="15"/>
              </a:spcBef>
            </a:pPr>
            <a:endParaRPr sz="2900" dirty="0">
              <a:latin typeface="Times New Roman"/>
              <a:cs typeface="Times New Roman"/>
            </a:endParaRPr>
          </a:p>
          <a:p>
            <a:pPr marL="69215">
              <a:lnSpc>
                <a:spcPct val="100000"/>
              </a:lnSpc>
            </a:pPr>
            <a:r>
              <a:rPr lang="en-US" u="heavy" dirty="0">
                <a:uFill>
                  <a:solidFill>
                    <a:srgbClr val="000000"/>
                  </a:solidFill>
                </a:uFill>
              </a:rPr>
              <a:t> </a:t>
            </a:r>
            <a:r>
              <a:rPr u="heavy" dirty="0">
                <a:uFill>
                  <a:solidFill>
                    <a:srgbClr val="000000"/>
                  </a:solidFill>
                </a:uFill>
              </a:rPr>
              <a:t>(Biological) </a:t>
            </a:r>
            <a:r>
              <a:rPr u="heavy" spc="-5" dirty="0">
                <a:uFill>
                  <a:solidFill>
                    <a:srgbClr val="000000"/>
                  </a:solidFill>
                </a:uFill>
              </a:rPr>
              <a:t>Change in biomarkers </a:t>
            </a:r>
            <a:r>
              <a:rPr u="heavy" dirty="0">
                <a:uFill>
                  <a:solidFill>
                    <a:srgbClr val="000000"/>
                  </a:solidFill>
                </a:uFill>
              </a:rPr>
              <a:t>of</a:t>
            </a:r>
            <a:r>
              <a:rPr u="heavy" spc="40" dirty="0">
                <a:uFill>
                  <a:solidFill>
                    <a:srgbClr val="000000"/>
                  </a:solidFill>
                </a:uFill>
              </a:rPr>
              <a:t> </a:t>
            </a:r>
            <a:r>
              <a:rPr u="heavy" dirty="0">
                <a:uFill>
                  <a:solidFill>
                    <a:srgbClr val="000000"/>
                  </a:solidFill>
                </a:uFill>
              </a:rPr>
              <a:t>aging</a:t>
            </a:r>
            <a:r>
              <a:rPr dirty="0"/>
              <a:t>.</a:t>
            </a:r>
          </a:p>
        </p:txBody>
      </p:sp>
      <p:sp>
        <p:nvSpPr>
          <p:cNvPr id="4" name="object 4">
            <a:extLst>
              <a:ext uri="{C183D7F6-B498-43B3-948B-1728B52AA6E4}">
                <adec:decorative xmlns:adec="http://schemas.microsoft.com/office/drawing/2017/decorative" val="1"/>
              </a:ext>
            </a:extLst>
          </p:cNvPr>
          <p:cNvSpPr/>
          <p:nvPr/>
        </p:nvSpPr>
        <p:spPr>
          <a:xfrm>
            <a:off x="7700771" y="585216"/>
            <a:ext cx="914398" cy="810767"/>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203564" y="2400344"/>
            <a:ext cx="8261984" cy="2402840"/>
          </a:xfrm>
          <a:prstGeom prst="rect">
            <a:avLst/>
          </a:prstGeom>
        </p:spPr>
        <p:txBody>
          <a:bodyPr vert="horz" wrap="square" lIns="0" tIns="210185" rIns="0" bIns="0" rtlCol="0">
            <a:spAutoFit/>
          </a:bodyPr>
          <a:lstStyle/>
          <a:p>
            <a:pPr marL="12700">
              <a:lnSpc>
                <a:spcPct val="100000"/>
              </a:lnSpc>
              <a:spcBef>
                <a:spcPts val="1655"/>
              </a:spcBef>
            </a:pPr>
            <a:r>
              <a:rPr sz="2600" dirty="0">
                <a:latin typeface="Arial"/>
                <a:cs typeface="Arial"/>
              </a:rPr>
              <a:t>Three dominant aging biomarker</a:t>
            </a:r>
            <a:r>
              <a:rPr sz="2600" spc="-70" dirty="0">
                <a:latin typeface="Arial"/>
                <a:cs typeface="Arial"/>
              </a:rPr>
              <a:t> </a:t>
            </a:r>
            <a:r>
              <a:rPr sz="2600" dirty="0">
                <a:latin typeface="Arial"/>
                <a:cs typeface="Arial"/>
              </a:rPr>
              <a:t>strategies:</a:t>
            </a:r>
            <a:endParaRPr sz="2600">
              <a:latin typeface="Arial"/>
              <a:cs typeface="Arial"/>
            </a:endParaRPr>
          </a:p>
          <a:p>
            <a:pPr marL="835025" indent="-368300">
              <a:lnSpc>
                <a:spcPct val="100000"/>
              </a:lnSpc>
              <a:spcBef>
                <a:spcPts val="1560"/>
              </a:spcBef>
              <a:buAutoNum type="arabicPeriod"/>
              <a:tabLst>
                <a:tab pos="835660" algn="l"/>
              </a:tabLst>
            </a:pPr>
            <a:r>
              <a:rPr sz="2600" dirty="0">
                <a:latin typeface="Arial"/>
                <a:cs typeface="Arial"/>
              </a:rPr>
              <a:t>Surrogate markers of biological hallmarks of</a:t>
            </a:r>
            <a:r>
              <a:rPr sz="2600" spc="-140" dirty="0">
                <a:latin typeface="Arial"/>
                <a:cs typeface="Arial"/>
              </a:rPr>
              <a:t> </a:t>
            </a:r>
            <a:r>
              <a:rPr sz="2600" dirty="0">
                <a:latin typeface="Arial"/>
                <a:cs typeface="Arial"/>
              </a:rPr>
              <a:t>aging</a:t>
            </a:r>
            <a:endParaRPr sz="2600">
              <a:latin typeface="Arial"/>
              <a:cs typeface="Arial"/>
            </a:endParaRPr>
          </a:p>
          <a:p>
            <a:pPr marL="835025" indent="-368300">
              <a:lnSpc>
                <a:spcPct val="100000"/>
              </a:lnSpc>
              <a:spcBef>
                <a:spcPts val="1560"/>
              </a:spcBef>
              <a:buAutoNum type="arabicPeriod"/>
              <a:tabLst>
                <a:tab pos="835660" algn="l"/>
              </a:tabLst>
            </a:pPr>
            <a:r>
              <a:rPr sz="2600" dirty="0">
                <a:latin typeface="Arial"/>
                <a:cs typeface="Arial"/>
              </a:rPr>
              <a:t>Data-intensive approaches </a:t>
            </a:r>
            <a:r>
              <a:rPr sz="2600" spc="-5" dirty="0">
                <a:latin typeface="Arial"/>
                <a:cs typeface="Arial"/>
              </a:rPr>
              <a:t>(e.g. </a:t>
            </a:r>
            <a:r>
              <a:rPr sz="2600" dirty="0">
                <a:latin typeface="Arial"/>
                <a:cs typeface="Arial"/>
              </a:rPr>
              <a:t>epigenetic</a:t>
            </a:r>
            <a:r>
              <a:rPr sz="2600" spc="-100" dirty="0">
                <a:latin typeface="Arial"/>
                <a:cs typeface="Arial"/>
              </a:rPr>
              <a:t> </a:t>
            </a:r>
            <a:r>
              <a:rPr sz="2600" dirty="0">
                <a:latin typeface="Arial"/>
                <a:cs typeface="Arial"/>
              </a:rPr>
              <a:t>clocks)</a:t>
            </a:r>
            <a:endParaRPr sz="2600">
              <a:latin typeface="Arial"/>
              <a:cs typeface="Arial"/>
            </a:endParaRPr>
          </a:p>
          <a:p>
            <a:pPr marL="835025" indent="-368300">
              <a:lnSpc>
                <a:spcPct val="100000"/>
              </a:lnSpc>
              <a:spcBef>
                <a:spcPts val="1560"/>
              </a:spcBef>
              <a:buAutoNum type="arabicPeriod"/>
              <a:tabLst>
                <a:tab pos="835660" algn="l"/>
              </a:tabLst>
            </a:pPr>
            <a:r>
              <a:rPr sz="2600" dirty="0">
                <a:latin typeface="Arial"/>
                <a:cs typeface="Arial"/>
              </a:rPr>
              <a:t>Multivariable deficit accumulation</a:t>
            </a:r>
            <a:r>
              <a:rPr sz="2600" spc="-85" dirty="0">
                <a:latin typeface="Arial"/>
                <a:cs typeface="Arial"/>
              </a:rPr>
              <a:t> </a:t>
            </a:r>
            <a:r>
              <a:rPr sz="2600" dirty="0">
                <a:latin typeface="Arial"/>
                <a:cs typeface="Arial"/>
              </a:rPr>
              <a:t>models</a:t>
            </a:r>
            <a:endParaRPr sz="26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p:cNvSpPr txBox="1">
            <a:spLocks noGrp="1"/>
          </p:cNvSpPr>
          <p:nvPr>
            <p:ph type="title"/>
          </p:nvPr>
        </p:nvSpPr>
        <p:spPr>
          <a:xfrm>
            <a:off x="901700" y="348936"/>
            <a:ext cx="5861050" cy="574040"/>
          </a:xfrm>
          <a:prstGeom prst="rect">
            <a:avLst/>
          </a:prstGeom>
        </p:spPr>
        <p:txBody>
          <a:bodyPr vert="horz" wrap="square" lIns="0" tIns="12700" rIns="0" bIns="0" rtlCol="0">
            <a:spAutoFit/>
          </a:bodyPr>
          <a:lstStyle/>
          <a:p>
            <a:pPr marL="12700">
              <a:lnSpc>
                <a:spcPct val="100000"/>
              </a:lnSpc>
              <a:spcBef>
                <a:spcPts val="100"/>
              </a:spcBef>
            </a:pPr>
            <a:r>
              <a:rPr sz="3600" spc="-60" dirty="0">
                <a:solidFill>
                  <a:srgbClr val="9E7D38"/>
                </a:solidFill>
              </a:rPr>
              <a:t>TAME: </a:t>
            </a:r>
            <a:r>
              <a:rPr sz="3600" spc="-5" dirty="0">
                <a:solidFill>
                  <a:srgbClr val="9E7D38"/>
                </a:solidFill>
              </a:rPr>
              <a:t>Aging Outcomes</a:t>
            </a:r>
            <a:r>
              <a:rPr sz="3600" spc="-250" dirty="0">
                <a:solidFill>
                  <a:srgbClr val="9E7D38"/>
                </a:solidFill>
              </a:rPr>
              <a:t> </a:t>
            </a:r>
            <a:r>
              <a:rPr sz="3600" spc="-30" dirty="0">
                <a:solidFill>
                  <a:srgbClr val="9E7D38"/>
                </a:solidFill>
              </a:rPr>
              <a:t>Trial</a:t>
            </a:r>
            <a:endParaRPr sz="3600"/>
          </a:p>
        </p:txBody>
      </p:sp>
      <p:sp>
        <p:nvSpPr>
          <p:cNvPr id="5" name="Content"/>
          <p:cNvSpPr txBox="1"/>
          <p:nvPr/>
        </p:nvSpPr>
        <p:spPr>
          <a:xfrm>
            <a:off x="484841" y="1195105"/>
            <a:ext cx="8185150" cy="4658360"/>
          </a:xfrm>
          <a:prstGeom prst="rect">
            <a:avLst/>
          </a:prstGeom>
        </p:spPr>
        <p:txBody>
          <a:bodyPr vert="horz" wrap="square" lIns="0" tIns="88900" rIns="0" bIns="0" rtlCol="0">
            <a:spAutoFit/>
          </a:bodyPr>
          <a:lstStyle/>
          <a:p>
            <a:pPr marL="483234" indent="-231775">
              <a:lnSpc>
                <a:spcPct val="100000"/>
              </a:lnSpc>
              <a:spcBef>
                <a:spcPts val="700"/>
              </a:spcBef>
              <a:buChar char="•"/>
              <a:tabLst>
                <a:tab pos="483870" algn="l"/>
              </a:tabLst>
            </a:pPr>
            <a:r>
              <a:rPr sz="2400" spc="-35" dirty="0">
                <a:latin typeface="Arial"/>
                <a:cs typeface="Arial"/>
              </a:rPr>
              <a:t>Targeting </a:t>
            </a:r>
            <a:r>
              <a:rPr sz="2400" spc="-5" dirty="0">
                <a:latin typeface="Arial"/>
                <a:cs typeface="Arial"/>
              </a:rPr>
              <a:t>Aging with MEtformin</a:t>
            </a:r>
            <a:r>
              <a:rPr sz="2400" spc="-65" dirty="0">
                <a:latin typeface="Arial"/>
                <a:cs typeface="Arial"/>
              </a:rPr>
              <a:t> </a:t>
            </a:r>
            <a:r>
              <a:rPr sz="2400" spc="-35" dirty="0">
                <a:latin typeface="Arial"/>
                <a:cs typeface="Arial"/>
              </a:rPr>
              <a:t>(TAME)</a:t>
            </a:r>
            <a:endParaRPr sz="2400">
              <a:latin typeface="Arial"/>
              <a:cs typeface="Arial"/>
            </a:endParaRPr>
          </a:p>
          <a:p>
            <a:pPr marL="708660" lvl="1" indent="-225425">
              <a:lnSpc>
                <a:spcPct val="100000"/>
              </a:lnSpc>
              <a:spcBef>
                <a:spcPts val="600"/>
              </a:spcBef>
              <a:buChar char="•"/>
              <a:tabLst>
                <a:tab pos="709295" algn="l"/>
              </a:tabLst>
            </a:pPr>
            <a:r>
              <a:rPr sz="2400" spc="-5" dirty="0">
                <a:latin typeface="Arial"/>
                <a:cs typeface="Arial"/>
              </a:rPr>
              <a:t>6-yr </a:t>
            </a:r>
            <a:r>
              <a:rPr sz="2400" spc="-10" dirty="0">
                <a:latin typeface="Arial"/>
                <a:cs typeface="Arial"/>
              </a:rPr>
              <a:t>Double Blind </a:t>
            </a:r>
            <a:r>
              <a:rPr sz="2400" spc="-5" dirty="0">
                <a:latin typeface="Arial"/>
                <a:cs typeface="Arial"/>
              </a:rPr>
              <a:t>Randomized Placebo Controlled</a:t>
            </a:r>
            <a:r>
              <a:rPr sz="2400" spc="130" dirty="0">
                <a:latin typeface="Arial"/>
                <a:cs typeface="Arial"/>
              </a:rPr>
              <a:t> </a:t>
            </a:r>
            <a:r>
              <a:rPr sz="2400" spc="-25" dirty="0">
                <a:latin typeface="Arial"/>
                <a:cs typeface="Arial"/>
              </a:rPr>
              <a:t>Trial</a:t>
            </a:r>
            <a:endParaRPr sz="2400">
              <a:latin typeface="Arial"/>
              <a:cs typeface="Arial"/>
            </a:endParaRPr>
          </a:p>
          <a:p>
            <a:pPr marL="708660" lvl="1" indent="-225425">
              <a:lnSpc>
                <a:spcPct val="100000"/>
              </a:lnSpc>
              <a:spcBef>
                <a:spcPts val="600"/>
              </a:spcBef>
              <a:buChar char="•"/>
              <a:tabLst>
                <a:tab pos="709295" algn="l"/>
              </a:tabLst>
            </a:pPr>
            <a:r>
              <a:rPr sz="2400" spc="-5" dirty="0">
                <a:latin typeface="Arial"/>
                <a:cs typeface="Arial"/>
              </a:rPr>
              <a:t>N=3000 aged 65-80</a:t>
            </a:r>
            <a:r>
              <a:rPr sz="2400" spc="40" dirty="0">
                <a:latin typeface="Arial"/>
                <a:cs typeface="Arial"/>
              </a:rPr>
              <a:t> </a:t>
            </a:r>
            <a:r>
              <a:rPr sz="2400" dirty="0">
                <a:latin typeface="Arial"/>
                <a:cs typeface="Arial"/>
              </a:rPr>
              <a:t>yrs</a:t>
            </a:r>
            <a:endParaRPr sz="2400">
              <a:latin typeface="Arial"/>
              <a:cs typeface="Arial"/>
            </a:endParaRPr>
          </a:p>
          <a:p>
            <a:pPr marL="708660" lvl="1" indent="-225425">
              <a:lnSpc>
                <a:spcPct val="100000"/>
              </a:lnSpc>
              <a:spcBef>
                <a:spcPts val="600"/>
              </a:spcBef>
              <a:buChar char="•"/>
              <a:tabLst>
                <a:tab pos="709295" algn="l"/>
              </a:tabLst>
            </a:pPr>
            <a:r>
              <a:rPr sz="2400" spc="-5" dirty="0">
                <a:latin typeface="Arial"/>
                <a:cs typeface="Arial"/>
              </a:rPr>
              <a:t>14 US </a:t>
            </a:r>
            <a:r>
              <a:rPr sz="2400" spc="-10" dirty="0">
                <a:latin typeface="Arial"/>
                <a:cs typeface="Arial"/>
              </a:rPr>
              <a:t>clinical </a:t>
            </a:r>
            <a:r>
              <a:rPr sz="2400" spc="-5" dirty="0">
                <a:latin typeface="Arial"/>
                <a:cs typeface="Arial"/>
              </a:rPr>
              <a:t>study</a:t>
            </a:r>
            <a:r>
              <a:rPr sz="2400" spc="45" dirty="0">
                <a:latin typeface="Arial"/>
                <a:cs typeface="Arial"/>
              </a:rPr>
              <a:t> </a:t>
            </a:r>
            <a:r>
              <a:rPr sz="2400" spc="-5" dirty="0">
                <a:latin typeface="Arial"/>
                <a:cs typeface="Arial"/>
              </a:rPr>
              <a:t>sites</a:t>
            </a:r>
            <a:endParaRPr sz="2400">
              <a:latin typeface="Arial"/>
              <a:cs typeface="Arial"/>
            </a:endParaRPr>
          </a:p>
          <a:p>
            <a:pPr marL="708660" lvl="1" indent="-225425">
              <a:lnSpc>
                <a:spcPct val="100000"/>
              </a:lnSpc>
              <a:spcBef>
                <a:spcPts val="600"/>
              </a:spcBef>
              <a:buChar char="•"/>
              <a:tabLst>
                <a:tab pos="709295" algn="l"/>
              </a:tabLst>
            </a:pPr>
            <a:r>
              <a:rPr sz="2400" spc="-5" dirty="0">
                <a:latin typeface="Arial"/>
                <a:cs typeface="Arial"/>
              </a:rPr>
              <a:t>Metformin dose: 1500 </a:t>
            </a:r>
            <a:r>
              <a:rPr sz="2400" dirty="0">
                <a:latin typeface="Arial"/>
                <a:cs typeface="Arial"/>
              </a:rPr>
              <a:t>mg </a:t>
            </a:r>
            <a:r>
              <a:rPr sz="2400" spc="-5" dirty="0">
                <a:latin typeface="Arial"/>
                <a:cs typeface="Arial"/>
              </a:rPr>
              <a:t>slow release 1x per</a:t>
            </a:r>
            <a:r>
              <a:rPr sz="2400" spc="40" dirty="0">
                <a:latin typeface="Arial"/>
                <a:cs typeface="Arial"/>
              </a:rPr>
              <a:t> </a:t>
            </a:r>
            <a:r>
              <a:rPr sz="2400" spc="-5" dirty="0">
                <a:latin typeface="Arial"/>
                <a:cs typeface="Arial"/>
              </a:rPr>
              <a:t>day</a:t>
            </a:r>
            <a:endParaRPr sz="2400">
              <a:latin typeface="Arial"/>
              <a:cs typeface="Arial"/>
            </a:endParaRPr>
          </a:p>
          <a:p>
            <a:pPr>
              <a:lnSpc>
                <a:spcPct val="100000"/>
              </a:lnSpc>
              <a:spcBef>
                <a:spcPts val="10"/>
              </a:spcBef>
            </a:pPr>
            <a:endParaRPr sz="2150">
              <a:latin typeface="Times New Roman"/>
              <a:cs typeface="Times New Roman"/>
            </a:endParaRPr>
          </a:p>
          <a:p>
            <a:pPr marL="243840" indent="-231140">
              <a:lnSpc>
                <a:spcPct val="100000"/>
              </a:lnSpc>
              <a:buFont typeface="Arial"/>
              <a:buChar char="•"/>
              <a:tabLst>
                <a:tab pos="244475" algn="l"/>
              </a:tabLst>
            </a:pPr>
            <a:r>
              <a:rPr sz="2400" b="1" spc="-5" dirty="0">
                <a:latin typeface="Arial"/>
                <a:cs typeface="Arial"/>
              </a:rPr>
              <a:t>First </a:t>
            </a:r>
            <a:r>
              <a:rPr sz="2400" b="1" u="heavy" spc="-5" dirty="0">
                <a:uFill>
                  <a:solidFill>
                    <a:srgbClr val="000000"/>
                  </a:solidFill>
                </a:uFill>
                <a:latin typeface="Arial"/>
                <a:cs typeface="Arial"/>
              </a:rPr>
              <a:t>Geroscience-Guided Aging Outcomes</a:t>
            </a:r>
            <a:r>
              <a:rPr sz="2400" b="1" u="heavy" spc="-114" dirty="0">
                <a:uFill>
                  <a:solidFill>
                    <a:srgbClr val="000000"/>
                  </a:solidFill>
                </a:uFill>
                <a:latin typeface="Arial"/>
                <a:cs typeface="Arial"/>
              </a:rPr>
              <a:t> </a:t>
            </a:r>
            <a:r>
              <a:rPr sz="2400" b="1" u="heavy" spc="-30" dirty="0">
                <a:uFill>
                  <a:solidFill>
                    <a:srgbClr val="000000"/>
                  </a:solidFill>
                </a:uFill>
                <a:latin typeface="Arial"/>
                <a:cs typeface="Arial"/>
              </a:rPr>
              <a:t>Trial</a:t>
            </a:r>
            <a:endParaRPr sz="2400">
              <a:latin typeface="Arial"/>
              <a:cs typeface="Arial"/>
            </a:endParaRPr>
          </a:p>
          <a:p>
            <a:pPr marL="469900" marR="184785" lvl="1" indent="-226060">
              <a:lnSpc>
                <a:spcPct val="100000"/>
              </a:lnSpc>
              <a:buChar char="•"/>
              <a:tabLst>
                <a:tab pos="469900" algn="l"/>
              </a:tabLst>
            </a:pPr>
            <a:r>
              <a:rPr sz="2400" spc="-5" dirty="0">
                <a:latin typeface="Arial"/>
                <a:cs typeface="Arial"/>
              </a:rPr>
              <a:t>Influence FDA </a:t>
            </a:r>
            <a:r>
              <a:rPr sz="2400" dirty="0">
                <a:latin typeface="Arial"/>
                <a:cs typeface="Arial"/>
              </a:rPr>
              <a:t>to </a:t>
            </a:r>
            <a:r>
              <a:rPr sz="2400" spc="-5" dirty="0">
                <a:latin typeface="Arial"/>
                <a:cs typeface="Arial"/>
              </a:rPr>
              <a:t>create </a:t>
            </a:r>
            <a:r>
              <a:rPr sz="2400" dirty="0">
                <a:latin typeface="Arial"/>
                <a:cs typeface="Arial"/>
              </a:rPr>
              <a:t>a </a:t>
            </a:r>
            <a:r>
              <a:rPr sz="2400" spc="-5" dirty="0">
                <a:latin typeface="Arial"/>
                <a:cs typeface="Arial"/>
              </a:rPr>
              <a:t>new indication </a:t>
            </a:r>
            <a:r>
              <a:rPr sz="2400" dirty="0">
                <a:latin typeface="Arial"/>
                <a:cs typeface="Arial"/>
              </a:rPr>
              <a:t>for </a:t>
            </a:r>
            <a:r>
              <a:rPr sz="2400" spc="-5" dirty="0">
                <a:latin typeface="Arial"/>
                <a:cs typeface="Arial"/>
              </a:rPr>
              <a:t>age-related  multimorbidity</a:t>
            </a:r>
            <a:endParaRPr sz="2400">
              <a:latin typeface="Arial"/>
              <a:cs typeface="Arial"/>
            </a:endParaRPr>
          </a:p>
          <a:p>
            <a:pPr marL="284480" indent="-231775">
              <a:lnSpc>
                <a:spcPct val="100000"/>
              </a:lnSpc>
              <a:spcBef>
                <a:spcPts val="2195"/>
              </a:spcBef>
              <a:buChar char="•"/>
              <a:tabLst>
                <a:tab pos="285115" algn="l"/>
              </a:tabLst>
            </a:pPr>
            <a:r>
              <a:rPr sz="2400" spc="-5" dirty="0">
                <a:latin typeface="Arial"/>
                <a:cs typeface="Arial"/>
              </a:rPr>
              <a:t>Funding: </a:t>
            </a:r>
            <a:r>
              <a:rPr sz="2400" spc="-40" dirty="0">
                <a:latin typeface="Arial"/>
                <a:cs typeface="Arial"/>
              </a:rPr>
              <a:t>AFAR </a:t>
            </a:r>
            <a:r>
              <a:rPr sz="2400" spc="-5" dirty="0">
                <a:latin typeface="Arial"/>
                <a:cs typeface="Arial"/>
              </a:rPr>
              <a:t>(primary</a:t>
            </a:r>
            <a:r>
              <a:rPr sz="2400" spc="-75" dirty="0">
                <a:latin typeface="Arial"/>
                <a:cs typeface="Arial"/>
              </a:rPr>
              <a:t> </a:t>
            </a:r>
            <a:r>
              <a:rPr sz="2400" spc="-5" dirty="0">
                <a:latin typeface="Arial"/>
                <a:cs typeface="Arial"/>
              </a:rPr>
              <a:t>trial)</a:t>
            </a:r>
            <a:endParaRPr sz="2400">
              <a:latin typeface="Arial"/>
              <a:cs typeface="Arial"/>
            </a:endParaRPr>
          </a:p>
          <a:p>
            <a:pPr marL="509905" lvl="1" indent="-225425">
              <a:lnSpc>
                <a:spcPct val="100000"/>
              </a:lnSpc>
              <a:buChar char="•"/>
              <a:tabLst>
                <a:tab pos="510540" algn="l"/>
              </a:tabLst>
            </a:pPr>
            <a:r>
              <a:rPr sz="2400" spc="-5" dirty="0">
                <a:latin typeface="Arial"/>
                <a:cs typeface="Arial"/>
              </a:rPr>
              <a:t>Pending: NIA support </a:t>
            </a:r>
            <a:r>
              <a:rPr sz="2400" dirty="0">
                <a:latin typeface="Arial"/>
                <a:cs typeface="Arial"/>
              </a:rPr>
              <a:t>for </a:t>
            </a:r>
            <a:r>
              <a:rPr sz="2400" spc="-5" dirty="0">
                <a:latin typeface="Arial"/>
                <a:cs typeface="Arial"/>
              </a:rPr>
              <a:t>Biorepository </a:t>
            </a:r>
            <a:r>
              <a:rPr sz="2400" dirty="0">
                <a:latin typeface="Arial"/>
                <a:cs typeface="Arial"/>
              </a:rPr>
              <a:t>&amp;</a:t>
            </a:r>
            <a:r>
              <a:rPr sz="2400" spc="-100" dirty="0">
                <a:latin typeface="Arial"/>
                <a:cs typeface="Arial"/>
              </a:rPr>
              <a:t> </a:t>
            </a:r>
            <a:r>
              <a:rPr sz="2400" spc="-5" dirty="0">
                <a:latin typeface="Arial"/>
                <a:cs typeface="Arial"/>
              </a:rPr>
              <a:t>Biomarkers</a:t>
            </a:r>
            <a:endParaRPr sz="2400">
              <a:latin typeface="Arial"/>
              <a:cs typeface="Arial"/>
            </a:endParaRPr>
          </a:p>
        </p:txBody>
      </p:sp>
      <p:sp>
        <p:nvSpPr>
          <p:cNvPr id="2" name="object 2"/>
          <p:cNvSpPr txBox="1"/>
          <p:nvPr/>
        </p:nvSpPr>
        <p:spPr>
          <a:xfrm>
            <a:off x="901700" y="6500840"/>
            <a:ext cx="2048510"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7E7E7E"/>
                </a:solidFill>
                <a:latin typeface="Arial"/>
                <a:cs typeface="Arial"/>
              </a:rPr>
              <a:t>Wake </a:t>
            </a:r>
            <a:r>
              <a:rPr sz="1000" spc="-5" dirty="0">
                <a:solidFill>
                  <a:srgbClr val="7E7E7E"/>
                </a:solidFill>
                <a:latin typeface="Arial"/>
                <a:cs typeface="Arial"/>
              </a:rPr>
              <a:t>Forest </a:t>
            </a:r>
            <a:r>
              <a:rPr sz="1000" spc="-10" dirty="0">
                <a:solidFill>
                  <a:srgbClr val="7E7E7E"/>
                </a:solidFill>
                <a:latin typeface="Arial"/>
                <a:cs typeface="Arial"/>
              </a:rPr>
              <a:t>Baptist Medical</a:t>
            </a:r>
            <a:r>
              <a:rPr sz="1000" spc="-50" dirty="0">
                <a:solidFill>
                  <a:srgbClr val="7E7E7E"/>
                </a:solidFill>
                <a:latin typeface="Arial"/>
                <a:cs typeface="Arial"/>
              </a:rPr>
              <a:t> </a:t>
            </a:r>
            <a:r>
              <a:rPr sz="1000" spc="-10" dirty="0">
                <a:solidFill>
                  <a:srgbClr val="7E7E7E"/>
                </a:solidFill>
                <a:latin typeface="Arial"/>
                <a:cs typeface="Arial"/>
              </a:rPr>
              <a:t>Center</a:t>
            </a:r>
            <a:endParaRPr sz="1000">
              <a:latin typeface="Arial"/>
              <a:cs typeface="Arial"/>
            </a:endParaRPr>
          </a:p>
        </p:txBody>
      </p:sp>
      <p:sp>
        <p:nvSpPr>
          <p:cNvPr id="4" name="Slide number"/>
          <p:cNvSpPr txBox="1"/>
          <p:nvPr/>
        </p:nvSpPr>
        <p:spPr>
          <a:xfrm>
            <a:off x="8603995" y="6491414"/>
            <a:ext cx="95885"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888888"/>
                </a:solidFill>
                <a:latin typeface="Arial"/>
                <a:cs typeface="Arial"/>
              </a:rPr>
              <a:t>3</a:t>
            </a:r>
            <a:endParaRPr sz="100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object 26">
            <a:extLst>
              <a:ext uri="{C183D7F6-B498-43B3-948B-1728B52AA6E4}">
                <adec:decorative xmlns:adec="http://schemas.microsoft.com/office/drawing/2017/decorative" val="1"/>
              </a:ext>
            </a:extLst>
          </p:cNvPr>
          <p:cNvSpPr/>
          <p:nvPr/>
        </p:nvSpPr>
        <p:spPr>
          <a:xfrm>
            <a:off x="853439" y="266700"/>
            <a:ext cx="7824215" cy="1495043"/>
          </a:xfrm>
          <a:prstGeom prst="rect">
            <a:avLst/>
          </a:prstGeom>
          <a:blipFill>
            <a:blip r:embed="rId2" cstate="print"/>
            <a:stretch>
              <a:fillRect/>
            </a:stretch>
          </a:blipFill>
        </p:spPr>
        <p:txBody>
          <a:bodyPr wrap="square" lIns="0" tIns="0" rIns="0" bIns="0" rtlCol="0"/>
          <a:lstStyle/>
          <a:p>
            <a:endParaRPr/>
          </a:p>
        </p:txBody>
      </p:sp>
      <p:sp>
        <p:nvSpPr>
          <p:cNvPr id="27" name="object 27"/>
          <p:cNvSpPr txBox="1">
            <a:spLocks noGrp="1"/>
          </p:cNvSpPr>
          <p:nvPr>
            <p:ph type="title"/>
          </p:nvPr>
        </p:nvSpPr>
        <p:spPr>
          <a:xfrm>
            <a:off x="915161" y="305561"/>
            <a:ext cx="7701280" cy="1371600"/>
          </a:xfrm>
          <a:prstGeom prst="rect">
            <a:avLst/>
          </a:prstGeom>
          <a:ln w="38100">
            <a:solidFill>
              <a:srgbClr val="7B109A"/>
            </a:solidFill>
          </a:ln>
        </p:spPr>
        <p:txBody>
          <a:bodyPr vert="horz" wrap="square" lIns="0" tIns="1905" rIns="0" bIns="0" rtlCol="0">
            <a:spAutoFit/>
          </a:bodyPr>
          <a:lstStyle/>
          <a:p>
            <a:pPr>
              <a:lnSpc>
                <a:spcPct val="100000"/>
              </a:lnSpc>
              <a:spcBef>
                <a:spcPts val="15"/>
              </a:spcBef>
            </a:pPr>
            <a:endParaRPr sz="2900" dirty="0">
              <a:latin typeface="Times New Roman"/>
              <a:cs typeface="Times New Roman"/>
            </a:endParaRPr>
          </a:p>
          <a:p>
            <a:pPr marL="69215">
              <a:lnSpc>
                <a:spcPct val="100000"/>
              </a:lnSpc>
            </a:pPr>
            <a:r>
              <a:rPr u="heavy" dirty="0">
                <a:uFill>
                  <a:solidFill>
                    <a:srgbClr val="000000"/>
                  </a:solidFill>
                </a:uFill>
              </a:rPr>
              <a:t>(Biological) </a:t>
            </a:r>
            <a:r>
              <a:rPr u="heavy" spc="-5" dirty="0">
                <a:uFill>
                  <a:solidFill>
                    <a:srgbClr val="000000"/>
                  </a:solidFill>
                </a:uFill>
              </a:rPr>
              <a:t>Change in biomarkers </a:t>
            </a:r>
            <a:r>
              <a:rPr u="heavy" dirty="0">
                <a:uFill>
                  <a:solidFill>
                    <a:srgbClr val="000000"/>
                  </a:solidFill>
                </a:uFill>
              </a:rPr>
              <a:t>of</a:t>
            </a:r>
            <a:r>
              <a:rPr u="heavy" spc="40" dirty="0">
                <a:uFill>
                  <a:solidFill>
                    <a:srgbClr val="000000"/>
                  </a:solidFill>
                </a:uFill>
              </a:rPr>
              <a:t> </a:t>
            </a:r>
            <a:r>
              <a:rPr u="heavy" dirty="0">
                <a:uFill>
                  <a:solidFill>
                    <a:srgbClr val="000000"/>
                  </a:solidFill>
                </a:uFill>
              </a:rPr>
              <a:t>aging</a:t>
            </a:r>
            <a:r>
              <a:rPr dirty="0"/>
              <a:t>.</a:t>
            </a:r>
          </a:p>
        </p:txBody>
      </p:sp>
      <p:sp>
        <p:nvSpPr>
          <p:cNvPr id="28" name="object 28">
            <a:extLst>
              <a:ext uri="{C183D7F6-B498-43B3-948B-1728B52AA6E4}">
                <adec:decorative xmlns:adec="http://schemas.microsoft.com/office/drawing/2017/decorative" val="1"/>
              </a:ext>
            </a:extLst>
          </p:cNvPr>
          <p:cNvSpPr/>
          <p:nvPr/>
        </p:nvSpPr>
        <p:spPr>
          <a:xfrm>
            <a:off x="7700771" y="585216"/>
            <a:ext cx="914398" cy="810767"/>
          </a:xfrm>
          <a:prstGeom prst="rect">
            <a:avLst/>
          </a:prstGeom>
          <a:blipFill>
            <a:blip r:embed="rId3" cstate="print"/>
            <a:stretch>
              <a:fillRect/>
            </a:stretch>
          </a:blipFill>
        </p:spPr>
        <p:txBody>
          <a:bodyPr wrap="square" lIns="0" tIns="0" rIns="0" bIns="0" rtlCol="0"/>
          <a:lstStyle/>
          <a:p>
            <a:endParaRPr/>
          </a:p>
        </p:txBody>
      </p:sp>
      <p:sp>
        <p:nvSpPr>
          <p:cNvPr id="2" name="object 2"/>
          <p:cNvSpPr txBox="1"/>
          <p:nvPr/>
        </p:nvSpPr>
        <p:spPr>
          <a:xfrm>
            <a:off x="156210" y="2410205"/>
            <a:ext cx="2598420" cy="946785"/>
          </a:xfrm>
          <a:prstGeom prst="rect">
            <a:avLst/>
          </a:prstGeom>
          <a:solidFill>
            <a:srgbClr val="BE9D00"/>
          </a:solidFill>
          <a:ln w="38100">
            <a:solidFill>
              <a:srgbClr val="000000"/>
            </a:solidFill>
          </a:ln>
        </p:spPr>
        <p:txBody>
          <a:bodyPr vert="horz" wrap="square" lIns="0" tIns="207645" rIns="0" bIns="0" rtlCol="0">
            <a:spAutoFit/>
          </a:bodyPr>
          <a:lstStyle/>
          <a:p>
            <a:pPr algn="ctr">
              <a:lnSpc>
                <a:spcPct val="100000"/>
              </a:lnSpc>
              <a:spcBef>
                <a:spcPts val="1635"/>
              </a:spcBef>
            </a:pPr>
            <a:r>
              <a:rPr sz="1800" b="1" spc="-35" dirty="0">
                <a:latin typeface="Arial"/>
                <a:cs typeface="Arial"/>
              </a:rPr>
              <a:t>TAME-5</a:t>
            </a:r>
            <a:endParaRPr sz="1800">
              <a:latin typeface="Arial"/>
              <a:cs typeface="Arial"/>
            </a:endParaRPr>
          </a:p>
          <a:p>
            <a:pPr algn="ctr">
              <a:lnSpc>
                <a:spcPct val="100000"/>
              </a:lnSpc>
              <a:spcBef>
                <a:spcPts val="5"/>
              </a:spcBef>
            </a:pPr>
            <a:r>
              <a:rPr sz="1600" b="1" spc="-10" dirty="0">
                <a:latin typeface="Arial"/>
                <a:cs typeface="Arial"/>
              </a:rPr>
              <a:t>Biomarker</a:t>
            </a:r>
            <a:r>
              <a:rPr sz="1600" b="1" spc="20" dirty="0">
                <a:latin typeface="Arial"/>
                <a:cs typeface="Arial"/>
              </a:rPr>
              <a:t> </a:t>
            </a:r>
            <a:r>
              <a:rPr sz="1600" b="1" spc="-10" dirty="0">
                <a:latin typeface="Arial"/>
                <a:cs typeface="Arial"/>
              </a:rPr>
              <a:t>Index</a:t>
            </a:r>
            <a:endParaRPr sz="1600">
              <a:latin typeface="Arial"/>
              <a:cs typeface="Arial"/>
            </a:endParaRPr>
          </a:p>
        </p:txBody>
      </p:sp>
      <p:sp>
        <p:nvSpPr>
          <p:cNvPr id="4" name="object 4"/>
          <p:cNvSpPr txBox="1"/>
          <p:nvPr/>
        </p:nvSpPr>
        <p:spPr>
          <a:xfrm>
            <a:off x="156210" y="3496817"/>
            <a:ext cx="2598420" cy="944880"/>
          </a:xfrm>
          <a:prstGeom prst="rect">
            <a:avLst/>
          </a:prstGeom>
          <a:solidFill>
            <a:srgbClr val="F6FF40"/>
          </a:solidFill>
          <a:ln w="38100">
            <a:solidFill>
              <a:srgbClr val="000000"/>
            </a:solidFill>
          </a:ln>
        </p:spPr>
        <p:txBody>
          <a:bodyPr vert="horz" wrap="square" lIns="0" tIns="206375" rIns="0" bIns="0" rtlCol="0">
            <a:spAutoFit/>
          </a:bodyPr>
          <a:lstStyle/>
          <a:p>
            <a:pPr algn="ctr">
              <a:lnSpc>
                <a:spcPct val="100000"/>
              </a:lnSpc>
              <a:spcBef>
                <a:spcPts val="1625"/>
              </a:spcBef>
            </a:pPr>
            <a:r>
              <a:rPr sz="1800" b="1" spc="-20" dirty="0">
                <a:latin typeface="Arial"/>
                <a:cs typeface="Arial"/>
              </a:rPr>
              <a:t>DNAm</a:t>
            </a:r>
            <a:r>
              <a:rPr sz="1800" b="1" spc="40" dirty="0">
                <a:latin typeface="Arial"/>
                <a:cs typeface="Arial"/>
              </a:rPr>
              <a:t> </a:t>
            </a:r>
            <a:r>
              <a:rPr sz="1800" b="1" spc="-10" dirty="0">
                <a:latin typeface="Arial"/>
                <a:cs typeface="Arial"/>
              </a:rPr>
              <a:t>PhenoAge</a:t>
            </a:r>
            <a:endParaRPr sz="1800">
              <a:latin typeface="Arial"/>
              <a:cs typeface="Arial"/>
            </a:endParaRPr>
          </a:p>
          <a:p>
            <a:pPr algn="ctr">
              <a:lnSpc>
                <a:spcPct val="100000"/>
              </a:lnSpc>
              <a:spcBef>
                <a:spcPts val="10"/>
              </a:spcBef>
            </a:pPr>
            <a:r>
              <a:rPr sz="1600" b="1" spc="-5" dirty="0">
                <a:latin typeface="Arial"/>
                <a:cs typeface="Arial"/>
              </a:rPr>
              <a:t>Epigenetic</a:t>
            </a:r>
            <a:r>
              <a:rPr sz="1600" b="1" spc="5" dirty="0">
                <a:latin typeface="Arial"/>
                <a:cs typeface="Arial"/>
              </a:rPr>
              <a:t> </a:t>
            </a:r>
            <a:r>
              <a:rPr sz="1600" b="1" spc="-10" dirty="0">
                <a:latin typeface="Arial"/>
                <a:cs typeface="Arial"/>
              </a:rPr>
              <a:t>Biomarker</a:t>
            </a:r>
            <a:endParaRPr sz="1600">
              <a:latin typeface="Arial"/>
              <a:cs typeface="Arial"/>
            </a:endParaRPr>
          </a:p>
        </p:txBody>
      </p:sp>
      <p:sp>
        <p:nvSpPr>
          <p:cNvPr id="3" name="object 3"/>
          <p:cNvSpPr txBox="1"/>
          <p:nvPr/>
        </p:nvSpPr>
        <p:spPr>
          <a:xfrm>
            <a:off x="156210" y="4613909"/>
            <a:ext cx="2598420" cy="946785"/>
          </a:xfrm>
          <a:prstGeom prst="rect">
            <a:avLst/>
          </a:prstGeom>
          <a:solidFill>
            <a:srgbClr val="C746EB"/>
          </a:solidFill>
          <a:ln w="38100">
            <a:solidFill>
              <a:srgbClr val="000000"/>
            </a:solidFill>
          </a:ln>
        </p:spPr>
        <p:txBody>
          <a:bodyPr vert="horz" wrap="square" lIns="0" tIns="140970" rIns="0" bIns="0" rtlCol="0">
            <a:spAutoFit/>
          </a:bodyPr>
          <a:lstStyle/>
          <a:p>
            <a:pPr algn="ctr">
              <a:lnSpc>
                <a:spcPts val="1939"/>
              </a:lnSpc>
              <a:spcBef>
                <a:spcPts val="1110"/>
              </a:spcBef>
            </a:pPr>
            <a:r>
              <a:rPr sz="2700" b="1" spc="-37" baseline="13888" dirty="0">
                <a:latin typeface="Arial"/>
                <a:cs typeface="Arial"/>
              </a:rPr>
              <a:t>DAI</a:t>
            </a:r>
            <a:r>
              <a:rPr sz="1200" b="1" spc="-25" dirty="0">
                <a:latin typeface="Arial"/>
                <a:cs typeface="Arial"/>
              </a:rPr>
              <a:t>TAME</a:t>
            </a:r>
            <a:endParaRPr sz="1200">
              <a:latin typeface="Arial"/>
              <a:cs typeface="Arial"/>
            </a:endParaRPr>
          </a:p>
          <a:p>
            <a:pPr algn="ctr">
              <a:lnSpc>
                <a:spcPts val="1700"/>
              </a:lnSpc>
            </a:pPr>
            <a:r>
              <a:rPr sz="1600" b="1" spc="-5" dirty="0">
                <a:latin typeface="Arial"/>
                <a:cs typeface="Arial"/>
              </a:rPr>
              <a:t>Deficit</a:t>
            </a:r>
            <a:r>
              <a:rPr sz="1600" b="1" spc="-40" dirty="0">
                <a:latin typeface="Arial"/>
                <a:cs typeface="Arial"/>
              </a:rPr>
              <a:t> </a:t>
            </a:r>
            <a:r>
              <a:rPr sz="1600" b="1" spc="-10" dirty="0">
                <a:latin typeface="Arial"/>
                <a:cs typeface="Arial"/>
              </a:rPr>
              <a:t>Accumulation</a:t>
            </a:r>
            <a:endParaRPr sz="1600">
              <a:latin typeface="Arial"/>
              <a:cs typeface="Arial"/>
            </a:endParaRPr>
          </a:p>
          <a:p>
            <a:pPr algn="ctr">
              <a:lnSpc>
                <a:spcPct val="100000"/>
              </a:lnSpc>
            </a:pPr>
            <a:r>
              <a:rPr sz="1600" b="1" spc="-5" dirty="0">
                <a:latin typeface="Arial"/>
                <a:cs typeface="Arial"/>
              </a:rPr>
              <a:t>Index</a:t>
            </a:r>
            <a:endParaRPr sz="1600">
              <a:latin typeface="Arial"/>
              <a:cs typeface="Arial"/>
            </a:endParaRPr>
          </a:p>
        </p:txBody>
      </p:sp>
      <p:sp>
        <p:nvSpPr>
          <p:cNvPr id="5" name="object 5">
            <a:extLst>
              <a:ext uri="{C183D7F6-B498-43B3-948B-1728B52AA6E4}">
                <adec:decorative xmlns:adec="http://schemas.microsoft.com/office/drawing/2017/decorative" val="1"/>
              </a:ext>
            </a:extLst>
          </p:cNvPr>
          <p:cNvSpPr/>
          <p:nvPr/>
        </p:nvSpPr>
        <p:spPr>
          <a:xfrm>
            <a:off x="3878579" y="3369564"/>
            <a:ext cx="1499615" cy="1450847"/>
          </a:xfrm>
          <a:prstGeom prst="rect">
            <a:avLst/>
          </a:prstGeom>
          <a:blipFill>
            <a:blip r:embed="rId4" cstate="print"/>
            <a:stretch>
              <a:fillRect/>
            </a:stretch>
          </a:blipFill>
        </p:spPr>
        <p:txBody>
          <a:bodyPr wrap="square" lIns="0" tIns="0" rIns="0" bIns="0" rtlCol="0"/>
          <a:lstStyle/>
          <a:p>
            <a:endParaRPr/>
          </a:p>
        </p:txBody>
      </p:sp>
      <p:grpSp>
        <p:nvGrpSpPr>
          <p:cNvPr id="6" name="Group 5">
            <a:extLst>
              <a:ext uri="{FF2B5EF4-FFF2-40B4-BE49-F238E27FC236}">
                <a16:creationId xmlns:a16="http://schemas.microsoft.com/office/drawing/2014/main" id="{1A493745-5DB5-44F1-A90D-8D5BBB1BE8BC}"/>
              </a:ext>
              <a:ext uri="{C183D7F6-B498-43B3-948B-1728B52AA6E4}">
                <adec:decorative xmlns:adec="http://schemas.microsoft.com/office/drawing/2017/decorative" val="1"/>
              </a:ext>
            </a:extLst>
          </p:cNvPr>
          <p:cNvGrpSpPr/>
          <p:nvPr/>
        </p:nvGrpSpPr>
        <p:grpSpPr>
          <a:xfrm>
            <a:off x="2763011" y="2558796"/>
            <a:ext cx="3918203" cy="2692907"/>
            <a:chOff x="2763011" y="2558796"/>
            <a:chExt cx="3918203" cy="2692907"/>
          </a:xfrm>
        </p:grpSpPr>
        <p:sp>
          <p:nvSpPr>
            <p:cNvPr id="11" name="object 11"/>
            <p:cNvSpPr txBox="1"/>
            <p:nvPr/>
          </p:nvSpPr>
          <p:spPr>
            <a:xfrm>
              <a:off x="3409130" y="2968443"/>
              <a:ext cx="2127250"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Arial"/>
                  <a:cs typeface="Arial"/>
                </a:rPr>
                <a:t>Biological</a:t>
              </a:r>
              <a:r>
                <a:rPr sz="2400" b="1" spc="-165" dirty="0">
                  <a:latin typeface="Arial"/>
                  <a:cs typeface="Arial"/>
                </a:rPr>
                <a:t> </a:t>
              </a:r>
              <a:r>
                <a:rPr sz="2400" b="1" spc="-10" dirty="0">
                  <a:latin typeface="Arial"/>
                  <a:cs typeface="Arial"/>
                </a:rPr>
                <a:t>Age</a:t>
              </a:r>
              <a:endParaRPr sz="2400">
                <a:latin typeface="Arial"/>
                <a:cs typeface="Arial"/>
              </a:endParaRPr>
            </a:p>
          </p:txBody>
        </p:sp>
        <p:sp>
          <p:nvSpPr>
            <p:cNvPr id="12" name="object 12">
              <a:extLst>
                <a:ext uri="{C183D7F6-B498-43B3-948B-1728B52AA6E4}">
                  <adec:decorative xmlns:adec="http://schemas.microsoft.com/office/drawing/2017/decorative" val="1"/>
                </a:ext>
              </a:extLst>
            </p:cNvPr>
            <p:cNvSpPr/>
            <p:nvPr/>
          </p:nvSpPr>
          <p:spPr>
            <a:xfrm>
              <a:off x="3169920" y="2558796"/>
              <a:ext cx="2979419" cy="2692907"/>
            </a:xfrm>
            <a:prstGeom prst="rect">
              <a:avLst/>
            </a:prstGeom>
            <a:blipFill>
              <a:blip r:embed="rId5" cstate="print"/>
              <a:stretch>
                <a:fillRect/>
              </a:stretch>
            </a:blipFill>
          </p:spPr>
          <p:txBody>
            <a:bodyPr wrap="square" lIns="0" tIns="0" rIns="0" bIns="0" rtlCol="0"/>
            <a:lstStyle/>
            <a:p>
              <a:endParaRPr/>
            </a:p>
          </p:txBody>
        </p:sp>
        <p:sp>
          <p:nvSpPr>
            <p:cNvPr id="13" name="object 13">
              <a:extLst>
                <a:ext uri="{C183D7F6-B498-43B3-948B-1728B52AA6E4}">
                  <adec:decorative xmlns:adec="http://schemas.microsoft.com/office/drawing/2017/decorative" val="1"/>
                </a:ext>
              </a:extLst>
            </p:cNvPr>
            <p:cNvSpPr/>
            <p:nvPr/>
          </p:nvSpPr>
          <p:spPr>
            <a:xfrm>
              <a:off x="3227070" y="2593083"/>
              <a:ext cx="2865120" cy="2578735"/>
            </a:xfrm>
            <a:custGeom>
              <a:avLst/>
              <a:gdLst/>
              <a:ahLst/>
              <a:cxnLst/>
              <a:rect l="l" t="t" r="r" b="b"/>
              <a:pathLst>
                <a:path w="2865120" h="2578735">
                  <a:moveTo>
                    <a:pt x="0" y="429780"/>
                  </a:moveTo>
                  <a:lnTo>
                    <a:pt x="2521" y="382951"/>
                  </a:lnTo>
                  <a:lnTo>
                    <a:pt x="9912" y="337582"/>
                  </a:lnTo>
                  <a:lnTo>
                    <a:pt x="21910" y="293936"/>
                  </a:lnTo>
                  <a:lnTo>
                    <a:pt x="38252" y="252275"/>
                  </a:lnTo>
                  <a:lnTo>
                    <a:pt x="58677" y="212861"/>
                  </a:lnTo>
                  <a:lnTo>
                    <a:pt x="82922" y="175957"/>
                  </a:lnTo>
                  <a:lnTo>
                    <a:pt x="110725" y="141824"/>
                  </a:lnTo>
                  <a:lnTo>
                    <a:pt x="141824" y="110725"/>
                  </a:lnTo>
                  <a:lnTo>
                    <a:pt x="175957" y="82922"/>
                  </a:lnTo>
                  <a:lnTo>
                    <a:pt x="212861" y="58677"/>
                  </a:lnTo>
                  <a:lnTo>
                    <a:pt x="252275" y="38252"/>
                  </a:lnTo>
                  <a:lnTo>
                    <a:pt x="293936" y="21910"/>
                  </a:lnTo>
                  <a:lnTo>
                    <a:pt x="337582" y="9912"/>
                  </a:lnTo>
                  <a:lnTo>
                    <a:pt x="382951" y="2521"/>
                  </a:lnTo>
                  <a:lnTo>
                    <a:pt x="429780" y="0"/>
                  </a:lnTo>
                  <a:lnTo>
                    <a:pt x="2435339" y="0"/>
                  </a:lnTo>
                  <a:lnTo>
                    <a:pt x="2482168" y="2521"/>
                  </a:lnTo>
                  <a:lnTo>
                    <a:pt x="2527537" y="9912"/>
                  </a:lnTo>
                  <a:lnTo>
                    <a:pt x="2571183" y="21910"/>
                  </a:lnTo>
                  <a:lnTo>
                    <a:pt x="2612844" y="38252"/>
                  </a:lnTo>
                  <a:lnTo>
                    <a:pt x="2652258" y="58677"/>
                  </a:lnTo>
                  <a:lnTo>
                    <a:pt x="2689162" y="82922"/>
                  </a:lnTo>
                  <a:lnTo>
                    <a:pt x="2723295" y="110725"/>
                  </a:lnTo>
                  <a:lnTo>
                    <a:pt x="2754394" y="141824"/>
                  </a:lnTo>
                  <a:lnTo>
                    <a:pt x="2782197" y="175957"/>
                  </a:lnTo>
                  <a:lnTo>
                    <a:pt x="2806442" y="212861"/>
                  </a:lnTo>
                  <a:lnTo>
                    <a:pt x="2826867" y="252275"/>
                  </a:lnTo>
                  <a:lnTo>
                    <a:pt x="2843209" y="293936"/>
                  </a:lnTo>
                  <a:lnTo>
                    <a:pt x="2855207" y="337582"/>
                  </a:lnTo>
                  <a:lnTo>
                    <a:pt x="2862598" y="382951"/>
                  </a:lnTo>
                  <a:lnTo>
                    <a:pt x="2865120" y="429780"/>
                  </a:lnTo>
                  <a:lnTo>
                    <a:pt x="2865120" y="2148827"/>
                  </a:lnTo>
                  <a:lnTo>
                    <a:pt x="2862598" y="2195656"/>
                  </a:lnTo>
                  <a:lnTo>
                    <a:pt x="2855207" y="2241025"/>
                  </a:lnTo>
                  <a:lnTo>
                    <a:pt x="2843209" y="2284671"/>
                  </a:lnTo>
                  <a:lnTo>
                    <a:pt x="2826867" y="2326332"/>
                  </a:lnTo>
                  <a:lnTo>
                    <a:pt x="2806442" y="2365746"/>
                  </a:lnTo>
                  <a:lnTo>
                    <a:pt x="2782197" y="2402650"/>
                  </a:lnTo>
                  <a:lnTo>
                    <a:pt x="2754394" y="2436783"/>
                  </a:lnTo>
                  <a:lnTo>
                    <a:pt x="2723295" y="2467882"/>
                  </a:lnTo>
                  <a:lnTo>
                    <a:pt x="2689162" y="2495685"/>
                  </a:lnTo>
                  <a:lnTo>
                    <a:pt x="2652258" y="2519930"/>
                  </a:lnTo>
                  <a:lnTo>
                    <a:pt x="2612844" y="2540355"/>
                  </a:lnTo>
                  <a:lnTo>
                    <a:pt x="2571183" y="2556697"/>
                  </a:lnTo>
                  <a:lnTo>
                    <a:pt x="2527537" y="2568695"/>
                  </a:lnTo>
                  <a:lnTo>
                    <a:pt x="2482168" y="2576086"/>
                  </a:lnTo>
                  <a:lnTo>
                    <a:pt x="2435339" y="2578608"/>
                  </a:lnTo>
                  <a:lnTo>
                    <a:pt x="429780" y="2578608"/>
                  </a:lnTo>
                  <a:lnTo>
                    <a:pt x="382951" y="2576086"/>
                  </a:lnTo>
                  <a:lnTo>
                    <a:pt x="337582" y="2568695"/>
                  </a:lnTo>
                  <a:lnTo>
                    <a:pt x="293936" y="2556697"/>
                  </a:lnTo>
                  <a:lnTo>
                    <a:pt x="252275" y="2540355"/>
                  </a:lnTo>
                  <a:lnTo>
                    <a:pt x="212861" y="2519930"/>
                  </a:lnTo>
                  <a:lnTo>
                    <a:pt x="175957" y="2495685"/>
                  </a:lnTo>
                  <a:lnTo>
                    <a:pt x="141824" y="2467882"/>
                  </a:lnTo>
                  <a:lnTo>
                    <a:pt x="110725" y="2436783"/>
                  </a:lnTo>
                  <a:lnTo>
                    <a:pt x="82922" y="2402650"/>
                  </a:lnTo>
                  <a:lnTo>
                    <a:pt x="58677" y="2365746"/>
                  </a:lnTo>
                  <a:lnTo>
                    <a:pt x="38252" y="2326332"/>
                  </a:lnTo>
                  <a:lnTo>
                    <a:pt x="21910" y="2284671"/>
                  </a:lnTo>
                  <a:lnTo>
                    <a:pt x="9912" y="2241025"/>
                  </a:lnTo>
                  <a:lnTo>
                    <a:pt x="2521" y="2195656"/>
                  </a:lnTo>
                  <a:lnTo>
                    <a:pt x="0" y="2148827"/>
                  </a:lnTo>
                  <a:lnTo>
                    <a:pt x="0" y="429780"/>
                  </a:lnTo>
                  <a:close/>
                </a:path>
              </a:pathLst>
            </a:custGeom>
            <a:ln w="28956">
              <a:solidFill>
                <a:srgbClr val="000000"/>
              </a:solidFill>
              <a:prstDash val="sysDash"/>
            </a:ln>
          </p:spPr>
          <p:txBody>
            <a:bodyPr wrap="square" lIns="0" tIns="0" rIns="0" bIns="0" rtlCol="0"/>
            <a:lstStyle/>
            <a:p>
              <a:endParaRPr/>
            </a:p>
          </p:txBody>
        </p:sp>
        <p:sp>
          <p:nvSpPr>
            <p:cNvPr id="14" name="object 14">
              <a:extLst>
                <a:ext uri="{C183D7F6-B498-43B3-948B-1728B52AA6E4}">
                  <adec:decorative xmlns:adec="http://schemas.microsoft.com/office/drawing/2017/decorative" val="1"/>
                </a:ext>
              </a:extLst>
            </p:cNvPr>
            <p:cNvSpPr/>
            <p:nvPr/>
          </p:nvSpPr>
          <p:spPr>
            <a:xfrm>
              <a:off x="2782823" y="2895600"/>
              <a:ext cx="1107947" cy="1080515"/>
            </a:xfrm>
            <a:prstGeom prst="rect">
              <a:avLst/>
            </a:prstGeom>
            <a:blipFill>
              <a:blip r:embed="rId6" cstate="print"/>
              <a:stretch>
                <a:fillRect/>
              </a:stretch>
            </a:blipFill>
          </p:spPr>
          <p:txBody>
            <a:bodyPr wrap="square" lIns="0" tIns="0" rIns="0" bIns="0" rtlCol="0"/>
            <a:lstStyle/>
            <a:p>
              <a:endParaRPr/>
            </a:p>
          </p:txBody>
        </p:sp>
        <p:sp>
          <p:nvSpPr>
            <p:cNvPr id="15" name="object 15">
              <a:extLst>
                <a:ext uri="{C183D7F6-B498-43B3-948B-1728B52AA6E4}">
                  <adec:decorative xmlns:adec="http://schemas.microsoft.com/office/drawing/2017/decorative" val="1"/>
                </a:ext>
              </a:extLst>
            </p:cNvPr>
            <p:cNvSpPr/>
            <p:nvPr/>
          </p:nvSpPr>
          <p:spPr>
            <a:xfrm>
              <a:off x="2838450" y="2931414"/>
              <a:ext cx="826135" cy="800735"/>
            </a:xfrm>
            <a:custGeom>
              <a:avLst/>
              <a:gdLst/>
              <a:ahLst/>
              <a:cxnLst/>
              <a:rect l="l" t="t" r="r" b="b"/>
              <a:pathLst>
                <a:path w="826135" h="800735">
                  <a:moveTo>
                    <a:pt x="0" y="0"/>
                  </a:moveTo>
                  <a:lnTo>
                    <a:pt x="825754" y="800303"/>
                  </a:lnTo>
                </a:path>
              </a:pathLst>
            </a:custGeom>
            <a:ln w="38100">
              <a:solidFill>
                <a:srgbClr val="000000"/>
              </a:solidFill>
            </a:ln>
          </p:spPr>
          <p:txBody>
            <a:bodyPr wrap="square" lIns="0" tIns="0" rIns="0" bIns="0" rtlCol="0"/>
            <a:lstStyle/>
            <a:p>
              <a:endParaRPr/>
            </a:p>
          </p:txBody>
        </p:sp>
        <p:sp>
          <p:nvSpPr>
            <p:cNvPr id="16" name="object 16">
              <a:extLst>
                <a:ext uri="{C183D7F6-B498-43B3-948B-1728B52AA6E4}">
                  <adec:decorative xmlns:adec="http://schemas.microsoft.com/office/drawing/2017/decorative" val="1"/>
                </a:ext>
              </a:extLst>
            </p:cNvPr>
            <p:cNvSpPr/>
            <p:nvPr/>
          </p:nvSpPr>
          <p:spPr>
            <a:xfrm>
              <a:off x="3610750" y="3677423"/>
              <a:ext cx="121920" cy="120650"/>
            </a:xfrm>
            <a:custGeom>
              <a:avLst/>
              <a:gdLst/>
              <a:ahLst/>
              <a:cxnLst/>
              <a:rect l="l" t="t" r="r" b="b"/>
              <a:pathLst>
                <a:path w="121920" h="120650">
                  <a:moveTo>
                    <a:pt x="79552" y="0"/>
                  </a:moveTo>
                  <a:lnTo>
                    <a:pt x="0" y="82067"/>
                  </a:lnTo>
                  <a:lnTo>
                    <a:pt x="121856" y="120586"/>
                  </a:lnTo>
                  <a:lnTo>
                    <a:pt x="79552" y="0"/>
                  </a:lnTo>
                  <a:close/>
                </a:path>
              </a:pathLst>
            </a:custGeom>
            <a:solidFill>
              <a:srgbClr val="000000"/>
            </a:solidFill>
          </p:spPr>
          <p:txBody>
            <a:bodyPr wrap="square" lIns="0" tIns="0" rIns="0" bIns="0" rtlCol="0"/>
            <a:lstStyle/>
            <a:p>
              <a:endParaRPr/>
            </a:p>
          </p:txBody>
        </p:sp>
        <p:sp>
          <p:nvSpPr>
            <p:cNvPr id="17" name="object 17">
              <a:extLst>
                <a:ext uri="{C183D7F6-B498-43B3-948B-1728B52AA6E4}">
                  <adec:decorative xmlns:adec="http://schemas.microsoft.com/office/drawing/2017/decorative" val="1"/>
                </a:ext>
              </a:extLst>
            </p:cNvPr>
            <p:cNvSpPr/>
            <p:nvPr/>
          </p:nvSpPr>
          <p:spPr>
            <a:xfrm>
              <a:off x="2788920" y="4069080"/>
              <a:ext cx="1107947" cy="1080515"/>
            </a:xfrm>
            <a:prstGeom prst="rect">
              <a:avLst/>
            </a:prstGeom>
            <a:blipFill>
              <a:blip r:embed="rId7" cstate="print"/>
              <a:stretch>
                <a:fillRect/>
              </a:stretch>
            </a:blipFill>
          </p:spPr>
          <p:txBody>
            <a:bodyPr wrap="square" lIns="0" tIns="0" rIns="0" bIns="0" rtlCol="0"/>
            <a:lstStyle/>
            <a:p>
              <a:endParaRPr/>
            </a:p>
          </p:txBody>
        </p:sp>
        <p:sp>
          <p:nvSpPr>
            <p:cNvPr id="18" name="object 18">
              <a:extLst>
                <a:ext uri="{C183D7F6-B498-43B3-948B-1728B52AA6E4}">
                  <adec:decorative xmlns:adec="http://schemas.microsoft.com/office/drawing/2017/decorative" val="1"/>
                </a:ext>
              </a:extLst>
            </p:cNvPr>
            <p:cNvSpPr/>
            <p:nvPr/>
          </p:nvSpPr>
          <p:spPr>
            <a:xfrm>
              <a:off x="2844545" y="4273296"/>
              <a:ext cx="826135" cy="800735"/>
            </a:xfrm>
            <a:custGeom>
              <a:avLst/>
              <a:gdLst/>
              <a:ahLst/>
              <a:cxnLst/>
              <a:rect l="l" t="t" r="r" b="b"/>
              <a:pathLst>
                <a:path w="826135" h="800735">
                  <a:moveTo>
                    <a:pt x="0" y="800303"/>
                  </a:moveTo>
                  <a:lnTo>
                    <a:pt x="825754" y="0"/>
                  </a:lnTo>
                </a:path>
              </a:pathLst>
            </a:custGeom>
            <a:ln w="38100">
              <a:solidFill>
                <a:srgbClr val="000000"/>
              </a:solidFill>
            </a:ln>
          </p:spPr>
          <p:txBody>
            <a:bodyPr wrap="square" lIns="0" tIns="0" rIns="0" bIns="0" rtlCol="0"/>
            <a:lstStyle/>
            <a:p>
              <a:endParaRPr/>
            </a:p>
          </p:txBody>
        </p:sp>
        <p:sp>
          <p:nvSpPr>
            <p:cNvPr id="19" name="object 19">
              <a:extLst>
                <a:ext uri="{C183D7F6-B498-43B3-948B-1728B52AA6E4}">
                  <adec:decorative xmlns:adec="http://schemas.microsoft.com/office/drawing/2017/decorative" val="1"/>
                </a:ext>
              </a:extLst>
            </p:cNvPr>
            <p:cNvSpPr/>
            <p:nvPr/>
          </p:nvSpPr>
          <p:spPr>
            <a:xfrm>
              <a:off x="3616847" y="4207004"/>
              <a:ext cx="121920" cy="120650"/>
            </a:xfrm>
            <a:custGeom>
              <a:avLst/>
              <a:gdLst/>
              <a:ahLst/>
              <a:cxnLst/>
              <a:rect l="l" t="t" r="r" b="b"/>
              <a:pathLst>
                <a:path w="121920" h="120650">
                  <a:moveTo>
                    <a:pt x="121856" y="0"/>
                  </a:moveTo>
                  <a:lnTo>
                    <a:pt x="0" y="38519"/>
                  </a:lnTo>
                  <a:lnTo>
                    <a:pt x="79552" y="120586"/>
                  </a:lnTo>
                  <a:lnTo>
                    <a:pt x="121856" y="0"/>
                  </a:lnTo>
                  <a:close/>
                </a:path>
              </a:pathLst>
            </a:custGeom>
            <a:solidFill>
              <a:srgbClr val="000000"/>
            </a:solidFill>
          </p:spPr>
          <p:txBody>
            <a:bodyPr wrap="square" lIns="0" tIns="0" rIns="0" bIns="0" rtlCol="0"/>
            <a:lstStyle/>
            <a:p>
              <a:endParaRPr/>
            </a:p>
          </p:txBody>
        </p:sp>
        <p:sp>
          <p:nvSpPr>
            <p:cNvPr id="20" name="object 20">
              <a:extLst>
                <a:ext uri="{C183D7F6-B498-43B3-948B-1728B52AA6E4}">
                  <adec:decorative xmlns:adec="http://schemas.microsoft.com/office/drawing/2017/decorative" val="1"/>
                </a:ext>
              </a:extLst>
            </p:cNvPr>
            <p:cNvSpPr/>
            <p:nvPr/>
          </p:nvSpPr>
          <p:spPr>
            <a:xfrm>
              <a:off x="2763011" y="3843528"/>
              <a:ext cx="1193291" cy="315467"/>
            </a:xfrm>
            <a:prstGeom prst="rect">
              <a:avLst/>
            </a:prstGeom>
            <a:blipFill>
              <a:blip r:embed="rId8" cstate="print"/>
              <a:stretch>
                <a:fillRect/>
              </a:stretch>
            </a:blipFill>
          </p:spPr>
          <p:txBody>
            <a:bodyPr wrap="square" lIns="0" tIns="0" rIns="0" bIns="0" rtlCol="0"/>
            <a:lstStyle/>
            <a:p>
              <a:endParaRPr/>
            </a:p>
          </p:txBody>
        </p:sp>
        <p:sp>
          <p:nvSpPr>
            <p:cNvPr id="21" name="object 21">
              <a:extLst>
                <a:ext uri="{C183D7F6-B498-43B3-948B-1728B52AA6E4}">
                  <adec:decorative xmlns:adec="http://schemas.microsoft.com/office/drawing/2017/decorative" val="1"/>
                </a:ext>
              </a:extLst>
            </p:cNvPr>
            <p:cNvSpPr/>
            <p:nvPr/>
          </p:nvSpPr>
          <p:spPr>
            <a:xfrm>
              <a:off x="2806445" y="3981451"/>
              <a:ext cx="896619" cy="0"/>
            </a:xfrm>
            <a:custGeom>
              <a:avLst/>
              <a:gdLst/>
              <a:ahLst/>
              <a:cxnLst/>
              <a:rect l="l" t="t" r="r" b="b"/>
              <a:pathLst>
                <a:path w="896620">
                  <a:moveTo>
                    <a:pt x="0" y="0"/>
                  </a:moveTo>
                  <a:lnTo>
                    <a:pt x="896366" y="0"/>
                  </a:lnTo>
                </a:path>
              </a:pathLst>
            </a:custGeom>
            <a:ln w="38100">
              <a:solidFill>
                <a:srgbClr val="000000"/>
              </a:solidFill>
            </a:ln>
          </p:spPr>
          <p:txBody>
            <a:bodyPr wrap="square" lIns="0" tIns="0" rIns="0" bIns="0" rtlCol="0"/>
            <a:lstStyle/>
            <a:p>
              <a:endParaRPr/>
            </a:p>
          </p:txBody>
        </p:sp>
        <p:sp>
          <p:nvSpPr>
            <p:cNvPr id="22" name="object 22">
              <a:extLst>
                <a:ext uri="{C183D7F6-B498-43B3-948B-1728B52AA6E4}">
                  <adec:decorative xmlns:adec="http://schemas.microsoft.com/office/drawing/2017/decorative" val="1"/>
                </a:ext>
              </a:extLst>
            </p:cNvPr>
            <p:cNvSpPr/>
            <p:nvPr/>
          </p:nvSpPr>
          <p:spPr>
            <a:xfrm>
              <a:off x="3683760" y="3924305"/>
              <a:ext cx="114300" cy="114300"/>
            </a:xfrm>
            <a:custGeom>
              <a:avLst/>
              <a:gdLst/>
              <a:ahLst/>
              <a:cxnLst/>
              <a:rect l="l" t="t" r="r" b="b"/>
              <a:pathLst>
                <a:path w="114300" h="114300">
                  <a:moveTo>
                    <a:pt x="0" y="0"/>
                  </a:moveTo>
                  <a:lnTo>
                    <a:pt x="0" y="114300"/>
                  </a:lnTo>
                  <a:lnTo>
                    <a:pt x="114300" y="57150"/>
                  </a:lnTo>
                  <a:lnTo>
                    <a:pt x="0" y="0"/>
                  </a:lnTo>
                  <a:close/>
                </a:path>
              </a:pathLst>
            </a:custGeom>
            <a:solidFill>
              <a:srgbClr val="000000"/>
            </a:solidFill>
          </p:spPr>
          <p:txBody>
            <a:bodyPr wrap="square" lIns="0" tIns="0" rIns="0" bIns="0" rtlCol="0"/>
            <a:lstStyle/>
            <a:p>
              <a:endParaRPr/>
            </a:p>
          </p:txBody>
        </p:sp>
        <p:sp>
          <p:nvSpPr>
            <p:cNvPr id="23" name="object 23">
              <a:extLst>
                <a:ext uri="{C183D7F6-B498-43B3-948B-1728B52AA6E4}">
                  <adec:decorative xmlns:adec="http://schemas.microsoft.com/office/drawing/2017/decorative" val="1"/>
                </a:ext>
              </a:extLst>
            </p:cNvPr>
            <p:cNvSpPr/>
            <p:nvPr/>
          </p:nvSpPr>
          <p:spPr>
            <a:xfrm>
              <a:off x="5373623" y="3727703"/>
              <a:ext cx="1307591" cy="545591"/>
            </a:xfrm>
            <a:prstGeom prst="rect">
              <a:avLst/>
            </a:prstGeom>
            <a:blipFill>
              <a:blip r:embed="rId9" cstate="print"/>
              <a:stretch>
                <a:fillRect/>
              </a:stretch>
            </a:blipFill>
          </p:spPr>
          <p:txBody>
            <a:bodyPr wrap="square" lIns="0" tIns="0" rIns="0" bIns="0" rtlCol="0"/>
            <a:lstStyle/>
            <a:p>
              <a:endParaRPr/>
            </a:p>
          </p:txBody>
        </p:sp>
        <p:sp>
          <p:nvSpPr>
            <p:cNvPr id="24" name="object 24">
              <a:extLst>
                <a:ext uri="{C183D7F6-B498-43B3-948B-1728B52AA6E4}">
                  <adec:decorative xmlns:adec="http://schemas.microsoft.com/office/drawing/2017/decorative" val="1"/>
                </a:ext>
              </a:extLst>
            </p:cNvPr>
            <p:cNvSpPr/>
            <p:nvPr/>
          </p:nvSpPr>
          <p:spPr>
            <a:xfrm>
              <a:off x="5416296" y="3980689"/>
              <a:ext cx="801370" cy="0"/>
            </a:xfrm>
            <a:custGeom>
              <a:avLst/>
              <a:gdLst/>
              <a:ahLst/>
              <a:cxnLst/>
              <a:rect l="l" t="t" r="r" b="b"/>
              <a:pathLst>
                <a:path w="801370">
                  <a:moveTo>
                    <a:pt x="0" y="0"/>
                  </a:moveTo>
                  <a:lnTo>
                    <a:pt x="801116" y="0"/>
                  </a:lnTo>
                </a:path>
              </a:pathLst>
            </a:custGeom>
            <a:ln w="76200">
              <a:solidFill>
                <a:srgbClr val="000000"/>
              </a:solidFill>
            </a:ln>
          </p:spPr>
          <p:txBody>
            <a:bodyPr wrap="square" lIns="0" tIns="0" rIns="0" bIns="0" rtlCol="0"/>
            <a:lstStyle/>
            <a:p>
              <a:endParaRPr/>
            </a:p>
          </p:txBody>
        </p:sp>
        <p:sp>
          <p:nvSpPr>
            <p:cNvPr id="25" name="object 25">
              <a:extLst>
                <a:ext uri="{C183D7F6-B498-43B3-948B-1728B52AA6E4}">
                  <adec:decorative xmlns:adec="http://schemas.microsoft.com/office/drawing/2017/decorative" val="1"/>
                </a:ext>
              </a:extLst>
            </p:cNvPr>
            <p:cNvSpPr/>
            <p:nvPr/>
          </p:nvSpPr>
          <p:spPr>
            <a:xfrm>
              <a:off x="6179300" y="3866399"/>
              <a:ext cx="229235" cy="228600"/>
            </a:xfrm>
            <a:custGeom>
              <a:avLst/>
              <a:gdLst/>
              <a:ahLst/>
              <a:cxnLst/>
              <a:rect l="l" t="t" r="r" b="b"/>
              <a:pathLst>
                <a:path w="229235" h="228600">
                  <a:moveTo>
                    <a:pt x="0" y="0"/>
                  </a:moveTo>
                  <a:lnTo>
                    <a:pt x="12" y="228600"/>
                  </a:lnTo>
                  <a:lnTo>
                    <a:pt x="228612" y="114287"/>
                  </a:lnTo>
                  <a:lnTo>
                    <a:pt x="0" y="0"/>
                  </a:lnTo>
                  <a:close/>
                </a:path>
              </a:pathLst>
            </a:custGeom>
            <a:solidFill>
              <a:srgbClr val="000000"/>
            </a:solidFill>
          </p:spPr>
          <p:txBody>
            <a:bodyPr wrap="square" lIns="0" tIns="0" rIns="0" bIns="0" rtlCol="0"/>
            <a:lstStyle/>
            <a:p>
              <a:endParaRPr/>
            </a:p>
          </p:txBody>
        </p:sp>
      </p:grpSp>
      <p:sp>
        <p:nvSpPr>
          <p:cNvPr id="9" name="object 9" descr="Incidence TAME Primary Outcome: &#10;- MI, Stroke, HF&#10;- Cancer&#10;- MCI, Dementia&#10;- Death"/>
          <p:cNvSpPr/>
          <p:nvPr/>
        </p:nvSpPr>
        <p:spPr>
          <a:xfrm>
            <a:off x="6480809" y="2977133"/>
            <a:ext cx="2566670" cy="1668780"/>
          </a:xfrm>
          <a:custGeom>
            <a:avLst/>
            <a:gdLst/>
            <a:ahLst/>
            <a:cxnLst/>
            <a:rect l="l" t="t" r="r" b="b"/>
            <a:pathLst>
              <a:path w="2566670" h="1668779">
                <a:moveTo>
                  <a:pt x="0" y="0"/>
                </a:moveTo>
                <a:lnTo>
                  <a:pt x="2566416" y="0"/>
                </a:lnTo>
                <a:lnTo>
                  <a:pt x="2566416" y="1668780"/>
                </a:lnTo>
                <a:lnTo>
                  <a:pt x="0" y="1668780"/>
                </a:lnTo>
                <a:lnTo>
                  <a:pt x="0" y="0"/>
                </a:lnTo>
                <a:close/>
              </a:path>
            </a:pathLst>
          </a:custGeom>
          <a:solidFill>
            <a:srgbClr val="FFD200"/>
          </a:solidFill>
        </p:spPr>
        <p:txBody>
          <a:bodyPr wrap="square" lIns="0" tIns="0" rIns="0" bIns="0" rtlCol="0"/>
          <a:lstStyle/>
          <a:p>
            <a:pPr marL="285750" indent="-285750">
              <a:buFont typeface="Arial" panose="020B0604020202020204" pitchFamily="34" charset="0"/>
              <a:buChar char="•"/>
            </a:pPr>
            <a:endParaRPr/>
          </a:p>
        </p:txBody>
      </p:sp>
      <p:sp>
        <p:nvSpPr>
          <p:cNvPr id="10" name="object 10"/>
          <p:cNvSpPr txBox="1"/>
          <p:nvPr/>
        </p:nvSpPr>
        <p:spPr>
          <a:xfrm>
            <a:off x="6480809" y="2977133"/>
            <a:ext cx="2566670" cy="1668780"/>
          </a:xfrm>
          <a:prstGeom prst="rect">
            <a:avLst/>
          </a:prstGeom>
          <a:ln w="38100">
            <a:solidFill>
              <a:srgbClr val="000000"/>
            </a:solidFill>
          </a:ln>
        </p:spPr>
        <p:txBody>
          <a:bodyPr vert="horz" wrap="square" lIns="0" tIns="66040" rIns="0" bIns="0" rtlCol="0">
            <a:spAutoFit/>
          </a:bodyPr>
          <a:lstStyle/>
          <a:p>
            <a:pPr marL="290830" marR="285750" indent="120014">
              <a:lnSpc>
                <a:spcPct val="100000"/>
              </a:lnSpc>
              <a:spcBef>
                <a:spcPts val="520"/>
              </a:spcBef>
            </a:pPr>
            <a:r>
              <a:rPr sz="1800" b="1" spc="-5" dirty="0">
                <a:latin typeface="Arial"/>
                <a:cs typeface="Arial"/>
              </a:rPr>
              <a:t>Incidence </a:t>
            </a:r>
            <a:r>
              <a:rPr sz="1800" b="1" spc="-50" dirty="0">
                <a:latin typeface="Arial"/>
                <a:cs typeface="Arial"/>
              </a:rPr>
              <a:t>TAME  </a:t>
            </a:r>
            <a:r>
              <a:rPr sz="1800" b="1" spc="-5" dirty="0">
                <a:latin typeface="Arial"/>
                <a:cs typeface="Arial"/>
              </a:rPr>
              <a:t>Primary</a:t>
            </a:r>
            <a:r>
              <a:rPr sz="1800" b="1" spc="-65" dirty="0">
                <a:latin typeface="Arial"/>
                <a:cs typeface="Arial"/>
              </a:rPr>
              <a:t> </a:t>
            </a:r>
            <a:r>
              <a:rPr sz="1800" b="1" spc="-5" dirty="0">
                <a:latin typeface="Arial"/>
                <a:cs typeface="Arial"/>
              </a:rPr>
              <a:t>Outcome:</a:t>
            </a:r>
            <a:endParaRPr sz="1800">
              <a:latin typeface="Arial"/>
              <a:cs typeface="Arial"/>
            </a:endParaRPr>
          </a:p>
          <a:p>
            <a:pPr marL="725170" indent="-178435">
              <a:lnSpc>
                <a:spcPct val="100000"/>
              </a:lnSpc>
              <a:spcBef>
                <a:spcPts val="5"/>
              </a:spcBef>
              <a:buFont typeface="Arial"/>
              <a:buChar char="•"/>
              <a:tabLst>
                <a:tab pos="725805" algn="l"/>
              </a:tabLst>
            </a:pPr>
            <a:r>
              <a:rPr sz="1600" b="1" spc="-5" dirty="0">
                <a:latin typeface="Arial"/>
                <a:cs typeface="Arial"/>
              </a:rPr>
              <a:t>MI, Stroke,</a:t>
            </a:r>
            <a:r>
              <a:rPr sz="1600" b="1" spc="25" dirty="0">
                <a:latin typeface="Arial"/>
                <a:cs typeface="Arial"/>
              </a:rPr>
              <a:t> </a:t>
            </a:r>
            <a:r>
              <a:rPr sz="1600" b="1" spc="-10" dirty="0">
                <a:latin typeface="Arial"/>
                <a:cs typeface="Arial"/>
              </a:rPr>
              <a:t>HF</a:t>
            </a:r>
            <a:endParaRPr sz="1600">
              <a:latin typeface="Arial"/>
              <a:cs typeface="Arial"/>
            </a:endParaRPr>
          </a:p>
          <a:p>
            <a:pPr marL="725170" indent="-178435">
              <a:lnSpc>
                <a:spcPct val="100000"/>
              </a:lnSpc>
              <a:buFont typeface="Arial"/>
              <a:buChar char="•"/>
              <a:tabLst>
                <a:tab pos="725805" algn="l"/>
              </a:tabLst>
            </a:pPr>
            <a:r>
              <a:rPr sz="1600" b="1" spc="-10" dirty="0">
                <a:latin typeface="Arial"/>
                <a:cs typeface="Arial"/>
              </a:rPr>
              <a:t>Cancer</a:t>
            </a:r>
            <a:endParaRPr sz="1600">
              <a:latin typeface="Arial"/>
              <a:cs typeface="Arial"/>
            </a:endParaRPr>
          </a:p>
          <a:p>
            <a:pPr marL="725170" indent="-178435">
              <a:lnSpc>
                <a:spcPct val="100000"/>
              </a:lnSpc>
              <a:buFont typeface="Arial"/>
              <a:buChar char="•"/>
              <a:tabLst>
                <a:tab pos="725805" algn="l"/>
              </a:tabLst>
            </a:pPr>
            <a:r>
              <a:rPr sz="1600" b="1" spc="-5" dirty="0">
                <a:latin typeface="Arial"/>
                <a:cs typeface="Arial"/>
              </a:rPr>
              <a:t>MCI,</a:t>
            </a:r>
            <a:r>
              <a:rPr sz="1600" b="1" spc="10" dirty="0">
                <a:latin typeface="Arial"/>
                <a:cs typeface="Arial"/>
              </a:rPr>
              <a:t> </a:t>
            </a:r>
            <a:r>
              <a:rPr sz="1600" b="1" spc="-10" dirty="0">
                <a:latin typeface="Arial"/>
                <a:cs typeface="Arial"/>
              </a:rPr>
              <a:t>Dementia</a:t>
            </a:r>
            <a:endParaRPr sz="1600">
              <a:latin typeface="Arial"/>
              <a:cs typeface="Arial"/>
            </a:endParaRPr>
          </a:p>
          <a:p>
            <a:pPr marL="725170" indent="-178435">
              <a:lnSpc>
                <a:spcPct val="100000"/>
              </a:lnSpc>
              <a:buFont typeface="Arial"/>
              <a:buChar char="•"/>
              <a:tabLst>
                <a:tab pos="725805" algn="l"/>
              </a:tabLst>
            </a:pPr>
            <a:r>
              <a:rPr sz="1600" b="1" spc="-10" dirty="0">
                <a:latin typeface="Arial"/>
                <a:cs typeface="Arial"/>
              </a:rPr>
              <a:t>Death</a:t>
            </a:r>
            <a:endParaRPr sz="160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Title 36">
            <a:extLst>
              <a:ext uri="{FF2B5EF4-FFF2-40B4-BE49-F238E27FC236}">
                <a16:creationId xmlns:a16="http://schemas.microsoft.com/office/drawing/2014/main" id="{9A4276B2-D2B3-456C-8FE1-3707C4A9B342}"/>
              </a:ext>
            </a:extLst>
          </p:cNvPr>
          <p:cNvSpPr>
            <a:spLocks noGrp="1"/>
          </p:cNvSpPr>
          <p:nvPr>
            <p:ph type="title"/>
          </p:nvPr>
        </p:nvSpPr>
        <p:spPr>
          <a:xfrm>
            <a:off x="392112" y="93746"/>
            <a:ext cx="8359774" cy="430887"/>
          </a:xfrm>
        </p:spPr>
        <p:txBody>
          <a:bodyPr/>
          <a:lstStyle/>
          <a:p>
            <a:r>
              <a:rPr lang="en-US" dirty="0"/>
              <a:t>  </a:t>
            </a:r>
          </a:p>
        </p:txBody>
      </p:sp>
      <p:sp>
        <p:nvSpPr>
          <p:cNvPr id="2" name="object 2">
            <a:extLst>
              <a:ext uri="{C183D7F6-B498-43B3-948B-1728B52AA6E4}">
                <adec:decorative xmlns:adec="http://schemas.microsoft.com/office/drawing/2017/decorative" val="1"/>
              </a:ext>
            </a:extLst>
          </p:cNvPr>
          <p:cNvSpPr/>
          <p:nvPr/>
        </p:nvSpPr>
        <p:spPr>
          <a:xfrm>
            <a:off x="565404" y="126492"/>
            <a:ext cx="8181340" cy="6720840"/>
          </a:xfrm>
          <a:custGeom>
            <a:avLst/>
            <a:gdLst/>
            <a:ahLst/>
            <a:cxnLst/>
            <a:rect l="l" t="t" r="r" b="b"/>
            <a:pathLst>
              <a:path w="8181340" h="6720840">
                <a:moveTo>
                  <a:pt x="0" y="0"/>
                </a:moveTo>
                <a:lnTo>
                  <a:pt x="8180832" y="0"/>
                </a:lnTo>
                <a:lnTo>
                  <a:pt x="8180832" y="6720840"/>
                </a:lnTo>
                <a:lnTo>
                  <a:pt x="0" y="6720840"/>
                </a:lnTo>
                <a:lnTo>
                  <a:pt x="0" y="0"/>
                </a:lnTo>
                <a:close/>
              </a:path>
            </a:pathLst>
          </a:custGeom>
          <a:ln w="12192">
            <a:solidFill>
              <a:srgbClr val="000000"/>
            </a:solidFill>
          </a:ln>
        </p:spPr>
        <p:txBody>
          <a:bodyPr wrap="square" lIns="0" tIns="0" rIns="0" bIns="0" rtlCol="0"/>
          <a:lstStyle/>
          <a:p>
            <a:endParaRPr/>
          </a:p>
        </p:txBody>
      </p:sp>
      <p:sp>
        <p:nvSpPr>
          <p:cNvPr id="3" name="object 3"/>
          <p:cNvSpPr txBox="1"/>
          <p:nvPr/>
        </p:nvSpPr>
        <p:spPr>
          <a:xfrm>
            <a:off x="933450" y="5414009"/>
            <a:ext cx="7580630" cy="1028700"/>
          </a:xfrm>
          <a:prstGeom prst="rect">
            <a:avLst/>
          </a:prstGeom>
          <a:ln w="28955">
            <a:solidFill>
              <a:srgbClr val="000000"/>
            </a:solidFill>
          </a:ln>
        </p:spPr>
        <p:txBody>
          <a:bodyPr vert="horz" wrap="square" lIns="0" tIns="36195" rIns="0" bIns="0" rtlCol="0">
            <a:spAutoFit/>
          </a:bodyPr>
          <a:lstStyle/>
          <a:p>
            <a:pPr marL="2048510">
              <a:lnSpc>
                <a:spcPct val="100000"/>
              </a:lnSpc>
              <a:spcBef>
                <a:spcPts val="285"/>
              </a:spcBef>
            </a:pPr>
            <a:r>
              <a:rPr sz="2000" b="1" spc="-5" dirty="0">
                <a:latin typeface="Arial"/>
                <a:cs typeface="Arial"/>
              </a:rPr>
              <a:t>Annual </a:t>
            </a:r>
            <a:r>
              <a:rPr sz="2000" b="1" spc="-10" dirty="0">
                <a:latin typeface="Arial"/>
                <a:cs typeface="Arial"/>
              </a:rPr>
              <a:t>Visits </a:t>
            </a:r>
            <a:r>
              <a:rPr sz="2000" b="1" dirty="0">
                <a:latin typeface="Arial"/>
                <a:cs typeface="Arial"/>
              </a:rPr>
              <a:t>(12-48</a:t>
            </a:r>
            <a:r>
              <a:rPr sz="2000" b="1" spc="-70" dirty="0">
                <a:latin typeface="Arial"/>
                <a:cs typeface="Arial"/>
              </a:rPr>
              <a:t> </a:t>
            </a:r>
            <a:r>
              <a:rPr sz="2000" b="1" dirty="0">
                <a:latin typeface="Arial"/>
                <a:cs typeface="Arial"/>
              </a:rPr>
              <a:t>months)</a:t>
            </a:r>
            <a:endParaRPr sz="2000">
              <a:latin typeface="Arial"/>
              <a:cs typeface="Arial"/>
            </a:endParaRPr>
          </a:p>
          <a:p>
            <a:pPr marL="1212850" marR="1207770" algn="ctr">
              <a:lnSpc>
                <a:spcPct val="100000"/>
              </a:lnSpc>
            </a:pPr>
            <a:r>
              <a:rPr sz="2000" dirty="0">
                <a:latin typeface="Arial"/>
                <a:cs typeface="Arial"/>
              </a:rPr>
              <a:t>Adherence / Outcomes / Function </a:t>
            </a:r>
            <a:r>
              <a:rPr sz="2000" spc="-35" dirty="0">
                <a:latin typeface="Arial"/>
                <a:cs typeface="Arial"/>
              </a:rPr>
              <a:t>Years </a:t>
            </a:r>
            <a:r>
              <a:rPr sz="2000" dirty="0">
                <a:latin typeface="Arial"/>
                <a:cs typeface="Arial"/>
              </a:rPr>
              <a:t>2 &amp;</a:t>
            </a:r>
            <a:r>
              <a:rPr sz="2000" spc="-204" dirty="0">
                <a:latin typeface="Arial"/>
                <a:cs typeface="Arial"/>
              </a:rPr>
              <a:t> </a:t>
            </a:r>
            <a:r>
              <a:rPr sz="2000" dirty="0">
                <a:latin typeface="Arial"/>
                <a:cs typeface="Arial"/>
              </a:rPr>
              <a:t>4  Biomarkers &amp; Biospecimens </a:t>
            </a:r>
            <a:r>
              <a:rPr sz="2000" spc="-35" dirty="0">
                <a:latin typeface="Arial"/>
                <a:cs typeface="Arial"/>
              </a:rPr>
              <a:t>Years </a:t>
            </a:r>
            <a:r>
              <a:rPr sz="2000" dirty="0">
                <a:latin typeface="Arial"/>
                <a:cs typeface="Arial"/>
              </a:rPr>
              <a:t>1 &amp;</a:t>
            </a:r>
            <a:r>
              <a:rPr sz="2000" spc="-160" dirty="0">
                <a:latin typeface="Arial"/>
                <a:cs typeface="Arial"/>
              </a:rPr>
              <a:t> </a:t>
            </a:r>
            <a:r>
              <a:rPr sz="2000" dirty="0">
                <a:latin typeface="Arial"/>
                <a:cs typeface="Arial"/>
              </a:rPr>
              <a:t>3</a:t>
            </a:r>
            <a:endParaRPr sz="2000">
              <a:latin typeface="Arial"/>
              <a:cs typeface="Arial"/>
            </a:endParaRPr>
          </a:p>
        </p:txBody>
      </p:sp>
      <p:sp>
        <p:nvSpPr>
          <p:cNvPr id="4" name="object 4">
            <a:extLst>
              <a:ext uri="{C183D7F6-B498-43B3-948B-1728B52AA6E4}">
                <adec:decorative xmlns:adec="http://schemas.microsoft.com/office/drawing/2017/decorative" val="1"/>
              </a:ext>
            </a:extLst>
          </p:cNvPr>
          <p:cNvSpPr/>
          <p:nvPr/>
        </p:nvSpPr>
        <p:spPr>
          <a:xfrm>
            <a:off x="4623815" y="757427"/>
            <a:ext cx="0" cy="125730"/>
          </a:xfrm>
          <a:custGeom>
            <a:avLst/>
            <a:gdLst/>
            <a:ahLst/>
            <a:cxnLst/>
            <a:rect l="l" t="t" r="r" b="b"/>
            <a:pathLst>
              <a:path h="125730">
                <a:moveTo>
                  <a:pt x="0" y="0"/>
                </a:moveTo>
                <a:lnTo>
                  <a:pt x="0" y="125349"/>
                </a:lnTo>
              </a:path>
            </a:pathLst>
          </a:custGeom>
          <a:ln w="12700">
            <a:solidFill>
              <a:srgbClr val="000000"/>
            </a:solidFill>
          </a:ln>
        </p:spPr>
        <p:txBody>
          <a:bodyPr wrap="square" lIns="0" tIns="0" rIns="0" bIns="0" rtlCol="0"/>
          <a:lstStyle/>
          <a:p>
            <a:endParaRPr/>
          </a:p>
        </p:txBody>
      </p:sp>
      <p:sp>
        <p:nvSpPr>
          <p:cNvPr id="5" name="object 5">
            <a:extLst>
              <a:ext uri="{C183D7F6-B498-43B3-948B-1728B52AA6E4}">
                <adec:decorative xmlns:adec="http://schemas.microsoft.com/office/drawing/2017/decorative" val="1"/>
              </a:ext>
            </a:extLst>
          </p:cNvPr>
          <p:cNvSpPr/>
          <p:nvPr/>
        </p:nvSpPr>
        <p:spPr>
          <a:xfrm>
            <a:off x="4585719" y="870078"/>
            <a:ext cx="76200" cy="76200"/>
          </a:xfrm>
          <a:custGeom>
            <a:avLst/>
            <a:gdLst/>
            <a:ahLst/>
            <a:cxnLst/>
            <a:rect l="l" t="t" r="r" b="b"/>
            <a:pathLst>
              <a:path w="76200" h="76200">
                <a:moveTo>
                  <a:pt x="76200" y="0"/>
                </a:moveTo>
                <a:lnTo>
                  <a:pt x="0" y="0"/>
                </a:lnTo>
                <a:lnTo>
                  <a:pt x="38100" y="76200"/>
                </a:lnTo>
                <a:lnTo>
                  <a:pt x="76200" y="0"/>
                </a:lnTo>
                <a:close/>
              </a:path>
            </a:pathLst>
          </a:custGeom>
          <a:solidFill>
            <a:srgbClr val="000000"/>
          </a:solidFill>
        </p:spPr>
        <p:txBody>
          <a:bodyPr wrap="square" lIns="0" tIns="0" rIns="0" bIns="0" rtlCol="0"/>
          <a:lstStyle/>
          <a:p>
            <a:endParaRPr/>
          </a:p>
        </p:txBody>
      </p:sp>
      <p:sp>
        <p:nvSpPr>
          <p:cNvPr id="6" name="object 6"/>
          <p:cNvSpPr txBox="1"/>
          <p:nvPr/>
        </p:nvSpPr>
        <p:spPr>
          <a:xfrm>
            <a:off x="935736" y="254508"/>
            <a:ext cx="7439025" cy="502920"/>
          </a:xfrm>
          <a:prstGeom prst="rect">
            <a:avLst/>
          </a:prstGeom>
          <a:ln w="9144">
            <a:solidFill>
              <a:srgbClr val="000000"/>
            </a:solidFill>
          </a:ln>
        </p:spPr>
        <p:txBody>
          <a:bodyPr vert="horz" wrap="square" lIns="0" tIns="90805" rIns="0" bIns="0" rtlCol="0">
            <a:spAutoFit/>
          </a:bodyPr>
          <a:lstStyle/>
          <a:p>
            <a:pPr marL="957580">
              <a:lnSpc>
                <a:spcPct val="100000"/>
              </a:lnSpc>
              <a:spcBef>
                <a:spcPts val="715"/>
              </a:spcBef>
            </a:pPr>
            <a:r>
              <a:rPr sz="2000" b="1" dirty="0">
                <a:latin typeface="Arial"/>
                <a:cs typeface="Arial"/>
              </a:rPr>
              <a:t>Phone Screen</a:t>
            </a:r>
            <a:r>
              <a:rPr sz="2000" dirty="0">
                <a:latin typeface="Arial"/>
                <a:cs typeface="Arial"/>
              </a:rPr>
              <a:t>: Demographics &amp; Medical</a:t>
            </a:r>
            <a:r>
              <a:rPr sz="2000" spc="-125" dirty="0">
                <a:latin typeface="Arial"/>
                <a:cs typeface="Arial"/>
              </a:rPr>
              <a:t> </a:t>
            </a:r>
            <a:r>
              <a:rPr sz="2000" dirty="0">
                <a:latin typeface="Arial"/>
                <a:cs typeface="Arial"/>
              </a:rPr>
              <a:t>History</a:t>
            </a:r>
            <a:endParaRPr sz="2000">
              <a:latin typeface="Arial"/>
              <a:cs typeface="Arial"/>
            </a:endParaRPr>
          </a:p>
        </p:txBody>
      </p:sp>
      <p:sp>
        <p:nvSpPr>
          <p:cNvPr id="7" name="object 7"/>
          <p:cNvSpPr txBox="1"/>
          <p:nvPr/>
        </p:nvSpPr>
        <p:spPr>
          <a:xfrm>
            <a:off x="975360" y="992124"/>
            <a:ext cx="7329170" cy="425450"/>
          </a:xfrm>
          <a:prstGeom prst="rect">
            <a:avLst/>
          </a:prstGeom>
          <a:ln w="9144">
            <a:solidFill>
              <a:srgbClr val="000000"/>
            </a:solidFill>
          </a:ln>
        </p:spPr>
        <p:txBody>
          <a:bodyPr vert="horz" wrap="square" lIns="0" tIns="36195" rIns="0" bIns="0" rtlCol="0">
            <a:spAutoFit/>
          </a:bodyPr>
          <a:lstStyle/>
          <a:p>
            <a:pPr marL="1236980">
              <a:lnSpc>
                <a:spcPct val="100000"/>
              </a:lnSpc>
              <a:spcBef>
                <a:spcPts val="285"/>
              </a:spcBef>
            </a:pPr>
            <a:r>
              <a:rPr sz="2000" b="1" dirty="0">
                <a:latin typeface="Arial"/>
                <a:cs typeface="Arial"/>
              </a:rPr>
              <a:t>Screening: </a:t>
            </a:r>
            <a:r>
              <a:rPr sz="2000" dirty="0">
                <a:latin typeface="Arial"/>
                <a:cs typeface="Arial"/>
              </a:rPr>
              <a:t>Gait Speed, HgA1c,</a:t>
            </a:r>
            <a:r>
              <a:rPr sz="2000" spc="-105" dirty="0">
                <a:latin typeface="Arial"/>
                <a:cs typeface="Arial"/>
              </a:rPr>
              <a:t> </a:t>
            </a:r>
            <a:r>
              <a:rPr sz="2000" spc="-5" dirty="0">
                <a:latin typeface="Arial"/>
                <a:cs typeface="Arial"/>
              </a:rPr>
              <a:t>Creatinine</a:t>
            </a:r>
            <a:endParaRPr sz="2000">
              <a:latin typeface="Arial"/>
              <a:cs typeface="Arial"/>
            </a:endParaRPr>
          </a:p>
        </p:txBody>
      </p:sp>
      <p:sp>
        <p:nvSpPr>
          <p:cNvPr id="8" name="object 8">
            <a:extLst>
              <a:ext uri="{C183D7F6-B498-43B3-948B-1728B52AA6E4}">
                <adec:decorative xmlns:adec="http://schemas.microsoft.com/office/drawing/2017/decorative" val="1"/>
              </a:ext>
            </a:extLst>
          </p:cNvPr>
          <p:cNvSpPr/>
          <p:nvPr/>
        </p:nvSpPr>
        <p:spPr>
          <a:xfrm>
            <a:off x="2058249" y="3165348"/>
            <a:ext cx="314960" cy="151765"/>
          </a:xfrm>
          <a:custGeom>
            <a:avLst/>
            <a:gdLst/>
            <a:ahLst/>
            <a:cxnLst/>
            <a:rect l="l" t="t" r="r" b="b"/>
            <a:pathLst>
              <a:path w="314960" h="151764">
                <a:moveTo>
                  <a:pt x="314947" y="0"/>
                </a:moveTo>
                <a:lnTo>
                  <a:pt x="0" y="151231"/>
                </a:lnTo>
              </a:path>
            </a:pathLst>
          </a:custGeom>
          <a:ln w="12700">
            <a:solidFill>
              <a:srgbClr val="000000"/>
            </a:solidFill>
          </a:ln>
        </p:spPr>
        <p:txBody>
          <a:bodyPr wrap="square" lIns="0" tIns="0" rIns="0" bIns="0" rtlCol="0"/>
          <a:lstStyle/>
          <a:p>
            <a:endParaRPr/>
          </a:p>
        </p:txBody>
      </p:sp>
      <p:sp>
        <p:nvSpPr>
          <p:cNvPr id="9" name="object 9">
            <a:extLst>
              <a:ext uri="{C183D7F6-B498-43B3-948B-1728B52AA6E4}">
                <adec:decorative xmlns:adec="http://schemas.microsoft.com/office/drawing/2017/decorative" val="1"/>
              </a:ext>
            </a:extLst>
          </p:cNvPr>
          <p:cNvSpPr/>
          <p:nvPr/>
        </p:nvSpPr>
        <p:spPr>
          <a:xfrm>
            <a:off x="2001010" y="3276729"/>
            <a:ext cx="85725" cy="69215"/>
          </a:xfrm>
          <a:custGeom>
            <a:avLst/>
            <a:gdLst/>
            <a:ahLst/>
            <a:cxnLst/>
            <a:rect l="l" t="t" r="r" b="b"/>
            <a:pathLst>
              <a:path w="85725" h="69214">
                <a:moveTo>
                  <a:pt x="52197" y="0"/>
                </a:moveTo>
                <a:lnTo>
                  <a:pt x="0" y="67335"/>
                </a:lnTo>
                <a:lnTo>
                  <a:pt x="85178" y="68694"/>
                </a:lnTo>
                <a:lnTo>
                  <a:pt x="52197" y="0"/>
                </a:lnTo>
                <a:close/>
              </a:path>
            </a:pathLst>
          </a:custGeom>
          <a:solidFill>
            <a:srgbClr val="000000"/>
          </a:solidFill>
        </p:spPr>
        <p:txBody>
          <a:bodyPr wrap="square" lIns="0" tIns="0" rIns="0" bIns="0" rtlCol="0"/>
          <a:lstStyle/>
          <a:p>
            <a:endParaRPr/>
          </a:p>
        </p:txBody>
      </p:sp>
      <p:sp>
        <p:nvSpPr>
          <p:cNvPr id="10" name="object 10">
            <a:extLst>
              <a:ext uri="{C183D7F6-B498-43B3-948B-1728B52AA6E4}">
                <adec:decorative xmlns:adec="http://schemas.microsoft.com/office/drawing/2017/decorative" val="1"/>
              </a:ext>
            </a:extLst>
          </p:cNvPr>
          <p:cNvSpPr/>
          <p:nvPr/>
        </p:nvSpPr>
        <p:spPr>
          <a:xfrm>
            <a:off x="3973067" y="3165348"/>
            <a:ext cx="314960" cy="151765"/>
          </a:xfrm>
          <a:custGeom>
            <a:avLst/>
            <a:gdLst/>
            <a:ahLst/>
            <a:cxnLst/>
            <a:rect l="l" t="t" r="r" b="b"/>
            <a:pathLst>
              <a:path w="314960" h="151764">
                <a:moveTo>
                  <a:pt x="0" y="0"/>
                </a:moveTo>
                <a:lnTo>
                  <a:pt x="314947" y="151231"/>
                </a:lnTo>
              </a:path>
            </a:pathLst>
          </a:custGeom>
          <a:ln w="12700">
            <a:solidFill>
              <a:srgbClr val="000000"/>
            </a:solidFill>
          </a:ln>
        </p:spPr>
        <p:txBody>
          <a:bodyPr wrap="square" lIns="0" tIns="0" rIns="0" bIns="0" rtlCol="0"/>
          <a:lstStyle/>
          <a:p>
            <a:endParaRPr/>
          </a:p>
        </p:txBody>
      </p:sp>
      <p:sp>
        <p:nvSpPr>
          <p:cNvPr id="11" name="object 11">
            <a:extLst>
              <a:ext uri="{C183D7F6-B498-43B3-948B-1728B52AA6E4}">
                <adec:decorative xmlns:adec="http://schemas.microsoft.com/office/drawing/2017/decorative" val="1"/>
              </a:ext>
            </a:extLst>
          </p:cNvPr>
          <p:cNvSpPr/>
          <p:nvPr/>
        </p:nvSpPr>
        <p:spPr>
          <a:xfrm>
            <a:off x="4260076" y="3276729"/>
            <a:ext cx="85725" cy="69215"/>
          </a:xfrm>
          <a:custGeom>
            <a:avLst/>
            <a:gdLst/>
            <a:ahLst/>
            <a:cxnLst/>
            <a:rect l="l" t="t" r="r" b="b"/>
            <a:pathLst>
              <a:path w="85725" h="69214">
                <a:moveTo>
                  <a:pt x="32981" y="0"/>
                </a:moveTo>
                <a:lnTo>
                  <a:pt x="0" y="68694"/>
                </a:lnTo>
                <a:lnTo>
                  <a:pt x="85178" y="67335"/>
                </a:lnTo>
                <a:lnTo>
                  <a:pt x="32981" y="0"/>
                </a:lnTo>
                <a:close/>
              </a:path>
            </a:pathLst>
          </a:custGeom>
          <a:solidFill>
            <a:srgbClr val="000000"/>
          </a:solidFill>
        </p:spPr>
        <p:txBody>
          <a:bodyPr wrap="square" lIns="0" tIns="0" rIns="0" bIns="0" rtlCol="0"/>
          <a:lstStyle/>
          <a:p>
            <a:endParaRPr/>
          </a:p>
        </p:txBody>
      </p:sp>
      <p:graphicFrame>
        <p:nvGraphicFramePr>
          <p:cNvPr id="12" name="object 12"/>
          <p:cNvGraphicFramePr>
            <a:graphicFrameLocks noGrp="1"/>
          </p:cNvGraphicFramePr>
          <p:nvPr/>
        </p:nvGraphicFramePr>
        <p:xfrm>
          <a:off x="961644" y="1722120"/>
          <a:ext cx="7395845" cy="1119124"/>
        </p:xfrm>
        <a:graphic>
          <a:graphicData uri="http://schemas.openxmlformats.org/drawingml/2006/table">
            <a:tbl>
              <a:tblPr firstRow="1" bandRow="1">
                <a:tableStyleId>{2D5ABB26-0587-4C30-8999-92F81FD0307C}</a:tableStyleId>
              </a:tblPr>
              <a:tblGrid>
                <a:gridCol w="5982335">
                  <a:extLst>
                    <a:ext uri="{9D8B030D-6E8A-4147-A177-3AD203B41FA5}">
                      <a16:colId xmlns:a16="http://schemas.microsoft.com/office/drawing/2014/main" val="20000"/>
                    </a:ext>
                  </a:extLst>
                </a:gridCol>
                <a:gridCol w="1413510">
                  <a:extLst>
                    <a:ext uri="{9D8B030D-6E8A-4147-A177-3AD203B41FA5}">
                      <a16:colId xmlns:a16="http://schemas.microsoft.com/office/drawing/2014/main" val="20001"/>
                    </a:ext>
                  </a:extLst>
                </a:gridCol>
              </a:tblGrid>
              <a:tr h="725424">
                <a:tc gridSpan="2">
                  <a:txBody>
                    <a:bodyPr/>
                    <a:lstStyle/>
                    <a:p>
                      <a:pPr algn="ctr">
                        <a:lnSpc>
                          <a:spcPct val="100000"/>
                        </a:lnSpc>
                        <a:spcBef>
                          <a:spcPts val="285"/>
                        </a:spcBef>
                      </a:pPr>
                      <a:r>
                        <a:rPr sz="2000" b="1" spc="-5" dirty="0">
                          <a:latin typeface="Arial"/>
                          <a:cs typeface="Arial"/>
                        </a:rPr>
                        <a:t>Pre Metformin</a:t>
                      </a:r>
                      <a:r>
                        <a:rPr sz="2000" b="1" spc="-45" dirty="0">
                          <a:latin typeface="Arial"/>
                          <a:cs typeface="Arial"/>
                        </a:rPr>
                        <a:t> </a:t>
                      </a:r>
                      <a:r>
                        <a:rPr sz="2000" b="1" dirty="0">
                          <a:latin typeface="Arial"/>
                          <a:cs typeface="Arial"/>
                        </a:rPr>
                        <a:t>Run-In:</a:t>
                      </a:r>
                      <a:endParaRPr sz="2000">
                        <a:latin typeface="Arial"/>
                        <a:cs typeface="Arial"/>
                      </a:endParaRPr>
                    </a:p>
                    <a:p>
                      <a:pPr algn="ctr">
                        <a:lnSpc>
                          <a:spcPct val="100000"/>
                        </a:lnSpc>
                      </a:pPr>
                      <a:r>
                        <a:rPr sz="2000" dirty="0">
                          <a:latin typeface="Arial"/>
                          <a:cs typeface="Arial"/>
                        </a:rPr>
                        <a:t>Physical and </a:t>
                      </a:r>
                      <a:r>
                        <a:rPr sz="2000" spc="-5" dirty="0">
                          <a:latin typeface="Arial"/>
                          <a:cs typeface="Arial"/>
                        </a:rPr>
                        <a:t>Cognitive </a:t>
                      </a:r>
                      <a:r>
                        <a:rPr sz="2000" dirty="0">
                          <a:latin typeface="Arial"/>
                          <a:cs typeface="Arial"/>
                        </a:rPr>
                        <a:t>Function, Biomarkers &amp;</a:t>
                      </a:r>
                      <a:r>
                        <a:rPr sz="2000" spc="-175" dirty="0">
                          <a:latin typeface="Arial"/>
                          <a:cs typeface="Arial"/>
                        </a:rPr>
                        <a:t> </a:t>
                      </a:r>
                      <a:r>
                        <a:rPr sz="2000" dirty="0">
                          <a:latin typeface="Arial"/>
                          <a:cs typeface="Arial"/>
                        </a:rPr>
                        <a:t>Biospecimens</a:t>
                      </a:r>
                      <a:endParaRPr sz="2000">
                        <a:latin typeface="Arial"/>
                        <a:cs typeface="Arial"/>
                      </a:endParaRPr>
                    </a:p>
                  </a:txBody>
                  <a:tcPr marL="0" marR="0" marT="36195" marB="0">
                    <a:lnL w="381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393700">
                <a:tc>
                  <a:txBody>
                    <a:bodyPr/>
                    <a:lstStyle/>
                    <a:p>
                      <a:pPr>
                        <a:lnSpc>
                          <a:spcPct val="100000"/>
                        </a:lnSpc>
                      </a:pPr>
                      <a:endParaRPr sz="2000">
                        <a:latin typeface="Times New Roman"/>
                        <a:cs typeface="Times New Roman"/>
                      </a:endParaRPr>
                    </a:p>
                  </a:txBody>
                  <a:tcPr marL="0" marR="0" marT="0" marB="0">
                    <a:lnR w="12700">
                      <a:solidFill>
                        <a:srgbClr val="000000"/>
                      </a:solidFill>
                      <a:prstDash val="solid"/>
                    </a:lnR>
                    <a:lnT w="38100">
                      <a:solidFill>
                        <a:srgbClr val="000000"/>
                      </a:solidFill>
                      <a:prstDash val="solid"/>
                    </a:lnT>
                  </a:tcPr>
                </a:tc>
                <a:tc>
                  <a:txBody>
                    <a:bodyPr/>
                    <a:lstStyle/>
                    <a:p>
                      <a:pPr>
                        <a:lnSpc>
                          <a:spcPct val="100000"/>
                        </a:lnSpc>
                      </a:pPr>
                      <a:endParaRPr sz="2000" dirty="0">
                        <a:latin typeface="Times New Roman"/>
                        <a:cs typeface="Times New Roman"/>
                      </a:endParaRPr>
                    </a:p>
                  </a:txBody>
                  <a:tcPr marL="0" marR="0" marT="0" marB="0">
                    <a:lnL w="12700">
                      <a:solidFill>
                        <a:srgbClr val="000000"/>
                      </a:solidFill>
                      <a:prstDash val="solid"/>
                    </a:lnL>
                    <a:lnT w="38100">
                      <a:solidFill>
                        <a:srgbClr val="000000"/>
                      </a:solidFill>
                      <a:prstDash val="solid"/>
                    </a:lnT>
                  </a:tcPr>
                </a:tc>
                <a:extLst>
                  <a:ext uri="{0D108BD9-81ED-4DB2-BD59-A6C34878D82A}">
                    <a16:rowId xmlns:a16="http://schemas.microsoft.com/office/drawing/2014/main" val="10001"/>
                  </a:ext>
                </a:extLst>
              </a:tr>
            </a:tbl>
          </a:graphicData>
        </a:graphic>
      </p:graphicFrame>
      <p:sp>
        <p:nvSpPr>
          <p:cNvPr id="13" name="object 13">
            <a:extLst>
              <a:ext uri="{C183D7F6-B498-43B3-948B-1728B52AA6E4}">
                <adec:decorative xmlns:adec="http://schemas.microsoft.com/office/drawing/2017/decorative" val="1"/>
              </a:ext>
            </a:extLst>
          </p:cNvPr>
          <p:cNvSpPr/>
          <p:nvPr/>
        </p:nvSpPr>
        <p:spPr>
          <a:xfrm>
            <a:off x="6920487" y="2843029"/>
            <a:ext cx="76200" cy="76200"/>
          </a:xfrm>
          <a:custGeom>
            <a:avLst/>
            <a:gdLst/>
            <a:ahLst/>
            <a:cxnLst/>
            <a:rect l="l" t="t" r="r" b="b"/>
            <a:pathLst>
              <a:path w="76200" h="76200">
                <a:moveTo>
                  <a:pt x="76200" y="0"/>
                </a:moveTo>
                <a:lnTo>
                  <a:pt x="0" y="0"/>
                </a:lnTo>
                <a:lnTo>
                  <a:pt x="38100" y="76200"/>
                </a:lnTo>
                <a:lnTo>
                  <a:pt x="76200" y="0"/>
                </a:lnTo>
                <a:close/>
              </a:path>
            </a:pathLst>
          </a:custGeom>
          <a:solidFill>
            <a:srgbClr val="000000"/>
          </a:solidFill>
        </p:spPr>
        <p:txBody>
          <a:bodyPr wrap="square" lIns="0" tIns="0" rIns="0" bIns="0" rtlCol="0"/>
          <a:lstStyle/>
          <a:p>
            <a:endParaRPr/>
          </a:p>
        </p:txBody>
      </p:sp>
      <p:sp>
        <p:nvSpPr>
          <p:cNvPr id="14" name="object 14">
            <a:extLst>
              <a:ext uri="{C183D7F6-B498-43B3-948B-1728B52AA6E4}">
                <adec:decorative xmlns:adec="http://schemas.microsoft.com/office/drawing/2017/decorative" val="1"/>
              </a:ext>
            </a:extLst>
          </p:cNvPr>
          <p:cNvSpPr/>
          <p:nvPr/>
        </p:nvSpPr>
        <p:spPr>
          <a:xfrm>
            <a:off x="1165860" y="2779776"/>
            <a:ext cx="4066540" cy="370840"/>
          </a:xfrm>
          <a:custGeom>
            <a:avLst/>
            <a:gdLst/>
            <a:ahLst/>
            <a:cxnLst/>
            <a:rect l="l" t="t" r="r" b="b"/>
            <a:pathLst>
              <a:path w="4066540" h="370839">
                <a:moveTo>
                  <a:pt x="0" y="0"/>
                </a:moveTo>
                <a:lnTo>
                  <a:pt x="4066032" y="0"/>
                </a:lnTo>
                <a:lnTo>
                  <a:pt x="4066032" y="370332"/>
                </a:lnTo>
                <a:lnTo>
                  <a:pt x="0" y="370332"/>
                </a:lnTo>
                <a:lnTo>
                  <a:pt x="0" y="0"/>
                </a:lnTo>
                <a:close/>
              </a:path>
            </a:pathLst>
          </a:custGeom>
          <a:ln w="12192">
            <a:solidFill>
              <a:srgbClr val="000000"/>
            </a:solidFill>
          </a:ln>
        </p:spPr>
        <p:txBody>
          <a:bodyPr wrap="square" lIns="0" tIns="0" rIns="0" bIns="0" rtlCol="0"/>
          <a:lstStyle/>
          <a:p>
            <a:endParaRPr/>
          </a:p>
        </p:txBody>
      </p:sp>
      <p:sp>
        <p:nvSpPr>
          <p:cNvPr id="15" name="object 15"/>
          <p:cNvSpPr txBox="1"/>
          <p:nvPr/>
        </p:nvSpPr>
        <p:spPr>
          <a:xfrm>
            <a:off x="1347019" y="2803708"/>
            <a:ext cx="3702685" cy="330835"/>
          </a:xfrm>
          <a:prstGeom prst="rect">
            <a:avLst/>
          </a:prstGeom>
        </p:spPr>
        <p:txBody>
          <a:bodyPr vert="horz" wrap="square" lIns="0" tIns="13335" rIns="0" bIns="0" rtlCol="0">
            <a:spAutoFit/>
          </a:bodyPr>
          <a:lstStyle/>
          <a:p>
            <a:pPr marL="12700">
              <a:lnSpc>
                <a:spcPct val="100000"/>
              </a:lnSpc>
              <a:spcBef>
                <a:spcPts val="105"/>
              </a:spcBef>
            </a:pPr>
            <a:r>
              <a:rPr sz="2000" b="1" dirty="0">
                <a:latin typeface="Arial"/>
                <a:cs typeface="Arial"/>
              </a:rPr>
              <a:t>Baseline / </a:t>
            </a:r>
            <a:r>
              <a:rPr sz="2000" b="1" spc="-5" dirty="0">
                <a:latin typeface="Arial"/>
                <a:cs typeface="Arial"/>
              </a:rPr>
              <a:t>Randomization</a:t>
            </a:r>
            <a:r>
              <a:rPr sz="2000" b="1" spc="-105" dirty="0">
                <a:latin typeface="Arial"/>
                <a:cs typeface="Arial"/>
              </a:rPr>
              <a:t> </a:t>
            </a:r>
            <a:r>
              <a:rPr sz="2000" b="1" spc="-10" dirty="0">
                <a:latin typeface="Arial"/>
                <a:cs typeface="Arial"/>
              </a:rPr>
              <a:t>Visit</a:t>
            </a:r>
            <a:endParaRPr sz="2000">
              <a:latin typeface="Arial"/>
              <a:cs typeface="Arial"/>
            </a:endParaRPr>
          </a:p>
        </p:txBody>
      </p:sp>
      <p:sp>
        <p:nvSpPr>
          <p:cNvPr id="16" name="object 16"/>
          <p:cNvSpPr txBox="1"/>
          <p:nvPr/>
        </p:nvSpPr>
        <p:spPr>
          <a:xfrm>
            <a:off x="1206246" y="3384041"/>
            <a:ext cx="1638300" cy="688975"/>
          </a:xfrm>
          <a:prstGeom prst="rect">
            <a:avLst/>
          </a:prstGeom>
          <a:ln w="19812">
            <a:solidFill>
              <a:srgbClr val="000000"/>
            </a:solidFill>
          </a:ln>
        </p:spPr>
        <p:txBody>
          <a:bodyPr vert="horz" wrap="square" lIns="0" tIns="36830" rIns="0" bIns="0" rtlCol="0">
            <a:spAutoFit/>
          </a:bodyPr>
          <a:lstStyle/>
          <a:p>
            <a:pPr marL="353695" marR="246379" indent="-100965">
              <a:lnSpc>
                <a:spcPct val="100000"/>
              </a:lnSpc>
              <a:spcBef>
                <a:spcPts val="290"/>
              </a:spcBef>
            </a:pPr>
            <a:r>
              <a:rPr sz="2000" spc="-5" dirty="0">
                <a:latin typeface="Arial"/>
                <a:cs typeface="Arial"/>
              </a:rPr>
              <a:t>M</a:t>
            </a:r>
            <a:r>
              <a:rPr sz="2000" dirty="0">
                <a:latin typeface="Arial"/>
                <a:cs typeface="Arial"/>
              </a:rPr>
              <a:t>e</a:t>
            </a:r>
            <a:r>
              <a:rPr sz="2000" spc="-5" dirty="0">
                <a:latin typeface="Arial"/>
                <a:cs typeface="Arial"/>
              </a:rPr>
              <a:t>tf</a:t>
            </a:r>
            <a:r>
              <a:rPr sz="2000" dirty="0">
                <a:latin typeface="Arial"/>
                <a:cs typeface="Arial"/>
              </a:rPr>
              <a:t>or</a:t>
            </a:r>
            <a:r>
              <a:rPr sz="2000" spc="-5" dirty="0">
                <a:latin typeface="Arial"/>
                <a:cs typeface="Arial"/>
              </a:rPr>
              <a:t>mi</a:t>
            </a:r>
            <a:r>
              <a:rPr sz="2000" dirty="0">
                <a:latin typeface="Arial"/>
                <a:cs typeface="Arial"/>
              </a:rPr>
              <a:t>n  n=1,500</a:t>
            </a:r>
            <a:endParaRPr sz="2000">
              <a:latin typeface="Arial"/>
              <a:cs typeface="Arial"/>
            </a:endParaRPr>
          </a:p>
        </p:txBody>
      </p:sp>
      <p:sp>
        <p:nvSpPr>
          <p:cNvPr id="17" name="object 17"/>
          <p:cNvSpPr txBox="1"/>
          <p:nvPr/>
        </p:nvSpPr>
        <p:spPr>
          <a:xfrm>
            <a:off x="3531870" y="3384041"/>
            <a:ext cx="1628139" cy="759460"/>
          </a:xfrm>
          <a:prstGeom prst="rect">
            <a:avLst/>
          </a:prstGeom>
          <a:ln w="19811">
            <a:solidFill>
              <a:srgbClr val="000000"/>
            </a:solidFill>
          </a:ln>
        </p:spPr>
        <p:txBody>
          <a:bodyPr vert="horz" wrap="square" lIns="0" tIns="36830" rIns="0" bIns="0" rtlCol="0">
            <a:spAutoFit/>
          </a:bodyPr>
          <a:lstStyle/>
          <a:p>
            <a:pPr marL="327025" marR="321310" indent="24130">
              <a:lnSpc>
                <a:spcPct val="100000"/>
              </a:lnSpc>
              <a:spcBef>
                <a:spcPts val="290"/>
              </a:spcBef>
            </a:pPr>
            <a:r>
              <a:rPr sz="2000" dirty="0">
                <a:latin typeface="Arial"/>
                <a:cs typeface="Arial"/>
              </a:rPr>
              <a:t>Placebo  N</a:t>
            </a:r>
            <a:r>
              <a:rPr sz="2000" spc="5" dirty="0">
                <a:latin typeface="Arial"/>
                <a:cs typeface="Arial"/>
              </a:rPr>
              <a:t>=</a:t>
            </a:r>
            <a:r>
              <a:rPr sz="2000" dirty="0">
                <a:latin typeface="Arial"/>
                <a:cs typeface="Arial"/>
              </a:rPr>
              <a:t>1</a:t>
            </a:r>
            <a:r>
              <a:rPr sz="2000" spc="-10" dirty="0">
                <a:latin typeface="Arial"/>
                <a:cs typeface="Arial"/>
              </a:rPr>
              <a:t>,</a:t>
            </a:r>
            <a:r>
              <a:rPr sz="2000" dirty="0">
                <a:latin typeface="Arial"/>
                <a:cs typeface="Arial"/>
              </a:rPr>
              <a:t>500</a:t>
            </a:r>
            <a:endParaRPr sz="2000">
              <a:latin typeface="Arial"/>
              <a:cs typeface="Arial"/>
            </a:endParaRPr>
          </a:p>
        </p:txBody>
      </p:sp>
      <p:sp>
        <p:nvSpPr>
          <p:cNvPr id="18" name="object 18"/>
          <p:cNvSpPr txBox="1"/>
          <p:nvPr/>
        </p:nvSpPr>
        <p:spPr>
          <a:xfrm>
            <a:off x="5911596" y="2915411"/>
            <a:ext cx="2155190" cy="707390"/>
          </a:xfrm>
          <a:prstGeom prst="rect">
            <a:avLst/>
          </a:prstGeom>
          <a:ln w="9144">
            <a:solidFill>
              <a:srgbClr val="000000"/>
            </a:solidFill>
          </a:ln>
        </p:spPr>
        <p:txBody>
          <a:bodyPr vert="horz" wrap="square" lIns="0" tIns="38100" rIns="0" bIns="0" rtlCol="0">
            <a:spAutoFit/>
          </a:bodyPr>
          <a:lstStyle/>
          <a:p>
            <a:pPr algn="ctr">
              <a:lnSpc>
                <a:spcPts val="2395"/>
              </a:lnSpc>
              <a:spcBef>
                <a:spcPts val="300"/>
              </a:spcBef>
            </a:pPr>
            <a:r>
              <a:rPr sz="2000" dirty="0">
                <a:latin typeface="Arial"/>
                <a:cs typeface="Arial"/>
              </a:rPr>
              <a:t>Run-In</a:t>
            </a:r>
            <a:r>
              <a:rPr sz="2000" spc="-45" dirty="0">
                <a:latin typeface="Arial"/>
                <a:cs typeface="Arial"/>
              </a:rPr>
              <a:t> </a:t>
            </a:r>
            <a:r>
              <a:rPr sz="2000" spc="-5" dirty="0">
                <a:latin typeface="Arial"/>
                <a:cs typeface="Arial"/>
              </a:rPr>
              <a:t>Failures</a:t>
            </a:r>
            <a:endParaRPr sz="2000">
              <a:latin typeface="Arial"/>
              <a:cs typeface="Arial"/>
            </a:endParaRPr>
          </a:p>
          <a:p>
            <a:pPr algn="ctr">
              <a:lnSpc>
                <a:spcPts val="2395"/>
              </a:lnSpc>
            </a:pPr>
            <a:r>
              <a:rPr sz="2000" dirty="0">
                <a:latin typeface="Arial"/>
                <a:cs typeface="Arial"/>
              </a:rPr>
              <a:t>~n=350</a:t>
            </a:r>
            <a:endParaRPr sz="2000">
              <a:latin typeface="Arial"/>
              <a:cs typeface="Arial"/>
            </a:endParaRPr>
          </a:p>
        </p:txBody>
      </p:sp>
      <p:sp>
        <p:nvSpPr>
          <p:cNvPr id="19" name="object 19"/>
          <p:cNvSpPr txBox="1"/>
          <p:nvPr/>
        </p:nvSpPr>
        <p:spPr>
          <a:xfrm>
            <a:off x="975360" y="4421123"/>
            <a:ext cx="4241800" cy="678180"/>
          </a:xfrm>
          <a:prstGeom prst="rect">
            <a:avLst/>
          </a:prstGeom>
          <a:ln w="9144">
            <a:solidFill>
              <a:srgbClr val="000000"/>
            </a:solidFill>
          </a:ln>
        </p:spPr>
        <p:txBody>
          <a:bodyPr vert="horz" wrap="square" lIns="0" tIns="37465" rIns="0" bIns="0" rtlCol="0">
            <a:spAutoFit/>
          </a:bodyPr>
          <a:lstStyle/>
          <a:p>
            <a:pPr marL="1101090">
              <a:lnSpc>
                <a:spcPct val="100000"/>
              </a:lnSpc>
              <a:spcBef>
                <a:spcPts val="295"/>
              </a:spcBef>
            </a:pPr>
            <a:r>
              <a:rPr sz="2000" b="1" dirty="0">
                <a:latin typeface="Arial"/>
                <a:cs typeface="Arial"/>
              </a:rPr>
              <a:t>3 &amp; 6 Month</a:t>
            </a:r>
            <a:r>
              <a:rPr sz="2000" b="1" spc="-65" dirty="0">
                <a:latin typeface="Arial"/>
                <a:cs typeface="Arial"/>
              </a:rPr>
              <a:t> </a:t>
            </a:r>
            <a:r>
              <a:rPr sz="2000" b="1" spc="-10" dirty="0">
                <a:latin typeface="Arial"/>
                <a:cs typeface="Arial"/>
              </a:rPr>
              <a:t>Visit</a:t>
            </a:r>
            <a:endParaRPr sz="2000">
              <a:latin typeface="Arial"/>
              <a:cs typeface="Arial"/>
            </a:endParaRPr>
          </a:p>
          <a:p>
            <a:pPr marL="1041400">
              <a:lnSpc>
                <a:spcPct val="100000"/>
              </a:lnSpc>
            </a:pPr>
            <a:r>
              <a:rPr sz="2000" dirty="0">
                <a:latin typeface="Arial"/>
                <a:cs typeface="Arial"/>
              </a:rPr>
              <a:t>Adherence /</a:t>
            </a:r>
            <a:r>
              <a:rPr sz="2000" spc="-60" dirty="0">
                <a:latin typeface="Arial"/>
                <a:cs typeface="Arial"/>
              </a:rPr>
              <a:t> </a:t>
            </a:r>
            <a:r>
              <a:rPr sz="2000" spc="-5" dirty="0">
                <a:latin typeface="Arial"/>
                <a:cs typeface="Arial"/>
              </a:rPr>
              <a:t>Safety</a:t>
            </a:r>
            <a:endParaRPr sz="2000">
              <a:latin typeface="Arial"/>
              <a:cs typeface="Arial"/>
            </a:endParaRPr>
          </a:p>
        </p:txBody>
      </p:sp>
      <p:sp>
        <p:nvSpPr>
          <p:cNvPr id="20" name="object 20">
            <a:extLst>
              <a:ext uri="{C183D7F6-B498-43B3-948B-1728B52AA6E4}">
                <adec:decorative xmlns:adec="http://schemas.microsoft.com/office/drawing/2017/decorative" val="1"/>
              </a:ext>
            </a:extLst>
          </p:cNvPr>
          <p:cNvSpPr/>
          <p:nvPr/>
        </p:nvSpPr>
        <p:spPr>
          <a:xfrm>
            <a:off x="4637532" y="1429511"/>
            <a:ext cx="3175" cy="211454"/>
          </a:xfrm>
          <a:custGeom>
            <a:avLst/>
            <a:gdLst/>
            <a:ahLst/>
            <a:cxnLst/>
            <a:rect l="l" t="t" r="r" b="b"/>
            <a:pathLst>
              <a:path w="3175" h="211455">
                <a:moveTo>
                  <a:pt x="0" y="0"/>
                </a:moveTo>
                <a:lnTo>
                  <a:pt x="2755" y="210870"/>
                </a:lnTo>
              </a:path>
            </a:pathLst>
          </a:custGeom>
          <a:ln w="12699">
            <a:solidFill>
              <a:srgbClr val="000000"/>
            </a:solidFill>
          </a:ln>
        </p:spPr>
        <p:txBody>
          <a:bodyPr wrap="square" lIns="0" tIns="0" rIns="0" bIns="0" rtlCol="0"/>
          <a:lstStyle/>
          <a:p>
            <a:endParaRPr/>
          </a:p>
        </p:txBody>
      </p:sp>
      <p:sp>
        <p:nvSpPr>
          <p:cNvPr id="21" name="object 21">
            <a:extLst>
              <a:ext uri="{C183D7F6-B498-43B3-948B-1728B52AA6E4}">
                <adec:decorative xmlns:adec="http://schemas.microsoft.com/office/drawing/2017/decorative" val="1"/>
              </a:ext>
            </a:extLst>
          </p:cNvPr>
          <p:cNvSpPr/>
          <p:nvPr/>
        </p:nvSpPr>
        <p:spPr>
          <a:xfrm>
            <a:off x="4602028" y="1627184"/>
            <a:ext cx="76200" cy="76835"/>
          </a:xfrm>
          <a:custGeom>
            <a:avLst/>
            <a:gdLst/>
            <a:ahLst/>
            <a:cxnLst/>
            <a:rect l="l" t="t" r="r" b="b"/>
            <a:pathLst>
              <a:path w="76200" h="76835">
                <a:moveTo>
                  <a:pt x="76200" y="0"/>
                </a:moveTo>
                <a:lnTo>
                  <a:pt x="0" y="990"/>
                </a:lnTo>
                <a:lnTo>
                  <a:pt x="39103" y="76695"/>
                </a:lnTo>
                <a:lnTo>
                  <a:pt x="76200" y="0"/>
                </a:lnTo>
                <a:close/>
              </a:path>
            </a:pathLst>
          </a:custGeom>
          <a:solidFill>
            <a:srgbClr val="000000"/>
          </a:solidFill>
        </p:spPr>
        <p:txBody>
          <a:bodyPr wrap="square" lIns="0" tIns="0" rIns="0" bIns="0" rtlCol="0"/>
          <a:lstStyle/>
          <a:p>
            <a:endParaRPr/>
          </a:p>
        </p:txBody>
      </p:sp>
      <p:sp>
        <p:nvSpPr>
          <p:cNvPr id="22" name="object 22">
            <a:extLst>
              <a:ext uri="{C183D7F6-B498-43B3-948B-1728B52AA6E4}">
                <adec:decorative xmlns:adec="http://schemas.microsoft.com/office/drawing/2017/decorative" val="1"/>
              </a:ext>
            </a:extLst>
          </p:cNvPr>
          <p:cNvSpPr/>
          <p:nvPr/>
        </p:nvSpPr>
        <p:spPr>
          <a:xfrm>
            <a:off x="3220211" y="2485644"/>
            <a:ext cx="3175" cy="211454"/>
          </a:xfrm>
          <a:custGeom>
            <a:avLst/>
            <a:gdLst/>
            <a:ahLst/>
            <a:cxnLst/>
            <a:rect l="l" t="t" r="r" b="b"/>
            <a:pathLst>
              <a:path w="3175" h="211455">
                <a:moveTo>
                  <a:pt x="0" y="0"/>
                </a:moveTo>
                <a:lnTo>
                  <a:pt x="2755" y="210870"/>
                </a:lnTo>
              </a:path>
            </a:pathLst>
          </a:custGeom>
          <a:ln w="12699">
            <a:solidFill>
              <a:srgbClr val="000000"/>
            </a:solidFill>
          </a:ln>
        </p:spPr>
        <p:txBody>
          <a:bodyPr wrap="square" lIns="0" tIns="0" rIns="0" bIns="0" rtlCol="0"/>
          <a:lstStyle/>
          <a:p>
            <a:endParaRPr/>
          </a:p>
        </p:txBody>
      </p:sp>
      <p:sp>
        <p:nvSpPr>
          <p:cNvPr id="23" name="object 23">
            <a:extLst>
              <a:ext uri="{C183D7F6-B498-43B3-948B-1728B52AA6E4}">
                <adec:decorative xmlns:adec="http://schemas.microsoft.com/office/drawing/2017/decorative" val="1"/>
              </a:ext>
            </a:extLst>
          </p:cNvPr>
          <p:cNvSpPr/>
          <p:nvPr/>
        </p:nvSpPr>
        <p:spPr>
          <a:xfrm>
            <a:off x="3184720" y="2683317"/>
            <a:ext cx="76200" cy="76835"/>
          </a:xfrm>
          <a:custGeom>
            <a:avLst/>
            <a:gdLst/>
            <a:ahLst/>
            <a:cxnLst/>
            <a:rect l="l" t="t" r="r" b="b"/>
            <a:pathLst>
              <a:path w="76200" h="76835">
                <a:moveTo>
                  <a:pt x="76187" y="0"/>
                </a:moveTo>
                <a:lnTo>
                  <a:pt x="0" y="990"/>
                </a:lnTo>
                <a:lnTo>
                  <a:pt x="39090" y="76695"/>
                </a:lnTo>
                <a:lnTo>
                  <a:pt x="76187" y="0"/>
                </a:lnTo>
                <a:close/>
              </a:path>
            </a:pathLst>
          </a:custGeom>
          <a:solidFill>
            <a:srgbClr val="000000"/>
          </a:solidFill>
        </p:spPr>
        <p:txBody>
          <a:bodyPr wrap="square" lIns="0" tIns="0" rIns="0" bIns="0" rtlCol="0"/>
          <a:lstStyle/>
          <a:p>
            <a:endParaRPr/>
          </a:p>
        </p:txBody>
      </p:sp>
      <p:sp>
        <p:nvSpPr>
          <p:cNvPr id="24" name="object 24">
            <a:extLst>
              <a:ext uri="{C183D7F6-B498-43B3-948B-1728B52AA6E4}">
                <adec:decorative xmlns:adec="http://schemas.microsoft.com/office/drawing/2017/decorative" val="1"/>
              </a:ext>
            </a:extLst>
          </p:cNvPr>
          <p:cNvSpPr/>
          <p:nvPr/>
        </p:nvSpPr>
        <p:spPr>
          <a:xfrm>
            <a:off x="4308347" y="4160520"/>
            <a:ext cx="3175" cy="211454"/>
          </a:xfrm>
          <a:custGeom>
            <a:avLst/>
            <a:gdLst/>
            <a:ahLst/>
            <a:cxnLst/>
            <a:rect l="l" t="t" r="r" b="b"/>
            <a:pathLst>
              <a:path w="3175" h="211454">
                <a:moveTo>
                  <a:pt x="0" y="0"/>
                </a:moveTo>
                <a:lnTo>
                  <a:pt x="2755" y="210870"/>
                </a:lnTo>
              </a:path>
            </a:pathLst>
          </a:custGeom>
          <a:ln w="12699">
            <a:solidFill>
              <a:srgbClr val="000000"/>
            </a:solidFill>
          </a:ln>
        </p:spPr>
        <p:txBody>
          <a:bodyPr wrap="square" lIns="0" tIns="0" rIns="0" bIns="0" rtlCol="0"/>
          <a:lstStyle/>
          <a:p>
            <a:endParaRPr/>
          </a:p>
        </p:txBody>
      </p:sp>
      <p:sp>
        <p:nvSpPr>
          <p:cNvPr id="25" name="object 25">
            <a:extLst>
              <a:ext uri="{C183D7F6-B498-43B3-948B-1728B52AA6E4}">
                <adec:decorative xmlns:adec="http://schemas.microsoft.com/office/drawing/2017/decorative" val="1"/>
              </a:ext>
            </a:extLst>
          </p:cNvPr>
          <p:cNvSpPr/>
          <p:nvPr/>
        </p:nvSpPr>
        <p:spPr>
          <a:xfrm>
            <a:off x="4272843" y="4358192"/>
            <a:ext cx="76200" cy="76835"/>
          </a:xfrm>
          <a:custGeom>
            <a:avLst/>
            <a:gdLst/>
            <a:ahLst/>
            <a:cxnLst/>
            <a:rect l="l" t="t" r="r" b="b"/>
            <a:pathLst>
              <a:path w="76200" h="76835">
                <a:moveTo>
                  <a:pt x="76200" y="0"/>
                </a:moveTo>
                <a:lnTo>
                  <a:pt x="0" y="990"/>
                </a:lnTo>
                <a:lnTo>
                  <a:pt x="39103" y="76695"/>
                </a:lnTo>
                <a:lnTo>
                  <a:pt x="76200" y="0"/>
                </a:lnTo>
                <a:close/>
              </a:path>
            </a:pathLst>
          </a:custGeom>
          <a:solidFill>
            <a:srgbClr val="000000"/>
          </a:solidFill>
        </p:spPr>
        <p:txBody>
          <a:bodyPr wrap="square" lIns="0" tIns="0" rIns="0" bIns="0" rtlCol="0"/>
          <a:lstStyle/>
          <a:p>
            <a:endParaRPr/>
          </a:p>
        </p:txBody>
      </p:sp>
      <p:sp>
        <p:nvSpPr>
          <p:cNvPr id="26" name="object 26">
            <a:extLst>
              <a:ext uri="{C183D7F6-B498-43B3-948B-1728B52AA6E4}">
                <adec:decorative xmlns:adec="http://schemas.microsoft.com/office/drawing/2017/decorative" val="1"/>
              </a:ext>
            </a:extLst>
          </p:cNvPr>
          <p:cNvSpPr/>
          <p:nvPr/>
        </p:nvSpPr>
        <p:spPr>
          <a:xfrm>
            <a:off x="2025395" y="4102608"/>
            <a:ext cx="3175" cy="211454"/>
          </a:xfrm>
          <a:custGeom>
            <a:avLst/>
            <a:gdLst/>
            <a:ahLst/>
            <a:cxnLst/>
            <a:rect l="l" t="t" r="r" b="b"/>
            <a:pathLst>
              <a:path w="3175" h="211454">
                <a:moveTo>
                  <a:pt x="0" y="0"/>
                </a:moveTo>
                <a:lnTo>
                  <a:pt x="2755" y="210870"/>
                </a:lnTo>
              </a:path>
            </a:pathLst>
          </a:custGeom>
          <a:ln w="12699">
            <a:solidFill>
              <a:srgbClr val="000000"/>
            </a:solidFill>
          </a:ln>
        </p:spPr>
        <p:txBody>
          <a:bodyPr wrap="square" lIns="0" tIns="0" rIns="0" bIns="0" rtlCol="0"/>
          <a:lstStyle/>
          <a:p>
            <a:endParaRPr/>
          </a:p>
        </p:txBody>
      </p:sp>
      <p:sp>
        <p:nvSpPr>
          <p:cNvPr id="27" name="object 27">
            <a:extLst>
              <a:ext uri="{C183D7F6-B498-43B3-948B-1728B52AA6E4}">
                <adec:decorative xmlns:adec="http://schemas.microsoft.com/office/drawing/2017/decorative" val="1"/>
              </a:ext>
            </a:extLst>
          </p:cNvPr>
          <p:cNvSpPr/>
          <p:nvPr/>
        </p:nvSpPr>
        <p:spPr>
          <a:xfrm>
            <a:off x="1989904" y="4300280"/>
            <a:ext cx="76200" cy="76835"/>
          </a:xfrm>
          <a:custGeom>
            <a:avLst/>
            <a:gdLst/>
            <a:ahLst/>
            <a:cxnLst/>
            <a:rect l="l" t="t" r="r" b="b"/>
            <a:pathLst>
              <a:path w="76200" h="76835">
                <a:moveTo>
                  <a:pt x="76187" y="0"/>
                </a:moveTo>
                <a:lnTo>
                  <a:pt x="0" y="990"/>
                </a:lnTo>
                <a:lnTo>
                  <a:pt x="39090" y="76695"/>
                </a:lnTo>
                <a:lnTo>
                  <a:pt x="76187" y="0"/>
                </a:lnTo>
                <a:close/>
              </a:path>
            </a:pathLst>
          </a:custGeom>
          <a:solidFill>
            <a:srgbClr val="000000"/>
          </a:solidFill>
        </p:spPr>
        <p:txBody>
          <a:bodyPr wrap="square" lIns="0" tIns="0" rIns="0" bIns="0" rtlCol="0"/>
          <a:lstStyle/>
          <a:p>
            <a:endParaRPr/>
          </a:p>
        </p:txBody>
      </p:sp>
      <p:sp>
        <p:nvSpPr>
          <p:cNvPr id="28" name="object 28">
            <a:extLst>
              <a:ext uri="{C183D7F6-B498-43B3-948B-1728B52AA6E4}">
                <adec:decorative xmlns:adec="http://schemas.microsoft.com/office/drawing/2017/decorative" val="1"/>
              </a:ext>
            </a:extLst>
          </p:cNvPr>
          <p:cNvSpPr/>
          <p:nvPr/>
        </p:nvSpPr>
        <p:spPr>
          <a:xfrm>
            <a:off x="4352544" y="5111496"/>
            <a:ext cx="2540" cy="144145"/>
          </a:xfrm>
          <a:custGeom>
            <a:avLst/>
            <a:gdLst/>
            <a:ahLst/>
            <a:cxnLst/>
            <a:rect l="l" t="t" r="r" b="b"/>
            <a:pathLst>
              <a:path w="2539" h="144145">
                <a:moveTo>
                  <a:pt x="0" y="0"/>
                </a:moveTo>
                <a:lnTo>
                  <a:pt x="2489" y="143776"/>
                </a:lnTo>
              </a:path>
            </a:pathLst>
          </a:custGeom>
          <a:ln w="12699">
            <a:solidFill>
              <a:srgbClr val="000000"/>
            </a:solidFill>
          </a:ln>
        </p:spPr>
        <p:txBody>
          <a:bodyPr wrap="square" lIns="0" tIns="0" rIns="0" bIns="0" rtlCol="0"/>
          <a:lstStyle/>
          <a:p>
            <a:endParaRPr/>
          </a:p>
        </p:txBody>
      </p:sp>
      <p:sp>
        <p:nvSpPr>
          <p:cNvPr id="29" name="object 29">
            <a:extLst>
              <a:ext uri="{C183D7F6-B498-43B3-948B-1728B52AA6E4}">
                <adec:decorative xmlns:adec="http://schemas.microsoft.com/office/drawing/2017/decorative" val="1"/>
              </a:ext>
            </a:extLst>
          </p:cNvPr>
          <p:cNvSpPr/>
          <p:nvPr/>
        </p:nvSpPr>
        <p:spPr>
          <a:xfrm>
            <a:off x="4316727" y="5241918"/>
            <a:ext cx="76200" cy="77470"/>
          </a:xfrm>
          <a:custGeom>
            <a:avLst/>
            <a:gdLst/>
            <a:ahLst/>
            <a:cxnLst/>
            <a:rect l="l" t="t" r="r" b="b"/>
            <a:pathLst>
              <a:path w="76200" h="77470">
                <a:moveTo>
                  <a:pt x="76187" y="0"/>
                </a:moveTo>
                <a:lnTo>
                  <a:pt x="0" y="1320"/>
                </a:lnTo>
                <a:lnTo>
                  <a:pt x="39408" y="76847"/>
                </a:lnTo>
                <a:lnTo>
                  <a:pt x="76187" y="0"/>
                </a:lnTo>
                <a:close/>
              </a:path>
            </a:pathLst>
          </a:custGeom>
          <a:solidFill>
            <a:srgbClr val="000000"/>
          </a:solidFill>
        </p:spPr>
        <p:txBody>
          <a:bodyPr wrap="square" lIns="0" tIns="0" rIns="0" bIns="0" rtlCol="0"/>
          <a:lstStyle/>
          <a:p>
            <a:endParaRPr/>
          </a:p>
        </p:txBody>
      </p:sp>
      <p:sp>
        <p:nvSpPr>
          <p:cNvPr id="30" name="object 30">
            <a:extLst>
              <a:ext uri="{C183D7F6-B498-43B3-948B-1728B52AA6E4}">
                <adec:decorative xmlns:adec="http://schemas.microsoft.com/office/drawing/2017/decorative" val="1"/>
              </a:ext>
            </a:extLst>
          </p:cNvPr>
          <p:cNvSpPr/>
          <p:nvPr/>
        </p:nvSpPr>
        <p:spPr>
          <a:xfrm>
            <a:off x="2060448" y="5082540"/>
            <a:ext cx="3175" cy="211454"/>
          </a:xfrm>
          <a:custGeom>
            <a:avLst/>
            <a:gdLst/>
            <a:ahLst/>
            <a:cxnLst/>
            <a:rect l="l" t="t" r="r" b="b"/>
            <a:pathLst>
              <a:path w="3175" h="211454">
                <a:moveTo>
                  <a:pt x="0" y="0"/>
                </a:moveTo>
                <a:lnTo>
                  <a:pt x="2755" y="210870"/>
                </a:lnTo>
              </a:path>
            </a:pathLst>
          </a:custGeom>
          <a:ln w="12699">
            <a:solidFill>
              <a:srgbClr val="000000"/>
            </a:solidFill>
          </a:ln>
        </p:spPr>
        <p:txBody>
          <a:bodyPr wrap="square" lIns="0" tIns="0" rIns="0" bIns="0" rtlCol="0"/>
          <a:lstStyle/>
          <a:p>
            <a:endParaRPr/>
          </a:p>
        </p:txBody>
      </p:sp>
      <p:sp>
        <p:nvSpPr>
          <p:cNvPr id="31" name="object 31">
            <a:extLst>
              <a:ext uri="{C183D7F6-B498-43B3-948B-1728B52AA6E4}">
                <adec:decorative xmlns:adec="http://schemas.microsoft.com/office/drawing/2017/decorative" val="1"/>
              </a:ext>
            </a:extLst>
          </p:cNvPr>
          <p:cNvSpPr/>
          <p:nvPr/>
        </p:nvSpPr>
        <p:spPr>
          <a:xfrm>
            <a:off x="2024956" y="5280212"/>
            <a:ext cx="76200" cy="76835"/>
          </a:xfrm>
          <a:custGeom>
            <a:avLst/>
            <a:gdLst/>
            <a:ahLst/>
            <a:cxnLst/>
            <a:rect l="l" t="t" r="r" b="b"/>
            <a:pathLst>
              <a:path w="76200" h="76835">
                <a:moveTo>
                  <a:pt x="76187" y="0"/>
                </a:moveTo>
                <a:lnTo>
                  <a:pt x="0" y="990"/>
                </a:lnTo>
                <a:lnTo>
                  <a:pt x="39090" y="76695"/>
                </a:lnTo>
                <a:lnTo>
                  <a:pt x="76187" y="0"/>
                </a:lnTo>
                <a:close/>
              </a:path>
            </a:pathLst>
          </a:custGeom>
          <a:solidFill>
            <a:srgbClr val="000000"/>
          </a:solidFill>
        </p:spPr>
        <p:txBody>
          <a:bodyPr wrap="square" lIns="0" tIns="0" rIns="0" bIns="0" rtlCol="0"/>
          <a:lstStyle/>
          <a:p>
            <a:endParaRPr/>
          </a:p>
        </p:txBody>
      </p:sp>
      <p:sp>
        <p:nvSpPr>
          <p:cNvPr id="32" name="object 32">
            <a:extLst>
              <a:ext uri="{C183D7F6-B498-43B3-948B-1728B52AA6E4}">
                <adec:decorative xmlns:adec="http://schemas.microsoft.com/office/drawing/2017/decorative" val="1"/>
              </a:ext>
            </a:extLst>
          </p:cNvPr>
          <p:cNvSpPr/>
          <p:nvPr/>
        </p:nvSpPr>
        <p:spPr>
          <a:xfrm>
            <a:off x="6984724" y="3852671"/>
            <a:ext cx="1905" cy="429259"/>
          </a:xfrm>
          <a:custGeom>
            <a:avLst/>
            <a:gdLst/>
            <a:ahLst/>
            <a:cxnLst/>
            <a:rect l="l" t="t" r="r" b="b"/>
            <a:pathLst>
              <a:path w="1904" h="429260">
                <a:moveTo>
                  <a:pt x="1562" y="0"/>
                </a:moveTo>
                <a:lnTo>
                  <a:pt x="0" y="428802"/>
                </a:lnTo>
              </a:path>
            </a:pathLst>
          </a:custGeom>
          <a:ln w="12700">
            <a:solidFill>
              <a:srgbClr val="000000"/>
            </a:solidFill>
          </a:ln>
        </p:spPr>
        <p:txBody>
          <a:bodyPr wrap="square" lIns="0" tIns="0" rIns="0" bIns="0" rtlCol="0"/>
          <a:lstStyle/>
          <a:p>
            <a:endParaRPr/>
          </a:p>
        </p:txBody>
      </p:sp>
      <p:sp>
        <p:nvSpPr>
          <p:cNvPr id="33" name="object 33">
            <a:extLst>
              <a:ext uri="{C183D7F6-B498-43B3-948B-1728B52AA6E4}">
                <adec:decorative xmlns:adec="http://schemas.microsoft.com/office/drawing/2017/decorative" val="1"/>
              </a:ext>
            </a:extLst>
          </p:cNvPr>
          <p:cNvSpPr/>
          <p:nvPr/>
        </p:nvSpPr>
        <p:spPr>
          <a:xfrm>
            <a:off x="6946666" y="4268639"/>
            <a:ext cx="76200" cy="76835"/>
          </a:xfrm>
          <a:custGeom>
            <a:avLst/>
            <a:gdLst/>
            <a:ahLst/>
            <a:cxnLst/>
            <a:rect l="l" t="t" r="r" b="b"/>
            <a:pathLst>
              <a:path w="76200" h="76835">
                <a:moveTo>
                  <a:pt x="0" y="0"/>
                </a:moveTo>
                <a:lnTo>
                  <a:pt x="37820" y="76339"/>
                </a:lnTo>
                <a:lnTo>
                  <a:pt x="76200" y="279"/>
                </a:lnTo>
                <a:lnTo>
                  <a:pt x="0" y="0"/>
                </a:lnTo>
                <a:close/>
              </a:path>
            </a:pathLst>
          </a:custGeom>
          <a:solidFill>
            <a:srgbClr val="000000"/>
          </a:solidFill>
        </p:spPr>
        <p:txBody>
          <a:bodyPr wrap="square" lIns="0" tIns="0" rIns="0" bIns="0" rtlCol="0"/>
          <a:lstStyle/>
          <a:p>
            <a:endParaRPr/>
          </a:p>
        </p:txBody>
      </p:sp>
      <p:sp>
        <p:nvSpPr>
          <p:cNvPr id="34" name="object 34"/>
          <p:cNvSpPr txBox="1"/>
          <p:nvPr/>
        </p:nvSpPr>
        <p:spPr>
          <a:xfrm>
            <a:off x="5881115" y="4360164"/>
            <a:ext cx="2155190" cy="399415"/>
          </a:xfrm>
          <a:prstGeom prst="rect">
            <a:avLst/>
          </a:prstGeom>
          <a:ln w="9144">
            <a:solidFill>
              <a:srgbClr val="000000"/>
            </a:solidFill>
          </a:ln>
        </p:spPr>
        <p:txBody>
          <a:bodyPr vert="horz" wrap="square" lIns="0" tIns="38100" rIns="0" bIns="0" rtlCol="0">
            <a:spAutoFit/>
          </a:bodyPr>
          <a:lstStyle/>
          <a:p>
            <a:pPr marL="496570">
              <a:lnSpc>
                <a:spcPct val="100000"/>
              </a:lnSpc>
              <a:spcBef>
                <a:spcPts val="300"/>
              </a:spcBef>
            </a:pPr>
            <a:r>
              <a:rPr sz="2000" dirty="0">
                <a:latin typeface="Arial"/>
                <a:cs typeface="Arial"/>
              </a:rPr>
              <a:t>Outcomes</a:t>
            </a:r>
            <a:endParaRPr sz="2000">
              <a:latin typeface="Arial"/>
              <a:cs typeface="Arial"/>
            </a:endParaRPr>
          </a:p>
        </p:txBody>
      </p:sp>
      <p:sp>
        <p:nvSpPr>
          <p:cNvPr id="35" name="object 35">
            <a:extLst>
              <a:ext uri="{C183D7F6-B498-43B3-948B-1728B52AA6E4}">
                <adec:decorative xmlns:adec="http://schemas.microsoft.com/office/drawing/2017/decorative" val="1"/>
              </a:ext>
            </a:extLst>
          </p:cNvPr>
          <p:cNvSpPr/>
          <p:nvPr/>
        </p:nvSpPr>
        <p:spPr>
          <a:xfrm>
            <a:off x="6984864" y="4786884"/>
            <a:ext cx="1905" cy="247650"/>
          </a:xfrm>
          <a:custGeom>
            <a:avLst/>
            <a:gdLst/>
            <a:ahLst/>
            <a:cxnLst/>
            <a:rect l="l" t="t" r="r" b="b"/>
            <a:pathLst>
              <a:path w="1904" h="247650">
                <a:moveTo>
                  <a:pt x="1422" y="0"/>
                </a:moveTo>
                <a:lnTo>
                  <a:pt x="0" y="247256"/>
                </a:lnTo>
              </a:path>
            </a:pathLst>
          </a:custGeom>
          <a:ln w="12700">
            <a:solidFill>
              <a:srgbClr val="585858"/>
            </a:solidFill>
            <a:prstDash val="sysDash"/>
          </a:ln>
        </p:spPr>
        <p:txBody>
          <a:bodyPr wrap="square" lIns="0" tIns="0" rIns="0" bIns="0" rtlCol="0"/>
          <a:lstStyle/>
          <a:p>
            <a:endParaRPr/>
          </a:p>
        </p:txBody>
      </p:sp>
      <p:sp>
        <p:nvSpPr>
          <p:cNvPr id="36" name="object 36">
            <a:extLst>
              <a:ext uri="{C183D7F6-B498-43B3-948B-1728B52AA6E4}">
                <adec:decorative xmlns:adec="http://schemas.microsoft.com/office/drawing/2017/decorative" val="1"/>
              </a:ext>
            </a:extLst>
          </p:cNvPr>
          <p:cNvSpPr/>
          <p:nvPr/>
        </p:nvSpPr>
        <p:spPr>
          <a:xfrm>
            <a:off x="6946828" y="5021225"/>
            <a:ext cx="76200" cy="76835"/>
          </a:xfrm>
          <a:custGeom>
            <a:avLst/>
            <a:gdLst/>
            <a:ahLst/>
            <a:cxnLst/>
            <a:rect l="l" t="t" r="r" b="b"/>
            <a:pathLst>
              <a:path w="76200" h="76835">
                <a:moveTo>
                  <a:pt x="0" y="0"/>
                </a:moveTo>
                <a:lnTo>
                  <a:pt x="37668" y="76415"/>
                </a:lnTo>
                <a:lnTo>
                  <a:pt x="76200" y="431"/>
                </a:lnTo>
                <a:lnTo>
                  <a:pt x="0" y="0"/>
                </a:lnTo>
                <a:close/>
              </a:path>
            </a:pathLst>
          </a:custGeom>
          <a:solidFill>
            <a:srgbClr val="585858"/>
          </a:solidFill>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blank">
            <a:extLst>
              <a:ext uri="{FF2B5EF4-FFF2-40B4-BE49-F238E27FC236}">
                <a16:creationId xmlns:a16="http://schemas.microsoft.com/office/drawing/2014/main" id="{B138549F-A17A-4714-995C-1A001CAF601D}"/>
              </a:ext>
            </a:extLst>
          </p:cNvPr>
          <p:cNvSpPr>
            <a:spLocks noGrp="1"/>
          </p:cNvSpPr>
          <p:nvPr>
            <p:ph type="title"/>
          </p:nvPr>
        </p:nvSpPr>
        <p:spPr>
          <a:xfrm>
            <a:off x="403226" y="65314"/>
            <a:ext cx="8359774" cy="430887"/>
          </a:xfrm>
        </p:spPr>
        <p:txBody>
          <a:bodyPr/>
          <a:lstStyle/>
          <a:p>
            <a:r>
              <a:rPr lang="en-US"/>
              <a:t>   </a:t>
            </a:r>
            <a:endParaRPr lang="en-US" dirty="0"/>
          </a:p>
        </p:txBody>
      </p:sp>
      <p:pic>
        <p:nvPicPr>
          <p:cNvPr id="4" name="Picture 3" descr="2013: TAME Trial Timeline; R24 Geroscience Network&#10;2014: TAME Executive Committee Formed; Network Retreat, Santa Barbara, CA; Network Retreat, Oroposa, Spain&#10;2015: FDA Meetings, Silver Springs, MD; Network Retreat, Santa Barbara, CA; Application to NIA's Clin Trial Advisory Panel; Network Retreat, New Castle, UK&#10;2016: DoD Pre-Proposal; Revised App. to NIA's Clin Trial Advisory Panel; Assemble 14 Clinical Sites, Drug Distribution, Central Lab, Steering Committee&#10;2017: U19 Application to NIA; Refine Protocol, Regulatory Approvals; Develop &amp; Refine Trial Biomarkers of Aging &amp; Biorepository Strategy&#10;2018: Metformin pilot Studies published; Revised U19 Application to NIA; Pre-IND submitted to FDA&#10;2019: Finalize AFAR Budget &amp; Start-up; FDA Compliant Database; U19 NIA for Biomarkers Stategy; Recruitment starts, 2020">
            <a:extLst>
              <a:ext uri="{FF2B5EF4-FFF2-40B4-BE49-F238E27FC236}">
                <a16:creationId xmlns:a16="http://schemas.microsoft.com/office/drawing/2014/main" id="{1F811F06-6D11-4B48-8144-ED6FE470CD79}"/>
              </a:ext>
            </a:extLst>
          </p:cNvPr>
          <p:cNvPicPr>
            <a:picLocks noChangeAspect="1"/>
          </p:cNvPicPr>
          <p:nvPr/>
        </p:nvPicPr>
        <p:blipFill>
          <a:blip r:embed="rId2"/>
          <a:stretch>
            <a:fillRect/>
          </a:stretch>
        </p:blipFill>
        <p:spPr>
          <a:xfrm>
            <a:off x="0" y="152400"/>
            <a:ext cx="9144000" cy="6836928"/>
          </a:xfrm>
          <a:prstGeom prst="rect">
            <a:avLst/>
          </a:prstGeom>
        </p:spPr>
      </p:pic>
    </p:spTree>
    <p:extLst>
      <p:ext uri="{BB962C8B-B14F-4D97-AF65-F5344CB8AC3E}">
        <p14:creationId xmlns:p14="http://schemas.microsoft.com/office/powerpoint/2010/main" val="2646515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28268" rIns="0" bIns="0" rtlCol="0">
            <a:spAutoFit/>
          </a:bodyPr>
          <a:lstStyle/>
          <a:p>
            <a:pPr marL="784860" marR="5080" indent="-593090">
              <a:lnSpc>
                <a:spcPct val="100400"/>
              </a:lnSpc>
              <a:spcBef>
                <a:spcPts val="85"/>
              </a:spcBef>
            </a:pPr>
            <a:r>
              <a:rPr sz="3200" b="1" spc="-5" dirty="0">
                <a:latin typeface="Arial"/>
                <a:cs typeface="Arial"/>
              </a:rPr>
              <a:t>Collaboratively designed: </a:t>
            </a:r>
            <a:r>
              <a:rPr dirty="0"/>
              <a:t>Investigators,</a:t>
            </a:r>
            <a:r>
              <a:rPr spc="-114" dirty="0"/>
              <a:t> </a:t>
            </a:r>
            <a:r>
              <a:rPr spc="-10" dirty="0"/>
              <a:t>FDA  </a:t>
            </a:r>
            <a:r>
              <a:rPr dirty="0"/>
              <a:t>regulatory officials, </a:t>
            </a:r>
            <a:r>
              <a:rPr spc="-5" dirty="0"/>
              <a:t>NIH &amp; </a:t>
            </a:r>
            <a:r>
              <a:rPr dirty="0"/>
              <a:t>key</a:t>
            </a:r>
            <a:r>
              <a:rPr spc="-35" dirty="0"/>
              <a:t> </a:t>
            </a:r>
            <a:r>
              <a:rPr dirty="0"/>
              <a:t>stakeholders</a:t>
            </a:r>
            <a:endParaRPr sz="3200">
              <a:latin typeface="Arial"/>
              <a:cs typeface="Arial"/>
            </a:endParaRPr>
          </a:p>
        </p:txBody>
      </p:sp>
      <p:grpSp>
        <p:nvGrpSpPr>
          <p:cNvPr id="16" name="Group 15" descr="get people in the same room; cross-discipline communication is key">
            <a:extLst>
              <a:ext uri="{FF2B5EF4-FFF2-40B4-BE49-F238E27FC236}">
                <a16:creationId xmlns:a16="http://schemas.microsoft.com/office/drawing/2014/main" id="{39EBEF94-D4E6-427F-B3AE-321642432640}"/>
              </a:ext>
            </a:extLst>
          </p:cNvPr>
          <p:cNvGrpSpPr/>
          <p:nvPr/>
        </p:nvGrpSpPr>
        <p:grpSpPr>
          <a:xfrm>
            <a:off x="1190244" y="1554479"/>
            <a:ext cx="6611110" cy="1045463"/>
            <a:chOff x="1190244" y="1554479"/>
            <a:chExt cx="6611110" cy="1045463"/>
          </a:xfrm>
        </p:grpSpPr>
        <p:sp>
          <p:nvSpPr>
            <p:cNvPr id="4" name="object 4">
              <a:extLst>
                <a:ext uri="{C183D7F6-B498-43B3-948B-1728B52AA6E4}">
                  <adec:decorative xmlns:adec="http://schemas.microsoft.com/office/drawing/2017/decorative" val="1"/>
                </a:ext>
              </a:extLst>
            </p:cNvPr>
            <p:cNvSpPr/>
            <p:nvPr/>
          </p:nvSpPr>
          <p:spPr>
            <a:xfrm>
              <a:off x="1190244" y="1554480"/>
              <a:ext cx="5167883" cy="679703"/>
            </a:xfrm>
            <a:prstGeom prst="rect">
              <a:avLst/>
            </a:prstGeom>
            <a:blipFill>
              <a:blip r:embed="rId2" cstate="print"/>
              <a:stretch>
                <a:fillRect/>
              </a:stretch>
            </a:blipFill>
          </p:spPr>
          <p:txBody>
            <a:bodyPr wrap="square" lIns="0" tIns="0" rIns="0" bIns="0" rtlCol="0"/>
            <a:lstStyle/>
            <a:p>
              <a:endParaRPr/>
            </a:p>
          </p:txBody>
        </p:sp>
        <p:sp>
          <p:nvSpPr>
            <p:cNvPr id="5" name="object 5">
              <a:extLst>
                <a:ext uri="{C183D7F6-B498-43B3-948B-1728B52AA6E4}">
                  <adec:decorative xmlns:adec="http://schemas.microsoft.com/office/drawing/2017/decorative" val="1"/>
                </a:ext>
              </a:extLst>
            </p:cNvPr>
            <p:cNvSpPr/>
            <p:nvPr/>
          </p:nvSpPr>
          <p:spPr>
            <a:xfrm>
              <a:off x="5952744" y="1554480"/>
              <a:ext cx="507491" cy="679703"/>
            </a:xfrm>
            <a:prstGeom prst="rect">
              <a:avLst/>
            </a:prstGeom>
            <a:blipFill>
              <a:blip r:embed="rId3" cstate="print"/>
              <a:stretch>
                <a:fillRect/>
              </a:stretch>
            </a:blipFill>
          </p:spPr>
          <p:txBody>
            <a:bodyPr wrap="square" lIns="0" tIns="0" rIns="0" bIns="0" rtlCol="0"/>
            <a:lstStyle/>
            <a:p>
              <a:endParaRPr/>
            </a:p>
          </p:txBody>
        </p:sp>
        <p:sp>
          <p:nvSpPr>
            <p:cNvPr id="6" name="object 6">
              <a:extLst>
                <a:ext uri="{C183D7F6-B498-43B3-948B-1728B52AA6E4}">
                  <adec:decorative xmlns:adec="http://schemas.microsoft.com/office/drawing/2017/decorative" val="1"/>
                </a:ext>
              </a:extLst>
            </p:cNvPr>
            <p:cNvSpPr/>
            <p:nvPr/>
          </p:nvSpPr>
          <p:spPr>
            <a:xfrm>
              <a:off x="6054851" y="1554479"/>
              <a:ext cx="1746503" cy="679703"/>
            </a:xfrm>
            <a:prstGeom prst="rect">
              <a:avLst/>
            </a:prstGeom>
            <a:blipFill>
              <a:blip r:embed="rId4" cstate="print"/>
              <a:stretch>
                <a:fillRect/>
              </a:stretch>
            </a:blipFill>
          </p:spPr>
          <p:txBody>
            <a:bodyPr wrap="square" lIns="0" tIns="0" rIns="0" bIns="0" rtlCol="0"/>
            <a:lstStyle/>
            <a:p>
              <a:endParaRPr/>
            </a:p>
          </p:txBody>
        </p:sp>
        <p:sp>
          <p:nvSpPr>
            <p:cNvPr id="7" name="object 7">
              <a:extLst>
                <a:ext uri="{C183D7F6-B498-43B3-948B-1728B52AA6E4}">
                  <adec:decorative xmlns:adec="http://schemas.microsoft.com/office/drawing/2017/decorative" val="1"/>
                </a:ext>
              </a:extLst>
            </p:cNvPr>
            <p:cNvSpPr/>
            <p:nvPr/>
          </p:nvSpPr>
          <p:spPr>
            <a:xfrm>
              <a:off x="2788920" y="1920239"/>
              <a:ext cx="3320795" cy="679703"/>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1380807" y="1633048"/>
              <a:ext cx="6140450" cy="756920"/>
            </a:xfrm>
            <a:prstGeom prst="rect">
              <a:avLst/>
            </a:prstGeom>
          </p:spPr>
          <p:txBody>
            <a:bodyPr vert="horz" wrap="square" lIns="0" tIns="12700" rIns="0" bIns="0" rtlCol="0">
              <a:spAutoFit/>
            </a:bodyPr>
            <a:lstStyle/>
            <a:p>
              <a:pPr marL="1610995" marR="5080" indent="-1598930">
                <a:lnSpc>
                  <a:spcPct val="100000"/>
                </a:lnSpc>
                <a:spcBef>
                  <a:spcPts val="100"/>
                </a:spcBef>
              </a:pPr>
              <a:r>
                <a:rPr sz="2400" spc="-5" dirty="0">
                  <a:solidFill>
                    <a:srgbClr val="7B109A"/>
                  </a:solidFill>
                  <a:latin typeface="Arial"/>
                  <a:cs typeface="Arial"/>
                </a:rPr>
                <a:t>get people in </a:t>
              </a:r>
              <a:r>
                <a:rPr sz="2400" dirty="0">
                  <a:solidFill>
                    <a:srgbClr val="7B109A"/>
                  </a:solidFill>
                  <a:latin typeface="Arial"/>
                  <a:cs typeface="Arial"/>
                </a:rPr>
                <a:t>the </a:t>
              </a:r>
              <a:r>
                <a:rPr sz="2400" spc="-5" dirty="0">
                  <a:solidFill>
                    <a:srgbClr val="7B109A"/>
                  </a:solidFill>
                  <a:latin typeface="Arial"/>
                  <a:cs typeface="Arial"/>
                </a:rPr>
                <a:t>same room; cross-discipline  communication is</a:t>
              </a:r>
              <a:r>
                <a:rPr sz="2400" spc="25" dirty="0">
                  <a:solidFill>
                    <a:srgbClr val="7B109A"/>
                  </a:solidFill>
                  <a:latin typeface="Arial"/>
                  <a:cs typeface="Arial"/>
                </a:rPr>
                <a:t> </a:t>
              </a:r>
              <a:r>
                <a:rPr sz="2400" spc="-5" dirty="0">
                  <a:solidFill>
                    <a:srgbClr val="7B109A"/>
                  </a:solidFill>
                  <a:latin typeface="Arial"/>
                  <a:cs typeface="Arial"/>
                </a:rPr>
                <a:t>key</a:t>
              </a:r>
              <a:endParaRPr sz="2400">
                <a:latin typeface="Arial"/>
                <a:cs typeface="Arial"/>
              </a:endParaRPr>
            </a:p>
          </p:txBody>
        </p:sp>
      </p:grpSp>
      <p:sp>
        <p:nvSpPr>
          <p:cNvPr id="15" name="object 15" descr="NIH NIA Logo"/>
          <p:cNvSpPr/>
          <p:nvPr/>
        </p:nvSpPr>
        <p:spPr>
          <a:xfrm>
            <a:off x="361188" y="3070872"/>
            <a:ext cx="1429511" cy="1429499"/>
          </a:xfrm>
          <a:prstGeom prst="rect">
            <a:avLst/>
          </a:prstGeom>
          <a:blipFill>
            <a:blip r:embed="rId6" cstate="print"/>
            <a:stretch>
              <a:fillRect/>
            </a:stretch>
          </a:blipFill>
        </p:spPr>
        <p:txBody>
          <a:bodyPr wrap="square" lIns="0" tIns="0" rIns="0" bIns="0" rtlCol="0"/>
          <a:lstStyle/>
          <a:p>
            <a:endParaRPr/>
          </a:p>
        </p:txBody>
      </p:sp>
      <p:grpSp>
        <p:nvGrpSpPr>
          <p:cNvPr id="17" name="Group 16" descr="Geroscience Network">
            <a:extLst>
              <a:ext uri="{FF2B5EF4-FFF2-40B4-BE49-F238E27FC236}">
                <a16:creationId xmlns:a16="http://schemas.microsoft.com/office/drawing/2014/main" id="{81CFE51A-AA2D-4340-9109-C62FB9D1A5C8}"/>
              </a:ext>
            </a:extLst>
          </p:cNvPr>
          <p:cNvGrpSpPr/>
          <p:nvPr/>
        </p:nvGrpSpPr>
        <p:grpSpPr>
          <a:xfrm>
            <a:off x="1255775" y="3031235"/>
            <a:ext cx="6339839" cy="2924555"/>
            <a:chOff x="1255775" y="3031235"/>
            <a:chExt cx="6339839" cy="2924555"/>
          </a:xfrm>
        </p:grpSpPr>
        <p:sp>
          <p:nvSpPr>
            <p:cNvPr id="9" name="object 9">
              <a:extLst>
                <a:ext uri="{C183D7F6-B498-43B3-948B-1728B52AA6E4}">
                  <adec:decorative xmlns:adec="http://schemas.microsoft.com/office/drawing/2017/decorative" val="1"/>
                </a:ext>
              </a:extLst>
            </p:cNvPr>
            <p:cNvSpPr/>
            <p:nvPr/>
          </p:nvSpPr>
          <p:spPr>
            <a:xfrm>
              <a:off x="1255775" y="3031235"/>
              <a:ext cx="6339839" cy="2924555"/>
            </a:xfrm>
            <a:prstGeom prst="rect">
              <a:avLst/>
            </a:prstGeom>
            <a:blipFill>
              <a:blip r:embed="rId7" cstate="print"/>
              <a:stretch>
                <a:fillRect/>
              </a:stretch>
            </a:blipFill>
          </p:spPr>
          <p:txBody>
            <a:bodyPr wrap="square" lIns="0" tIns="0" rIns="0" bIns="0" rtlCol="0"/>
            <a:lstStyle/>
            <a:p>
              <a:endParaRPr/>
            </a:p>
          </p:txBody>
        </p:sp>
        <p:sp>
          <p:nvSpPr>
            <p:cNvPr id="10" name="object 10">
              <a:extLst>
                <a:ext uri="{C183D7F6-B498-43B3-948B-1728B52AA6E4}">
                  <adec:decorative xmlns:adec="http://schemas.microsoft.com/office/drawing/2017/decorative" val="1"/>
                </a:ext>
              </a:extLst>
            </p:cNvPr>
            <p:cNvSpPr/>
            <p:nvPr/>
          </p:nvSpPr>
          <p:spPr>
            <a:xfrm>
              <a:off x="2907792" y="3361944"/>
              <a:ext cx="3390900" cy="460375"/>
            </a:xfrm>
            <a:custGeom>
              <a:avLst/>
              <a:gdLst/>
              <a:ahLst/>
              <a:cxnLst/>
              <a:rect l="l" t="t" r="r" b="b"/>
              <a:pathLst>
                <a:path w="3390900" h="460375">
                  <a:moveTo>
                    <a:pt x="0" y="0"/>
                  </a:moveTo>
                  <a:lnTo>
                    <a:pt x="3390900" y="0"/>
                  </a:lnTo>
                  <a:lnTo>
                    <a:pt x="3390900" y="460248"/>
                  </a:lnTo>
                  <a:lnTo>
                    <a:pt x="0" y="460248"/>
                  </a:lnTo>
                  <a:lnTo>
                    <a:pt x="0" y="0"/>
                  </a:lnTo>
                  <a:close/>
                </a:path>
              </a:pathLst>
            </a:custGeom>
            <a:solidFill>
              <a:srgbClr val="000000"/>
            </a:solidFill>
          </p:spPr>
          <p:txBody>
            <a:bodyPr wrap="square" lIns="0" tIns="0" rIns="0" bIns="0" rtlCol="0"/>
            <a:lstStyle/>
            <a:p>
              <a:endParaRPr/>
            </a:p>
          </p:txBody>
        </p:sp>
        <p:sp>
          <p:nvSpPr>
            <p:cNvPr id="11" name="object 11">
              <a:extLst>
                <a:ext uri="{C183D7F6-B498-43B3-948B-1728B52AA6E4}">
                  <adec:decorative xmlns:adec="http://schemas.microsoft.com/office/drawing/2017/decorative" val="1"/>
                </a:ext>
              </a:extLst>
            </p:cNvPr>
            <p:cNvSpPr/>
            <p:nvPr/>
          </p:nvSpPr>
          <p:spPr>
            <a:xfrm>
              <a:off x="2840735" y="3307079"/>
              <a:ext cx="2234183" cy="679703"/>
            </a:xfrm>
            <a:prstGeom prst="rect">
              <a:avLst/>
            </a:prstGeom>
            <a:blipFill>
              <a:blip r:embed="rId8" cstate="print"/>
              <a:stretch>
                <a:fillRect/>
              </a:stretch>
            </a:blipFill>
          </p:spPr>
          <p:txBody>
            <a:bodyPr wrap="square" lIns="0" tIns="0" rIns="0" bIns="0" rtlCol="0"/>
            <a:lstStyle/>
            <a:p>
              <a:endParaRPr/>
            </a:p>
          </p:txBody>
        </p:sp>
        <p:sp>
          <p:nvSpPr>
            <p:cNvPr id="12" name="object 12">
              <a:extLst>
                <a:ext uri="{C183D7F6-B498-43B3-948B-1728B52AA6E4}">
                  <adec:decorative xmlns:adec="http://schemas.microsoft.com/office/drawing/2017/decorative" val="1"/>
                </a:ext>
              </a:extLst>
            </p:cNvPr>
            <p:cNvSpPr/>
            <p:nvPr/>
          </p:nvSpPr>
          <p:spPr>
            <a:xfrm>
              <a:off x="4754879" y="3307079"/>
              <a:ext cx="1610867" cy="679703"/>
            </a:xfrm>
            <a:prstGeom prst="rect">
              <a:avLst/>
            </a:prstGeom>
            <a:blipFill>
              <a:blip r:embed="rId9" cstate="print"/>
              <a:stretch>
                <a:fillRect/>
              </a:stretch>
            </a:blipFill>
          </p:spPr>
          <p:txBody>
            <a:bodyPr wrap="square" lIns="0" tIns="0" rIns="0" bIns="0" rtlCol="0"/>
            <a:lstStyle/>
            <a:p>
              <a:endParaRPr/>
            </a:p>
          </p:txBody>
        </p:sp>
        <p:sp>
          <p:nvSpPr>
            <p:cNvPr id="13" name="object 13"/>
            <p:cNvSpPr txBox="1"/>
            <p:nvPr/>
          </p:nvSpPr>
          <p:spPr>
            <a:xfrm>
              <a:off x="3030776" y="3386602"/>
              <a:ext cx="3145790"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FFFFFF"/>
                  </a:solidFill>
                  <a:latin typeface="Arial"/>
                  <a:cs typeface="Arial"/>
                </a:rPr>
                <a:t>Geroscience</a:t>
              </a:r>
              <a:r>
                <a:rPr sz="2400" b="1" spc="-55" dirty="0">
                  <a:solidFill>
                    <a:srgbClr val="FFFFFF"/>
                  </a:solidFill>
                  <a:latin typeface="Arial"/>
                  <a:cs typeface="Arial"/>
                </a:rPr>
                <a:t> </a:t>
              </a:r>
              <a:r>
                <a:rPr sz="2400" b="1" dirty="0">
                  <a:solidFill>
                    <a:srgbClr val="FFFFFF"/>
                  </a:solidFill>
                  <a:latin typeface="Arial"/>
                  <a:cs typeface="Arial"/>
                </a:rPr>
                <a:t>Network</a:t>
              </a:r>
              <a:endParaRPr sz="2400">
                <a:latin typeface="Arial"/>
                <a:cs typeface="Arial"/>
              </a:endParaRPr>
            </a:p>
          </p:txBody>
        </p:sp>
      </p:grpSp>
      <p:sp>
        <p:nvSpPr>
          <p:cNvPr id="14" name="object 14" descr="afar (american federation for aging research) logo"/>
          <p:cNvSpPr/>
          <p:nvPr/>
        </p:nvSpPr>
        <p:spPr>
          <a:xfrm>
            <a:off x="6963156" y="3413759"/>
            <a:ext cx="1988819" cy="818387"/>
          </a:xfrm>
          <a:prstGeom prst="rect">
            <a:avLst/>
          </a:prstGeom>
          <a:blipFill>
            <a:blip r:embed="rId10" cstate="print"/>
            <a:stretch>
              <a:fillRect/>
            </a:stretch>
          </a:blipFill>
        </p:spPr>
        <p:txBody>
          <a:bodyPr wrap="square" lIns="0" tIns="0" rIns="0" bIns="0" rtlCol="0"/>
          <a:lstStyle/>
          <a:p>
            <a:endParaRPr/>
          </a:p>
        </p:txBody>
      </p:sp>
      <p:sp>
        <p:nvSpPr>
          <p:cNvPr id="3" name="object 3"/>
          <p:cNvSpPr txBox="1"/>
          <p:nvPr/>
        </p:nvSpPr>
        <p:spPr>
          <a:xfrm>
            <a:off x="8247380" y="6351523"/>
            <a:ext cx="224154"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Arial"/>
                <a:cs typeface="Arial"/>
              </a:rPr>
              <a:t>3</a:t>
            </a:r>
            <a:r>
              <a:rPr sz="1400" dirty="0">
                <a:latin typeface="Arial"/>
                <a:cs typeface="Arial"/>
              </a:rPr>
              <a:t>3</a:t>
            </a:r>
            <a:endParaRPr sz="1400">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44500" y="528713"/>
            <a:ext cx="6327775" cy="574040"/>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9E7D38"/>
                </a:solidFill>
              </a:rPr>
              <a:t>Considerations for HIV </a:t>
            </a:r>
            <a:r>
              <a:rPr sz="3600" dirty="0">
                <a:solidFill>
                  <a:srgbClr val="9E7D38"/>
                </a:solidFill>
              </a:rPr>
              <a:t>&amp;</a:t>
            </a:r>
            <a:r>
              <a:rPr sz="3600" spc="-245" dirty="0">
                <a:solidFill>
                  <a:srgbClr val="9E7D38"/>
                </a:solidFill>
              </a:rPr>
              <a:t> </a:t>
            </a:r>
            <a:r>
              <a:rPr sz="3600" spc="-5" dirty="0">
                <a:solidFill>
                  <a:srgbClr val="9E7D38"/>
                </a:solidFill>
              </a:rPr>
              <a:t>Aging</a:t>
            </a:r>
            <a:endParaRPr sz="3600"/>
          </a:p>
        </p:txBody>
      </p:sp>
      <p:sp>
        <p:nvSpPr>
          <p:cNvPr id="4" name="object 4"/>
          <p:cNvSpPr txBox="1"/>
          <p:nvPr/>
        </p:nvSpPr>
        <p:spPr>
          <a:xfrm>
            <a:off x="444500" y="1279821"/>
            <a:ext cx="7270115" cy="4691380"/>
          </a:xfrm>
          <a:prstGeom prst="rect">
            <a:avLst/>
          </a:prstGeom>
        </p:spPr>
        <p:txBody>
          <a:bodyPr vert="horz" wrap="square" lIns="0" tIns="12065" rIns="0" bIns="0" rtlCol="0">
            <a:spAutoFit/>
          </a:bodyPr>
          <a:lstStyle/>
          <a:p>
            <a:pPr marL="243840" marR="753110" indent="-231140">
              <a:lnSpc>
                <a:spcPct val="100000"/>
              </a:lnSpc>
              <a:spcBef>
                <a:spcPts val="95"/>
              </a:spcBef>
              <a:buChar char="•"/>
              <a:tabLst>
                <a:tab pos="244475" algn="l"/>
              </a:tabLst>
            </a:pPr>
            <a:r>
              <a:rPr sz="2800" dirty="0">
                <a:latin typeface="Arial"/>
                <a:cs typeface="Arial"/>
              </a:rPr>
              <a:t>Intentional </a:t>
            </a:r>
            <a:r>
              <a:rPr sz="2800" spc="-10" dirty="0">
                <a:latin typeface="Arial"/>
                <a:cs typeface="Arial"/>
              </a:rPr>
              <a:t>effort </a:t>
            </a:r>
            <a:r>
              <a:rPr sz="2800" spc="-5" dirty="0">
                <a:latin typeface="Arial"/>
                <a:cs typeface="Arial"/>
              </a:rPr>
              <a:t>across </a:t>
            </a:r>
            <a:r>
              <a:rPr sz="2800" dirty="0">
                <a:latin typeface="Arial"/>
                <a:cs typeface="Arial"/>
              </a:rPr>
              <a:t>disciplines,  </a:t>
            </a:r>
            <a:r>
              <a:rPr sz="2800" spc="-5" dirty="0">
                <a:latin typeface="Arial"/>
                <a:cs typeface="Arial"/>
              </a:rPr>
              <a:t>communities, </a:t>
            </a:r>
            <a:r>
              <a:rPr sz="2800" dirty="0">
                <a:latin typeface="Arial"/>
                <a:cs typeface="Arial"/>
              </a:rPr>
              <a:t>stakeholders: </a:t>
            </a:r>
            <a:r>
              <a:rPr sz="2800" spc="-5" dirty="0">
                <a:latin typeface="Arial"/>
                <a:cs typeface="Arial"/>
              </a:rPr>
              <a:t>R24 </a:t>
            </a:r>
            <a:r>
              <a:rPr sz="2800" spc="-5" dirty="0">
                <a:latin typeface="Wingdings"/>
                <a:cs typeface="Wingdings"/>
              </a:rPr>
              <a:t></a:t>
            </a:r>
            <a:r>
              <a:rPr sz="2800" spc="85" dirty="0">
                <a:latin typeface="Times New Roman"/>
                <a:cs typeface="Times New Roman"/>
              </a:rPr>
              <a:t> </a:t>
            </a:r>
            <a:r>
              <a:rPr sz="2800" spc="-5" dirty="0">
                <a:latin typeface="Arial"/>
                <a:cs typeface="Arial"/>
              </a:rPr>
              <a:t>R33</a:t>
            </a:r>
            <a:endParaRPr sz="2800">
              <a:latin typeface="Arial"/>
              <a:cs typeface="Arial"/>
            </a:endParaRPr>
          </a:p>
          <a:p>
            <a:pPr marL="243840" marR="1075690" indent="-231140">
              <a:lnSpc>
                <a:spcPct val="100000"/>
              </a:lnSpc>
              <a:buChar char="•"/>
              <a:tabLst>
                <a:tab pos="244475" algn="l"/>
              </a:tabLst>
            </a:pPr>
            <a:r>
              <a:rPr sz="2800" spc="-5" dirty="0">
                <a:latin typeface="Arial"/>
                <a:cs typeface="Arial"/>
              </a:rPr>
              <a:t>Funding </a:t>
            </a:r>
            <a:r>
              <a:rPr sz="2800" dirty="0">
                <a:latin typeface="Arial"/>
                <a:cs typeface="Arial"/>
              </a:rPr>
              <a:t>clinical trials </a:t>
            </a:r>
            <a:r>
              <a:rPr sz="2800" spc="-5" dirty="0">
                <a:latin typeface="Arial"/>
                <a:cs typeface="Arial"/>
              </a:rPr>
              <a:t>with </a:t>
            </a:r>
            <a:r>
              <a:rPr sz="2800" dirty="0">
                <a:latin typeface="Arial"/>
                <a:cs typeface="Arial"/>
              </a:rPr>
              <a:t>age-related  </a:t>
            </a:r>
            <a:r>
              <a:rPr sz="2800" spc="-5" dirty="0">
                <a:latin typeface="Arial"/>
                <a:cs typeface="Arial"/>
              </a:rPr>
              <a:t>multimorbidity as an</a:t>
            </a:r>
            <a:r>
              <a:rPr sz="2800" spc="35" dirty="0">
                <a:latin typeface="Arial"/>
                <a:cs typeface="Arial"/>
              </a:rPr>
              <a:t> </a:t>
            </a:r>
            <a:r>
              <a:rPr sz="2800" spc="-5" dirty="0">
                <a:latin typeface="Arial"/>
                <a:cs typeface="Arial"/>
              </a:rPr>
              <a:t>outcome</a:t>
            </a:r>
            <a:endParaRPr sz="2800">
              <a:latin typeface="Arial"/>
              <a:cs typeface="Arial"/>
            </a:endParaRPr>
          </a:p>
          <a:p>
            <a:pPr marL="243840" marR="5080" indent="-231140">
              <a:lnSpc>
                <a:spcPct val="100000"/>
              </a:lnSpc>
              <a:buChar char="•"/>
              <a:tabLst>
                <a:tab pos="244475" algn="l"/>
              </a:tabLst>
            </a:pPr>
            <a:r>
              <a:rPr sz="2800" spc="-5" dirty="0">
                <a:latin typeface="Arial"/>
                <a:cs typeface="Arial"/>
              </a:rPr>
              <a:t>Shared </a:t>
            </a:r>
            <a:r>
              <a:rPr sz="2800" dirty="0">
                <a:latin typeface="Arial"/>
                <a:cs typeface="Arial"/>
              </a:rPr>
              <a:t>drivers of biological aging </a:t>
            </a:r>
            <a:r>
              <a:rPr sz="2800" spc="-5" dirty="0">
                <a:latin typeface="Arial"/>
                <a:cs typeface="Arial"/>
              </a:rPr>
              <a:t>in persons  </a:t>
            </a:r>
            <a:r>
              <a:rPr sz="2800" dirty="0">
                <a:latin typeface="Arial"/>
                <a:cs typeface="Arial"/>
              </a:rPr>
              <a:t>living </a:t>
            </a:r>
            <a:r>
              <a:rPr sz="2800" spc="-5" dirty="0">
                <a:latin typeface="Arial"/>
                <a:cs typeface="Arial"/>
              </a:rPr>
              <a:t>with</a:t>
            </a:r>
            <a:r>
              <a:rPr sz="2800" spc="5" dirty="0">
                <a:latin typeface="Arial"/>
                <a:cs typeface="Arial"/>
              </a:rPr>
              <a:t> </a:t>
            </a:r>
            <a:r>
              <a:rPr sz="2800" spc="-5" dirty="0">
                <a:latin typeface="Arial"/>
                <a:cs typeface="Arial"/>
              </a:rPr>
              <a:t>HIV</a:t>
            </a:r>
            <a:endParaRPr sz="2800">
              <a:latin typeface="Arial"/>
              <a:cs typeface="Arial"/>
            </a:endParaRPr>
          </a:p>
          <a:p>
            <a:pPr marL="701040" lvl="1" indent="-231140">
              <a:lnSpc>
                <a:spcPct val="100000"/>
              </a:lnSpc>
              <a:spcBef>
                <a:spcPts val="20"/>
              </a:spcBef>
              <a:buChar char="•"/>
              <a:tabLst>
                <a:tab pos="701040" algn="l"/>
                <a:tab pos="701675" algn="l"/>
              </a:tabLst>
            </a:pPr>
            <a:r>
              <a:rPr sz="2000" dirty="0">
                <a:latin typeface="Arial"/>
                <a:cs typeface="Arial"/>
              </a:rPr>
              <a:t>Disentangle: aging, DZ, </a:t>
            </a:r>
            <a:r>
              <a:rPr sz="2000" spc="-5" dirty="0">
                <a:latin typeface="Arial"/>
                <a:cs typeface="Arial"/>
              </a:rPr>
              <a:t>Tx, </a:t>
            </a:r>
            <a:r>
              <a:rPr sz="2000" dirty="0">
                <a:latin typeface="Arial"/>
                <a:cs typeface="Arial"/>
              </a:rPr>
              <a:t>nonlinear combined</a:t>
            </a:r>
            <a:r>
              <a:rPr sz="2000" spc="-180" dirty="0">
                <a:latin typeface="Arial"/>
                <a:cs typeface="Arial"/>
              </a:rPr>
              <a:t> </a:t>
            </a:r>
            <a:r>
              <a:rPr sz="2000" spc="-10" dirty="0">
                <a:latin typeface="Arial"/>
                <a:cs typeface="Arial"/>
              </a:rPr>
              <a:t>effects</a:t>
            </a:r>
            <a:endParaRPr sz="2000">
              <a:latin typeface="Arial"/>
              <a:cs typeface="Arial"/>
            </a:endParaRPr>
          </a:p>
          <a:p>
            <a:pPr marL="701040" lvl="1" indent="-231140">
              <a:lnSpc>
                <a:spcPct val="100000"/>
              </a:lnSpc>
              <a:buChar char="•"/>
              <a:tabLst>
                <a:tab pos="701040" algn="l"/>
                <a:tab pos="701675" algn="l"/>
              </a:tabLst>
            </a:pPr>
            <a:r>
              <a:rPr sz="2000" dirty="0">
                <a:latin typeface="Arial"/>
                <a:cs typeface="Arial"/>
              </a:rPr>
              <a:t>Biomarker</a:t>
            </a:r>
            <a:r>
              <a:rPr sz="2000" spc="-45" dirty="0">
                <a:latin typeface="Arial"/>
                <a:cs typeface="Arial"/>
              </a:rPr>
              <a:t> </a:t>
            </a:r>
            <a:r>
              <a:rPr sz="2000" dirty="0">
                <a:latin typeface="Arial"/>
                <a:cs typeface="Arial"/>
              </a:rPr>
              <a:t>considerations</a:t>
            </a:r>
            <a:endParaRPr sz="2000">
              <a:latin typeface="Arial"/>
              <a:cs typeface="Arial"/>
            </a:endParaRPr>
          </a:p>
          <a:p>
            <a:pPr marL="701040" lvl="1" indent="-231140">
              <a:lnSpc>
                <a:spcPct val="100000"/>
              </a:lnSpc>
              <a:buChar char="•"/>
              <a:tabLst>
                <a:tab pos="701040" algn="l"/>
                <a:tab pos="701675" algn="l"/>
              </a:tabLst>
            </a:pPr>
            <a:r>
              <a:rPr sz="2000" dirty="0">
                <a:latin typeface="Arial"/>
                <a:cs typeface="Arial"/>
              </a:rPr>
              <a:t>Geroscience-guided</a:t>
            </a:r>
            <a:r>
              <a:rPr sz="2000" spc="-45" dirty="0">
                <a:latin typeface="Arial"/>
                <a:cs typeface="Arial"/>
              </a:rPr>
              <a:t> </a:t>
            </a:r>
            <a:r>
              <a:rPr sz="2000" spc="-5" dirty="0">
                <a:latin typeface="Arial"/>
                <a:cs typeface="Arial"/>
              </a:rPr>
              <a:t>interventions</a:t>
            </a:r>
            <a:endParaRPr sz="2000">
              <a:latin typeface="Arial"/>
              <a:cs typeface="Arial"/>
            </a:endParaRPr>
          </a:p>
          <a:p>
            <a:pPr marL="243840" indent="-231140">
              <a:lnSpc>
                <a:spcPct val="100000"/>
              </a:lnSpc>
              <a:spcBef>
                <a:spcPts val="580"/>
              </a:spcBef>
              <a:buChar char="•"/>
              <a:tabLst>
                <a:tab pos="244475" algn="l"/>
              </a:tabLst>
            </a:pPr>
            <a:r>
              <a:rPr sz="2800" spc="-25" dirty="0">
                <a:latin typeface="Arial"/>
                <a:cs typeface="Arial"/>
              </a:rPr>
              <a:t>Trial </a:t>
            </a:r>
            <a:r>
              <a:rPr sz="2800" dirty="0">
                <a:latin typeface="Arial"/>
                <a:cs typeface="Arial"/>
              </a:rPr>
              <a:t>populations </a:t>
            </a:r>
            <a:r>
              <a:rPr sz="2800" spc="-5" dirty="0">
                <a:latin typeface="Arial"/>
                <a:cs typeface="Arial"/>
              </a:rPr>
              <a:t>&amp; </a:t>
            </a:r>
            <a:r>
              <a:rPr sz="2800" dirty="0">
                <a:latin typeface="Arial"/>
                <a:cs typeface="Arial"/>
              </a:rPr>
              <a:t>referent</a:t>
            </a:r>
            <a:r>
              <a:rPr sz="2800" spc="35" dirty="0">
                <a:latin typeface="Arial"/>
                <a:cs typeface="Arial"/>
              </a:rPr>
              <a:t> </a:t>
            </a:r>
            <a:r>
              <a:rPr sz="2800" dirty="0">
                <a:latin typeface="Arial"/>
                <a:cs typeface="Arial"/>
              </a:rPr>
              <a:t>groups</a:t>
            </a:r>
            <a:endParaRPr sz="2800">
              <a:latin typeface="Arial"/>
              <a:cs typeface="Arial"/>
            </a:endParaRPr>
          </a:p>
          <a:p>
            <a:pPr marL="469900" marR="452755" lvl="1" indent="-226060">
              <a:lnSpc>
                <a:spcPct val="100000"/>
              </a:lnSpc>
              <a:spcBef>
                <a:spcPts val="620"/>
              </a:spcBef>
              <a:buChar char="•"/>
              <a:tabLst>
                <a:tab pos="469265" algn="l"/>
                <a:tab pos="469900" algn="l"/>
              </a:tabLst>
            </a:pPr>
            <a:r>
              <a:rPr sz="2000" dirty="0">
                <a:latin typeface="Arial"/>
                <a:cs typeface="Arial"/>
              </a:rPr>
              <a:t>Persons </a:t>
            </a:r>
            <a:r>
              <a:rPr sz="2000" spc="-5" dirty="0">
                <a:latin typeface="Arial"/>
                <a:cs typeface="Arial"/>
              </a:rPr>
              <a:t>with </a:t>
            </a:r>
            <a:r>
              <a:rPr sz="2000" dirty="0">
                <a:latin typeface="Arial"/>
                <a:cs typeface="Arial"/>
              </a:rPr>
              <a:t>HIV </a:t>
            </a:r>
            <a:r>
              <a:rPr sz="2000" spc="-5" dirty="0">
                <a:latin typeface="Arial"/>
                <a:cs typeface="Arial"/>
              </a:rPr>
              <a:t>in trials: </a:t>
            </a:r>
            <a:r>
              <a:rPr sz="2000" dirty="0">
                <a:latin typeface="Arial"/>
                <a:cs typeface="Arial"/>
              </a:rPr>
              <a:t>dogma, population,</a:t>
            </a:r>
            <a:r>
              <a:rPr sz="2000" spc="-130" dirty="0">
                <a:latin typeface="Arial"/>
                <a:cs typeface="Arial"/>
              </a:rPr>
              <a:t> </a:t>
            </a:r>
            <a:r>
              <a:rPr sz="2000" dirty="0">
                <a:latin typeface="Arial"/>
                <a:cs typeface="Arial"/>
              </a:rPr>
              <a:t>unknowns  </a:t>
            </a:r>
            <a:r>
              <a:rPr sz="2000" spc="-5" dirty="0">
                <a:latin typeface="Arial"/>
                <a:cs typeface="Arial"/>
              </a:rPr>
              <a:t>related to </a:t>
            </a:r>
            <a:r>
              <a:rPr sz="2000" dirty="0">
                <a:latin typeface="Arial"/>
                <a:cs typeface="Arial"/>
              </a:rPr>
              <a:t>shared &amp; divergent</a:t>
            </a:r>
            <a:r>
              <a:rPr sz="2000" spc="-114" dirty="0">
                <a:latin typeface="Arial"/>
                <a:cs typeface="Arial"/>
              </a:rPr>
              <a:t> </a:t>
            </a:r>
            <a:r>
              <a:rPr sz="2000" dirty="0">
                <a:latin typeface="Arial"/>
                <a:cs typeface="Arial"/>
              </a:rPr>
              <a:t>biology</a:t>
            </a:r>
            <a:endParaRPr sz="2000">
              <a:latin typeface="Arial"/>
              <a:cs typeface="Arial"/>
            </a:endParaRPr>
          </a:p>
        </p:txBody>
      </p:sp>
      <p:sp>
        <p:nvSpPr>
          <p:cNvPr id="2" name="object 2"/>
          <p:cNvSpPr txBox="1"/>
          <p:nvPr/>
        </p:nvSpPr>
        <p:spPr>
          <a:xfrm>
            <a:off x="901700" y="6500840"/>
            <a:ext cx="2048510"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7E7E7E"/>
                </a:solidFill>
                <a:latin typeface="Arial"/>
                <a:cs typeface="Arial"/>
              </a:rPr>
              <a:t>Wake </a:t>
            </a:r>
            <a:r>
              <a:rPr sz="1000" spc="-5" dirty="0">
                <a:solidFill>
                  <a:srgbClr val="7E7E7E"/>
                </a:solidFill>
                <a:latin typeface="Arial"/>
                <a:cs typeface="Arial"/>
              </a:rPr>
              <a:t>Forest </a:t>
            </a:r>
            <a:r>
              <a:rPr sz="1000" spc="-10" dirty="0">
                <a:solidFill>
                  <a:srgbClr val="7E7E7E"/>
                </a:solidFill>
                <a:latin typeface="Arial"/>
                <a:cs typeface="Arial"/>
              </a:rPr>
              <a:t>Baptist Medical</a:t>
            </a:r>
            <a:r>
              <a:rPr sz="1000" spc="-50" dirty="0">
                <a:solidFill>
                  <a:srgbClr val="7E7E7E"/>
                </a:solidFill>
                <a:latin typeface="Arial"/>
                <a:cs typeface="Arial"/>
              </a:rPr>
              <a:t> </a:t>
            </a:r>
            <a:r>
              <a:rPr sz="1000" spc="-10" dirty="0">
                <a:solidFill>
                  <a:srgbClr val="7E7E7E"/>
                </a:solidFill>
                <a:latin typeface="Arial"/>
                <a:cs typeface="Arial"/>
              </a:rPr>
              <a:t>Center</a:t>
            </a:r>
            <a:endParaRPr sz="1000">
              <a:latin typeface="Arial"/>
              <a:cs typeface="Arial"/>
            </a:endParaRPr>
          </a:p>
        </p:txBody>
      </p:sp>
      <p:sp>
        <p:nvSpPr>
          <p:cNvPr id="5" name="object 5"/>
          <p:cNvSpPr txBox="1"/>
          <p:nvPr/>
        </p:nvSpPr>
        <p:spPr>
          <a:xfrm>
            <a:off x="8533892" y="6491414"/>
            <a:ext cx="165735" cy="177800"/>
          </a:xfrm>
          <a:prstGeom prst="rect">
            <a:avLst/>
          </a:prstGeom>
        </p:spPr>
        <p:txBody>
          <a:bodyPr vert="horz" wrap="square" lIns="0" tIns="12065" rIns="0" bIns="0" rtlCol="0">
            <a:spAutoFit/>
          </a:bodyPr>
          <a:lstStyle/>
          <a:p>
            <a:pPr marL="12700">
              <a:lnSpc>
                <a:spcPct val="100000"/>
              </a:lnSpc>
              <a:spcBef>
                <a:spcPts val="95"/>
              </a:spcBef>
            </a:pPr>
            <a:r>
              <a:rPr sz="1000" spc="-10" dirty="0">
                <a:solidFill>
                  <a:srgbClr val="888888"/>
                </a:solidFill>
                <a:latin typeface="Arial"/>
                <a:cs typeface="Arial"/>
              </a:rPr>
              <a:t>34</a:t>
            </a:r>
            <a:endParaRPr sz="1000">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40536" y="180060"/>
            <a:ext cx="7985759" cy="513715"/>
          </a:xfrm>
          <a:prstGeom prst="rect">
            <a:avLst/>
          </a:prstGeom>
        </p:spPr>
        <p:txBody>
          <a:bodyPr vert="horz" wrap="square" lIns="0" tIns="12700" rIns="0" bIns="0" rtlCol="0">
            <a:spAutoFit/>
          </a:bodyPr>
          <a:lstStyle/>
          <a:p>
            <a:pPr marL="12700">
              <a:lnSpc>
                <a:spcPct val="100000"/>
              </a:lnSpc>
              <a:spcBef>
                <a:spcPts val="100"/>
              </a:spcBef>
            </a:pPr>
            <a:r>
              <a:rPr sz="3200" spc="-65" dirty="0"/>
              <a:t>TAME </a:t>
            </a:r>
            <a:r>
              <a:rPr sz="3200" spc="-30" dirty="0"/>
              <a:t>Trial </a:t>
            </a:r>
            <a:r>
              <a:rPr sz="3200" spc="-5" dirty="0"/>
              <a:t>Sites: Institutions </a:t>
            </a:r>
            <a:r>
              <a:rPr sz="3200" dirty="0"/>
              <a:t>&amp;</a:t>
            </a:r>
            <a:r>
              <a:rPr sz="3200" spc="20" dirty="0"/>
              <a:t> </a:t>
            </a:r>
            <a:r>
              <a:rPr sz="3200" spc="-5" dirty="0"/>
              <a:t>Investigators</a:t>
            </a:r>
            <a:endParaRPr sz="3200"/>
          </a:p>
        </p:txBody>
      </p:sp>
      <p:graphicFrame>
        <p:nvGraphicFramePr>
          <p:cNvPr id="4" name="object 4"/>
          <p:cNvGraphicFramePr>
            <a:graphicFrameLocks noGrp="1"/>
          </p:cNvGraphicFramePr>
          <p:nvPr/>
        </p:nvGraphicFramePr>
        <p:xfrm>
          <a:off x="174899" y="862450"/>
          <a:ext cx="8819514" cy="5429636"/>
        </p:xfrm>
        <a:graphic>
          <a:graphicData uri="http://schemas.openxmlformats.org/drawingml/2006/table">
            <a:tbl>
              <a:tblPr firstRow="1" bandRow="1">
                <a:tableStyleId>{2D5ABB26-0587-4C30-8999-92F81FD0307C}</a:tableStyleId>
              </a:tblPr>
              <a:tblGrid>
                <a:gridCol w="1926589">
                  <a:extLst>
                    <a:ext uri="{9D8B030D-6E8A-4147-A177-3AD203B41FA5}">
                      <a16:colId xmlns:a16="http://schemas.microsoft.com/office/drawing/2014/main" val="20000"/>
                    </a:ext>
                  </a:extLst>
                </a:gridCol>
                <a:gridCol w="2408555">
                  <a:extLst>
                    <a:ext uri="{9D8B030D-6E8A-4147-A177-3AD203B41FA5}">
                      <a16:colId xmlns:a16="http://schemas.microsoft.com/office/drawing/2014/main" val="20001"/>
                    </a:ext>
                  </a:extLst>
                </a:gridCol>
                <a:gridCol w="102235">
                  <a:extLst>
                    <a:ext uri="{9D8B030D-6E8A-4147-A177-3AD203B41FA5}">
                      <a16:colId xmlns:a16="http://schemas.microsoft.com/office/drawing/2014/main" val="20002"/>
                    </a:ext>
                  </a:extLst>
                </a:gridCol>
                <a:gridCol w="1931035">
                  <a:extLst>
                    <a:ext uri="{9D8B030D-6E8A-4147-A177-3AD203B41FA5}">
                      <a16:colId xmlns:a16="http://schemas.microsoft.com/office/drawing/2014/main" val="20003"/>
                    </a:ext>
                  </a:extLst>
                </a:gridCol>
                <a:gridCol w="2451100">
                  <a:extLst>
                    <a:ext uri="{9D8B030D-6E8A-4147-A177-3AD203B41FA5}">
                      <a16:colId xmlns:a16="http://schemas.microsoft.com/office/drawing/2014/main" val="20004"/>
                    </a:ext>
                  </a:extLst>
                </a:gridCol>
              </a:tblGrid>
              <a:tr h="378034">
                <a:tc>
                  <a:txBody>
                    <a:bodyPr/>
                    <a:lstStyle/>
                    <a:p>
                      <a:pPr marL="90805">
                        <a:lnSpc>
                          <a:spcPct val="100000"/>
                        </a:lnSpc>
                        <a:spcBef>
                          <a:spcPts val="305"/>
                        </a:spcBef>
                      </a:pPr>
                      <a:r>
                        <a:rPr sz="1800" b="1" spc="-5" dirty="0">
                          <a:solidFill>
                            <a:srgbClr val="FFFFFF"/>
                          </a:solidFill>
                          <a:latin typeface="Arial"/>
                          <a:cs typeface="Arial"/>
                        </a:rPr>
                        <a:t>Institution</a:t>
                      </a:r>
                      <a:endParaRPr sz="1800">
                        <a:latin typeface="Arial"/>
                        <a:cs typeface="Arial"/>
                      </a:endParaRPr>
                    </a:p>
                  </a:txBody>
                  <a:tcPr marL="0" marR="0" marT="38735" marB="0">
                    <a:lnL w="28575">
                      <a:solidFill>
                        <a:srgbClr val="000000"/>
                      </a:solidFill>
                      <a:prstDash val="solid"/>
                    </a:lnL>
                    <a:lnR w="28575">
                      <a:solidFill>
                        <a:srgbClr val="FFFFFF"/>
                      </a:solidFill>
                      <a:prstDash val="solid"/>
                    </a:lnR>
                    <a:lnT w="28575">
                      <a:solidFill>
                        <a:srgbClr val="000000"/>
                      </a:solidFill>
                      <a:prstDash val="solid"/>
                    </a:lnT>
                    <a:lnB w="38100">
                      <a:solidFill>
                        <a:srgbClr val="FFFFFF"/>
                      </a:solidFill>
                      <a:prstDash val="solid"/>
                    </a:lnB>
                    <a:solidFill>
                      <a:srgbClr val="7B109A"/>
                    </a:solidFill>
                  </a:tcPr>
                </a:tc>
                <a:tc>
                  <a:txBody>
                    <a:bodyPr/>
                    <a:lstStyle/>
                    <a:p>
                      <a:pPr marL="90805">
                        <a:lnSpc>
                          <a:spcPct val="100000"/>
                        </a:lnSpc>
                        <a:spcBef>
                          <a:spcPts val="305"/>
                        </a:spcBef>
                      </a:pPr>
                      <a:r>
                        <a:rPr sz="1800" b="1" spc="-10" dirty="0">
                          <a:solidFill>
                            <a:srgbClr val="FFFFFF"/>
                          </a:solidFill>
                          <a:latin typeface="Arial"/>
                          <a:cs typeface="Arial"/>
                        </a:rPr>
                        <a:t>Investigators</a:t>
                      </a:r>
                      <a:endParaRPr sz="1800">
                        <a:latin typeface="Arial"/>
                        <a:cs typeface="Arial"/>
                      </a:endParaRPr>
                    </a:p>
                  </a:txBody>
                  <a:tcPr marL="0" marR="0" marT="38735" marB="0">
                    <a:lnL w="28575">
                      <a:solidFill>
                        <a:srgbClr val="FFFFFF"/>
                      </a:solidFill>
                      <a:prstDash val="solid"/>
                    </a:lnL>
                    <a:lnR w="28575">
                      <a:solidFill>
                        <a:srgbClr val="000000"/>
                      </a:solidFill>
                      <a:prstDash val="solid"/>
                    </a:lnR>
                    <a:lnT w="28575">
                      <a:solidFill>
                        <a:srgbClr val="000000"/>
                      </a:solidFill>
                      <a:prstDash val="solid"/>
                    </a:lnT>
                    <a:lnB w="38100">
                      <a:solidFill>
                        <a:srgbClr val="FFFFFF"/>
                      </a:solidFill>
                      <a:prstDash val="solid"/>
                    </a:lnB>
                    <a:solidFill>
                      <a:srgbClr val="7B109A"/>
                    </a:solidFill>
                  </a:tcPr>
                </a:tc>
                <a:tc>
                  <a:txBody>
                    <a:bodyPr/>
                    <a:lstStyle/>
                    <a:p>
                      <a:pPr>
                        <a:lnSpc>
                          <a:spcPct val="100000"/>
                        </a:lnSpc>
                      </a:pPr>
                      <a:endParaRPr sz="1800">
                        <a:latin typeface="Times New Roman"/>
                        <a:cs typeface="Times New Roman"/>
                      </a:endParaRPr>
                    </a:p>
                  </a:txBody>
                  <a:tcPr marL="0" marR="0" marT="0" marB="0">
                    <a:lnL w="28575">
                      <a:solidFill>
                        <a:srgbClr val="000000"/>
                      </a:solidFill>
                      <a:prstDash val="solid"/>
                    </a:lnL>
                    <a:lnR w="28575">
                      <a:solidFill>
                        <a:srgbClr val="000000"/>
                      </a:solidFill>
                      <a:prstDash val="solid"/>
                    </a:lnR>
                  </a:tcPr>
                </a:tc>
                <a:tc>
                  <a:txBody>
                    <a:bodyPr/>
                    <a:lstStyle/>
                    <a:p>
                      <a:pPr marL="91440">
                        <a:lnSpc>
                          <a:spcPct val="100000"/>
                        </a:lnSpc>
                        <a:spcBef>
                          <a:spcPts val="315"/>
                        </a:spcBef>
                      </a:pPr>
                      <a:r>
                        <a:rPr sz="1800" b="1" spc="-5" dirty="0">
                          <a:solidFill>
                            <a:srgbClr val="FFFFFF"/>
                          </a:solidFill>
                          <a:latin typeface="Arial"/>
                          <a:cs typeface="Arial"/>
                        </a:rPr>
                        <a:t>Institution</a:t>
                      </a:r>
                      <a:endParaRPr sz="1800">
                        <a:latin typeface="Arial"/>
                        <a:cs typeface="Arial"/>
                      </a:endParaRPr>
                    </a:p>
                  </a:txBody>
                  <a:tcPr marL="0" marR="0" marT="40005" marB="0">
                    <a:lnL w="28575">
                      <a:solidFill>
                        <a:srgbClr val="000000"/>
                      </a:solidFill>
                      <a:prstDash val="solid"/>
                    </a:lnL>
                    <a:lnR w="28575">
                      <a:solidFill>
                        <a:srgbClr val="FFFFFF"/>
                      </a:solidFill>
                      <a:prstDash val="solid"/>
                    </a:lnR>
                    <a:lnT w="28575">
                      <a:solidFill>
                        <a:srgbClr val="000000"/>
                      </a:solidFill>
                      <a:prstDash val="solid"/>
                    </a:lnT>
                    <a:lnB w="38100">
                      <a:solidFill>
                        <a:srgbClr val="FFFFFF"/>
                      </a:solidFill>
                      <a:prstDash val="solid"/>
                    </a:lnB>
                    <a:solidFill>
                      <a:srgbClr val="7B109A"/>
                    </a:solidFill>
                  </a:tcPr>
                </a:tc>
                <a:tc>
                  <a:txBody>
                    <a:bodyPr/>
                    <a:lstStyle/>
                    <a:p>
                      <a:pPr marL="90805">
                        <a:lnSpc>
                          <a:spcPct val="100000"/>
                        </a:lnSpc>
                        <a:spcBef>
                          <a:spcPts val="315"/>
                        </a:spcBef>
                      </a:pPr>
                      <a:r>
                        <a:rPr sz="1800" b="1" spc="-10" dirty="0">
                          <a:solidFill>
                            <a:srgbClr val="FFFFFF"/>
                          </a:solidFill>
                          <a:latin typeface="Arial"/>
                          <a:cs typeface="Arial"/>
                        </a:rPr>
                        <a:t>Investigators</a:t>
                      </a:r>
                      <a:endParaRPr sz="1800">
                        <a:latin typeface="Arial"/>
                        <a:cs typeface="Arial"/>
                      </a:endParaRPr>
                    </a:p>
                  </a:txBody>
                  <a:tcPr marL="0" marR="0" marT="40005" marB="0">
                    <a:lnL w="28575">
                      <a:solidFill>
                        <a:srgbClr val="FFFFFF"/>
                      </a:solidFill>
                      <a:prstDash val="solid"/>
                    </a:lnL>
                    <a:lnR w="28575">
                      <a:solidFill>
                        <a:srgbClr val="000000"/>
                      </a:solidFill>
                      <a:prstDash val="solid"/>
                    </a:lnR>
                    <a:lnT w="28575">
                      <a:solidFill>
                        <a:srgbClr val="000000"/>
                      </a:solidFill>
                      <a:prstDash val="solid"/>
                    </a:lnT>
                    <a:lnB w="38100">
                      <a:solidFill>
                        <a:srgbClr val="FFFFFF"/>
                      </a:solidFill>
                      <a:prstDash val="solid"/>
                    </a:lnB>
                    <a:solidFill>
                      <a:srgbClr val="7B109A"/>
                    </a:solidFill>
                  </a:tcPr>
                </a:tc>
                <a:extLst>
                  <a:ext uri="{0D108BD9-81ED-4DB2-BD59-A6C34878D82A}">
                    <a16:rowId xmlns:a16="http://schemas.microsoft.com/office/drawing/2014/main" val="10000"/>
                  </a:ext>
                </a:extLst>
              </a:tr>
              <a:tr h="363207">
                <a:tc>
                  <a:txBody>
                    <a:bodyPr/>
                    <a:lstStyle/>
                    <a:p>
                      <a:pPr marL="90805">
                        <a:lnSpc>
                          <a:spcPct val="100000"/>
                        </a:lnSpc>
                        <a:spcBef>
                          <a:spcPts val="250"/>
                        </a:spcBef>
                      </a:pPr>
                      <a:r>
                        <a:rPr sz="1800" spc="-5" dirty="0">
                          <a:latin typeface="Arial"/>
                          <a:cs typeface="Arial"/>
                        </a:rPr>
                        <a:t>Albert</a:t>
                      </a:r>
                      <a:r>
                        <a:rPr sz="1800" spc="-10" dirty="0">
                          <a:latin typeface="Arial"/>
                          <a:cs typeface="Arial"/>
                        </a:rPr>
                        <a:t> </a:t>
                      </a:r>
                      <a:r>
                        <a:rPr sz="1800" spc="-5" dirty="0">
                          <a:latin typeface="Arial"/>
                          <a:cs typeface="Arial"/>
                        </a:rPr>
                        <a:t>Einstein</a:t>
                      </a:r>
                      <a:endParaRPr sz="1800">
                        <a:latin typeface="Arial"/>
                        <a:cs typeface="Arial"/>
                      </a:endParaRPr>
                    </a:p>
                  </a:txBody>
                  <a:tcPr marL="0" marR="0" marT="31750" marB="0">
                    <a:lnL w="28575">
                      <a:solidFill>
                        <a:srgbClr val="000000"/>
                      </a:solidFill>
                      <a:prstDash val="solid"/>
                    </a:lnL>
                    <a:lnR w="28575">
                      <a:solidFill>
                        <a:srgbClr val="FFFFFF"/>
                      </a:solidFill>
                      <a:prstDash val="solid"/>
                    </a:lnR>
                    <a:lnT w="38100">
                      <a:solidFill>
                        <a:srgbClr val="FFFFFF"/>
                      </a:solidFill>
                      <a:prstDash val="solid"/>
                    </a:lnT>
                    <a:solidFill>
                      <a:srgbClr val="D6CCDE"/>
                    </a:solidFill>
                  </a:tcPr>
                </a:tc>
                <a:tc>
                  <a:txBody>
                    <a:bodyPr/>
                    <a:lstStyle/>
                    <a:p>
                      <a:pPr marL="90805">
                        <a:lnSpc>
                          <a:spcPct val="100000"/>
                        </a:lnSpc>
                        <a:spcBef>
                          <a:spcPts val="250"/>
                        </a:spcBef>
                      </a:pPr>
                      <a:r>
                        <a:rPr sz="1800" spc="-5" dirty="0">
                          <a:solidFill>
                            <a:srgbClr val="252525"/>
                          </a:solidFill>
                          <a:latin typeface="Arial"/>
                          <a:cs typeface="Arial"/>
                        </a:rPr>
                        <a:t>Drs. </a:t>
                      </a:r>
                      <a:r>
                        <a:rPr sz="1800" spc="-10" dirty="0">
                          <a:solidFill>
                            <a:srgbClr val="252525"/>
                          </a:solidFill>
                          <a:latin typeface="Arial"/>
                          <a:cs typeface="Arial"/>
                        </a:rPr>
                        <a:t>George,</a:t>
                      </a:r>
                      <a:r>
                        <a:rPr sz="1800" spc="5" dirty="0">
                          <a:solidFill>
                            <a:srgbClr val="252525"/>
                          </a:solidFill>
                          <a:latin typeface="Arial"/>
                          <a:cs typeface="Arial"/>
                        </a:rPr>
                        <a:t> </a:t>
                      </a:r>
                      <a:r>
                        <a:rPr sz="1800" spc="-10" dirty="0">
                          <a:solidFill>
                            <a:srgbClr val="252525"/>
                          </a:solidFill>
                          <a:latin typeface="Arial"/>
                          <a:cs typeface="Arial"/>
                        </a:rPr>
                        <a:t>Barzilai</a:t>
                      </a:r>
                      <a:endParaRPr sz="1800">
                        <a:latin typeface="Arial"/>
                        <a:cs typeface="Arial"/>
                      </a:endParaRPr>
                    </a:p>
                  </a:txBody>
                  <a:tcPr marL="0" marR="0" marT="31750" marB="0">
                    <a:lnL w="28575">
                      <a:solidFill>
                        <a:srgbClr val="FFFFFF"/>
                      </a:solidFill>
                      <a:prstDash val="solid"/>
                    </a:lnL>
                    <a:lnR w="28575">
                      <a:solidFill>
                        <a:srgbClr val="000000"/>
                      </a:solidFill>
                      <a:prstDash val="solid"/>
                    </a:lnR>
                    <a:lnT w="38100">
                      <a:solidFill>
                        <a:srgbClr val="FFFFFF"/>
                      </a:solidFill>
                      <a:prstDash val="solid"/>
                    </a:lnT>
                    <a:solidFill>
                      <a:srgbClr val="D6CCDE"/>
                    </a:solidFill>
                  </a:tcPr>
                </a:tc>
                <a:tc rowSpan="15">
                  <a:txBody>
                    <a:bodyPr/>
                    <a:lstStyle/>
                    <a:p>
                      <a:pPr>
                        <a:lnSpc>
                          <a:spcPct val="100000"/>
                        </a:lnSpc>
                      </a:pPr>
                      <a:endParaRPr sz="1800">
                        <a:latin typeface="Times New Roman"/>
                        <a:cs typeface="Times New Roman"/>
                      </a:endParaRPr>
                    </a:p>
                  </a:txBody>
                  <a:tcPr marL="0" marR="0" marT="0" marB="0">
                    <a:lnL w="28575">
                      <a:solidFill>
                        <a:srgbClr val="000000"/>
                      </a:solidFill>
                      <a:prstDash val="solid"/>
                    </a:lnL>
                    <a:lnR w="28575">
                      <a:solidFill>
                        <a:srgbClr val="000000"/>
                      </a:solidFill>
                      <a:prstDash val="solid"/>
                    </a:lnR>
                  </a:tcPr>
                </a:tc>
                <a:tc rowSpan="2">
                  <a:txBody>
                    <a:bodyPr/>
                    <a:lstStyle/>
                    <a:p>
                      <a:pPr marL="91440" marR="462915">
                        <a:lnSpc>
                          <a:spcPct val="100000"/>
                        </a:lnSpc>
                        <a:spcBef>
                          <a:spcPts val="370"/>
                        </a:spcBef>
                      </a:pPr>
                      <a:r>
                        <a:rPr sz="1800" dirty="0">
                          <a:latin typeface="Arial"/>
                          <a:cs typeface="Arial"/>
                        </a:rPr>
                        <a:t>U </a:t>
                      </a:r>
                      <a:r>
                        <a:rPr sz="1800" spc="-5" dirty="0">
                          <a:latin typeface="Arial"/>
                          <a:cs typeface="Arial"/>
                        </a:rPr>
                        <a:t>of</a:t>
                      </a:r>
                      <a:r>
                        <a:rPr sz="1800" spc="-175" dirty="0">
                          <a:latin typeface="Arial"/>
                          <a:cs typeface="Arial"/>
                        </a:rPr>
                        <a:t> </a:t>
                      </a:r>
                      <a:r>
                        <a:rPr sz="1800" spc="-10" dirty="0">
                          <a:latin typeface="Arial"/>
                          <a:cs typeface="Arial"/>
                        </a:rPr>
                        <a:t>Alabama  Birmingham</a:t>
                      </a:r>
                      <a:endParaRPr sz="1800">
                        <a:latin typeface="Arial"/>
                        <a:cs typeface="Arial"/>
                      </a:endParaRPr>
                    </a:p>
                  </a:txBody>
                  <a:tcPr marL="0" marR="0" marT="46990" marB="0">
                    <a:lnL w="28575">
                      <a:solidFill>
                        <a:srgbClr val="000000"/>
                      </a:solidFill>
                      <a:prstDash val="solid"/>
                    </a:lnL>
                    <a:lnR w="28575">
                      <a:solidFill>
                        <a:srgbClr val="FFFFFF"/>
                      </a:solidFill>
                      <a:prstDash val="solid"/>
                    </a:lnR>
                    <a:lnT w="38100">
                      <a:solidFill>
                        <a:srgbClr val="FFFFFF"/>
                      </a:solidFill>
                      <a:prstDash val="solid"/>
                    </a:lnT>
                    <a:lnB w="12700">
                      <a:solidFill>
                        <a:srgbClr val="FFFFFF"/>
                      </a:solidFill>
                      <a:prstDash val="solid"/>
                    </a:lnB>
                    <a:solidFill>
                      <a:srgbClr val="D6CCDE"/>
                    </a:solidFill>
                  </a:tcPr>
                </a:tc>
                <a:tc rowSpan="2">
                  <a:txBody>
                    <a:bodyPr/>
                    <a:lstStyle/>
                    <a:p>
                      <a:pPr marL="90805">
                        <a:lnSpc>
                          <a:spcPct val="100000"/>
                        </a:lnSpc>
                        <a:spcBef>
                          <a:spcPts val="370"/>
                        </a:spcBef>
                      </a:pPr>
                      <a:r>
                        <a:rPr sz="1800" spc="-5" dirty="0">
                          <a:solidFill>
                            <a:srgbClr val="252525"/>
                          </a:solidFill>
                          <a:latin typeface="Arial"/>
                          <a:cs typeface="Arial"/>
                        </a:rPr>
                        <a:t>Drs. </a:t>
                      </a:r>
                      <a:r>
                        <a:rPr sz="1800" spc="-15" dirty="0">
                          <a:solidFill>
                            <a:srgbClr val="252525"/>
                          </a:solidFill>
                          <a:latin typeface="Arial"/>
                          <a:cs typeface="Arial"/>
                        </a:rPr>
                        <a:t>Lewis,</a:t>
                      </a:r>
                      <a:r>
                        <a:rPr sz="1800" spc="40" dirty="0">
                          <a:solidFill>
                            <a:srgbClr val="252525"/>
                          </a:solidFill>
                          <a:latin typeface="Arial"/>
                          <a:cs typeface="Arial"/>
                        </a:rPr>
                        <a:t> </a:t>
                      </a:r>
                      <a:r>
                        <a:rPr sz="1800" spc="-10" dirty="0">
                          <a:solidFill>
                            <a:srgbClr val="252525"/>
                          </a:solidFill>
                          <a:latin typeface="Arial"/>
                          <a:cs typeface="Arial"/>
                        </a:rPr>
                        <a:t>Bradley</a:t>
                      </a:r>
                      <a:endParaRPr sz="1800">
                        <a:latin typeface="Arial"/>
                        <a:cs typeface="Arial"/>
                      </a:endParaRPr>
                    </a:p>
                  </a:txBody>
                  <a:tcPr marL="0" marR="0" marT="46990" marB="0">
                    <a:lnL w="28575">
                      <a:solidFill>
                        <a:srgbClr val="FFFFFF"/>
                      </a:solidFill>
                      <a:prstDash val="solid"/>
                    </a:lnL>
                    <a:lnR w="28575">
                      <a:solidFill>
                        <a:srgbClr val="000000"/>
                      </a:solidFill>
                      <a:prstDash val="solid"/>
                    </a:lnR>
                    <a:lnT w="38100">
                      <a:solidFill>
                        <a:srgbClr val="FFFFFF"/>
                      </a:solidFill>
                      <a:prstDash val="solid"/>
                    </a:lnT>
                    <a:lnB w="12700">
                      <a:solidFill>
                        <a:srgbClr val="FFFFFF"/>
                      </a:solidFill>
                      <a:prstDash val="solid"/>
                    </a:lnB>
                    <a:solidFill>
                      <a:srgbClr val="D6CCDE"/>
                    </a:solidFill>
                  </a:tcPr>
                </a:tc>
                <a:extLst>
                  <a:ext uri="{0D108BD9-81ED-4DB2-BD59-A6C34878D82A}">
                    <a16:rowId xmlns:a16="http://schemas.microsoft.com/office/drawing/2014/main" val="10001"/>
                  </a:ext>
                </a:extLst>
              </a:tr>
              <a:tr h="289255">
                <a:tc rowSpan="2">
                  <a:txBody>
                    <a:bodyPr/>
                    <a:lstStyle/>
                    <a:p>
                      <a:pPr marL="90805" marR="103505">
                        <a:lnSpc>
                          <a:spcPct val="100000"/>
                        </a:lnSpc>
                        <a:spcBef>
                          <a:spcPts val="310"/>
                        </a:spcBef>
                      </a:pPr>
                      <a:r>
                        <a:rPr sz="1800" spc="-5" dirty="0">
                          <a:latin typeface="Arial"/>
                          <a:cs typeface="Arial"/>
                        </a:rPr>
                        <a:t>Harvard</a:t>
                      </a:r>
                      <a:r>
                        <a:rPr sz="1800" spc="-50" dirty="0">
                          <a:latin typeface="Arial"/>
                          <a:cs typeface="Arial"/>
                        </a:rPr>
                        <a:t> </a:t>
                      </a:r>
                      <a:r>
                        <a:rPr sz="1800" spc="-10" dirty="0">
                          <a:latin typeface="Arial"/>
                          <a:cs typeface="Arial"/>
                        </a:rPr>
                        <a:t>Brigham  </a:t>
                      </a:r>
                      <a:r>
                        <a:rPr sz="1800" dirty="0">
                          <a:latin typeface="Arial"/>
                          <a:cs typeface="Arial"/>
                        </a:rPr>
                        <a:t>&amp;</a:t>
                      </a:r>
                      <a:r>
                        <a:rPr sz="1800" spc="-10" dirty="0">
                          <a:latin typeface="Arial"/>
                          <a:cs typeface="Arial"/>
                        </a:rPr>
                        <a:t> </a:t>
                      </a:r>
                      <a:r>
                        <a:rPr sz="1800" spc="-15" dirty="0">
                          <a:latin typeface="Arial"/>
                          <a:cs typeface="Arial"/>
                        </a:rPr>
                        <a:t>Women’s</a:t>
                      </a:r>
                      <a:endParaRPr sz="1800">
                        <a:latin typeface="Arial"/>
                        <a:cs typeface="Arial"/>
                      </a:endParaRPr>
                    </a:p>
                  </a:txBody>
                  <a:tcPr marL="0" marR="0" marT="39370" marB="0">
                    <a:lnL w="28575">
                      <a:solidFill>
                        <a:srgbClr val="000000"/>
                      </a:solidFill>
                      <a:prstDash val="solid"/>
                    </a:lnL>
                    <a:lnR w="28575">
                      <a:solidFill>
                        <a:srgbClr val="FFFFFF"/>
                      </a:solidFill>
                      <a:prstDash val="solid"/>
                    </a:lnR>
                    <a:solidFill>
                      <a:srgbClr val="EBE7EE"/>
                    </a:solidFill>
                  </a:tcPr>
                </a:tc>
                <a:tc rowSpan="2">
                  <a:txBody>
                    <a:bodyPr/>
                    <a:lstStyle/>
                    <a:p>
                      <a:pPr marL="90805">
                        <a:lnSpc>
                          <a:spcPct val="100000"/>
                        </a:lnSpc>
                        <a:spcBef>
                          <a:spcPts val="310"/>
                        </a:spcBef>
                      </a:pPr>
                      <a:r>
                        <a:rPr sz="1800" spc="-35" dirty="0">
                          <a:solidFill>
                            <a:srgbClr val="252525"/>
                          </a:solidFill>
                          <a:latin typeface="Arial"/>
                          <a:cs typeface="Arial"/>
                        </a:rPr>
                        <a:t>Dr.</a:t>
                      </a:r>
                      <a:r>
                        <a:rPr sz="1800" spc="-110" dirty="0">
                          <a:solidFill>
                            <a:srgbClr val="252525"/>
                          </a:solidFill>
                          <a:latin typeface="Arial"/>
                          <a:cs typeface="Arial"/>
                        </a:rPr>
                        <a:t> </a:t>
                      </a:r>
                      <a:r>
                        <a:rPr sz="1800" spc="-10" dirty="0">
                          <a:solidFill>
                            <a:srgbClr val="252525"/>
                          </a:solidFill>
                          <a:latin typeface="Arial"/>
                          <a:cs typeface="Arial"/>
                        </a:rPr>
                        <a:t>Aroda</a:t>
                      </a:r>
                      <a:endParaRPr sz="1800">
                        <a:latin typeface="Arial"/>
                        <a:cs typeface="Arial"/>
                      </a:endParaRPr>
                    </a:p>
                  </a:txBody>
                  <a:tcPr marL="0" marR="0" marT="39370" marB="0">
                    <a:lnL w="28575">
                      <a:solidFill>
                        <a:srgbClr val="FFFFFF"/>
                      </a:solidFill>
                      <a:prstDash val="solid"/>
                    </a:lnL>
                    <a:lnR w="28575">
                      <a:solidFill>
                        <a:srgbClr val="000000"/>
                      </a:solidFill>
                      <a:prstDash val="solid"/>
                    </a:lnR>
                    <a:solidFill>
                      <a:srgbClr val="EBE7EE"/>
                    </a:solidFill>
                  </a:tcPr>
                </a:tc>
                <a:tc vMerge="1">
                  <a:txBody>
                    <a:bodyPr/>
                    <a:lstStyle/>
                    <a:p>
                      <a:endParaRPr/>
                    </a:p>
                  </a:txBody>
                  <a:tcPr marL="0" marR="0" marT="0" marB="0">
                    <a:lnL w="28575">
                      <a:solidFill>
                        <a:srgbClr val="000000"/>
                      </a:solidFill>
                      <a:prstDash val="solid"/>
                    </a:lnL>
                    <a:lnR w="28575">
                      <a:solidFill>
                        <a:srgbClr val="000000"/>
                      </a:solidFill>
                      <a:prstDash val="solid"/>
                    </a:lnR>
                  </a:tcPr>
                </a:tc>
                <a:tc vMerge="1">
                  <a:txBody>
                    <a:bodyPr/>
                    <a:lstStyle/>
                    <a:p>
                      <a:endParaRPr/>
                    </a:p>
                  </a:txBody>
                  <a:tcPr marL="0" marR="0" marT="46990" marB="0">
                    <a:lnL w="28575">
                      <a:solidFill>
                        <a:srgbClr val="000000"/>
                      </a:solidFill>
                      <a:prstDash val="solid"/>
                    </a:lnL>
                    <a:lnR w="28575">
                      <a:solidFill>
                        <a:srgbClr val="FFFFFF"/>
                      </a:solidFill>
                      <a:prstDash val="solid"/>
                    </a:lnR>
                    <a:lnT w="38100">
                      <a:solidFill>
                        <a:srgbClr val="FFFFFF"/>
                      </a:solidFill>
                      <a:prstDash val="solid"/>
                    </a:lnT>
                    <a:lnB w="12700">
                      <a:solidFill>
                        <a:srgbClr val="FFFFFF"/>
                      </a:solidFill>
                      <a:prstDash val="solid"/>
                    </a:lnB>
                    <a:solidFill>
                      <a:srgbClr val="D6CCDE"/>
                    </a:solidFill>
                  </a:tcPr>
                </a:tc>
                <a:tc vMerge="1">
                  <a:txBody>
                    <a:bodyPr/>
                    <a:lstStyle/>
                    <a:p>
                      <a:endParaRPr/>
                    </a:p>
                  </a:txBody>
                  <a:tcPr marL="0" marR="0" marT="46990" marB="0">
                    <a:lnL w="28575">
                      <a:solidFill>
                        <a:srgbClr val="FFFFFF"/>
                      </a:solidFill>
                      <a:prstDash val="solid"/>
                    </a:lnL>
                    <a:lnR w="28575">
                      <a:solidFill>
                        <a:srgbClr val="000000"/>
                      </a:solidFill>
                      <a:prstDash val="solid"/>
                    </a:lnR>
                    <a:lnT w="38100">
                      <a:solidFill>
                        <a:srgbClr val="FFFFFF"/>
                      </a:solidFill>
                      <a:prstDash val="solid"/>
                    </a:lnT>
                    <a:lnB w="12700">
                      <a:solidFill>
                        <a:srgbClr val="FFFFFF"/>
                      </a:solidFill>
                      <a:prstDash val="solid"/>
                    </a:lnB>
                    <a:solidFill>
                      <a:srgbClr val="D6CCDE"/>
                    </a:solidFill>
                  </a:tcPr>
                </a:tc>
                <a:extLst>
                  <a:ext uri="{0D108BD9-81ED-4DB2-BD59-A6C34878D82A}">
                    <a16:rowId xmlns:a16="http://schemas.microsoft.com/office/drawing/2014/main" val="10002"/>
                  </a:ext>
                </a:extLst>
              </a:tr>
              <a:tr h="350824">
                <a:tc vMerge="1">
                  <a:txBody>
                    <a:bodyPr/>
                    <a:lstStyle/>
                    <a:p>
                      <a:endParaRPr/>
                    </a:p>
                  </a:txBody>
                  <a:tcPr marL="0" marR="0" marT="39370" marB="0">
                    <a:lnL w="28575">
                      <a:solidFill>
                        <a:srgbClr val="000000"/>
                      </a:solidFill>
                      <a:prstDash val="solid"/>
                    </a:lnL>
                    <a:lnR w="28575">
                      <a:solidFill>
                        <a:srgbClr val="FFFFFF"/>
                      </a:solidFill>
                      <a:prstDash val="solid"/>
                    </a:lnR>
                    <a:solidFill>
                      <a:srgbClr val="EBE7EE"/>
                    </a:solidFill>
                  </a:tcPr>
                </a:tc>
                <a:tc vMerge="1">
                  <a:txBody>
                    <a:bodyPr/>
                    <a:lstStyle/>
                    <a:p>
                      <a:endParaRPr/>
                    </a:p>
                  </a:txBody>
                  <a:tcPr marL="0" marR="0" marT="39370" marB="0">
                    <a:lnL w="28575">
                      <a:solidFill>
                        <a:srgbClr val="FFFFFF"/>
                      </a:solidFill>
                      <a:prstDash val="solid"/>
                    </a:lnL>
                    <a:lnR w="28575">
                      <a:solidFill>
                        <a:srgbClr val="000000"/>
                      </a:solidFill>
                      <a:prstDash val="solid"/>
                    </a:lnR>
                    <a:solidFill>
                      <a:srgbClr val="EBE7EE"/>
                    </a:solidFill>
                  </a:tcPr>
                </a:tc>
                <a:tc vMerge="1">
                  <a:txBody>
                    <a:bodyPr/>
                    <a:lstStyle/>
                    <a:p>
                      <a:endParaRPr/>
                    </a:p>
                  </a:txBody>
                  <a:tcPr marL="0" marR="0" marT="0" marB="0">
                    <a:lnL w="28575">
                      <a:solidFill>
                        <a:srgbClr val="000000"/>
                      </a:solidFill>
                      <a:prstDash val="solid"/>
                    </a:lnL>
                    <a:lnR w="28575">
                      <a:solidFill>
                        <a:srgbClr val="000000"/>
                      </a:solidFill>
                      <a:prstDash val="solid"/>
                    </a:lnR>
                  </a:tcPr>
                </a:tc>
                <a:tc rowSpan="2">
                  <a:txBody>
                    <a:bodyPr/>
                    <a:lstStyle/>
                    <a:p>
                      <a:pPr marL="90805">
                        <a:lnSpc>
                          <a:spcPct val="100000"/>
                        </a:lnSpc>
                        <a:spcBef>
                          <a:spcPts val="310"/>
                        </a:spcBef>
                      </a:pPr>
                      <a:r>
                        <a:rPr sz="1800" dirty="0">
                          <a:latin typeface="Arial"/>
                          <a:cs typeface="Arial"/>
                        </a:rPr>
                        <a:t>U </a:t>
                      </a:r>
                      <a:r>
                        <a:rPr sz="1800" spc="-5" dirty="0">
                          <a:latin typeface="Arial"/>
                          <a:cs typeface="Arial"/>
                        </a:rPr>
                        <a:t>of</a:t>
                      </a:r>
                      <a:r>
                        <a:rPr sz="1800" spc="-25" dirty="0">
                          <a:latin typeface="Arial"/>
                          <a:cs typeface="Arial"/>
                        </a:rPr>
                        <a:t> </a:t>
                      </a:r>
                      <a:r>
                        <a:rPr sz="1800" spc="-5" dirty="0">
                          <a:latin typeface="Arial"/>
                          <a:cs typeface="Arial"/>
                        </a:rPr>
                        <a:t>Pittsburgh</a:t>
                      </a:r>
                      <a:endParaRPr sz="1800">
                        <a:latin typeface="Arial"/>
                        <a:cs typeface="Arial"/>
                      </a:endParaRPr>
                    </a:p>
                  </a:txBody>
                  <a:tcPr marL="0" marR="0" marT="39370" marB="0">
                    <a:lnL w="28575">
                      <a:solidFill>
                        <a:srgbClr val="000000"/>
                      </a:solidFill>
                      <a:prstDash val="solid"/>
                    </a:lnL>
                    <a:lnR w="28575">
                      <a:solidFill>
                        <a:srgbClr val="FFFFFF"/>
                      </a:solidFill>
                      <a:prstDash val="solid"/>
                    </a:lnR>
                    <a:lnT w="12700">
                      <a:solidFill>
                        <a:srgbClr val="FFFFFF"/>
                      </a:solidFill>
                      <a:prstDash val="solid"/>
                    </a:lnT>
                    <a:lnB w="12700">
                      <a:solidFill>
                        <a:srgbClr val="FFFFFF"/>
                      </a:solidFill>
                      <a:prstDash val="solid"/>
                    </a:lnB>
                    <a:solidFill>
                      <a:srgbClr val="EBE7EE"/>
                    </a:solidFill>
                  </a:tcPr>
                </a:tc>
                <a:tc rowSpan="2">
                  <a:txBody>
                    <a:bodyPr/>
                    <a:lstStyle/>
                    <a:p>
                      <a:pPr marL="90805" marR="216535">
                        <a:lnSpc>
                          <a:spcPct val="100000"/>
                        </a:lnSpc>
                        <a:spcBef>
                          <a:spcPts val="310"/>
                        </a:spcBef>
                      </a:pPr>
                      <a:r>
                        <a:rPr sz="1800" spc="-35" dirty="0">
                          <a:solidFill>
                            <a:srgbClr val="252525"/>
                          </a:solidFill>
                          <a:latin typeface="Arial"/>
                          <a:cs typeface="Arial"/>
                        </a:rPr>
                        <a:t>Dr. </a:t>
                      </a:r>
                      <a:r>
                        <a:rPr sz="1800" spc="-15" dirty="0">
                          <a:solidFill>
                            <a:srgbClr val="252525"/>
                          </a:solidFill>
                          <a:latin typeface="Arial"/>
                          <a:cs typeface="Arial"/>
                        </a:rPr>
                        <a:t>Newman, </a:t>
                      </a:r>
                      <a:r>
                        <a:rPr sz="1800" spc="-30" dirty="0">
                          <a:solidFill>
                            <a:srgbClr val="252525"/>
                          </a:solidFill>
                          <a:latin typeface="Arial"/>
                          <a:cs typeface="Arial"/>
                        </a:rPr>
                        <a:t>Cauley,  </a:t>
                      </a:r>
                      <a:r>
                        <a:rPr sz="1800" spc="-5" dirty="0">
                          <a:solidFill>
                            <a:srgbClr val="252525"/>
                          </a:solidFill>
                          <a:latin typeface="Arial"/>
                          <a:cs typeface="Arial"/>
                        </a:rPr>
                        <a:t>Zmuda,</a:t>
                      </a:r>
                      <a:r>
                        <a:rPr sz="1800" dirty="0">
                          <a:solidFill>
                            <a:srgbClr val="252525"/>
                          </a:solidFill>
                          <a:latin typeface="Arial"/>
                          <a:cs typeface="Arial"/>
                        </a:rPr>
                        <a:t> </a:t>
                      </a:r>
                      <a:r>
                        <a:rPr sz="1800" spc="-10" dirty="0">
                          <a:solidFill>
                            <a:srgbClr val="252525"/>
                          </a:solidFill>
                          <a:latin typeface="Arial"/>
                          <a:cs typeface="Arial"/>
                        </a:rPr>
                        <a:t>Methé</a:t>
                      </a:r>
                      <a:endParaRPr sz="1800">
                        <a:latin typeface="Arial"/>
                        <a:cs typeface="Arial"/>
                      </a:endParaRPr>
                    </a:p>
                  </a:txBody>
                  <a:tcPr marL="0" marR="0" marT="39370" marB="0">
                    <a:lnL w="28575">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EBE7EE"/>
                    </a:solidFill>
                  </a:tcPr>
                </a:tc>
                <a:extLst>
                  <a:ext uri="{0D108BD9-81ED-4DB2-BD59-A6C34878D82A}">
                    <a16:rowId xmlns:a16="http://schemas.microsoft.com/office/drawing/2014/main" val="10003"/>
                  </a:ext>
                </a:extLst>
              </a:tr>
              <a:tr h="294012">
                <a:tc rowSpan="2">
                  <a:txBody>
                    <a:bodyPr/>
                    <a:lstStyle/>
                    <a:p>
                      <a:pPr marL="90805" marR="241300">
                        <a:lnSpc>
                          <a:spcPct val="100000"/>
                        </a:lnSpc>
                        <a:spcBef>
                          <a:spcPts val="310"/>
                        </a:spcBef>
                      </a:pPr>
                      <a:r>
                        <a:rPr sz="1800" spc="-5" dirty="0">
                          <a:latin typeface="Arial"/>
                          <a:cs typeface="Arial"/>
                        </a:rPr>
                        <a:t>Health</a:t>
                      </a:r>
                      <a:r>
                        <a:rPr sz="1800" spc="-80" dirty="0">
                          <a:latin typeface="Arial"/>
                          <a:cs typeface="Arial"/>
                        </a:rPr>
                        <a:t> </a:t>
                      </a:r>
                      <a:r>
                        <a:rPr sz="1800" spc="-5" dirty="0">
                          <a:latin typeface="Arial"/>
                          <a:cs typeface="Arial"/>
                        </a:rPr>
                        <a:t>Partners  (Minn)</a:t>
                      </a:r>
                      <a:endParaRPr sz="1800">
                        <a:latin typeface="Arial"/>
                        <a:cs typeface="Arial"/>
                      </a:endParaRPr>
                    </a:p>
                  </a:txBody>
                  <a:tcPr marL="0" marR="0" marT="39370" marB="0">
                    <a:lnL w="28575">
                      <a:solidFill>
                        <a:srgbClr val="000000"/>
                      </a:solidFill>
                      <a:prstDash val="solid"/>
                    </a:lnL>
                    <a:lnR w="28575">
                      <a:solidFill>
                        <a:srgbClr val="FFFFFF"/>
                      </a:solidFill>
                      <a:prstDash val="solid"/>
                    </a:lnR>
                    <a:solidFill>
                      <a:srgbClr val="D6CCDE"/>
                    </a:solidFill>
                  </a:tcPr>
                </a:tc>
                <a:tc rowSpan="2">
                  <a:txBody>
                    <a:bodyPr/>
                    <a:lstStyle/>
                    <a:p>
                      <a:pPr marL="90805" marR="901700">
                        <a:lnSpc>
                          <a:spcPct val="100000"/>
                        </a:lnSpc>
                        <a:spcBef>
                          <a:spcPts val="310"/>
                        </a:spcBef>
                      </a:pPr>
                      <a:r>
                        <a:rPr sz="1800" spc="-5" dirty="0">
                          <a:solidFill>
                            <a:srgbClr val="252525"/>
                          </a:solidFill>
                          <a:latin typeface="Arial"/>
                          <a:cs typeface="Arial"/>
                        </a:rPr>
                        <a:t>Drs.</a:t>
                      </a:r>
                      <a:r>
                        <a:rPr sz="1800" spc="-65" dirty="0">
                          <a:solidFill>
                            <a:srgbClr val="252525"/>
                          </a:solidFill>
                          <a:latin typeface="Arial"/>
                          <a:cs typeface="Arial"/>
                        </a:rPr>
                        <a:t> </a:t>
                      </a:r>
                      <a:r>
                        <a:rPr sz="1800" spc="-5" dirty="0">
                          <a:solidFill>
                            <a:srgbClr val="252525"/>
                          </a:solidFill>
                          <a:latin typeface="Arial"/>
                          <a:cs typeface="Arial"/>
                        </a:rPr>
                        <a:t>Margolis,  </a:t>
                      </a:r>
                      <a:r>
                        <a:rPr sz="1800" spc="-10" dirty="0">
                          <a:solidFill>
                            <a:srgbClr val="252525"/>
                          </a:solidFill>
                          <a:latin typeface="Arial"/>
                          <a:cs typeface="Arial"/>
                        </a:rPr>
                        <a:t>Hanson</a:t>
                      </a:r>
                      <a:endParaRPr sz="1800">
                        <a:latin typeface="Arial"/>
                        <a:cs typeface="Arial"/>
                      </a:endParaRPr>
                    </a:p>
                  </a:txBody>
                  <a:tcPr marL="0" marR="0" marT="39370" marB="0">
                    <a:lnL w="28575">
                      <a:solidFill>
                        <a:srgbClr val="FFFFFF"/>
                      </a:solidFill>
                      <a:prstDash val="solid"/>
                    </a:lnL>
                    <a:lnR w="28575">
                      <a:solidFill>
                        <a:srgbClr val="000000"/>
                      </a:solidFill>
                      <a:prstDash val="solid"/>
                    </a:lnR>
                    <a:solidFill>
                      <a:srgbClr val="D6CCDE"/>
                    </a:solidFill>
                  </a:tcPr>
                </a:tc>
                <a:tc vMerge="1">
                  <a:txBody>
                    <a:bodyPr/>
                    <a:lstStyle/>
                    <a:p>
                      <a:endParaRPr/>
                    </a:p>
                  </a:txBody>
                  <a:tcPr marL="0" marR="0" marT="0" marB="0">
                    <a:lnL w="28575">
                      <a:solidFill>
                        <a:srgbClr val="000000"/>
                      </a:solidFill>
                      <a:prstDash val="solid"/>
                    </a:lnL>
                    <a:lnR w="28575">
                      <a:solidFill>
                        <a:srgbClr val="000000"/>
                      </a:solidFill>
                      <a:prstDash val="solid"/>
                    </a:lnR>
                  </a:tcPr>
                </a:tc>
                <a:tc vMerge="1">
                  <a:txBody>
                    <a:bodyPr/>
                    <a:lstStyle/>
                    <a:p>
                      <a:endParaRPr/>
                    </a:p>
                  </a:txBody>
                  <a:tcPr marL="0" marR="0" marT="39370" marB="0">
                    <a:lnL w="28575">
                      <a:solidFill>
                        <a:srgbClr val="000000"/>
                      </a:solidFill>
                      <a:prstDash val="solid"/>
                    </a:lnL>
                    <a:lnR w="28575">
                      <a:solidFill>
                        <a:srgbClr val="FFFFFF"/>
                      </a:solidFill>
                      <a:prstDash val="solid"/>
                    </a:lnR>
                    <a:lnT w="12700">
                      <a:solidFill>
                        <a:srgbClr val="FFFFFF"/>
                      </a:solidFill>
                      <a:prstDash val="solid"/>
                    </a:lnT>
                    <a:lnB w="12700">
                      <a:solidFill>
                        <a:srgbClr val="FFFFFF"/>
                      </a:solidFill>
                      <a:prstDash val="solid"/>
                    </a:lnB>
                    <a:solidFill>
                      <a:srgbClr val="EBE7EE"/>
                    </a:solidFill>
                  </a:tcPr>
                </a:tc>
                <a:tc vMerge="1">
                  <a:txBody>
                    <a:bodyPr/>
                    <a:lstStyle/>
                    <a:p>
                      <a:endParaRPr/>
                    </a:p>
                  </a:txBody>
                  <a:tcPr marL="0" marR="0" marT="39370" marB="0">
                    <a:lnL w="28575">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EBE7EE"/>
                    </a:solidFill>
                  </a:tcPr>
                </a:tc>
                <a:extLst>
                  <a:ext uri="{0D108BD9-81ED-4DB2-BD59-A6C34878D82A}">
                    <a16:rowId xmlns:a16="http://schemas.microsoft.com/office/drawing/2014/main" val="10004"/>
                  </a:ext>
                </a:extLst>
              </a:tr>
              <a:tr h="346067">
                <a:tc vMerge="1">
                  <a:txBody>
                    <a:bodyPr/>
                    <a:lstStyle/>
                    <a:p>
                      <a:endParaRPr/>
                    </a:p>
                  </a:txBody>
                  <a:tcPr marL="0" marR="0" marT="39370" marB="0">
                    <a:lnL w="28575">
                      <a:solidFill>
                        <a:srgbClr val="000000"/>
                      </a:solidFill>
                      <a:prstDash val="solid"/>
                    </a:lnL>
                    <a:lnR w="28575">
                      <a:solidFill>
                        <a:srgbClr val="FFFFFF"/>
                      </a:solidFill>
                      <a:prstDash val="solid"/>
                    </a:lnR>
                    <a:solidFill>
                      <a:srgbClr val="D6CCDE"/>
                    </a:solidFill>
                  </a:tcPr>
                </a:tc>
                <a:tc vMerge="1">
                  <a:txBody>
                    <a:bodyPr/>
                    <a:lstStyle/>
                    <a:p>
                      <a:endParaRPr/>
                    </a:p>
                  </a:txBody>
                  <a:tcPr marL="0" marR="0" marT="39370" marB="0">
                    <a:lnL w="28575">
                      <a:solidFill>
                        <a:srgbClr val="FFFFFF"/>
                      </a:solidFill>
                      <a:prstDash val="solid"/>
                    </a:lnL>
                    <a:lnR w="28575">
                      <a:solidFill>
                        <a:srgbClr val="000000"/>
                      </a:solidFill>
                      <a:prstDash val="solid"/>
                    </a:lnR>
                    <a:solidFill>
                      <a:srgbClr val="D6CCDE"/>
                    </a:solidFill>
                  </a:tcPr>
                </a:tc>
                <a:tc vMerge="1">
                  <a:txBody>
                    <a:bodyPr/>
                    <a:lstStyle/>
                    <a:p>
                      <a:endParaRPr/>
                    </a:p>
                  </a:txBody>
                  <a:tcPr marL="0" marR="0" marT="0" marB="0">
                    <a:lnL w="28575">
                      <a:solidFill>
                        <a:srgbClr val="000000"/>
                      </a:solidFill>
                      <a:prstDash val="solid"/>
                    </a:lnL>
                    <a:lnR w="28575">
                      <a:solidFill>
                        <a:srgbClr val="000000"/>
                      </a:solidFill>
                      <a:prstDash val="solid"/>
                    </a:lnR>
                  </a:tcPr>
                </a:tc>
                <a:tc rowSpan="2">
                  <a:txBody>
                    <a:bodyPr/>
                    <a:lstStyle/>
                    <a:p>
                      <a:pPr marL="90805">
                        <a:lnSpc>
                          <a:spcPct val="100000"/>
                        </a:lnSpc>
                        <a:spcBef>
                          <a:spcPts val="310"/>
                        </a:spcBef>
                      </a:pPr>
                      <a:r>
                        <a:rPr sz="1800" dirty="0">
                          <a:latin typeface="Arial"/>
                          <a:cs typeface="Arial"/>
                        </a:rPr>
                        <a:t>U </a:t>
                      </a:r>
                      <a:r>
                        <a:rPr sz="1800" spc="-5" dirty="0">
                          <a:latin typeface="Arial"/>
                          <a:cs typeface="Arial"/>
                        </a:rPr>
                        <a:t>of</a:t>
                      </a:r>
                      <a:r>
                        <a:rPr sz="1800" spc="-35" dirty="0">
                          <a:latin typeface="Arial"/>
                          <a:cs typeface="Arial"/>
                        </a:rPr>
                        <a:t> </a:t>
                      </a:r>
                      <a:r>
                        <a:rPr sz="1800" spc="-15" dirty="0">
                          <a:latin typeface="Arial"/>
                          <a:cs typeface="Arial"/>
                        </a:rPr>
                        <a:t>Washington</a:t>
                      </a:r>
                      <a:endParaRPr sz="1800">
                        <a:latin typeface="Arial"/>
                        <a:cs typeface="Arial"/>
                      </a:endParaRPr>
                    </a:p>
                  </a:txBody>
                  <a:tcPr marL="0" marR="0" marT="39370" marB="0">
                    <a:lnL w="28575">
                      <a:solidFill>
                        <a:srgbClr val="000000"/>
                      </a:solidFill>
                      <a:prstDash val="solid"/>
                    </a:lnL>
                    <a:lnR w="28575">
                      <a:solidFill>
                        <a:srgbClr val="FFFFFF"/>
                      </a:solidFill>
                      <a:prstDash val="solid"/>
                    </a:lnR>
                    <a:lnT w="12700">
                      <a:solidFill>
                        <a:srgbClr val="FFFFFF"/>
                      </a:solidFill>
                      <a:prstDash val="solid"/>
                    </a:lnT>
                    <a:lnB w="12700">
                      <a:solidFill>
                        <a:srgbClr val="FFFFFF"/>
                      </a:solidFill>
                      <a:prstDash val="solid"/>
                    </a:lnB>
                    <a:solidFill>
                      <a:srgbClr val="D6CCDE"/>
                    </a:solidFill>
                  </a:tcPr>
                </a:tc>
                <a:tc rowSpan="2">
                  <a:txBody>
                    <a:bodyPr/>
                    <a:lstStyle/>
                    <a:p>
                      <a:pPr marL="90805" marR="754380">
                        <a:lnSpc>
                          <a:spcPct val="100000"/>
                        </a:lnSpc>
                        <a:spcBef>
                          <a:spcPts val="310"/>
                        </a:spcBef>
                      </a:pPr>
                      <a:r>
                        <a:rPr sz="1800" spc="-5" dirty="0">
                          <a:solidFill>
                            <a:srgbClr val="252525"/>
                          </a:solidFill>
                          <a:latin typeface="Arial"/>
                          <a:cs typeface="Arial"/>
                        </a:rPr>
                        <a:t>Drs.</a:t>
                      </a:r>
                      <a:r>
                        <a:rPr sz="1800" spc="-55" dirty="0">
                          <a:solidFill>
                            <a:srgbClr val="252525"/>
                          </a:solidFill>
                          <a:latin typeface="Arial"/>
                          <a:cs typeface="Arial"/>
                        </a:rPr>
                        <a:t> </a:t>
                      </a:r>
                      <a:r>
                        <a:rPr sz="1800" spc="-5" dirty="0">
                          <a:solidFill>
                            <a:srgbClr val="252525"/>
                          </a:solidFill>
                          <a:latin typeface="Arial"/>
                          <a:cs typeface="Arial"/>
                        </a:rPr>
                        <a:t>Marcovina,  </a:t>
                      </a:r>
                      <a:r>
                        <a:rPr sz="1800" spc="-10" dirty="0">
                          <a:solidFill>
                            <a:srgbClr val="252525"/>
                          </a:solidFill>
                          <a:latin typeface="Arial"/>
                          <a:cs typeface="Arial"/>
                        </a:rPr>
                        <a:t>Hoofnagle</a:t>
                      </a:r>
                      <a:endParaRPr sz="1800">
                        <a:latin typeface="Arial"/>
                        <a:cs typeface="Arial"/>
                      </a:endParaRPr>
                    </a:p>
                  </a:txBody>
                  <a:tcPr marL="0" marR="0" marT="39370" marB="0">
                    <a:lnL w="28575">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D6CCDE"/>
                    </a:solidFill>
                  </a:tcPr>
                </a:tc>
                <a:extLst>
                  <a:ext uri="{0D108BD9-81ED-4DB2-BD59-A6C34878D82A}">
                    <a16:rowId xmlns:a16="http://schemas.microsoft.com/office/drawing/2014/main" val="10005"/>
                  </a:ext>
                </a:extLst>
              </a:tr>
              <a:tr h="361434">
                <a:tc rowSpan="2">
                  <a:txBody>
                    <a:bodyPr/>
                    <a:lstStyle/>
                    <a:p>
                      <a:pPr marL="90805">
                        <a:lnSpc>
                          <a:spcPct val="100000"/>
                        </a:lnSpc>
                        <a:spcBef>
                          <a:spcPts val="310"/>
                        </a:spcBef>
                      </a:pPr>
                      <a:r>
                        <a:rPr sz="1800" spc="-10" dirty="0">
                          <a:latin typeface="Arial"/>
                          <a:cs typeface="Arial"/>
                        </a:rPr>
                        <a:t>Johns Hopkins</a:t>
                      </a:r>
                      <a:r>
                        <a:rPr sz="1800" spc="10" dirty="0">
                          <a:latin typeface="Arial"/>
                          <a:cs typeface="Arial"/>
                        </a:rPr>
                        <a:t> </a:t>
                      </a:r>
                      <a:r>
                        <a:rPr sz="1800" dirty="0">
                          <a:latin typeface="Arial"/>
                          <a:cs typeface="Arial"/>
                        </a:rPr>
                        <a:t>U</a:t>
                      </a:r>
                      <a:endParaRPr sz="1800">
                        <a:latin typeface="Arial"/>
                        <a:cs typeface="Arial"/>
                      </a:endParaRPr>
                    </a:p>
                  </a:txBody>
                  <a:tcPr marL="0" marR="0" marT="39370" marB="0">
                    <a:lnL w="28575">
                      <a:solidFill>
                        <a:srgbClr val="000000"/>
                      </a:solidFill>
                      <a:prstDash val="solid"/>
                    </a:lnL>
                    <a:lnR w="28575">
                      <a:solidFill>
                        <a:srgbClr val="FFFFFF"/>
                      </a:solidFill>
                      <a:prstDash val="solid"/>
                    </a:lnR>
                    <a:solidFill>
                      <a:srgbClr val="EBE7EE"/>
                    </a:solidFill>
                  </a:tcPr>
                </a:tc>
                <a:tc rowSpan="2">
                  <a:txBody>
                    <a:bodyPr/>
                    <a:lstStyle/>
                    <a:p>
                      <a:pPr marL="90805" marR="685800">
                        <a:lnSpc>
                          <a:spcPct val="100000"/>
                        </a:lnSpc>
                        <a:spcBef>
                          <a:spcPts val="310"/>
                        </a:spcBef>
                      </a:pPr>
                      <a:r>
                        <a:rPr sz="1800" spc="-5" dirty="0">
                          <a:solidFill>
                            <a:srgbClr val="252525"/>
                          </a:solidFill>
                          <a:latin typeface="Arial"/>
                          <a:cs typeface="Arial"/>
                        </a:rPr>
                        <a:t>Drs. </a:t>
                      </a:r>
                      <a:r>
                        <a:rPr sz="1800" spc="-50" dirty="0">
                          <a:solidFill>
                            <a:srgbClr val="252525"/>
                          </a:solidFill>
                          <a:latin typeface="Arial"/>
                          <a:cs typeface="Arial"/>
                        </a:rPr>
                        <a:t>Yeh;</a:t>
                      </a:r>
                      <a:r>
                        <a:rPr sz="1800" spc="-170" dirty="0">
                          <a:solidFill>
                            <a:srgbClr val="252525"/>
                          </a:solidFill>
                          <a:latin typeface="Arial"/>
                          <a:cs typeface="Arial"/>
                        </a:rPr>
                        <a:t> </a:t>
                      </a:r>
                      <a:r>
                        <a:rPr sz="1800" spc="-10" dirty="0">
                          <a:solidFill>
                            <a:srgbClr val="252525"/>
                          </a:solidFill>
                          <a:latin typeface="Arial"/>
                          <a:cs typeface="Arial"/>
                        </a:rPr>
                        <a:t>Appel,  Golden,</a:t>
                      </a:r>
                      <a:r>
                        <a:rPr sz="1800" spc="-30" dirty="0">
                          <a:solidFill>
                            <a:srgbClr val="252525"/>
                          </a:solidFill>
                          <a:latin typeface="Arial"/>
                          <a:cs typeface="Arial"/>
                        </a:rPr>
                        <a:t> </a:t>
                      </a:r>
                      <a:r>
                        <a:rPr sz="1800" spc="-10" dirty="0">
                          <a:solidFill>
                            <a:srgbClr val="252525"/>
                          </a:solidFill>
                          <a:latin typeface="Arial"/>
                          <a:cs typeface="Arial"/>
                        </a:rPr>
                        <a:t>Mueller</a:t>
                      </a:r>
                      <a:endParaRPr sz="1800">
                        <a:latin typeface="Arial"/>
                        <a:cs typeface="Arial"/>
                      </a:endParaRPr>
                    </a:p>
                  </a:txBody>
                  <a:tcPr marL="0" marR="0" marT="39370" marB="0">
                    <a:lnL w="28575">
                      <a:solidFill>
                        <a:srgbClr val="FFFFFF"/>
                      </a:solidFill>
                      <a:prstDash val="solid"/>
                    </a:lnL>
                    <a:lnR w="28575">
                      <a:solidFill>
                        <a:srgbClr val="000000"/>
                      </a:solidFill>
                      <a:prstDash val="solid"/>
                    </a:lnR>
                    <a:solidFill>
                      <a:srgbClr val="EBE7EE"/>
                    </a:solidFill>
                  </a:tcPr>
                </a:tc>
                <a:tc vMerge="1">
                  <a:txBody>
                    <a:bodyPr/>
                    <a:lstStyle/>
                    <a:p>
                      <a:endParaRPr/>
                    </a:p>
                  </a:txBody>
                  <a:tcPr marL="0" marR="0" marT="0" marB="0">
                    <a:lnL w="28575">
                      <a:solidFill>
                        <a:srgbClr val="000000"/>
                      </a:solidFill>
                      <a:prstDash val="solid"/>
                    </a:lnL>
                    <a:lnR w="28575">
                      <a:solidFill>
                        <a:srgbClr val="000000"/>
                      </a:solidFill>
                      <a:prstDash val="solid"/>
                    </a:lnR>
                  </a:tcPr>
                </a:tc>
                <a:tc vMerge="1">
                  <a:txBody>
                    <a:bodyPr/>
                    <a:lstStyle/>
                    <a:p>
                      <a:endParaRPr/>
                    </a:p>
                  </a:txBody>
                  <a:tcPr marL="0" marR="0" marT="39370" marB="0">
                    <a:lnL w="28575">
                      <a:solidFill>
                        <a:srgbClr val="000000"/>
                      </a:solidFill>
                      <a:prstDash val="solid"/>
                    </a:lnL>
                    <a:lnR w="28575">
                      <a:solidFill>
                        <a:srgbClr val="FFFFFF"/>
                      </a:solidFill>
                      <a:prstDash val="solid"/>
                    </a:lnR>
                    <a:lnT w="12700">
                      <a:solidFill>
                        <a:srgbClr val="FFFFFF"/>
                      </a:solidFill>
                      <a:prstDash val="solid"/>
                    </a:lnT>
                    <a:lnB w="12700">
                      <a:solidFill>
                        <a:srgbClr val="FFFFFF"/>
                      </a:solidFill>
                      <a:prstDash val="solid"/>
                    </a:lnB>
                    <a:solidFill>
                      <a:srgbClr val="D6CCDE"/>
                    </a:solidFill>
                  </a:tcPr>
                </a:tc>
                <a:tc vMerge="1">
                  <a:txBody>
                    <a:bodyPr/>
                    <a:lstStyle/>
                    <a:p>
                      <a:endParaRPr/>
                    </a:p>
                  </a:txBody>
                  <a:tcPr marL="0" marR="0" marT="39370" marB="0">
                    <a:lnL w="28575">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D6CCDE"/>
                    </a:solidFill>
                  </a:tcPr>
                </a:tc>
                <a:extLst>
                  <a:ext uri="{0D108BD9-81ED-4DB2-BD59-A6C34878D82A}">
                    <a16:rowId xmlns:a16="http://schemas.microsoft.com/office/drawing/2014/main" val="10006"/>
                  </a:ext>
                </a:extLst>
              </a:tr>
              <a:tr h="278645">
                <a:tc vMerge="1">
                  <a:txBody>
                    <a:bodyPr/>
                    <a:lstStyle/>
                    <a:p>
                      <a:endParaRPr/>
                    </a:p>
                  </a:txBody>
                  <a:tcPr marL="0" marR="0" marT="39370" marB="0">
                    <a:lnL w="28575">
                      <a:solidFill>
                        <a:srgbClr val="000000"/>
                      </a:solidFill>
                      <a:prstDash val="solid"/>
                    </a:lnL>
                    <a:lnR w="28575">
                      <a:solidFill>
                        <a:srgbClr val="FFFFFF"/>
                      </a:solidFill>
                      <a:prstDash val="solid"/>
                    </a:lnR>
                    <a:solidFill>
                      <a:srgbClr val="EBE7EE"/>
                    </a:solidFill>
                  </a:tcPr>
                </a:tc>
                <a:tc vMerge="1">
                  <a:txBody>
                    <a:bodyPr/>
                    <a:lstStyle/>
                    <a:p>
                      <a:endParaRPr/>
                    </a:p>
                  </a:txBody>
                  <a:tcPr marL="0" marR="0" marT="39370" marB="0">
                    <a:lnL w="28575">
                      <a:solidFill>
                        <a:srgbClr val="FFFFFF"/>
                      </a:solidFill>
                      <a:prstDash val="solid"/>
                    </a:lnL>
                    <a:lnR w="28575">
                      <a:solidFill>
                        <a:srgbClr val="000000"/>
                      </a:solidFill>
                      <a:prstDash val="solid"/>
                    </a:lnR>
                    <a:solidFill>
                      <a:srgbClr val="EBE7EE"/>
                    </a:solidFill>
                  </a:tcPr>
                </a:tc>
                <a:tc vMerge="1">
                  <a:txBody>
                    <a:bodyPr/>
                    <a:lstStyle/>
                    <a:p>
                      <a:endParaRPr/>
                    </a:p>
                  </a:txBody>
                  <a:tcPr marL="0" marR="0" marT="0" marB="0">
                    <a:lnL w="28575">
                      <a:solidFill>
                        <a:srgbClr val="000000"/>
                      </a:solidFill>
                      <a:prstDash val="solid"/>
                    </a:lnL>
                    <a:lnR w="28575">
                      <a:solidFill>
                        <a:srgbClr val="000000"/>
                      </a:solidFill>
                      <a:prstDash val="solid"/>
                    </a:lnR>
                  </a:tcPr>
                </a:tc>
                <a:tc rowSpan="3">
                  <a:txBody>
                    <a:bodyPr/>
                    <a:lstStyle/>
                    <a:p>
                      <a:pPr marL="90805" marR="372745">
                        <a:lnSpc>
                          <a:spcPct val="100000"/>
                        </a:lnSpc>
                        <a:spcBef>
                          <a:spcPts val="310"/>
                        </a:spcBef>
                      </a:pPr>
                      <a:r>
                        <a:rPr sz="1800" spc="-25" dirty="0">
                          <a:latin typeface="Arial"/>
                          <a:cs typeface="Arial"/>
                        </a:rPr>
                        <a:t>Wake </a:t>
                      </a:r>
                      <a:r>
                        <a:rPr sz="1800" spc="-5" dirty="0">
                          <a:latin typeface="Arial"/>
                          <a:cs typeface="Arial"/>
                        </a:rPr>
                        <a:t>Forest  </a:t>
                      </a:r>
                      <a:r>
                        <a:rPr sz="1800" spc="-10" dirty="0">
                          <a:latin typeface="Arial"/>
                          <a:cs typeface="Arial"/>
                        </a:rPr>
                        <a:t>School </a:t>
                      </a:r>
                      <a:r>
                        <a:rPr sz="1800" spc="-5" dirty="0">
                          <a:latin typeface="Arial"/>
                          <a:cs typeface="Arial"/>
                        </a:rPr>
                        <a:t>of</a:t>
                      </a:r>
                      <a:r>
                        <a:rPr sz="1800" spc="-40" dirty="0">
                          <a:latin typeface="Arial"/>
                          <a:cs typeface="Arial"/>
                        </a:rPr>
                        <a:t> </a:t>
                      </a:r>
                      <a:r>
                        <a:rPr sz="1800" spc="-10" dirty="0">
                          <a:latin typeface="Arial"/>
                          <a:cs typeface="Arial"/>
                        </a:rPr>
                        <a:t>Med</a:t>
                      </a:r>
                      <a:endParaRPr sz="1800">
                        <a:latin typeface="Arial"/>
                        <a:cs typeface="Arial"/>
                      </a:endParaRPr>
                    </a:p>
                  </a:txBody>
                  <a:tcPr marL="0" marR="0" marT="39370" marB="0">
                    <a:lnL w="28575">
                      <a:solidFill>
                        <a:srgbClr val="000000"/>
                      </a:solidFill>
                      <a:prstDash val="solid"/>
                    </a:lnL>
                    <a:lnR w="28575">
                      <a:solidFill>
                        <a:srgbClr val="FFFFFF"/>
                      </a:solidFill>
                      <a:prstDash val="solid"/>
                    </a:lnR>
                    <a:lnT w="12700">
                      <a:solidFill>
                        <a:srgbClr val="FFFFFF"/>
                      </a:solidFill>
                      <a:prstDash val="solid"/>
                    </a:lnT>
                    <a:lnB w="12700">
                      <a:solidFill>
                        <a:srgbClr val="FFFFFF"/>
                      </a:solidFill>
                      <a:prstDash val="solid"/>
                    </a:lnB>
                    <a:solidFill>
                      <a:srgbClr val="EBE7EE"/>
                    </a:solidFill>
                  </a:tcPr>
                </a:tc>
                <a:tc rowSpan="3">
                  <a:txBody>
                    <a:bodyPr/>
                    <a:lstStyle/>
                    <a:p>
                      <a:pPr marL="90805" marR="276225">
                        <a:lnSpc>
                          <a:spcPct val="100000"/>
                        </a:lnSpc>
                        <a:spcBef>
                          <a:spcPts val="310"/>
                        </a:spcBef>
                      </a:pPr>
                      <a:r>
                        <a:rPr sz="1800" spc="-5" dirty="0">
                          <a:solidFill>
                            <a:srgbClr val="252525"/>
                          </a:solidFill>
                          <a:latin typeface="Arial"/>
                          <a:cs typeface="Arial"/>
                        </a:rPr>
                        <a:t>Drs. </a:t>
                      </a:r>
                      <a:r>
                        <a:rPr sz="1800" spc="-25" dirty="0">
                          <a:solidFill>
                            <a:srgbClr val="252525"/>
                          </a:solidFill>
                          <a:latin typeface="Arial"/>
                          <a:cs typeface="Arial"/>
                        </a:rPr>
                        <a:t>Brinkley, </a:t>
                      </a:r>
                      <a:r>
                        <a:rPr sz="1800" spc="-10" dirty="0">
                          <a:solidFill>
                            <a:srgbClr val="252525"/>
                          </a:solidFill>
                          <a:latin typeface="Arial"/>
                          <a:cs typeface="Arial"/>
                        </a:rPr>
                        <a:t>Jones,  </a:t>
                      </a:r>
                      <a:r>
                        <a:rPr sz="1800" spc="-50" dirty="0">
                          <a:solidFill>
                            <a:srgbClr val="252525"/>
                          </a:solidFill>
                          <a:latin typeface="Arial"/>
                          <a:cs typeface="Arial"/>
                        </a:rPr>
                        <a:t>Yadav, </a:t>
                      </a:r>
                      <a:r>
                        <a:rPr sz="1800" spc="-5" dirty="0">
                          <a:solidFill>
                            <a:srgbClr val="252525"/>
                          </a:solidFill>
                          <a:latin typeface="Arial"/>
                          <a:cs typeface="Arial"/>
                        </a:rPr>
                        <a:t>Divers,  Justice, </a:t>
                      </a:r>
                      <a:r>
                        <a:rPr sz="1800" spc="-10" dirty="0">
                          <a:solidFill>
                            <a:srgbClr val="252525"/>
                          </a:solidFill>
                          <a:latin typeface="Arial"/>
                          <a:cs typeface="Arial"/>
                        </a:rPr>
                        <a:t>Espeland,  </a:t>
                      </a:r>
                      <a:r>
                        <a:rPr sz="1800" spc="-5" dirty="0">
                          <a:solidFill>
                            <a:srgbClr val="252525"/>
                          </a:solidFill>
                          <a:latin typeface="Arial"/>
                          <a:cs typeface="Arial"/>
                        </a:rPr>
                        <a:t>Kritchevsky</a:t>
                      </a:r>
                      <a:endParaRPr sz="1800">
                        <a:latin typeface="Arial"/>
                        <a:cs typeface="Arial"/>
                      </a:endParaRPr>
                    </a:p>
                  </a:txBody>
                  <a:tcPr marL="0" marR="0" marT="39370" marB="0">
                    <a:lnL w="28575">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EBE7EE"/>
                    </a:solidFill>
                  </a:tcPr>
                </a:tc>
                <a:extLst>
                  <a:ext uri="{0D108BD9-81ED-4DB2-BD59-A6C34878D82A}">
                    <a16:rowId xmlns:a16="http://schemas.microsoft.com/office/drawing/2014/main" val="10007"/>
                  </a:ext>
                </a:extLst>
              </a:tr>
              <a:tr h="640079">
                <a:tc>
                  <a:txBody>
                    <a:bodyPr/>
                    <a:lstStyle/>
                    <a:p>
                      <a:pPr marL="90805" marR="672465">
                        <a:lnSpc>
                          <a:spcPct val="100000"/>
                        </a:lnSpc>
                        <a:spcBef>
                          <a:spcPts val="310"/>
                        </a:spcBef>
                      </a:pPr>
                      <a:r>
                        <a:rPr sz="1800" spc="-15" dirty="0">
                          <a:latin typeface="Arial"/>
                          <a:cs typeface="Arial"/>
                        </a:rPr>
                        <a:t>Brown </a:t>
                      </a:r>
                      <a:r>
                        <a:rPr sz="1800" spc="-10" dirty="0">
                          <a:latin typeface="Arial"/>
                          <a:cs typeface="Arial"/>
                        </a:rPr>
                        <a:t>Med  School</a:t>
                      </a:r>
                      <a:endParaRPr sz="1800">
                        <a:latin typeface="Arial"/>
                        <a:cs typeface="Arial"/>
                      </a:endParaRPr>
                    </a:p>
                  </a:txBody>
                  <a:tcPr marL="0" marR="0" marT="39370" marB="0">
                    <a:lnL w="28575">
                      <a:solidFill>
                        <a:srgbClr val="000000"/>
                      </a:solidFill>
                      <a:prstDash val="solid"/>
                    </a:lnL>
                    <a:lnR w="28575">
                      <a:solidFill>
                        <a:srgbClr val="FFFFFF"/>
                      </a:solidFill>
                      <a:prstDash val="solid"/>
                    </a:lnR>
                    <a:solidFill>
                      <a:srgbClr val="D6CCDE"/>
                    </a:solidFill>
                  </a:tcPr>
                </a:tc>
                <a:tc>
                  <a:txBody>
                    <a:bodyPr/>
                    <a:lstStyle/>
                    <a:p>
                      <a:pPr marL="90805">
                        <a:lnSpc>
                          <a:spcPct val="100000"/>
                        </a:lnSpc>
                        <a:spcBef>
                          <a:spcPts val="310"/>
                        </a:spcBef>
                      </a:pPr>
                      <a:r>
                        <a:rPr sz="1800" spc="-5" dirty="0">
                          <a:solidFill>
                            <a:srgbClr val="252525"/>
                          </a:solidFill>
                          <a:latin typeface="Arial"/>
                          <a:cs typeface="Arial"/>
                        </a:rPr>
                        <a:t>Drs. Wing,</a:t>
                      </a:r>
                      <a:r>
                        <a:rPr sz="1800" dirty="0">
                          <a:solidFill>
                            <a:srgbClr val="252525"/>
                          </a:solidFill>
                          <a:latin typeface="Arial"/>
                          <a:cs typeface="Arial"/>
                        </a:rPr>
                        <a:t> </a:t>
                      </a:r>
                      <a:r>
                        <a:rPr sz="1800" spc="-10" dirty="0">
                          <a:solidFill>
                            <a:srgbClr val="252525"/>
                          </a:solidFill>
                          <a:latin typeface="Arial"/>
                          <a:cs typeface="Arial"/>
                        </a:rPr>
                        <a:t>Eaton</a:t>
                      </a:r>
                      <a:endParaRPr sz="1800">
                        <a:latin typeface="Arial"/>
                        <a:cs typeface="Arial"/>
                      </a:endParaRPr>
                    </a:p>
                  </a:txBody>
                  <a:tcPr marL="0" marR="0" marT="39370" marB="0">
                    <a:lnL w="28575">
                      <a:solidFill>
                        <a:srgbClr val="FFFFFF"/>
                      </a:solidFill>
                      <a:prstDash val="solid"/>
                    </a:lnL>
                    <a:lnR w="28575">
                      <a:solidFill>
                        <a:srgbClr val="000000"/>
                      </a:solidFill>
                      <a:prstDash val="solid"/>
                    </a:lnR>
                    <a:solidFill>
                      <a:srgbClr val="D6CCDE"/>
                    </a:solidFill>
                  </a:tcPr>
                </a:tc>
                <a:tc vMerge="1">
                  <a:txBody>
                    <a:bodyPr/>
                    <a:lstStyle/>
                    <a:p>
                      <a:endParaRPr/>
                    </a:p>
                  </a:txBody>
                  <a:tcPr marL="0" marR="0" marT="0" marB="0">
                    <a:lnL w="28575">
                      <a:solidFill>
                        <a:srgbClr val="000000"/>
                      </a:solidFill>
                      <a:prstDash val="solid"/>
                    </a:lnL>
                    <a:lnR w="28575">
                      <a:solidFill>
                        <a:srgbClr val="000000"/>
                      </a:solidFill>
                      <a:prstDash val="solid"/>
                    </a:lnR>
                  </a:tcPr>
                </a:tc>
                <a:tc vMerge="1">
                  <a:txBody>
                    <a:bodyPr/>
                    <a:lstStyle/>
                    <a:p>
                      <a:endParaRPr/>
                    </a:p>
                  </a:txBody>
                  <a:tcPr marL="0" marR="0" marT="39370" marB="0">
                    <a:lnL w="28575">
                      <a:solidFill>
                        <a:srgbClr val="000000"/>
                      </a:solidFill>
                      <a:prstDash val="solid"/>
                    </a:lnL>
                    <a:lnR w="28575">
                      <a:solidFill>
                        <a:srgbClr val="FFFFFF"/>
                      </a:solidFill>
                      <a:prstDash val="solid"/>
                    </a:lnR>
                    <a:lnT w="12700">
                      <a:solidFill>
                        <a:srgbClr val="FFFFFF"/>
                      </a:solidFill>
                      <a:prstDash val="solid"/>
                    </a:lnT>
                    <a:lnB w="12700">
                      <a:solidFill>
                        <a:srgbClr val="FFFFFF"/>
                      </a:solidFill>
                      <a:prstDash val="solid"/>
                    </a:lnB>
                    <a:solidFill>
                      <a:srgbClr val="EBE7EE"/>
                    </a:solidFill>
                  </a:tcPr>
                </a:tc>
                <a:tc vMerge="1">
                  <a:txBody>
                    <a:bodyPr/>
                    <a:lstStyle/>
                    <a:p>
                      <a:endParaRPr/>
                    </a:p>
                  </a:txBody>
                  <a:tcPr marL="0" marR="0" marT="39370" marB="0">
                    <a:lnL w="28575">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EBE7EE"/>
                    </a:solidFill>
                  </a:tcPr>
                </a:tc>
                <a:extLst>
                  <a:ext uri="{0D108BD9-81ED-4DB2-BD59-A6C34878D82A}">
                    <a16:rowId xmlns:a16="http://schemas.microsoft.com/office/drawing/2014/main" val="10008"/>
                  </a:ext>
                </a:extLst>
              </a:tr>
              <a:tr h="278828">
                <a:tc rowSpan="2">
                  <a:txBody>
                    <a:bodyPr/>
                    <a:lstStyle/>
                    <a:p>
                      <a:pPr marL="90805">
                        <a:lnSpc>
                          <a:spcPct val="100000"/>
                        </a:lnSpc>
                        <a:spcBef>
                          <a:spcPts val="310"/>
                        </a:spcBef>
                      </a:pPr>
                      <a:r>
                        <a:rPr sz="1800" spc="-10" dirty="0">
                          <a:latin typeface="Arial"/>
                          <a:cs typeface="Arial"/>
                        </a:rPr>
                        <a:t>Northwestern</a:t>
                      </a:r>
                      <a:r>
                        <a:rPr sz="1800" spc="30" dirty="0">
                          <a:latin typeface="Arial"/>
                          <a:cs typeface="Arial"/>
                        </a:rPr>
                        <a:t> </a:t>
                      </a:r>
                      <a:r>
                        <a:rPr sz="1800" dirty="0">
                          <a:latin typeface="Arial"/>
                          <a:cs typeface="Arial"/>
                        </a:rPr>
                        <a:t>U</a:t>
                      </a:r>
                      <a:endParaRPr sz="1800">
                        <a:latin typeface="Arial"/>
                        <a:cs typeface="Arial"/>
                      </a:endParaRPr>
                    </a:p>
                  </a:txBody>
                  <a:tcPr marL="0" marR="0" marT="39370" marB="0">
                    <a:lnL w="28575">
                      <a:solidFill>
                        <a:srgbClr val="000000"/>
                      </a:solidFill>
                      <a:prstDash val="solid"/>
                    </a:lnL>
                    <a:lnR w="28575">
                      <a:solidFill>
                        <a:srgbClr val="FFFFFF"/>
                      </a:solidFill>
                      <a:prstDash val="solid"/>
                    </a:lnR>
                    <a:solidFill>
                      <a:srgbClr val="EBE7EE"/>
                    </a:solidFill>
                  </a:tcPr>
                </a:tc>
                <a:tc rowSpan="2">
                  <a:txBody>
                    <a:bodyPr/>
                    <a:lstStyle/>
                    <a:p>
                      <a:pPr marL="90805" marR="645795">
                        <a:lnSpc>
                          <a:spcPct val="100000"/>
                        </a:lnSpc>
                        <a:spcBef>
                          <a:spcPts val="310"/>
                        </a:spcBef>
                      </a:pPr>
                      <a:r>
                        <a:rPr sz="1800" spc="-5" dirty="0">
                          <a:solidFill>
                            <a:srgbClr val="252525"/>
                          </a:solidFill>
                          <a:latin typeface="Arial"/>
                          <a:cs typeface="Arial"/>
                        </a:rPr>
                        <a:t>Drs.</a:t>
                      </a:r>
                      <a:r>
                        <a:rPr sz="1800" spc="-50" dirty="0">
                          <a:solidFill>
                            <a:srgbClr val="252525"/>
                          </a:solidFill>
                          <a:latin typeface="Arial"/>
                          <a:cs typeface="Arial"/>
                        </a:rPr>
                        <a:t> </a:t>
                      </a:r>
                      <a:r>
                        <a:rPr sz="1800" spc="-5" dirty="0">
                          <a:solidFill>
                            <a:srgbClr val="252525"/>
                          </a:solidFill>
                          <a:latin typeface="Arial"/>
                          <a:cs typeface="Arial"/>
                        </a:rPr>
                        <a:t>McDermott,  Molitch</a:t>
                      </a:r>
                      <a:endParaRPr sz="1800">
                        <a:latin typeface="Arial"/>
                        <a:cs typeface="Arial"/>
                      </a:endParaRPr>
                    </a:p>
                  </a:txBody>
                  <a:tcPr marL="0" marR="0" marT="39370" marB="0">
                    <a:lnL w="28575">
                      <a:solidFill>
                        <a:srgbClr val="FFFFFF"/>
                      </a:solidFill>
                      <a:prstDash val="solid"/>
                    </a:lnL>
                    <a:lnR w="28575">
                      <a:solidFill>
                        <a:srgbClr val="000000"/>
                      </a:solidFill>
                      <a:prstDash val="solid"/>
                    </a:lnR>
                    <a:solidFill>
                      <a:srgbClr val="EBE7EE"/>
                    </a:solidFill>
                  </a:tcPr>
                </a:tc>
                <a:tc vMerge="1">
                  <a:txBody>
                    <a:bodyPr/>
                    <a:lstStyle/>
                    <a:p>
                      <a:endParaRPr/>
                    </a:p>
                  </a:txBody>
                  <a:tcPr marL="0" marR="0" marT="0" marB="0">
                    <a:lnL w="28575">
                      <a:solidFill>
                        <a:srgbClr val="000000"/>
                      </a:solidFill>
                      <a:prstDash val="solid"/>
                    </a:lnL>
                    <a:lnR w="28575">
                      <a:solidFill>
                        <a:srgbClr val="000000"/>
                      </a:solidFill>
                      <a:prstDash val="solid"/>
                    </a:lnR>
                  </a:tcPr>
                </a:tc>
                <a:tc vMerge="1">
                  <a:txBody>
                    <a:bodyPr/>
                    <a:lstStyle/>
                    <a:p>
                      <a:endParaRPr/>
                    </a:p>
                  </a:txBody>
                  <a:tcPr marL="0" marR="0" marT="39370" marB="0">
                    <a:lnL w="28575">
                      <a:solidFill>
                        <a:srgbClr val="000000"/>
                      </a:solidFill>
                      <a:prstDash val="solid"/>
                    </a:lnL>
                    <a:lnR w="28575">
                      <a:solidFill>
                        <a:srgbClr val="FFFFFF"/>
                      </a:solidFill>
                      <a:prstDash val="solid"/>
                    </a:lnR>
                    <a:lnT w="12700">
                      <a:solidFill>
                        <a:srgbClr val="FFFFFF"/>
                      </a:solidFill>
                      <a:prstDash val="solid"/>
                    </a:lnT>
                    <a:lnB w="12700">
                      <a:solidFill>
                        <a:srgbClr val="FFFFFF"/>
                      </a:solidFill>
                      <a:prstDash val="solid"/>
                    </a:lnB>
                    <a:solidFill>
                      <a:srgbClr val="EBE7EE"/>
                    </a:solidFill>
                  </a:tcPr>
                </a:tc>
                <a:tc vMerge="1">
                  <a:txBody>
                    <a:bodyPr/>
                    <a:lstStyle/>
                    <a:p>
                      <a:endParaRPr/>
                    </a:p>
                  </a:txBody>
                  <a:tcPr marL="0" marR="0" marT="39370" marB="0">
                    <a:lnL w="28575">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EBE7EE"/>
                    </a:solidFill>
                  </a:tcPr>
                </a:tc>
                <a:extLst>
                  <a:ext uri="{0D108BD9-81ED-4DB2-BD59-A6C34878D82A}">
                    <a16:rowId xmlns:a16="http://schemas.microsoft.com/office/drawing/2014/main" val="10009"/>
                  </a:ext>
                </a:extLst>
              </a:tr>
              <a:tr h="373240">
                <a:tc vMerge="1">
                  <a:txBody>
                    <a:bodyPr/>
                    <a:lstStyle/>
                    <a:p>
                      <a:endParaRPr/>
                    </a:p>
                  </a:txBody>
                  <a:tcPr marL="0" marR="0" marT="39370" marB="0">
                    <a:lnL w="28575">
                      <a:solidFill>
                        <a:srgbClr val="000000"/>
                      </a:solidFill>
                      <a:prstDash val="solid"/>
                    </a:lnL>
                    <a:lnR w="28575">
                      <a:solidFill>
                        <a:srgbClr val="FFFFFF"/>
                      </a:solidFill>
                      <a:prstDash val="solid"/>
                    </a:lnR>
                    <a:solidFill>
                      <a:srgbClr val="EBE7EE"/>
                    </a:solidFill>
                  </a:tcPr>
                </a:tc>
                <a:tc vMerge="1">
                  <a:txBody>
                    <a:bodyPr/>
                    <a:lstStyle/>
                    <a:p>
                      <a:endParaRPr/>
                    </a:p>
                  </a:txBody>
                  <a:tcPr marL="0" marR="0" marT="39370" marB="0">
                    <a:lnL w="28575">
                      <a:solidFill>
                        <a:srgbClr val="FFFFFF"/>
                      </a:solidFill>
                      <a:prstDash val="solid"/>
                    </a:lnL>
                    <a:lnR w="28575">
                      <a:solidFill>
                        <a:srgbClr val="000000"/>
                      </a:solidFill>
                      <a:prstDash val="solid"/>
                    </a:lnR>
                    <a:solidFill>
                      <a:srgbClr val="EBE7EE"/>
                    </a:solidFill>
                  </a:tcPr>
                </a:tc>
                <a:tc vMerge="1">
                  <a:txBody>
                    <a:bodyPr/>
                    <a:lstStyle/>
                    <a:p>
                      <a:endParaRPr/>
                    </a:p>
                  </a:txBody>
                  <a:tcPr marL="0" marR="0" marT="0" marB="0">
                    <a:lnL w="28575">
                      <a:solidFill>
                        <a:srgbClr val="000000"/>
                      </a:solidFill>
                      <a:prstDash val="solid"/>
                    </a:lnL>
                    <a:lnR w="28575">
                      <a:solidFill>
                        <a:srgbClr val="000000"/>
                      </a:solidFill>
                      <a:prstDash val="solid"/>
                    </a:lnR>
                  </a:tcPr>
                </a:tc>
                <a:tc>
                  <a:txBody>
                    <a:bodyPr/>
                    <a:lstStyle/>
                    <a:p>
                      <a:pPr marL="90805">
                        <a:lnSpc>
                          <a:spcPct val="100000"/>
                        </a:lnSpc>
                        <a:spcBef>
                          <a:spcPts val="310"/>
                        </a:spcBef>
                      </a:pPr>
                      <a:r>
                        <a:rPr sz="1800" spc="-40" dirty="0">
                          <a:latin typeface="Arial"/>
                          <a:cs typeface="Arial"/>
                        </a:rPr>
                        <a:t>Yale</a:t>
                      </a:r>
                      <a:endParaRPr sz="1800">
                        <a:latin typeface="Arial"/>
                        <a:cs typeface="Arial"/>
                      </a:endParaRPr>
                    </a:p>
                  </a:txBody>
                  <a:tcPr marL="0" marR="0" marT="39370" marB="0">
                    <a:lnL w="28575">
                      <a:solidFill>
                        <a:srgbClr val="000000"/>
                      </a:solidFill>
                      <a:prstDash val="solid"/>
                    </a:lnL>
                    <a:lnR w="28575">
                      <a:solidFill>
                        <a:srgbClr val="FFFFFF"/>
                      </a:solidFill>
                      <a:prstDash val="solid"/>
                    </a:lnR>
                    <a:lnT w="12700">
                      <a:solidFill>
                        <a:srgbClr val="FFFFFF"/>
                      </a:solidFill>
                      <a:prstDash val="solid"/>
                    </a:lnT>
                    <a:lnB w="12700">
                      <a:solidFill>
                        <a:srgbClr val="FFFFFF"/>
                      </a:solidFill>
                      <a:prstDash val="solid"/>
                    </a:lnB>
                    <a:solidFill>
                      <a:srgbClr val="D6CCDE"/>
                    </a:solidFill>
                  </a:tcPr>
                </a:tc>
                <a:tc>
                  <a:txBody>
                    <a:bodyPr/>
                    <a:lstStyle/>
                    <a:p>
                      <a:pPr marL="90805">
                        <a:lnSpc>
                          <a:spcPct val="100000"/>
                        </a:lnSpc>
                        <a:spcBef>
                          <a:spcPts val="310"/>
                        </a:spcBef>
                      </a:pPr>
                      <a:r>
                        <a:rPr sz="1800" spc="-5" dirty="0">
                          <a:solidFill>
                            <a:srgbClr val="252525"/>
                          </a:solidFill>
                          <a:latin typeface="Arial"/>
                          <a:cs typeface="Arial"/>
                        </a:rPr>
                        <a:t>Drs. Gill,</a:t>
                      </a:r>
                      <a:r>
                        <a:rPr sz="1800" dirty="0">
                          <a:solidFill>
                            <a:srgbClr val="252525"/>
                          </a:solidFill>
                          <a:latin typeface="Arial"/>
                          <a:cs typeface="Arial"/>
                        </a:rPr>
                        <a:t> </a:t>
                      </a:r>
                      <a:r>
                        <a:rPr sz="1800" spc="-5" dirty="0">
                          <a:solidFill>
                            <a:srgbClr val="252525"/>
                          </a:solidFill>
                          <a:latin typeface="Arial"/>
                          <a:cs typeface="Arial"/>
                        </a:rPr>
                        <a:t>Levine</a:t>
                      </a:r>
                      <a:endParaRPr sz="1800">
                        <a:latin typeface="Arial"/>
                        <a:cs typeface="Arial"/>
                      </a:endParaRPr>
                    </a:p>
                  </a:txBody>
                  <a:tcPr marL="0" marR="0" marT="39370" marB="0">
                    <a:lnL w="28575">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D6CCDE"/>
                    </a:solidFill>
                  </a:tcPr>
                </a:tc>
                <a:extLst>
                  <a:ext uri="{0D108BD9-81ED-4DB2-BD59-A6C34878D82A}">
                    <a16:rowId xmlns:a16="http://schemas.microsoft.com/office/drawing/2014/main" val="10010"/>
                  </a:ext>
                </a:extLst>
              </a:tr>
              <a:tr h="378033">
                <a:tc>
                  <a:txBody>
                    <a:bodyPr/>
                    <a:lstStyle/>
                    <a:p>
                      <a:pPr marL="90805">
                        <a:lnSpc>
                          <a:spcPct val="100000"/>
                        </a:lnSpc>
                        <a:spcBef>
                          <a:spcPts val="215"/>
                        </a:spcBef>
                      </a:pPr>
                      <a:r>
                        <a:rPr sz="1800" dirty="0">
                          <a:latin typeface="Arial"/>
                          <a:cs typeface="Arial"/>
                        </a:rPr>
                        <a:t>U</a:t>
                      </a:r>
                      <a:r>
                        <a:rPr sz="1800" spc="-10" dirty="0">
                          <a:latin typeface="Arial"/>
                          <a:cs typeface="Arial"/>
                        </a:rPr>
                        <a:t> Connecticut</a:t>
                      </a:r>
                      <a:endParaRPr sz="1800">
                        <a:latin typeface="Arial"/>
                        <a:cs typeface="Arial"/>
                      </a:endParaRPr>
                    </a:p>
                  </a:txBody>
                  <a:tcPr marL="0" marR="0" marT="27305" marB="0">
                    <a:lnL w="28575">
                      <a:solidFill>
                        <a:srgbClr val="000000"/>
                      </a:solidFill>
                      <a:prstDash val="solid"/>
                    </a:lnL>
                    <a:lnR w="28575">
                      <a:solidFill>
                        <a:srgbClr val="FFFFFF"/>
                      </a:solidFill>
                      <a:prstDash val="solid"/>
                    </a:lnR>
                    <a:solidFill>
                      <a:srgbClr val="D6CCDE"/>
                    </a:solidFill>
                  </a:tcPr>
                </a:tc>
                <a:tc>
                  <a:txBody>
                    <a:bodyPr/>
                    <a:lstStyle/>
                    <a:p>
                      <a:pPr marL="90805">
                        <a:lnSpc>
                          <a:spcPct val="100000"/>
                        </a:lnSpc>
                        <a:spcBef>
                          <a:spcPts val="215"/>
                        </a:spcBef>
                      </a:pPr>
                      <a:r>
                        <a:rPr sz="1800" spc="-5" dirty="0">
                          <a:solidFill>
                            <a:srgbClr val="252525"/>
                          </a:solidFill>
                          <a:latin typeface="Arial"/>
                          <a:cs typeface="Arial"/>
                        </a:rPr>
                        <a:t>Drs. </a:t>
                      </a:r>
                      <a:r>
                        <a:rPr sz="1800" spc="-10" dirty="0">
                          <a:solidFill>
                            <a:srgbClr val="252525"/>
                          </a:solidFill>
                          <a:latin typeface="Arial"/>
                          <a:cs typeface="Arial"/>
                        </a:rPr>
                        <a:t>Kuchel,</a:t>
                      </a:r>
                      <a:r>
                        <a:rPr sz="1800" spc="5" dirty="0">
                          <a:solidFill>
                            <a:srgbClr val="252525"/>
                          </a:solidFill>
                          <a:latin typeface="Arial"/>
                          <a:cs typeface="Arial"/>
                        </a:rPr>
                        <a:t> </a:t>
                      </a:r>
                      <a:r>
                        <a:rPr sz="1800" spc="-10" dirty="0">
                          <a:solidFill>
                            <a:srgbClr val="252525"/>
                          </a:solidFill>
                          <a:latin typeface="Arial"/>
                          <a:cs typeface="Arial"/>
                        </a:rPr>
                        <a:t>Bartley</a:t>
                      </a:r>
                      <a:endParaRPr sz="1800">
                        <a:latin typeface="Arial"/>
                        <a:cs typeface="Arial"/>
                      </a:endParaRPr>
                    </a:p>
                  </a:txBody>
                  <a:tcPr marL="0" marR="0" marT="27305" marB="0">
                    <a:lnL w="28575">
                      <a:solidFill>
                        <a:srgbClr val="FFFFFF"/>
                      </a:solidFill>
                      <a:prstDash val="solid"/>
                    </a:lnL>
                    <a:lnR w="28575">
                      <a:solidFill>
                        <a:srgbClr val="000000"/>
                      </a:solidFill>
                      <a:prstDash val="solid"/>
                    </a:lnR>
                    <a:solidFill>
                      <a:srgbClr val="D6CCDE"/>
                    </a:solidFill>
                  </a:tcPr>
                </a:tc>
                <a:tc vMerge="1">
                  <a:txBody>
                    <a:bodyPr/>
                    <a:lstStyle/>
                    <a:p>
                      <a:endParaRPr/>
                    </a:p>
                  </a:txBody>
                  <a:tcPr marL="0" marR="0" marT="0" marB="0">
                    <a:lnL w="28575">
                      <a:solidFill>
                        <a:srgbClr val="000000"/>
                      </a:solidFill>
                      <a:prstDash val="solid"/>
                    </a:lnL>
                    <a:lnR w="28575">
                      <a:solidFill>
                        <a:srgbClr val="000000"/>
                      </a:solidFill>
                      <a:prstDash val="solid"/>
                    </a:lnR>
                  </a:tcPr>
                </a:tc>
                <a:tc>
                  <a:txBody>
                    <a:bodyPr/>
                    <a:lstStyle/>
                    <a:p>
                      <a:pPr marL="90805">
                        <a:lnSpc>
                          <a:spcPct val="100000"/>
                        </a:lnSpc>
                        <a:spcBef>
                          <a:spcPts val="405"/>
                        </a:spcBef>
                      </a:pPr>
                      <a:r>
                        <a:rPr sz="1800" b="1" spc="-10" dirty="0">
                          <a:latin typeface="Arial"/>
                          <a:cs typeface="Arial"/>
                        </a:rPr>
                        <a:t>Advisory</a:t>
                      </a:r>
                      <a:r>
                        <a:rPr sz="1800" b="1" spc="15" dirty="0">
                          <a:latin typeface="Arial"/>
                          <a:cs typeface="Arial"/>
                        </a:rPr>
                        <a:t> </a:t>
                      </a:r>
                      <a:r>
                        <a:rPr sz="1800" b="1" spc="-5" dirty="0">
                          <a:latin typeface="Arial"/>
                          <a:cs typeface="Arial"/>
                        </a:rPr>
                        <a:t>Board</a:t>
                      </a:r>
                      <a:endParaRPr sz="1800">
                        <a:latin typeface="Arial"/>
                        <a:cs typeface="Arial"/>
                      </a:endParaRPr>
                    </a:p>
                  </a:txBody>
                  <a:tcPr marL="0" marR="0" marT="51435" marB="0">
                    <a:lnL w="28575">
                      <a:solidFill>
                        <a:srgbClr val="000000"/>
                      </a:solidFill>
                      <a:prstDash val="solid"/>
                    </a:lnL>
                    <a:lnR w="28575">
                      <a:solidFill>
                        <a:srgbClr val="FFFFFF"/>
                      </a:solidFill>
                      <a:prstDash val="solid"/>
                    </a:lnR>
                    <a:lnT w="12700">
                      <a:solidFill>
                        <a:srgbClr val="FFFFFF"/>
                      </a:solidFill>
                      <a:prstDash val="solid"/>
                    </a:lnT>
                    <a:lnB w="12700">
                      <a:solidFill>
                        <a:srgbClr val="FFFFFF"/>
                      </a:solidFill>
                      <a:prstDash val="solid"/>
                    </a:lnB>
                    <a:solidFill>
                      <a:srgbClr val="EBE7EE"/>
                    </a:solidFill>
                  </a:tcPr>
                </a:tc>
                <a:tc>
                  <a:txBody>
                    <a:bodyPr/>
                    <a:lstStyle/>
                    <a:p>
                      <a:pPr>
                        <a:lnSpc>
                          <a:spcPct val="100000"/>
                        </a:lnSpc>
                      </a:pPr>
                      <a:endParaRPr sz="1800">
                        <a:latin typeface="Times New Roman"/>
                        <a:cs typeface="Times New Roman"/>
                      </a:endParaRPr>
                    </a:p>
                  </a:txBody>
                  <a:tcPr marL="0" marR="0" marT="0" marB="0">
                    <a:lnL w="28575">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EBE7EE"/>
                    </a:solidFill>
                  </a:tcPr>
                </a:tc>
                <a:extLst>
                  <a:ext uri="{0D108BD9-81ED-4DB2-BD59-A6C34878D82A}">
                    <a16:rowId xmlns:a16="http://schemas.microsoft.com/office/drawing/2014/main" val="10011"/>
                  </a:ext>
                </a:extLst>
              </a:tr>
              <a:tr h="351669">
                <a:tc>
                  <a:txBody>
                    <a:bodyPr/>
                    <a:lstStyle/>
                    <a:p>
                      <a:pPr marL="90805">
                        <a:lnSpc>
                          <a:spcPct val="100000"/>
                        </a:lnSpc>
                        <a:spcBef>
                          <a:spcPts val="160"/>
                        </a:spcBef>
                      </a:pPr>
                      <a:r>
                        <a:rPr sz="1800" dirty="0">
                          <a:latin typeface="Arial"/>
                          <a:cs typeface="Arial"/>
                        </a:rPr>
                        <a:t>U </a:t>
                      </a:r>
                      <a:r>
                        <a:rPr sz="1800" spc="-5" dirty="0">
                          <a:latin typeface="Arial"/>
                          <a:cs typeface="Arial"/>
                        </a:rPr>
                        <a:t>of</a:t>
                      </a:r>
                      <a:r>
                        <a:rPr sz="1800" spc="-10" dirty="0">
                          <a:latin typeface="Arial"/>
                          <a:cs typeface="Arial"/>
                        </a:rPr>
                        <a:t> Florida</a:t>
                      </a:r>
                      <a:endParaRPr sz="1800">
                        <a:latin typeface="Arial"/>
                        <a:cs typeface="Arial"/>
                      </a:endParaRPr>
                    </a:p>
                  </a:txBody>
                  <a:tcPr marL="0" marR="0" marT="20320" marB="0">
                    <a:lnL w="28575">
                      <a:solidFill>
                        <a:srgbClr val="000000"/>
                      </a:solidFill>
                      <a:prstDash val="solid"/>
                    </a:lnL>
                    <a:lnR w="28575">
                      <a:solidFill>
                        <a:srgbClr val="FFFFFF"/>
                      </a:solidFill>
                      <a:prstDash val="solid"/>
                    </a:lnR>
                    <a:solidFill>
                      <a:srgbClr val="EBE7EE"/>
                    </a:solidFill>
                  </a:tcPr>
                </a:tc>
                <a:tc>
                  <a:txBody>
                    <a:bodyPr/>
                    <a:lstStyle/>
                    <a:p>
                      <a:pPr marL="90805">
                        <a:lnSpc>
                          <a:spcPct val="100000"/>
                        </a:lnSpc>
                        <a:spcBef>
                          <a:spcPts val="160"/>
                        </a:spcBef>
                      </a:pPr>
                      <a:r>
                        <a:rPr sz="1800" spc="-5" dirty="0">
                          <a:solidFill>
                            <a:srgbClr val="252525"/>
                          </a:solidFill>
                          <a:latin typeface="Arial"/>
                          <a:cs typeface="Arial"/>
                        </a:rPr>
                        <a:t>Drs. </a:t>
                      </a:r>
                      <a:r>
                        <a:rPr sz="1800" spc="-25" dirty="0">
                          <a:solidFill>
                            <a:srgbClr val="252525"/>
                          </a:solidFill>
                          <a:latin typeface="Arial"/>
                          <a:cs typeface="Arial"/>
                        </a:rPr>
                        <a:t>Pahor,</a:t>
                      </a:r>
                      <a:r>
                        <a:rPr sz="1800" spc="-105" dirty="0">
                          <a:solidFill>
                            <a:srgbClr val="252525"/>
                          </a:solidFill>
                          <a:latin typeface="Arial"/>
                          <a:cs typeface="Arial"/>
                        </a:rPr>
                        <a:t> </a:t>
                      </a:r>
                      <a:r>
                        <a:rPr sz="1800" spc="-10" dirty="0">
                          <a:solidFill>
                            <a:srgbClr val="252525"/>
                          </a:solidFill>
                          <a:latin typeface="Arial"/>
                          <a:cs typeface="Arial"/>
                        </a:rPr>
                        <a:t>Anton</a:t>
                      </a:r>
                      <a:endParaRPr sz="1800">
                        <a:latin typeface="Arial"/>
                        <a:cs typeface="Arial"/>
                      </a:endParaRPr>
                    </a:p>
                  </a:txBody>
                  <a:tcPr marL="0" marR="0" marT="20320" marB="0">
                    <a:lnL w="28575">
                      <a:solidFill>
                        <a:srgbClr val="FFFFFF"/>
                      </a:solidFill>
                      <a:prstDash val="solid"/>
                    </a:lnL>
                    <a:lnR w="28575">
                      <a:solidFill>
                        <a:srgbClr val="000000"/>
                      </a:solidFill>
                      <a:prstDash val="solid"/>
                    </a:lnR>
                    <a:solidFill>
                      <a:srgbClr val="EBE7EE"/>
                    </a:solidFill>
                  </a:tcPr>
                </a:tc>
                <a:tc vMerge="1">
                  <a:txBody>
                    <a:bodyPr/>
                    <a:lstStyle/>
                    <a:p>
                      <a:endParaRPr/>
                    </a:p>
                  </a:txBody>
                  <a:tcPr marL="0" marR="0" marT="0" marB="0">
                    <a:lnL w="28575">
                      <a:solidFill>
                        <a:srgbClr val="000000"/>
                      </a:solidFill>
                      <a:prstDash val="solid"/>
                    </a:lnL>
                    <a:lnR w="28575">
                      <a:solidFill>
                        <a:srgbClr val="000000"/>
                      </a:solidFill>
                      <a:prstDash val="solid"/>
                    </a:lnR>
                  </a:tcPr>
                </a:tc>
                <a:tc rowSpan="2">
                  <a:txBody>
                    <a:bodyPr/>
                    <a:lstStyle/>
                    <a:p>
                      <a:pPr marL="90805">
                        <a:lnSpc>
                          <a:spcPct val="100000"/>
                        </a:lnSpc>
                        <a:spcBef>
                          <a:spcPts val="459"/>
                        </a:spcBef>
                      </a:pPr>
                      <a:r>
                        <a:rPr sz="1800" spc="-5" dirty="0">
                          <a:latin typeface="Arial"/>
                          <a:cs typeface="Arial"/>
                        </a:rPr>
                        <a:t>McGill</a:t>
                      </a:r>
                      <a:r>
                        <a:rPr sz="1800" spc="-10" dirty="0">
                          <a:latin typeface="Arial"/>
                          <a:cs typeface="Arial"/>
                        </a:rPr>
                        <a:t> </a:t>
                      </a:r>
                      <a:r>
                        <a:rPr sz="1800" dirty="0">
                          <a:latin typeface="Arial"/>
                          <a:cs typeface="Arial"/>
                        </a:rPr>
                        <a:t>U</a:t>
                      </a:r>
                      <a:endParaRPr sz="1800">
                        <a:latin typeface="Arial"/>
                        <a:cs typeface="Arial"/>
                      </a:endParaRPr>
                    </a:p>
                  </a:txBody>
                  <a:tcPr marL="0" marR="0" marT="58419" marB="0">
                    <a:lnL w="28575">
                      <a:solidFill>
                        <a:srgbClr val="000000"/>
                      </a:solidFill>
                      <a:prstDash val="solid"/>
                    </a:lnL>
                    <a:lnR w="28575">
                      <a:solidFill>
                        <a:srgbClr val="FFFFFF"/>
                      </a:solidFill>
                      <a:prstDash val="solid"/>
                    </a:lnR>
                    <a:lnT w="12700">
                      <a:solidFill>
                        <a:srgbClr val="FFFFFF"/>
                      </a:solidFill>
                      <a:prstDash val="solid"/>
                    </a:lnT>
                    <a:lnB w="12700">
                      <a:solidFill>
                        <a:srgbClr val="FFFFFF"/>
                      </a:solidFill>
                      <a:prstDash val="solid"/>
                    </a:lnB>
                    <a:solidFill>
                      <a:srgbClr val="D6CCDE"/>
                    </a:solidFill>
                  </a:tcPr>
                </a:tc>
                <a:tc rowSpan="2">
                  <a:txBody>
                    <a:bodyPr/>
                    <a:lstStyle/>
                    <a:p>
                      <a:pPr marL="90805">
                        <a:lnSpc>
                          <a:spcPct val="100000"/>
                        </a:lnSpc>
                        <a:spcBef>
                          <a:spcPts val="459"/>
                        </a:spcBef>
                      </a:pPr>
                      <a:r>
                        <a:rPr sz="1800" spc="-35" dirty="0">
                          <a:solidFill>
                            <a:srgbClr val="252525"/>
                          </a:solidFill>
                          <a:latin typeface="Arial"/>
                          <a:cs typeface="Arial"/>
                        </a:rPr>
                        <a:t>Dr.</a:t>
                      </a:r>
                      <a:r>
                        <a:rPr sz="1800" spc="-10" dirty="0">
                          <a:solidFill>
                            <a:srgbClr val="252525"/>
                          </a:solidFill>
                          <a:latin typeface="Arial"/>
                          <a:cs typeface="Arial"/>
                        </a:rPr>
                        <a:t> Pollak</a:t>
                      </a:r>
                      <a:endParaRPr sz="1800">
                        <a:latin typeface="Arial"/>
                        <a:cs typeface="Arial"/>
                      </a:endParaRPr>
                    </a:p>
                  </a:txBody>
                  <a:tcPr marL="0" marR="0" marT="58419" marB="0">
                    <a:lnL w="28575">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D6CCDE"/>
                    </a:solidFill>
                  </a:tcPr>
                </a:tc>
                <a:extLst>
                  <a:ext uri="{0D108BD9-81ED-4DB2-BD59-A6C34878D82A}">
                    <a16:rowId xmlns:a16="http://schemas.microsoft.com/office/drawing/2014/main" val="10012"/>
                  </a:ext>
                </a:extLst>
              </a:tr>
              <a:tr h="0">
                <a:tc rowSpan="2">
                  <a:txBody>
                    <a:bodyPr/>
                    <a:lstStyle/>
                    <a:p>
                      <a:pPr marL="90805">
                        <a:lnSpc>
                          <a:spcPct val="100000"/>
                        </a:lnSpc>
                        <a:spcBef>
                          <a:spcPts val="310"/>
                        </a:spcBef>
                      </a:pPr>
                      <a:r>
                        <a:rPr sz="1800" dirty="0">
                          <a:latin typeface="Arial"/>
                          <a:cs typeface="Arial"/>
                        </a:rPr>
                        <a:t>U </a:t>
                      </a:r>
                      <a:r>
                        <a:rPr sz="1800" spc="-5" dirty="0">
                          <a:latin typeface="Arial"/>
                          <a:cs typeface="Arial"/>
                        </a:rPr>
                        <a:t>of</a:t>
                      </a:r>
                      <a:r>
                        <a:rPr sz="1800" spc="-10" dirty="0">
                          <a:latin typeface="Arial"/>
                          <a:cs typeface="Arial"/>
                        </a:rPr>
                        <a:t> </a:t>
                      </a:r>
                      <a:r>
                        <a:rPr sz="1800" spc="-5" dirty="0">
                          <a:latin typeface="Arial"/>
                          <a:cs typeface="Arial"/>
                        </a:rPr>
                        <a:t>Miami</a:t>
                      </a:r>
                      <a:endParaRPr sz="1800">
                        <a:latin typeface="Arial"/>
                        <a:cs typeface="Arial"/>
                      </a:endParaRPr>
                    </a:p>
                  </a:txBody>
                  <a:tcPr marL="0" marR="0" marT="39370" marB="0">
                    <a:lnL w="28575">
                      <a:solidFill>
                        <a:srgbClr val="000000"/>
                      </a:solidFill>
                      <a:prstDash val="solid"/>
                    </a:lnL>
                    <a:lnR w="28575">
                      <a:solidFill>
                        <a:srgbClr val="FFFFFF"/>
                      </a:solidFill>
                      <a:prstDash val="solid"/>
                    </a:lnR>
                    <a:solidFill>
                      <a:srgbClr val="D6CCDE"/>
                    </a:solidFill>
                  </a:tcPr>
                </a:tc>
                <a:tc rowSpan="2">
                  <a:txBody>
                    <a:bodyPr/>
                    <a:lstStyle/>
                    <a:p>
                      <a:pPr marL="90805">
                        <a:lnSpc>
                          <a:spcPct val="100000"/>
                        </a:lnSpc>
                        <a:spcBef>
                          <a:spcPts val="310"/>
                        </a:spcBef>
                      </a:pPr>
                      <a:r>
                        <a:rPr sz="1800" spc="-5" dirty="0">
                          <a:solidFill>
                            <a:srgbClr val="252525"/>
                          </a:solidFill>
                          <a:latin typeface="Arial"/>
                          <a:cs typeface="Arial"/>
                        </a:rPr>
                        <a:t>Drs. Florez,</a:t>
                      </a:r>
                      <a:r>
                        <a:rPr sz="1800" dirty="0">
                          <a:solidFill>
                            <a:srgbClr val="252525"/>
                          </a:solidFill>
                          <a:latin typeface="Arial"/>
                          <a:cs typeface="Arial"/>
                        </a:rPr>
                        <a:t> </a:t>
                      </a:r>
                      <a:r>
                        <a:rPr sz="1800" spc="-10" dirty="0">
                          <a:solidFill>
                            <a:srgbClr val="252525"/>
                          </a:solidFill>
                          <a:latin typeface="Arial"/>
                          <a:cs typeface="Arial"/>
                        </a:rPr>
                        <a:t>Palacio</a:t>
                      </a:r>
                      <a:endParaRPr sz="1800">
                        <a:latin typeface="Arial"/>
                        <a:cs typeface="Arial"/>
                      </a:endParaRPr>
                    </a:p>
                  </a:txBody>
                  <a:tcPr marL="0" marR="0" marT="39370" marB="0">
                    <a:lnL w="28575">
                      <a:solidFill>
                        <a:srgbClr val="FFFFFF"/>
                      </a:solidFill>
                      <a:prstDash val="solid"/>
                    </a:lnL>
                    <a:lnR w="28575">
                      <a:solidFill>
                        <a:srgbClr val="000000"/>
                      </a:solidFill>
                      <a:prstDash val="solid"/>
                    </a:lnR>
                    <a:solidFill>
                      <a:srgbClr val="D6CCDE"/>
                    </a:solidFill>
                  </a:tcPr>
                </a:tc>
                <a:tc vMerge="1">
                  <a:txBody>
                    <a:bodyPr/>
                    <a:lstStyle/>
                    <a:p>
                      <a:endParaRPr/>
                    </a:p>
                  </a:txBody>
                  <a:tcPr marL="0" marR="0" marT="0" marB="0">
                    <a:lnL w="28575">
                      <a:solidFill>
                        <a:srgbClr val="000000"/>
                      </a:solidFill>
                      <a:prstDash val="solid"/>
                    </a:lnL>
                    <a:lnR w="28575">
                      <a:solidFill>
                        <a:srgbClr val="000000"/>
                      </a:solidFill>
                      <a:prstDash val="solid"/>
                    </a:lnR>
                  </a:tcPr>
                </a:tc>
                <a:tc vMerge="1">
                  <a:txBody>
                    <a:bodyPr/>
                    <a:lstStyle/>
                    <a:p>
                      <a:endParaRPr/>
                    </a:p>
                  </a:txBody>
                  <a:tcPr marL="0" marR="0" marT="58419" marB="0">
                    <a:lnL w="28575">
                      <a:solidFill>
                        <a:srgbClr val="000000"/>
                      </a:solidFill>
                      <a:prstDash val="solid"/>
                    </a:lnL>
                    <a:lnR w="28575">
                      <a:solidFill>
                        <a:srgbClr val="FFFFFF"/>
                      </a:solidFill>
                      <a:prstDash val="solid"/>
                    </a:lnR>
                    <a:lnT w="12700">
                      <a:solidFill>
                        <a:srgbClr val="FFFFFF"/>
                      </a:solidFill>
                      <a:prstDash val="solid"/>
                    </a:lnT>
                    <a:lnB w="12700">
                      <a:solidFill>
                        <a:srgbClr val="FFFFFF"/>
                      </a:solidFill>
                      <a:prstDash val="solid"/>
                    </a:lnB>
                    <a:solidFill>
                      <a:srgbClr val="D6CCDE"/>
                    </a:solidFill>
                  </a:tcPr>
                </a:tc>
                <a:tc vMerge="1">
                  <a:txBody>
                    <a:bodyPr/>
                    <a:lstStyle/>
                    <a:p>
                      <a:endParaRPr/>
                    </a:p>
                  </a:txBody>
                  <a:tcPr marL="0" marR="0" marT="58419" marB="0">
                    <a:lnL w="28575">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D6CCDE"/>
                    </a:solidFill>
                  </a:tcPr>
                </a:tc>
                <a:extLst>
                  <a:ext uri="{0D108BD9-81ED-4DB2-BD59-A6C34878D82A}">
                    <a16:rowId xmlns:a16="http://schemas.microsoft.com/office/drawing/2014/main" val="10013"/>
                  </a:ext>
                </a:extLst>
              </a:tr>
              <a:tr h="318084">
                <a:tc vMerge="1">
                  <a:txBody>
                    <a:bodyPr/>
                    <a:lstStyle/>
                    <a:p>
                      <a:endParaRPr/>
                    </a:p>
                  </a:txBody>
                  <a:tcPr marL="0" marR="0" marT="39370" marB="0">
                    <a:lnL w="28575">
                      <a:solidFill>
                        <a:srgbClr val="000000"/>
                      </a:solidFill>
                      <a:prstDash val="solid"/>
                    </a:lnL>
                    <a:lnR w="28575">
                      <a:solidFill>
                        <a:srgbClr val="FFFFFF"/>
                      </a:solidFill>
                      <a:prstDash val="solid"/>
                    </a:lnR>
                    <a:solidFill>
                      <a:srgbClr val="D6CCDE"/>
                    </a:solidFill>
                  </a:tcPr>
                </a:tc>
                <a:tc vMerge="1">
                  <a:txBody>
                    <a:bodyPr/>
                    <a:lstStyle/>
                    <a:p>
                      <a:endParaRPr/>
                    </a:p>
                  </a:txBody>
                  <a:tcPr marL="0" marR="0" marT="39370" marB="0">
                    <a:lnL w="28575">
                      <a:solidFill>
                        <a:srgbClr val="FFFFFF"/>
                      </a:solidFill>
                      <a:prstDash val="solid"/>
                    </a:lnL>
                    <a:lnR w="28575">
                      <a:solidFill>
                        <a:srgbClr val="000000"/>
                      </a:solidFill>
                      <a:prstDash val="solid"/>
                    </a:lnR>
                    <a:solidFill>
                      <a:srgbClr val="D6CCDE"/>
                    </a:solidFill>
                  </a:tcPr>
                </a:tc>
                <a:tc vMerge="1">
                  <a:txBody>
                    <a:bodyPr/>
                    <a:lstStyle/>
                    <a:p>
                      <a:endParaRPr/>
                    </a:p>
                  </a:txBody>
                  <a:tcPr marL="0" marR="0" marT="0" marB="0">
                    <a:lnL w="28575">
                      <a:solidFill>
                        <a:srgbClr val="000000"/>
                      </a:solidFill>
                      <a:prstDash val="solid"/>
                    </a:lnL>
                    <a:lnR w="28575">
                      <a:solidFill>
                        <a:srgbClr val="000000"/>
                      </a:solidFill>
                      <a:prstDash val="solid"/>
                    </a:lnR>
                  </a:tcPr>
                </a:tc>
                <a:tc rowSpan="2">
                  <a:txBody>
                    <a:bodyPr/>
                    <a:lstStyle/>
                    <a:p>
                      <a:pPr marL="90805" marR="130175">
                        <a:lnSpc>
                          <a:spcPct val="100000"/>
                        </a:lnSpc>
                        <a:spcBef>
                          <a:spcPts val="310"/>
                        </a:spcBef>
                      </a:pPr>
                      <a:r>
                        <a:rPr sz="1800" spc="-10" dirty="0">
                          <a:latin typeface="Arial"/>
                          <a:cs typeface="Arial"/>
                        </a:rPr>
                        <a:t>National </a:t>
                      </a:r>
                      <a:r>
                        <a:rPr sz="1800" spc="-5" dirty="0">
                          <a:latin typeface="Arial"/>
                          <a:cs typeface="Arial"/>
                        </a:rPr>
                        <a:t>Institute  on</a:t>
                      </a:r>
                      <a:r>
                        <a:rPr sz="1800" spc="-110" dirty="0">
                          <a:latin typeface="Arial"/>
                          <a:cs typeface="Arial"/>
                        </a:rPr>
                        <a:t> </a:t>
                      </a:r>
                      <a:r>
                        <a:rPr sz="1800" spc="-10" dirty="0">
                          <a:latin typeface="Arial"/>
                          <a:cs typeface="Arial"/>
                        </a:rPr>
                        <a:t>Aging</a:t>
                      </a:r>
                      <a:endParaRPr sz="1800">
                        <a:latin typeface="Arial"/>
                        <a:cs typeface="Arial"/>
                      </a:endParaRPr>
                    </a:p>
                  </a:txBody>
                  <a:tcPr marL="0" marR="0" marT="39370" marB="0">
                    <a:lnL w="28575">
                      <a:solidFill>
                        <a:srgbClr val="000000"/>
                      </a:solidFill>
                      <a:prstDash val="solid"/>
                    </a:lnL>
                    <a:lnR w="28575">
                      <a:solidFill>
                        <a:srgbClr val="FFFFFF"/>
                      </a:solidFill>
                      <a:prstDash val="solid"/>
                    </a:lnR>
                    <a:lnT w="12700">
                      <a:solidFill>
                        <a:srgbClr val="FFFFFF"/>
                      </a:solidFill>
                      <a:prstDash val="solid"/>
                    </a:lnT>
                    <a:lnB w="28575">
                      <a:solidFill>
                        <a:srgbClr val="000000"/>
                      </a:solidFill>
                      <a:prstDash val="solid"/>
                    </a:lnB>
                    <a:solidFill>
                      <a:srgbClr val="EBE7EE"/>
                    </a:solidFill>
                  </a:tcPr>
                </a:tc>
                <a:tc rowSpan="2">
                  <a:txBody>
                    <a:bodyPr/>
                    <a:lstStyle/>
                    <a:p>
                      <a:pPr marL="90805">
                        <a:lnSpc>
                          <a:spcPct val="100000"/>
                        </a:lnSpc>
                        <a:spcBef>
                          <a:spcPts val="310"/>
                        </a:spcBef>
                      </a:pPr>
                      <a:r>
                        <a:rPr sz="1800" spc="-35" dirty="0">
                          <a:solidFill>
                            <a:srgbClr val="252525"/>
                          </a:solidFill>
                          <a:latin typeface="Arial"/>
                          <a:cs typeface="Arial"/>
                        </a:rPr>
                        <a:t>Dr.</a:t>
                      </a:r>
                      <a:r>
                        <a:rPr sz="1800" spc="-10" dirty="0">
                          <a:solidFill>
                            <a:srgbClr val="252525"/>
                          </a:solidFill>
                          <a:latin typeface="Arial"/>
                          <a:cs typeface="Arial"/>
                        </a:rPr>
                        <a:t> </a:t>
                      </a:r>
                      <a:r>
                        <a:rPr sz="1800" spc="-5" dirty="0">
                          <a:solidFill>
                            <a:srgbClr val="252525"/>
                          </a:solidFill>
                          <a:latin typeface="Arial"/>
                          <a:cs typeface="Arial"/>
                        </a:rPr>
                        <a:t>Ferrucci</a:t>
                      </a:r>
                      <a:endParaRPr sz="1800">
                        <a:latin typeface="Arial"/>
                        <a:cs typeface="Arial"/>
                      </a:endParaRPr>
                    </a:p>
                  </a:txBody>
                  <a:tcPr marL="0" marR="0" marT="39370" marB="0">
                    <a:lnL w="28575">
                      <a:solidFill>
                        <a:srgbClr val="FFFFFF"/>
                      </a:solidFill>
                      <a:prstDash val="solid"/>
                    </a:lnL>
                    <a:lnR w="28575">
                      <a:solidFill>
                        <a:srgbClr val="000000"/>
                      </a:solidFill>
                      <a:prstDash val="solid"/>
                    </a:lnR>
                    <a:lnT w="12700">
                      <a:solidFill>
                        <a:srgbClr val="FFFFFF"/>
                      </a:solidFill>
                      <a:prstDash val="solid"/>
                    </a:lnT>
                    <a:lnB w="28575">
                      <a:solidFill>
                        <a:srgbClr val="000000"/>
                      </a:solidFill>
                      <a:prstDash val="solid"/>
                    </a:lnB>
                    <a:solidFill>
                      <a:srgbClr val="EBE7EE"/>
                    </a:solidFill>
                  </a:tcPr>
                </a:tc>
                <a:extLst>
                  <a:ext uri="{0D108BD9-81ED-4DB2-BD59-A6C34878D82A}">
                    <a16:rowId xmlns:a16="http://schemas.microsoft.com/office/drawing/2014/main" val="10014"/>
                  </a:ext>
                </a:extLst>
              </a:tr>
              <a:tr h="363455">
                <a:tc>
                  <a:txBody>
                    <a:bodyPr/>
                    <a:lstStyle/>
                    <a:p>
                      <a:pPr marL="90805">
                        <a:lnSpc>
                          <a:spcPct val="100000"/>
                        </a:lnSpc>
                        <a:spcBef>
                          <a:spcPts val="310"/>
                        </a:spcBef>
                      </a:pPr>
                      <a:r>
                        <a:rPr sz="1800" dirty="0">
                          <a:latin typeface="Arial"/>
                          <a:cs typeface="Arial"/>
                        </a:rPr>
                        <a:t>U </a:t>
                      </a:r>
                      <a:r>
                        <a:rPr sz="1800" spc="-5" dirty="0">
                          <a:latin typeface="Arial"/>
                          <a:cs typeface="Arial"/>
                        </a:rPr>
                        <a:t>of</a:t>
                      </a:r>
                      <a:r>
                        <a:rPr sz="1800" spc="-60" dirty="0">
                          <a:latin typeface="Arial"/>
                          <a:cs typeface="Arial"/>
                        </a:rPr>
                        <a:t> </a:t>
                      </a:r>
                      <a:r>
                        <a:rPr sz="1800" spc="-30" dirty="0">
                          <a:latin typeface="Arial"/>
                          <a:cs typeface="Arial"/>
                        </a:rPr>
                        <a:t>Tennessee</a:t>
                      </a:r>
                      <a:endParaRPr sz="1800">
                        <a:latin typeface="Arial"/>
                        <a:cs typeface="Arial"/>
                      </a:endParaRPr>
                    </a:p>
                  </a:txBody>
                  <a:tcPr marL="0" marR="0" marT="39370" marB="0">
                    <a:lnL w="28575">
                      <a:solidFill>
                        <a:srgbClr val="000000"/>
                      </a:solidFill>
                      <a:prstDash val="solid"/>
                    </a:lnL>
                    <a:lnR w="28575">
                      <a:solidFill>
                        <a:srgbClr val="FFFFFF"/>
                      </a:solidFill>
                      <a:prstDash val="solid"/>
                    </a:lnR>
                    <a:lnB w="28575">
                      <a:solidFill>
                        <a:srgbClr val="000000"/>
                      </a:solidFill>
                      <a:prstDash val="solid"/>
                    </a:lnB>
                    <a:solidFill>
                      <a:srgbClr val="EBE7EE"/>
                    </a:solidFill>
                  </a:tcPr>
                </a:tc>
                <a:tc>
                  <a:txBody>
                    <a:bodyPr/>
                    <a:lstStyle/>
                    <a:p>
                      <a:pPr marL="90805">
                        <a:lnSpc>
                          <a:spcPct val="100000"/>
                        </a:lnSpc>
                        <a:spcBef>
                          <a:spcPts val="310"/>
                        </a:spcBef>
                      </a:pPr>
                      <a:r>
                        <a:rPr sz="1800" spc="-35" dirty="0">
                          <a:solidFill>
                            <a:srgbClr val="252525"/>
                          </a:solidFill>
                          <a:latin typeface="Arial"/>
                          <a:cs typeface="Arial"/>
                        </a:rPr>
                        <a:t>Dr.</a:t>
                      </a:r>
                      <a:r>
                        <a:rPr sz="1800" spc="-10" dirty="0">
                          <a:solidFill>
                            <a:srgbClr val="252525"/>
                          </a:solidFill>
                          <a:latin typeface="Arial"/>
                          <a:cs typeface="Arial"/>
                        </a:rPr>
                        <a:t> Johnson</a:t>
                      </a:r>
                      <a:endParaRPr sz="1800" dirty="0">
                        <a:latin typeface="Arial"/>
                        <a:cs typeface="Arial"/>
                      </a:endParaRPr>
                    </a:p>
                  </a:txBody>
                  <a:tcPr marL="0" marR="0" marT="39370" marB="0">
                    <a:lnL w="28575">
                      <a:solidFill>
                        <a:srgbClr val="FFFFFF"/>
                      </a:solidFill>
                      <a:prstDash val="solid"/>
                    </a:lnL>
                    <a:lnR w="28575">
                      <a:solidFill>
                        <a:srgbClr val="000000"/>
                      </a:solidFill>
                      <a:prstDash val="solid"/>
                    </a:lnR>
                    <a:lnB w="28575">
                      <a:solidFill>
                        <a:srgbClr val="000000"/>
                      </a:solidFill>
                      <a:prstDash val="solid"/>
                    </a:lnB>
                    <a:solidFill>
                      <a:srgbClr val="EBE7EE"/>
                    </a:solidFill>
                  </a:tcPr>
                </a:tc>
                <a:tc vMerge="1">
                  <a:txBody>
                    <a:bodyPr/>
                    <a:lstStyle/>
                    <a:p>
                      <a:endParaRPr/>
                    </a:p>
                  </a:txBody>
                  <a:tcPr marL="0" marR="0" marT="0" marB="0">
                    <a:lnL w="28575">
                      <a:solidFill>
                        <a:srgbClr val="000000"/>
                      </a:solidFill>
                      <a:prstDash val="solid"/>
                    </a:lnL>
                    <a:lnR w="28575">
                      <a:solidFill>
                        <a:srgbClr val="000000"/>
                      </a:solidFill>
                      <a:prstDash val="solid"/>
                    </a:lnR>
                  </a:tcPr>
                </a:tc>
                <a:tc vMerge="1">
                  <a:txBody>
                    <a:bodyPr/>
                    <a:lstStyle/>
                    <a:p>
                      <a:endParaRPr/>
                    </a:p>
                  </a:txBody>
                  <a:tcPr marL="0" marR="0" marT="39370" marB="0">
                    <a:lnL w="28575">
                      <a:solidFill>
                        <a:srgbClr val="000000"/>
                      </a:solidFill>
                      <a:prstDash val="solid"/>
                    </a:lnL>
                    <a:lnR w="28575">
                      <a:solidFill>
                        <a:srgbClr val="FFFFFF"/>
                      </a:solidFill>
                      <a:prstDash val="solid"/>
                    </a:lnR>
                    <a:lnT w="12700">
                      <a:solidFill>
                        <a:srgbClr val="FFFFFF"/>
                      </a:solidFill>
                      <a:prstDash val="solid"/>
                    </a:lnT>
                    <a:lnB w="28575">
                      <a:solidFill>
                        <a:srgbClr val="000000"/>
                      </a:solidFill>
                      <a:prstDash val="solid"/>
                    </a:lnB>
                    <a:solidFill>
                      <a:srgbClr val="EBE7EE"/>
                    </a:solidFill>
                  </a:tcPr>
                </a:tc>
                <a:tc vMerge="1">
                  <a:txBody>
                    <a:bodyPr/>
                    <a:lstStyle/>
                    <a:p>
                      <a:endParaRPr/>
                    </a:p>
                  </a:txBody>
                  <a:tcPr marL="0" marR="0" marT="39370" marB="0">
                    <a:lnL w="28575">
                      <a:solidFill>
                        <a:srgbClr val="FFFFFF"/>
                      </a:solidFill>
                      <a:prstDash val="solid"/>
                    </a:lnL>
                    <a:lnR w="28575">
                      <a:solidFill>
                        <a:srgbClr val="000000"/>
                      </a:solidFill>
                      <a:prstDash val="solid"/>
                    </a:lnR>
                    <a:lnT w="12700">
                      <a:solidFill>
                        <a:srgbClr val="FFFFFF"/>
                      </a:solidFill>
                      <a:prstDash val="solid"/>
                    </a:lnT>
                    <a:lnB w="28575">
                      <a:solidFill>
                        <a:srgbClr val="000000"/>
                      </a:solidFill>
                      <a:prstDash val="solid"/>
                    </a:lnB>
                    <a:solidFill>
                      <a:srgbClr val="EBE7EE"/>
                    </a:solidFill>
                  </a:tcPr>
                </a:tc>
                <a:extLst>
                  <a:ext uri="{0D108BD9-81ED-4DB2-BD59-A6C34878D82A}">
                    <a16:rowId xmlns:a16="http://schemas.microsoft.com/office/drawing/2014/main" val="10015"/>
                  </a:ext>
                </a:extLst>
              </a:tr>
            </a:tbl>
          </a:graphicData>
        </a:graphic>
      </p:graphicFrame>
      <p:sp>
        <p:nvSpPr>
          <p:cNvPr id="2" name="object 2"/>
          <p:cNvSpPr txBox="1"/>
          <p:nvPr/>
        </p:nvSpPr>
        <p:spPr>
          <a:xfrm>
            <a:off x="901700" y="6500840"/>
            <a:ext cx="2048510"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7E7E7E"/>
                </a:solidFill>
                <a:latin typeface="Arial"/>
                <a:cs typeface="Arial"/>
              </a:rPr>
              <a:t>Wake </a:t>
            </a:r>
            <a:r>
              <a:rPr sz="1000" spc="-5" dirty="0">
                <a:solidFill>
                  <a:srgbClr val="7E7E7E"/>
                </a:solidFill>
                <a:latin typeface="Arial"/>
                <a:cs typeface="Arial"/>
              </a:rPr>
              <a:t>Forest </a:t>
            </a:r>
            <a:r>
              <a:rPr sz="1000" spc="-10" dirty="0">
                <a:solidFill>
                  <a:srgbClr val="7E7E7E"/>
                </a:solidFill>
                <a:latin typeface="Arial"/>
                <a:cs typeface="Arial"/>
              </a:rPr>
              <a:t>Baptist Medical</a:t>
            </a:r>
            <a:r>
              <a:rPr sz="1000" spc="-50" dirty="0">
                <a:solidFill>
                  <a:srgbClr val="7E7E7E"/>
                </a:solidFill>
                <a:latin typeface="Arial"/>
                <a:cs typeface="Arial"/>
              </a:rPr>
              <a:t> </a:t>
            </a:r>
            <a:r>
              <a:rPr sz="1000" spc="-10" dirty="0">
                <a:solidFill>
                  <a:srgbClr val="7E7E7E"/>
                </a:solidFill>
                <a:latin typeface="Arial"/>
                <a:cs typeface="Arial"/>
              </a:rPr>
              <a:t>Center</a:t>
            </a:r>
            <a:endParaRPr sz="1000">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7BA947E-7CAC-4EB4-A25B-239856CEC7A0}"/>
              </a:ext>
            </a:extLst>
          </p:cNvPr>
          <p:cNvSpPr>
            <a:spLocks noGrp="1"/>
          </p:cNvSpPr>
          <p:nvPr>
            <p:ph type="title"/>
          </p:nvPr>
        </p:nvSpPr>
        <p:spPr>
          <a:xfrm>
            <a:off x="392112" y="93746"/>
            <a:ext cx="8359774" cy="430887"/>
          </a:xfrm>
        </p:spPr>
        <p:txBody>
          <a:bodyPr/>
          <a:lstStyle/>
          <a:p>
            <a:r>
              <a:rPr lang="en-US" dirty="0"/>
              <a:t>    </a:t>
            </a:r>
          </a:p>
        </p:txBody>
      </p:sp>
      <p:sp>
        <p:nvSpPr>
          <p:cNvPr id="2" name="object 2">
            <a:extLst>
              <a:ext uri="{C183D7F6-B498-43B3-948B-1728B52AA6E4}">
                <adec:decorative xmlns:adec="http://schemas.microsoft.com/office/drawing/2017/decorative" val="1"/>
              </a:ext>
            </a:extLst>
          </p:cNvPr>
          <p:cNvSpPr/>
          <p:nvPr/>
        </p:nvSpPr>
        <p:spPr>
          <a:xfrm>
            <a:off x="0" y="0"/>
            <a:ext cx="9143999" cy="4434839"/>
          </a:xfrm>
          <a:prstGeom prst="rect">
            <a:avLst/>
          </a:prstGeom>
          <a:blipFill>
            <a:blip r:embed="rId2" cstate="print"/>
            <a:stretch>
              <a:fillRect/>
            </a:stretch>
          </a:blipFill>
        </p:spPr>
        <p:txBody>
          <a:bodyPr wrap="square" lIns="0" tIns="0" rIns="0" bIns="0" rtlCol="0"/>
          <a:lstStyle/>
          <a:p>
            <a:endParaRPr dirty="0"/>
          </a:p>
        </p:txBody>
      </p:sp>
      <p:sp>
        <p:nvSpPr>
          <p:cNvPr id="3" name="object 3"/>
          <p:cNvSpPr txBox="1"/>
          <p:nvPr/>
        </p:nvSpPr>
        <p:spPr>
          <a:xfrm>
            <a:off x="828621" y="4366276"/>
            <a:ext cx="7306945" cy="513715"/>
          </a:xfrm>
          <a:prstGeom prst="rect">
            <a:avLst/>
          </a:prstGeom>
        </p:spPr>
        <p:txBody>
          <a:bodyPr vert="horz" wrap="square" lIns="0" tIns="12700" rIns="0" bIns="0" rtlCol="0">
            <a:spAutoFit/>
          </a:bodyPr>
          <a:lstStyle/>
          <a:p>
            <a:pPr marL="12700">
              <a:lnSpc>
                <a:spcPct val="100000"/>
              </a:lnSpc>
              <a:spcBef>
                <a:spcPts val="100"/>
              </a:spcBef>
            </a:pPr>
            <a:r>
              <a:rPr sz="3200" b="1" dirty="0">
                <a:latin typeface="Arial"/>
                <a:cs typeface="Arial"/>
              </a:rPr>
              <a:t>the </a:t>
            </a:r>
            <a:r>
              <a:rPr sz="3200" b="1" spc="-5" dirty="0">
                <a:latin typeface="Arial"/>
                <a:cs typeface="Arial"/>
              </a:rPr>
              <a:t>road is made by those </a:t>
            </a:r>
            <a:r>
              <a:rPr sz="3200" b="1" dirty="0">
                <a:latin typeface="Arial"/>
                <a:cs typeface="Arial"/>
              </a:rPr>
              <a:t>who </a:t>
            </a:r>
            <a:r>
              <a:rPr sz="3200" b="1" spc="-5" dirty="0">
                <a:latin typeface="Arial"/>
                <a:cs typeface="Arial"/>
              </a:rPr>
              <a:t>walk</a:t>
            </a:r>
            <a:r>
              <a:rPr sz="3200" b="1" spc="-140" dirty="0">
                <a:latin typeface="Arial"/>
                <a:cs typeface="Arial"/>
              </a:rPr>
              <a:t> </a:t>
            </a:r>
            <a:r>
              <a:rPr sz="3200" b="1" spc="-5" dirty="0">
                <a:latin typeface="Arial"/>
                <a:cs typeface="Arial"/>
              </a:rPr>
              <a:t>it</a:t>
            </a:r>
            <a:endParaRPr sz="3200">
              <a:latin typeface="Arial"/>
              <a:cs typeface="Arial"/>
            </a:endParaRPr>
          </a:p>
        </p:txBody>
      </p:sp>
      <p:sp>
        <p:nvSpPr>
          <p:cNvPr id="4" name="object 4"/>
          <p:cNvSpPr txBox="1"/>
          <p:nvPr/>
        </p:nvSpPr>
        <p:spPr>
          <a:xfrm>
            <a:off x="6883248" y="4757092"/>
            <a:ext cx="1620520"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Arial"/>
                <a:cs typeface="Arial"/>
              </a:rPr>
              <a:t>-taoist</a:t>
            </a:r>
            <a:r>
              <a:rPr sz="1800" b="1" spc="-65" dirty="0">
                <a:latin typeface="Arial"/>
                <a:cs typeface="Arial"/>
              </a:rPr>
              <a:t> </a:t>
            </a:r>
            <a:r>
              <a:rPr sz="1800" b="1" spc="-10" dirty="0">
                <a:latin typeface="Arial"/>
                <a:cs typeface="Arial"/>
              </a:rPr>
              <a:t>proverb</a:t>
            </a:r>
            <a:endParaRPr sz="1800">
              <a:latin typeface="Arial"/>
              <a:cs typeface="Arial"/>
            </a:endParaRPr>
          </a:p>
        </p:txBody>
      </p:sp>
      <p:sp>
        <p:nvSpPr>
          <p:cNvPr id="6" name="object 6"/>
          <p:cNvSpPr txBox="1"/>
          <p:nvPr/>
        </p:nvSpPr>
        <p:spPr>
          <a:xfrm>
            <a:off x="2896414" y="4948003"/>
            <a:ext cx="3006725" cy="696595"/>
          </a:xfrm>
          <a:prstGeom prst="rect">
            <a:avLst/>
          </a:prstGeom>
        </p:spPr>
        <p:txBody>
          <a:bodyPr vert="horz" wrap="square" lIns="0" tIns="12700" rIns="0" bIns="0" rtlCol="0">
            <a:spAutoFit/>
          </a:bodyPr>
          <a:lstStyle/>
          <a:p>
            <a:pPr marL="12700">
              <a:lnSpc>
                <a:spcPct val="100000"/>
              </a:lnSpc>
              <a:spcBef>
                <a:spcPts val="100"/>
              </a:spcBef>
            </a:pPr>
            <a:r>
              <a:rPr sz="4400" b="1" spc="-5" dirty="0">
                <a:solidFill>
                  <a:srgbClr val="9E7D38"/>
                </a:solidFill>
                <a:latin typeface="Arial"/>
                <a:cs typeface="Arial"/>
              </a:rPr>
              <a:t>Thank</a:t>
            </a:r>
            <a:r>
              <a:rPr sz="4400" b="1" spc="-65" dirty="0">
                <a:solidFill>
                  <a:srgbClr val="9E7D38"/>
                </a:solidFill>
                <a:latin typeface="Arial"/>
                <a:cs typeface="Arial"/>
              </a:rPr>
              <a:t> </a:t>
            </a:r>
            <a:r>
              <a:rPr sz="4400" b="1" spc="-5" dirty="0">
                <a:solidFill>
                  <a:srgbClr val="9E7D38"/>
                </a:solidFill>
                <a:latin typeface="Arial"/>
                <a:cs typeface="Arial"/>
              </a:rPr>
              <a:t>you!</a:t>
            </a:r>
            <a:endParaRPr sz="4400">
              <a:latin typeface="Arial"/>
              <a:cs typeface="Arial"/>
            </a:endParaRPr>
          </a:p>
        </p:txBody>
      </p:sp>
      <p:sp>
        <p:nvSpPr>
          <p:cNvPr id="5" name="object 5"/>
          <p:cNvSpPr txBox="1"/>
          <p:nvPr/>
        </p:nvSpPr>
        <p:spPr>
          <a:xfrm>
            <a:off x="137262" y="5859172"/>
            <a:ext cx="8635365" cy="848360"/>
          </a:xfrm>
          <a:prstGeom prst="rect">
            <a:avLst/>
          </a:prstGeom>
        </p:spPr>
        <p:txBody>
          <a:bodyPr vert="horz" wrap="square" lIns="0" tIns="12700" rIns="0" bIns="0" rtlCol="0">
            <a:spAutoFit/>
          </a:bodyPr>
          <a:lstStyle/>
          <a:p>
            <a:pPr marL="12700" marR="5080">
              <a:lnSpc>
                <a:spcPct val="100000"/>
              </a:lnSpc>
              <a:spcBef>
                <a:spcPts val="100"/>
              </a:spcBef>
            </a:pPr>
            <a:r>
              <a:rPr sz="1800" spc="-25" dirty="0">
                <a:solidFill>
                  <a:srgbClr val="404040"/>
                </a:solidFill>
                <a:latin typeface="Arial"/>
                <a:cs typeface="Arial"/>
              </a:rPr>
              <a:t>AFAR; </a:t>
            </a:r>
            <a:r>
              <a:rPr sz="1800" spc="-5" dirty="0">
                <a:solidFill>
                  <a:srgbClr val="404040"/>
                </a:solidFill>
                <a:latin typeface="Arial"/>
                <a:cs typeface="Arial"/>
              </a:rPr>
              <a:t>Glenn </a:t>
            </a:r>
            <a:r>
              <a:rPr sz="1800" spc="-10" dirty="0">
                <a:solidFill>
                  <a:srgbClr val="404040"/>
                </a:solidFill>
                <a:latin typeface="Arial"/>
                <a:cs typeface="Arial"/>
              </a:rPr>
              <a:t>Foundation; </a:t>
            </a:r>
            <a:r>
              <a:rPr sz="1800" spc="-5" dirty="0">
                <a:solidFill>
                  <a:srgbClr val="404040"/>
                </a:solidFill>
                <a:latin typeface="Arial"/>
                <a:cs typeface="Arial"/>
              </a:rPr>
              <a:t>NIH: K01 </a:t>
            </a:r>
            <a:r>
              <a:rPr sz="1800" spc="-10" dirty="0">
                <a:solidFill>
                  <a:srgbClr val="404040"/>
                </a:solidFill>
                <a:latin typeface="Arial"/>
                <a:cs typeface="Arial"/>
              </a:rPr>
              <a:t>AG059837-01 </a:t>
            </a:r>
            <a:r>
              <a:rPr sz="1800" spc="-5" dirty="0">
                <a:solidFill>
                  <a:srgbClr val="404040"/>
                </a:solidFill>
                <a:latin typeface="Arial"/>
                <a:cs typeface="Arial"/>
              </a:rPr>
              <a:t>(JNJ), P30 AG021332 </a:t>
            </a:r>
            <a:r>
              <a:rPr sz="1800" dirty="0">
                <a:solidFill>
                  <a:srgbClr val="404040"/>
                </a:solidFill>
                <a:latin typeface="Arial"/>
                <a:cs typeface="Arial"/>
              </a:rPr>
              <a:t>(SKB, </a:t>
            </a:r>
            <a:r>
              <a:rPr sz="1800" spc="-5" dirty="0">
                <a:solidFill>
                  <a:srgbClr val="404040"/>
                </a:solidFill>
                <a:latin typeface="Arial"/>
                <a:cs typeface="Arial"/>
              </a:rPr>
              <a:t>JNJ);  R01 </a:t>
            </a:r>
            <a:r>
              <a:rPr sz="1800" spc="-10" dirty="0">
                <a:solidFill>
                  <a:srgbClr val="404040"/>
                </a:solidFill>
                <a:latin typeface="Arial"/>
                <a:cs typeface="Arial"/>
              </a:rPr>
              <a:t>AG048023, R01AG052608, </a:t>
            </a:r>
            <a:r>
              <a:rPr sz="1800" spc="-5" dirty="0">
                <a:solidFill>
                  <a:srgbClr val="404040"/>
                </a:solidFill>
                <a:latin typeface="Arial"/>
                <a:cs typeface="Arial"/>
              </a:rPr>
              <a:t>R35 </a:t>
            </a:r>
            <a:r>
              <a:rPr sz="1800" spc="-10" dirty="0">
                <a:solidFill>
                  <a:srgbClr val="404040"/>
                </a:solidFill>
                <a:latin typeface="Arial"/>
                <a:cs typeface="Arial"/>
              </a:rPr>
              <a:t>GM124922 </a:t>
            </a:r>
            <a:r>
              <a:rPr sz="1800" spc="-5" dirty="0">
                <a:solidFill>
                  <a:srgbClr val="404040"/>
                </a:solidFill>
                <a:latin typeface="Arial"/>
                <a:cs typeface="Arial"/>
              </a:rPr>
              <a:t>(GAK); P30 </a:t>
            </a:r>
            <a:r>
              <a:rPr sz="1800" spc="-10" dirty="0">
                <a:solidFill>
                  <a:srgbClr val="404040"/>
                </a:solidFill>
                <a:latin typeface="Arial"/>
                <a:cs typeface="Arial"/>
              </a:rPr>
              <a:t>AG038072 </a:t>
            </a:r>
            <a:r>
              <a:rPr sz="1800" spc="-5" dirty="0">
                <a:solidFill>
                  <a:srgbClr val="404040"/>
                </a:solidFill>
                <a:latin typeface="Arial"/>
                <a:cs typeface="Arial"/>
              </a:rPr>
              <a:t>(NB);</a:t>
            </a:r>
            <a:r>
              <a:rPr sz="1800" spc="-15" dirty="0">
                <a:solidFill>
                  <a:srgbClr val="404040"/>
                </a:solidFill>
                <a:latin typeface="Arial"/>
                <a:cs typeface="Arial"/>
              </a:rPr>
              <a:t> </a:t>
            </a:r>
            <a:r>
              <a:rPr sz="1800" spc="-10" dirty="0">
                <a:solidFill>
                  <a:srgbClr val="404040"/>
                </a:solidFill>
                <a:latin typeface="Arial"/>
                <a:cs typeface="Arial"/>
              </a:rPr>
              <a:t>R01</a:t>
            </a:r>
            <a:endParaRPr sz="1800">
              <a:latin typeface="Arial"/>
              <a:cs typeface="Arial"/>
            </a:endParaRPr>
          </a:p>
          <a:p>
            <a:pPr marL="12700">
              <a:lnSpc>
                <a:spcPct val="100000"/>
              </a:lnSpc>
            </a:pPr>
            <a:r>
              <a:rPr sz="1800" spc="-10" dirty="0">
                <a:solidFill>
                  <a:srgbClr val="404040"/>
                </a:solidFill>
                <a:latin typeface="Arial"/>
                <a:cs typeface="Arial"/>
              </a:rPr>
              <a:t>AG023629 </a:t>
            </a:r>
            <a:r>
              <a:rPr sz="1800" spc="-5" dirty="0">
                <a:solidFill>
                  <a:srgbClr val="404040"/>
                </a:solidFill>
                <a:latin typeface="Arial"/>
                <a:cs typeface="Arial"/>
              </a:rPr>
              <a:t>(ABN). </a:t>
            </a:r>
            <a:r>
              <a:rPr sz="1800" spc="-10" dirty="0">
                <a:solidFill>
                  <a:srgbClr val="404040"/>
                </a:solidFill>
                <a:latin typeface="Arial"/>
                <a:cs typeface="Arial"/>
              </a:rPr>
              <a:t>Supported </a:t>
            </a:r>
            <a:r>
              <a:rPr sz="1800" spc="-5" dirty="0">
                <a:solidFill>
                  <a:srgbClr val="404040"/>
                </a:solidFill>
                <a:latin typeface="Arial"/>
                <a:cs typeface="Arial"/>
              </a:rPr>
              <a:t>in part by NIA Intramural Research</a:t>
            </a:r>
            <a:r>
              <a:rPr sz="1800" spc="5" dirty="0">
                <a:solidFill>
                  <a:srgbClr val="404040"/>
                </a:solidFill>
                <a:latin typeface="Arial"/>
                <a:cs typeface="Arial"/>
              </a:rPr>
              <a:t> </a:t>
            </a:r>
            <a:r>
              <a:rPr sz="1800" spc="-5" dirty="0">
                <a:solidFill>
                  <a:srgbClr val="404040"/>
                </a:solidFill>
                <a:latin typeface="Arial"/>
                <a:cs typeface="Arial"/>
              </a:rPr>
              <a:t>Program.</a:t>
            </a:r>
            <a:endParaRPr sz="18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p:cNvSpPr txBox="1">
            <a:spLocks noGrp="1"/>
          </p:cNvSpPr>
          <p:nvPr>
            <p:ph type="title"/>
          </p:nvPr>
        </p:nvSpPr>
        <p:spPr>
          <a:prstGeom prst="rect">
            <a:avLst/>
          </a:prstGeom>
        </p:spPr>
        <p:txBody>
          <a:bodyPr vert="horz" wrap="square" lIns="0" tIns="261600" rIns="0" bIns="0" rtlCol="0">
            <a:spAutoFit/>
          </a:bodyPr>
          <a:lstStyle/>
          <a:p>
            <a:pPr marL="220979" algn="ctr">
              <a:lnSpc>
                <a:spcPct val="100000"/>
              </a:lnSpc>
              <a:spcBef>
                <a:spcPts val="95"/>
              </a:spcBef>
            </a:pPr>
            <a:r>
              <a:rPr b="1" spc="-5" dirty="0">
                <a:latin typeface="Arial"/>
                <a:cs typeface="Arial"/>
              </a:rPr>
              <a:t>Geroscience:</a:t>
            </a:r>
          </a:p>
          <a:p>
            <a:pPr marL="220979" algn="ctr">
              <a:lnSpc>
                <a:spcPct val="100000"/>
              </a:lnSpc>
              <a:spcBef>
                <a:spcPts val="15"/>
              </a:spcBef>
            </a:pPr>
            <a:r>
              <a:rPr sz="2400" spc="-5" dirty="0"/>
              <a:t>paradigm shift in treatment</a:t>
            </a:r>
            <a:r>
              <a:rPr sz="2400" spc="-15" dirty="0"/>
              <a:t> </a:t>
            </a:r>
            <a:r>
              <a:rPr sz="2400" spc="-5" dirty="0"/>
              <a:t>approach</a:t>
            </a:r>
            <a:endParaRPr sz="2400"/>
          </a:p>
        </p:txBody>
      </p:sp>
      <p:grpSp>
        <p:nvGrpSpPr>
          <p:cNvPr id="18" name="Group 17" descr="Traditional Approach: Target one  disease or condition at a time">
            <a:extLst>
              <a:ext uri="{FF2B5EF4-FFF2-40B4-BE49-F238E27FC236}">
                <a16:creationId xmlns:a16="http://schemas.microsoft.com/office/drawing/2014/main" id="{DC3E5968-79B5-488C-97FA-C8AFBB8E1457}"/>
              </a:ext>
            </a:extLst>
          </p:cNvPr>
          <p:cNvGrpSpPr/>
          <p:nvPr/>
        </p:nvGrpSpPr>
        <p:grpSpPr>
          <a:xfrm>
            <a:off x="600456" y="1482852"/>
            <a:ext cx="7437763" cy="3580287"/>
            <a:chOff x="600456" y="1482852"/>
            <a:chExt cx="7437763" cy="3580287"/>
          </a:xfrm>
        </p:grpSpPr>
        <p:sp>
          <p:nvSpPr>
            <p:cNvPr id="14" name="object 14"/>
            <p:cNvSpPr/>
            <p:nvPr/>
          </p:nvSpPr>
          <p:spPr>
            <a:xfrm>
              <a:off x="4399788" y="2372867"/>
              <a:ext cx="0" cy="657225"/>
            </a:xfrm>
            <a:custGeom>
              <a:avLst/>
              <a:gdLst/>
              <a:ahLst/>
              <a:cxnLst/>
              <a:rect l="l" t="t" r="r" b="b"/>
              <a:pathLst>
                <a:path h="657225">
                  <a:moveTo>
                    <a:pt x="0" y="0"/>
                  </a:moveTo>
                  <a:lnTo>
                    <a:pt x="0" y="656844"/>
                  </a:lnTo>
                </a:path>
              </a:pathLst>
            </a:custGeom>
            <a:ln w="57911">
              <a:solidFill>
                <a:srgbClr val="000000"/>
              </a:solidFill>
            </a:ln>
          </p:spPr>
          <p:txBody>
            <a:bodyPr wrap="square" lIns="0" tIns="0" rIns="0" bIns="0" rtlCol="0"/>
            <a:lstStyle/>
            <a:p>
              <a:endParaRPr/>
            </a:p>
          </p:txBody>
        </p:sp>
        <p:sp>
          <p:nvSpPr>
            <p:cNvPr id="7" name="object 7"/>
            <p:cNvSpPr/>
            <p:nvPr/>
          </p:nvSpPr>
          <p:spPr>
            <a:xfrm>
              <a:off x="3077720" y="3688076"/>
              <a:ext cx="114300" cy="114300"/>
            </a:xfrm>
            <a:custGeom>
              <a:avLst/>
              <a:gdLst/>
              <a:ahLst/>
              <a:cxnLst/>
              <a:rect l="l" t="t" r="r" b="b"/>
              <a:pathLst>
                <a:path w="114300" h="114300">
                  <a:moveTo>
                    <a:pt x="0" y="0"/>
                  </a:moveTo>
                  <a:lnTo>
                    <a:pt x="0" y="114300"/>
                  </a:lnTo>
                  <a:lnTo>
                    <a:pt x="114300" y="57150"/>
                  </a:lnTo>
                  <a:lnTo>
                    <a:pt x="0" y="0"/>
                  </a:lnTo>
                  <a:close/>
                </a:path>
              </a:pathLst>
            </a:custGeom>
            <a:solidFill>
              <a:srgbClr val="000000"/>
            </a:solidFill>
          </p:spPr>
          <p:txBody>
            <a:bodyPr wrap="square" lIns="0" tIns="0" rIns="0" bIns="0" rtlCol="0"/>
            <a:lstStyle/>
            <a:p>
              <a:endParaRPr/>
            </a:p>
          </p:txBody>
        </p:sp>
        <p:sp>
          <p:nvSpPr>
            <p:cNvPr id="8" name="object 8"/>
            <p:cNvSpPr/>
            <p:nvPr/>
          </p:nvSpPr>
          <p:spPr>
            <a:xfrm>
              <a:off x="1306067" y="3688079"/>
              <a:ext cx="114300" cy="114300"/>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7271768" y="3688076"/>
              <a:ext cx="114300" cy="114300"/>
            </a:xfrm>
            <a:custGeom>
              <a:avLst/>
              <a:gdLst/>
              <a:ahLst/>
              <a:cxnLst/>
              <a:rect l="l" t="t" r="r" b="b"/>
              <a:pathLst>
                <a:path w="114300" h="114300">
                  <a:moveTo>
                    <a:pt x="0" y="0"/>
                  </a:moveTo>
                  <a:lnTo>
                    <a:pt x="0" y="114300"/>
                  </a:lnTo>
                  <a:lnTo>
                    <a:pt x="114300" y="57150"/>
                  </a:lnTo>
                  <a:lnTo>
                    <a:pt x="0" y="0"/>
                  </a:lnTo>
                  <a:close/>
                </a:path>
              </a:pathLst>
            </a:custGeom>
            <a:solidFill>
              <a:srgbClr val="000000"/>
            </a:solidFill>
          </p:spPr>
          <p:txBody>
            <a:bodyPr wrap="square" lIns="0" tIns="0" rIns="0" bIns="0" rtlCol="0"/>
            <a:lstStyle/>
            <a:p>
              <a:endParaRPr/>
            </a:p>
          </p:txBody>
        </p:sp>
        <p:sp>
          <p:nvSpPr>
            <p:cNvPr id="12" name="object 12"/>
            <p:cNvSpPr/>
            <p:nvPr/>
          </p:nvSpPr>
          <p:spPr>
            <a:xfrm>
              <a:off x="5500115" y="3688079"/>
              <a:ext cx="114300" cy="1143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00456" y="2495412"/>
              <a:ext cx="424315" cy="252575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363217" y="3745229"/>
              <a:ext cx="1733550" cy="0"/>
            </a:xfrm>
            <a:custGeom>
              <a:avLst/>
              <a:gdLst/>
              <a:ahLst/>
              <a:cxnLst/>
              <a:rect l="l" t="t" r="r" b="b"/>
              <a:pathLst>
                <a:path w="1733550">
                  <a:moveTo>
                    <a:pt x="0" y="0"/>
                  </a:moveTo>
                  <a:lnTo>
                    <a:pt x="1733550" y="0"/>
                  </a:lnTo>
                </a:path>
              </a:pathLst>
            </a:custGeom>
            <a:ln w="38100">
              <a:solidFill>
                <a:srgbClr val="000000"/>
              </a:solidFill>
            </a:ln>
          </p:spPr>
          <p:txBody>
            <a:bodyPr wrap="square" lIns="0" tIns="0" rIns="0" bIns="0" rtlCol="0"/>
            <a:lstStyle/>
            <a:p>
              <a:endParaRPr/>
            </a:p>
          </p:txBody>
        </p:sp>
        <p:sp>
          <p:nvSpPr>
            <p:cNvPr id="9" name="object 9"/>
            <p:cNvSpPr/>
            <p:nvPr/>
          </p:nvSpPr>
          <p:spPr>
            <a:xfrm>
              <a:off x="3572255" y="3134868"/>
              <a:ext cx="1655063" cy="1062648"/>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5557265" y="3745229"/>
              <a:ext cx="1733550" cy="0"/>
            </a:xfrm>
            <a:custGeom>
              <a:avLst/>
              <a:gdLst/>
              <a:ahLst/>
              <a:cxnLst/>
              <a:rect l="l" t="t" r="r" b="b"/>
              <a:pathLst>
                <a:path w="1733550">
                  <a:moveTo>
                    <a:pt x="0" y="0"/>
                  </a:moveTo>
                  <a:lnTo>
                    <a:pt x="1733550" y="0"/>
                  </a:lnTo>
                </a:path>
              </a:pathLst>
            </a:custGeom>
            <a:ln w="38100">
              <a:solidFill>
                <a:srgbClr val="000000"/>
              </a:solidFill>
            </a:ln>
          </p:spPr>
          <p:txBody>
            <a:bodyPr wrap="square" lIns="0" tIns="0" rIns="0" bIns="0" rtlCol="0"/>
            <a:lstStyle/>
            <a:p>
              <a:endParaRPr/>
            </a:p>
          </p:txBody>
        </p:sp>
        <p:sp>
          <p:nvSpPr>
            <p:cNvPr id="13" name="object 13"/>
            <p:cNvSpPr/>
            <p:nvPr/>
          </p:nvSpPr>
          <p:spPr>
            <a:xfrm>
              <a:off x="7613904" y="2495412"/>
              <a:ext cx="424315" cy="2525751"/>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4171188" y="3058667"/>
              <a:ext cx="457200" cy="0"/>
            </a:xfrm>
            <a:custGeom>
              <a:avLst/>
              <a:gdLst/>
              <a:ahLst/>
              <a:cxnLst/>
              <a:rect l="l" t="t" r="r" b="b"/>
              <a:pathLst>
                <a:path w="457200">
                  <a:moveTo>
                    <a:pt x="0" y="0"/>
                  </a:moveTo>
                  <a:lnTo>
                    <a:pt x="457200" y="0"/>
                  </a:lnTo>
                </a:path>
              </a:pathLst>
            </a:custGeom>
            <a:ln w="57912">
              <a:solidFill>
                <a:srgbClr val="000000"/>
              </a:solidFill>
            </a:ln>
          </p:spPr>
          <p:txBody>
            <a:bodyPr wrap="square" lIns="0" tIns="0" rIns="0" bIns="0" rtlCol="0"/>
            <a:lstStyle/>
            <a:p>
              <a:endParaRPr/>
            </a:p>
          </p:txBody>
        </p:sp>
        <p:sp>
          <p:nvSpPr>
            <p:cNvPr id="16" name="object 16"/>
            <p:cNvSpPr/>
            <p:nvPr/>
          </p:nvSpPr>
          <p:spPr>
            <a:xfrm>
              <a:off x="3942588" y="1482852"/>
              <a:ext cx="914400" cy="914400"/>
            </a:xfrm>
            <a:prstGeom prst="rect">
              <a:avLst/>
            </a:prstGeom>
            <a:blipFill>
              <a:blip r:embed="rId5" cstate="print"/>
              <a:stretch>
                <a:fillRect/>
              </a:stretch>
            </a:blipFill>
          </p:spPr>
          <p:txBody>
            <a:bodyPr wrap="square" lIns="0" tIns="0" rIns="0" bIns="0" rtlCol="0"/>
            <a:lstStyle/>
            <a:p>
              <a:endParaRPr/>
            </a:p>
          </p:txBody>
        </p:sp>
        <p:sp>
          <p:nvSpPr>
            <p:cNvPr id="17" name="object 17"/>
            <p:cNvSpPr txBox="1"/>
            <p:nvPr/>
          </p:nvSpPr>
          <p:spPr>
            <a:xfrm>
              <a:off x="1903672" y="4306219"/>
              <a:ext cx="5449570" cy="756920"/>
            </a:xfrm>
            <a:prstGeom prst="rect">
              <a:avLst/>
            </a:prstGeom>
          </p:spPr>
          <p:txBody>
            <a:bodyPr vert="horz" wrap="square" lIns="0" tIns="12700" rIns="0" bIns="0" rtlCol="0">
              <a:spAutoFit/>
            </a:bodyPr>
            <a:lstStyle/>
            <a:p>
              <a:pPr algn="ctr">
                <a:lnSpc>
                  <a:spcPct val="100000"/>
                </a:lnSpc>
                <a:spcBef>
                  <a:spcPts val="100"/>
                </a:spcBef>
              </a:pPr>
              <a:r>
                <a:rPr sz="2400" spc="-15" dirty="0">
                  <a:latin typeface="Arial"/>
                  <a:cs typeface="Arial"/>
                </a:rPr>
                <a:t>Traditional</a:t>
              </a:r>
              <a:r>
                <a:rPr sz="2400" spc="-114" dirty="0">
                  <a:latin typeface="Arial"/>
                  <a:cs typeface="Arial"/>
                </a:rPr>
                <a:t> </a:t>
              </a:r>
              <a:r>
                <a:rPr sz="2400" spc="-5" dirty="0">
                  <a:latin typeface="Arial"/>
                  <a:cs typeface="Arial"/>
                </a:rPr>
                <a:t>Approach:</a:t>
              </a:r>
              <a:endParaRPr sz="2400" dirty="0">
                <a:latin typeface="Arial"/>
                <a:cs typeface="Arial"/>
              </a:endParaRPr>
            </a:p>
            <a:p>
              <a:pPr algn="ctr">
                <a:lnSpc>
                  <a:spcPct val="100000"/>
                </a:lnSpc>
              </a:pPr>
              <a:r>
                <a:rPr sz="2400" spc="-5" dirty="0">
                  <a:latin typeface="Arial"/>
                  <a:cs typeface="Arial"/>
                </a:rPr>
                <a:t>target one disease or condition at </a:t>
              </a:r>
              <a:r>
                <a:rPr sz="2400" dirty="0">
                  <a:latin typeface="Arial"/>
                  <a:cs typeface="Arial"/>
                </a:rPr>
                <a:t>a</a:t>
              </a:r>
              <a:r>
                <a:rPr sz="2400" spc="30" dirty="0">
                  <a:latin typeface="Arial"/>
                  <a:cs typeface="Arial"/>
                </a:rPr>
                <a:t> </a:t>
              </a:r>
              <a:r>
                <a:rPr sz="2400" spc="-5" dirty="0">
                  <a:latin typeface="Arial"/>
                  <a:cs typeface="Arial"/>
                </a:rPr>
                <a:t>time</a:t>
              </a:r>
              <a:endParaRPr sz="2400" dirty="0">
                <a:latin typeface="Arial"/>
                <a:cs typeface="Arial"/>
              </a:endParaRPr>
            </a:p>
          </p:txBody>
        </p:sp>
      </p:grpSp>
      <p:sp>
        <p:nvSpPr>
          <p:cNvPr id="2" name="object 2"/>
          <p:cNvSpPr txBox="1"/>
          <p:nvPr/>
        </p:nvSpPr>
        <p:spPr>
          <a:xfrm>
            <a:off x="901700" y="6500840"/>
            <a:ext cx="2048510"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7E7E7E"/>
                </a:solidFill>
                <a:latin typeface="Arial"/>
                <a:cs typeface="Arial"/>
              </a:rPr>
              <a:t>Wake </a:t>
            </a:r>
            <a:r>
              <a:rPr sz="1000" spc="-5" dirty="0">
                <a:solidFill>
                  <a:srgbClr val="7E7E7E"/>
                </a:solidFill>
                <a:latin typeface="Arial"/>
                <a:cs typeface="Arial"/>
              </a:rPr>
              <a:t>Forest </a:t>
            </a:r>
            <a:r>
              <a:rPr sz="1000" spc="-10" dirty="0">
                <a:solidFill>
                  <a:srgbClr val="7E7E7E"/>
                </a:solidFill>
                <a:latin typeface="Arial"/>
                <a:cs typeface="Arial"/>
              </a:rPr>
              <a:t>Baptist Medical</a:t>
            </a:r>
            <a:r>
              <a:rPr sz="1000" spc="-50" dirty="0">
                <a:solidFill>
                  <a:srgbClr val="7E7E7E"/>
                </a:solidFill>
                <a:latin typeface="Arial"/>
                <a:cs typeface="Arial"/>
              </a:rPr>
              <a:t> </a:t>
            </a:r>
            <a:r>
              <a:rPr sz="1000" spc="-10" dirty="0">
                <a:solidFill>
                  <a:srgbClr val="7E7E7E"/>
                </a:solidFill>
                <a:latin typeface="Arial"/>
                <a:cs typeface="Arial"/>
              </a:rPr>
              <a:t>Center</a:t>
            </a:r>
            <a:endParaRPr sz="1000">
              <a:latin typeface="Arial"/>
              <a:cs typeface="Arial"/>
            </a:endParaRPr>
          </a:p>
        </p:txBody>
      </p:sp>
      <p:sp>
        <p:nvSpPr>
          <p:cNvPr id="3" name="object 3"/>
          <p:cNvSpPr txBox="1"/>
          <p:nvPr/>
        </p:nvSpPr>
        <p:spPr>
          <a:xfrm>
            <a:off x="8346440" y="6351523"/>
            <a:ext cx="12509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Arial"/>
                <a:cs typeface="Arial"/>
              </a:rPr>
              <a:t>4</a:t>
            </a:r>
            <a:endParaRPr sz="14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txBox="1">
            <a:spLocks noGrp="1"/>
          </p:cNvSpPr>
          <p:nvPr>
            <p:ph type="title"/>
          </p:nvPr>
        </p:nvSpPr>
        <p:spPr>
          <a:xfrm>
            <a:off x="392112" y="93746"/>
            <a:ext cx="8359774" cy="1064374"/>
          </a:xfrm>
          <a:prstGeom prst="rect">
            <a:avLst/>
          </a:prstGeom>
        </p:spPr>
        <p:txBody>
          <a:bodyPr vert="horz" wrap="square" lIns="0" tIns="261600" rIns="0" bIns="0" rtlCol="0">
            <a:spAutoFit/>
          </a:bodyPr>
          <a:lstStyle/>
          <a:p>
            <a:pPr marL="220979" algn="ctr">
              <a:lnSpc>
                <a:spcPct val="100000"/>
              </a:lnSpc>
              <a:spcBef>
                <a:spcPts val="95"/>
              </a:spcBef>
            </a:pPr>
            <a:r>
              <a:rPr b="1" spc="-5" dirty="0">
                <a:latin typeface="Arial"/>
                <a:cs typeface="Arial"/>
              </a:rPr>
              <a:t>Geroscience:</a:t>
            </a:r>
          </a:p>
          <a:p>
            <a:pPr marL="220979" algn="ctr">
              <a:lnSpc>
                <a:spcPct val="100000"/>
              </a:lnSpc>
              <a:spcBef>
                <a:spcPts val="15"/>
              </a:spcBef>
            </a:pPr>
            <a:r>
              <a:rPr sz="2400" spc="-5" dirty="0"/>
              <a:t>paradigm shift in treatment</a:t>
            </a:r>
            <a:r>
              <a:rPr sz="2400" spc="-15" dirty="0"/>
              <a:t> </a:t>
            </a:r>
            <a:r>
              <a:rPr sz="2400" spc="-5" dirty="0"/>
              <a:t>approach</a:t>
            </a:r>
            <a:r>
              <a:rPr lang="en-US" sz="2400" spc="-5" dirty="0"/>
              <a:t> </a:t>
            </a:r>
            <a:endParaRPr sz="2400" dirty="0"/>
          </a:p>
        </p:txBody>
      </p:sp>
      <p:sp>
        <p:nvSpPr>
          <p:cNvPr id="2" name="object 2"/>
          <p:cNvSpPr txBox="1"/>
          <p:nvPr/>
        </p:nvSpPr>
        <p:spPr>
          <a:xfrm>
            <a:off x="8253476" y="6275323"/>
            <a:ext cx="12509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Arial"/>
                <a:cs typeface="Arial"/>
              </a:rPr>
              <a:t>5</a:t>
            </a:r>
            <a:endParaRPr sz="14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Title"/>
          <p:cNvSpPr txBox="1">
            <a:spLocks noGrp="1"/>
          </p:cNvSpPr>
          <p:nvPr>
            <p:ph type="title"/>
          </p:nvPr>
        </p:nvSpPr>
        <p:spPr>
          <a:xfrm>
            <a:off x="1571402" y="325627"/>
            <a:ext cx="6000115" cy="1001394"/>
          </a:xfrm>
          <a:prstGeom prst="rect">
            <a:avLst/>
          </a:prstGeom>
        </p:spPr>
        <p:txBody>
          <a:bodyPr vert="horz" wrap="square" lIns="0" tIns="12700" rIns="0" bIns="0" rtlCol="0">
            <a:spAutoFit/>
          </a:bodyPr>
          <a:lstStyle/>
          <a:p>
            <a:pPr marL="969644" marR="5080" indent="-957580">
              <a:lnSpc>
                <a:spcPct val="100000"/>
              </a:lnSpc>
              <a:spcBef>
                <a:spcPts val="100"/>
              </a:spcBef>
            </a:pPr>
            <a:r>
              <a:rPr sz="3200" b="1" dirty="0">
                <a:latin typeface="Arial"/>
                <a:cs typeface="Arial"/>
              </a:rPr>
              <a:t>Age </a:t>
            </a:r>
            <a:r>
              <a:rPr sz="3200" b="1" spc="-5" dirty="0">
                <a:latin typeface="Arial"/>
                <a:cs typeface="Arial"/>
              </a:rPr>
              <a:t>is </a:t>
            </a:r>
            <a:r>
              <a:rPr sz="3200" b="1" dirty="0">
                <a:latin typeface="Arial"/>
                <a:cs typeface="Arial"/>
              </a:rPr>
              <a:t>the </a:t>
            </a:r>
            <a:r>
              <a:rPr sz="3200" b="1" spc="-5" dirty="0">
                <a:latin typeface="Arial"/>
                <a:cs typeface="Arial"/>
              </a:rPr>
              <a:t>strongest risk</a:t>
            </a:r>
            <a:r>
              <a:rPr sz="3200" b="1" spc="-140" dirty="0">
                <a:latin typeface="Arial"/>
                <a:cs typeface="Arial"/>
              </a:rPr>
              <a:t> </a:t>
            </a:r>
            <a:r>
              <a:rPr sz="3200" b="1" spc="-5" dirty="0">
                <a:latin typeface="Arial"/>
                <a:cs typeface="Arial"/>
              </a:rPr>
              <a:t>factor  </a:t>
            </a:r>
            <a:r>
              <a:rPr sz="3200" b="1" dirty="0">
                <a:latin typeface="Arial"/>
                <a:cs typeface="Arial"/>
              </a:rPr>
              <a:t>for </a:t>
            </a:r>
            <a:r>
              <a:rPr sz="3200" b="1" spc="-5" dirty="0">
                <a:latin typeface="Arial"/>
                <a:cs typeface="Arial"/>
              </a:rPr>
              <a:t>chronic</a:t>
            </a:r>
            <a:r>
              <a:rPr sz="3200" b="1" spc="-50" dirty="0">
                <a:latin typeface="Arial"/>
                <a:cs typeface="Arial"/>
              </a:rPr>
              <a:t> </a:t>
            </a:r>
            <a:r>
              <a:rPr sz="3200" b="1" spc="-10" dirty="0">
                <a:latin typeface="Arial"/>
                <a:cs typeface="Arial"/>
              </a:rPr>
              <a:t>diseases.</a:t>
            </a:r>
            <a:endParaRPr sz="3200">
              <a:latin typeface="Arial"/>
              <a:cs typeface="Arial"/>
            </a:endParaRPr>
          </a:p>
        </p:txBody>
      </p:sp>
      <p:sp>
        <p:nvSpPr>
          <p:cNvPr id="46" name="object 46"/>
          <p:cNvSpPr txBox="1"/>
          <p:nvPr/>
        </p:nvSpPr>
        <p:spPr>
          <a:xfrm>
            <a:off x="3955796" y="6424548"/>
            <a:ext cx="5201285"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Arial"/>
                <a:cs typeface="Arial"/>
              </a:rPr>
              <a:t>Millbank </a:t>
            </a:r>
            <a:r>
              <a:rPr sz="1400" spc="-15" dirty="0">
                <a:latin typeface="Arial"/>
                <a:cs typeface="Arial"/>
              </a:rPr>
              <a:t>Quarterly. </a:t>
            </a:r>
            <a:r>
              <a:rPr sz="1400" spc="-5" dirty="0">
                <a:latin typeface="Arial"/>
                <a:cs typeface="Arial"/>
              </a:rPr>
              <a:t>80(1). 2002. </a:t>
            </a:r>
            <a:r>
              <a:rPr sz="1400" dirty="0">
                <a:latin typeface="Arial"/>
                <a:cs typeface="Arial"/>
              </a:rPr>
              <a:t>(from </a:t>
            </a:r>
            <a:r>
              <a:rPr sz="1400" spc="-5" dirty="0">
                <a:latin typeface="Arial"/>
                <a:cs typeface="Arial"/>
              </a:rPr>
              <a:t>1997 U.S. Vital</a:t>
            </a:r>
            <a:r>
              <a:rPr sz="1400" spc="-70" dirty="0">
                <a:latin typeface="Arial"/>
                <a:cs typeface="Arial"/>
              </a:rPr>
              <a:t> </a:t>
            </a:r>
            <a:r>
              <a:rPr sz="1400" spc="-5" dirty="0">
                <a:latin typeface="Arial"/>
                <a:cs typeface="Arial"/>
              </a:rPr>
              <a:t>Statistics)</a:t>
            </a:r>
            <a:r>
              <a:rPr sz="2100" spc="-7" baseline="21825" dirty="0">
                <a:latin typeface="Arial"/>
                <a:cs typeface="Arial"/>
              </a:rPr>
              <a:t>6</a:t>
            </a:r>
            <a:endParaRPr sz="2100" baseline="21825">
              <a:latin typeface="Arial"/>
              <a:cs typeface="Arial"/>
            </a:endParaRPr>
          </a:p>
        </p:txBody>
      </p:sp>
      <p:grpSp>
        <p:nvGrpSpPr>
          <p:cNvPr id="55" name="Group 54" descr="Graph shows that deaths per 100,000 per year  for heart disease, cancer, stroke, emphysema, pneumonia, diabetes, accidents, kidney disease and Alzheimer's increase with ages from 15 to 85+">
            <a:extLst>
              <a:ext uri="{FF2B5EF4-FFF2-40B4-BE49-F238E27FC236}">
                <a16:creationId xmlns:a16="http://schemas.microsoft.com/office/drawing/2014/main" id="{E1F319CD-12EF-4D1D-991A-F9A9079B51E1}"/>
              </a:ext>
            </a:extLst>
          </p:cNvPr>
          <p:cNvGrpSpPr/>
          <p:nvPr/>
        </p:nvGrpSpPr>
        <p:grpSpPr>
          <a:xfrm>
            <a:off x="457200" y="1492619"/>
            <a:ext cx="8264207" cy="4637223"/>
            <a:chOff x="855028" y="1492619"/>
            <a:chExt cx="8264207" cy="4637223"/>
          </a:xfrm>
        </p:grpSpPr>
        <p:sp>
          <p:nvSpPr>
            <p:cNvPr id="15" name="object 15"/>
            <p:cNvSpPr txBox="1"/>
            <p:nvPr/>
          </p:nvSpPr>
          <p:spPr>
            <a:xfrm>
              <a:off x="1847164" y="4554716"/>
              <a:ext cx="15303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1</a:t>
              </a:r>
              <a:endParaRPr sz="1800">
                <a:latin typeface="Arial"/>
                <a:cs typeface="Arial"/>
              </a:endParaRPr>
            </a:p>
          </p:txBody>
        </p:sp>
        <p:sp>
          <p:nvSpPr>
            <p:cNvPr id="33" name="object 33"/>
            <p:cNvSpPr/>
            <p:nvPr/>
          </p:nvSpPr>
          <p:spPr>
            <a:xfrm>
              <a:off x="2081022" y="3496817"/>
              <a:ext cx="90805" cy="0"/>
            </a:xfrm>
            <a:custGeom>
              <a:avLst/>
              <a:gdLst/>
              <a:ahLst/>
              <a:cxnLst/>
              <a:rect l="l" t="t" r="r" b="b"/>
              <a:pathLst>
                <a:path w="90805">
                  <a:moveTo>
                    <a:pt x="0" y="0"/>
                  </a:moveTo>
                  <a:lnTo>
                    <a:pt x="90487" y="0"/>
                  </a:lnTo>
                </a:path>
              </a:pathLst>
            </a:custGeom>
            <a:ln w="25908">
              <a:solidFill>
                <a:srgbClr val="000000"/>
              </a:solidFill>
            </a:ln>
          </p:spPr>
          <p:txBody>
            <a:bodyPr wrap="square" lIns="0" tIns="0" rIns="0" bIns="0" rtlCol="0"/>
            <a:lstStyle/>
            <a:p>
              <a:endParaRPr/>
            </a:p>
          </p:txBody>
        </p:sp>
        <p:sp>
          <p:nvSpPr>
            <p:cNvPr id="31" name="object 31"/>
            <p:cNvSpPr/>
            <p:nvPr/>
          </p:nvSpPr>
          <p:spPr>
            <a:xfrm>
              <a:off x="2081022" y="2269998"/>
              <a:ext cx="90805" cy="0"/>
            </a:xfrm>
            <a:custGeom>
              <a:avLst/>
              <a:gdLst/>
              <a:ahLst/>
              <a:cxnLst/>
              <a:rect l="l" t="t" r="r" b="b"/>
              <a:pathLst>
                <a:path w="90805">
                  <a:moveTo>
                    <a:pt x="0" y="0"/>
                  </a:moveTo>
                  <a:lnTo>
                    <a:pt x="90487" y="0"/>
                  </a:lnTo>
                </a:path>
              </a:pathLst>
            </a:custGeom>
            <a:ln w="25908">
              <a:solidFill>
                <a:srgbClr val="000000"/>
              </a:solidFill>
            </a:ln>
          </p:spPr>
          <p:txBody>
            <a:bodyPr wrap="square" lIns="0" tIns="0" rIns="0" bIns="0" rtlCol="0"/>
            <a:lstStyle/>
            <a:p>
              <a:endParaRPr/>
            </a:p>
          </p:txBody>
        </p:sp>
        <p:sp>
          <p:nvSpPr>
            <p:cNvPr id="35" name="object 35"/>
            <p:cNvSpPr/>
            <p:nvPr/>
          </p:nvSpPr>
          <p:spPr>
            <a:xfrm>
              <a:off x="2081022" y="4722114"/>
              <a:ext cx="90805" cy="0"/>
            </a:xfrm>
            <a:custGeom>
              <a:avLst/>
              <a:gdLst/>
              <a:ahLst/>
              <a:cxnLst/>
              <a:rect l="l" t="t" r="r" b="b"/>
              <a:pathLst>
                <a:path w="90805">
                  <a:moveTo>
                    <a:pt x="0" y="0"/>
                  </a:moveTo>
                  <a:lnTo>
                    <a:pt x="90487" y="0"/>
                  </a:lnTo>
                </a:path>
              </a:pathLst>
            </a:custGeom>
            <a:ln w="25908">
              <a:solidFill>
                <a:srgbClr val="000000"/>
              </a:solidFill>
            </a:ln>
          </p:spPr>
          <p:txBody>
            <a:bodyPr wrap="square" lIns="0" tIns="0" rIns="0" bIns="0" rtlCol="0"/>
            <a:lstStyle/>
            <a:p>
              <a:endParaRPr/>
            </a:p>
          </p:txBody>
        </p:sp>
        <p:sp>
          <p:nvSpPr>
            <p:cNvPr id="6" name="object 6"/>
            <p:cNvSpPr/>
            <p:nvPr/>
          </p:nvSpPr>
          <p:spPr>
            <a:xfrm>
              <a:off x="2599182" y="3211829"/>
              <a:ext cx="3368040" cy="1543685"/>
            </a:xfrm>
            <a:custGeom>
              <a:avLst/>
              <a:gdLst/>
              <a:ahLst/>
              <a:cxnLst/>
              <a:rect l="l" t="t" r="r" b="b"/>
              <a:pathLst>
                <a:path w="3368040" h="1543685">
                  <a:moveTo>
                    <a:pt x="0" y="1509737"/>
                  </a:moveTo>
                  <a:lnTo>
                    <a:pt x="57826" y="1518973"/>
                  </a:lnTo>
                  <a:lnTo>
                    <a:pt x="115107" y="1527586"/>
                  </a:lnTo>
                  <a:lnTo>
                    <a:pt x="171297" y="1534950"/>
                  </a:lnTo>
                  <a:lnTo>
                    <a:pt x="225849" y="1540443"/>
                  </a:lnTo>
                  <a:lnTo>
                    <a:pt x="278220" y="1543441"/>
                  </a:lnTo>
                  <a:lnTo>
                    <a:pt x="327862" y="1543320"/>
                  </a:lnTo>
                  <a:lnTo>
                    <a:pt x="374230" y="1539455"/>
                  </a:lnTo>
                  <a:lnTo>
                    <a:pt x="423166" y="1530058"/>
                  </a:lnTo>
                  <a:lnTo>
                    <a:pt x="467070" y="1516121"/>
                  </a:lnTo>
                  <a:lnTo>
                    <a:pt x="507509" y="1498222"/>
                  </a:lnTo>
                  <a:lnTo>
                    <a:pt x="546050" y="1476938"/>
                  </a:lnTo>
                  <a:lnTo>
                    <a:pt x="584261" y="1452847"/>
                  </a:lnTo>
                  <a:lnTo>
                    <a:pt x="623709" y="1426527"/>
                  </a:lnTo>
                  <a:lnTo>
                    <a:pt x="663997" y="1396295"/>
                  </a:lnTo>
                  <a:lnTo>
                    <a:pt x="703790" y="1361359"/>
                  </a:lnTo>
                  <a:lnTo>
                    <a:pt x="743254" y="1323617"/>
                  </a:lnTo>
                  <a:lnTo>
                    <a:pt x="782553" y="1284969"/>
                  </a:lnTo>
                  <a:lnTo>
                    <a:pt x="821852" y="1247312"/>
                  </a:lnTo>
                  <a:lnTo>
                    <a:pt x="861313" y="1212545"/>
                  </a:lnTo>
                  <a:lnTo>
                    <a:pt x="898437" y="1181932"/>
                  </a:lnTo>
                  <a:lnTo>
                    <a:pt x="932592" y="1154209"/>
                  </a:lnTo>
                  <a:lnTo>
                    <a:pt x="966747" y="1127475"/>
                  </a:lnTo>
                  <a:lnTo>
                    <a:pt x="1003873" y="1099833"/>
                  </a:lnTo>
                  <a:lnTo>
                    <a:pt x="1046940" y="1069382"/>
                  </a:lnTo>
                  <a:lnTo>
                    <a:pt x="1098918" y="1034224"/>
                  </a:lnTo>
                  <a:lnTo>
                    <a:pt x="1135964" y="1009980"/>
                  </a:lnTo>
                  <a:lnTo>
                    <a:pt x="1177519" y="983394"/>
                  </a:lnTo>
                  <a:lnTo>
                    <a:pt x="1222566" y="955037"/>
                  </a:lnTo>
                  <a:lnTo>
                    <a:pt x="1270089" y="925479"/>
                  </a:lnTo>
                  <a:lnTo>
                    <a:pt x="1319074" y="895291"/>
                  </a:lnTo>
                  <a:lnTo>
                    <a:pt x="1368504" y="865043"/>
                  </a:lnTo>
                  <a:lnTo>
                    <a:pt x="1417364" y="835305"/>
                  </a:lnTo>
                  <a:lnTo>
                    <a:pt x="1464638" y="806649"/>
                  </a:lnTo>
                  <a:lnTo>
                    <a:pt x="1509310" y="779644"/>
                  </a:lnTo>
                  <a:lnTo>
                    <a:pt x="1550365" y="754862"/>
                  </a:lnTo>
                  <a:lnTo>
                    <a:pt x="1600882" y="723948"/>
                  </a:lnTo>
                  <a:lnTo>
                    <a:pt x="1643797" y="697142"/>
                  </a:lnTo>
                  <a:lnTo>
                    <a:pt x="1682903" y="672726"/>
                  </a:lnTo>
                  <a:lnTo>
                    <a:pt x="1721991" y="648986"/>
                  </a:lnTo>
                  <a:lnTo>
                    <a:pt x="1764854" y="624207"/>
                  </a:lnTo>
                  <a:lnTo>
                    <a:pt x="1815283" y="596672"/>
                  </a:lnTo>
                  <a:lnTo>
                    <a:pt x="1877072" y="564667"/>
                  </a:lnTo>
                  <a:lnTo>
                    <a:pt x="1912440" y="546664"/>
                  </a:lnTo>
                  <a:lnTo>
                    <a:pt x="1949741" y="527566"/>
                  </a:lnTo>
                  <a:lnTo>
                    <a:pt x="1988877" y="507524"/>
                  </a:lnTo>
                  <a:lnTo>
                    <a:pt x="2029751" y="486687"/>
                  </a:lnTo>
                  <a:lnTo>
                    <a:pt x="2072266" y="465204"/>
                  </a:lnTo>
                  <a:lnTo>
                    <a:pt x="2116324" y="443225"/>
                  </a:lnTo>
                  <a:lnTo>
                    <a:pt x="2161828" y="420900"/>
                  </a:lnTo>
                  <a:lnTo>
                    <a:pt x="2208681" y="398377"/>
                  </a:lnTo>
                  <a:lnTo>
                    <a:pt x="2256786" y="375807"/>
                  </a:lnTo>
                  <a:lnTo>
                    <a:pt x="2306044" y="353338"/>
                  </a:lnTo>
                  <a:lnTo>
                    <a:pt x="2356359" y="331121"/>
                  </a:lnTo>
                  <a:lnTo>
                    <a:pt x="2407633" y="309305"/>
                  </a:lnTo>
                  <a:lnTo>
                    <a:pt x="2459769" y="288040"/>
                  </a:lnTo>
                  <a:lnTo>
                    <a:pt x="2512669" y="267474"/>
                  </a:lnTo>
                  <a:lnTo>
                    <a:pt x="2554583" y="251857"/>
                  </a:lnTo>
                  <a:lnTo>
                    <a:pt x="2597458" y="236370"/>
                  </a:lnTo>
                  <a:lnTo>
                    <a:pt x="2641238" y="221004"/>
                  </a:lnTo>
                  <a:lnTo>
                    <a:pt x="2685866" y="205754"/>
                  </a:lnTo>
                  <a:lnTo>
                    <a:pt x="2731285" y="190610"/>
                  </a:lnTo>
                  <a:lnTo>
                    <a:pt x="2777440" y="175565"/>
                  </a:lnTo>
                  <a:lnTo>
                    <a:pt x="2824272" y="160612"/>
                  </a:lnTo>
                  <a:lnTo>
                    <a:pt x="2871727" y="145743"/>
                  </a:lnTo>
                  <a:lnTo>
                    <a:pt x="2919747" y="130951"/>
                  </a:lnTo>
                  <a:lnTo>
                    <a:pt x="2968276" y="116227"/>
                  </a:lnTo>
                  <a:lnTo>
                    <a:pt x="3017257" y="101564"/>
                  </a:lnTo>
                  <a:lnTo>
                    <a:pt x="3066634" y="86955"/>
                  </a:lnTo>
                  <a:lnTo>
                    <a:pt x="3116350" y="72392"/>
                  </a:lnTo>
                  <a:lnTo>
                    <a:pt x="3166348" y="57868"/>
                  </a:lnTo>
                  <a:lnTo>
                    <a:pt x="3216573" y="43374"/>
                  </a:lnTo>
                  <a:lnTo>
                    <a:pt x="3266968" y="28903"/>
                  </a:lnTo>
                  <a:lnTo>
                    <a:pt x="3317475" y="14447"/>
                  </a:lnTo>
                  <a:lnTo>
                    <a:pt x="3368040" y="0"/>
                  </a:lnTo>
                </a:path>
              </a:pathLst>
            </a:custGeom>
            <a:ln w="38100">
              <a:solidFill>
                <a:srgbClr val="FF6600"/>
              </a:solidFill>
            </a:ln>
          </p:spPr>
          <p:txBody>
            <a:bodyPr wrap="square" lIns="0" tIns="0" rIns="0" bIns="0" rtlCol="0"/>
            <a:lstStyle/>
            <a:p>
              <a:endParaRPr/>
            </a:p>
          </p:txBody>
        </p:sp>
        <p:sp>
          <p:nvSpPr>
            <p:cNvPr id="5" name="object 5"/>
            <p:cNvSpPr/>
            <p:nvPr/>
          </p:nvSpPr>
          <p:spPr>
            <a:xfrm>
              <a:off x="2611373" y="2868935"/>
              <a:ext cx="3360420" cy="1861185"/>
            </a:xfrm>
            <a:custGeom>
              <a:avLst/>
              <a:gdLst/>
              <a:ahLst/>
              <a:cxnLst/>
              <a:rect l="l" t="t" r="r" b="b"/>
              <a:pathLst>
                <a:path w="3360420" h="1861185">
                  <a:moveTo>
                    <a:pt x="0" y="1851875"/>
                  </a:moveTo>
                  <a:lnTo>
                    <a:pt x="57344" y="1854591"/>
                  </a:lnTo>
                  <a:lnTo>
                    <a:pt x="113988" y="1857074"/>
                  </a:lnTo>
                  <a:lnTo>
                    <a:pt x="169231" y="1859091"/>
                  </a:lnTo>
                  <a:lnTo>
                    <a:pt x="222372" y="1860407"/>
                  </a:lnTo>
                  <a:lnTo>
                    <a:pt x="272709" y="1860787"/>
                  </a:lnTo>
                  <a:lnTo>
                    <a:pt x="319540" y="1859998"/>
                  </a:lnTo>
                  <a:lnTo>
                    <a:pt x="362165" y="1857806"/>
                  </a:lnTo>
                  <a:lnTo>
                    <a:pt x="422511" y="1852753"/>
                  </a:lnTo>
                  <a:lnTo>
                    <a:pt x="469404" y="1845565"/>
                  </a:lnTo>
                  <a:lnTo>
                    <a:pt x="513145" y="1832626"/>
                  </a:lnTo>
                  <a:lnTo>
                    <a:pt x="564032" y="1810321"/>
                  </a:lnTo>
                  <a:lnTo>
                    <a:pt x="604339" y="1787857"/>
                  </a:lnTo>
                  <a:lnTo>
                    <a:pt x="647367" y="1759542"/>
                  </a:lnTo>
                  <a:lnTo>
                    <a:pt x="692045" y="1727600"/>
                  </a:lnTo>
                  <a:lnTo>
                    <a:pt x="737300" y="1694256"/>
                  </a:lnTo>
                  <a:lnTo>
                    <a:pt x="782062" y="1661737"/>
                  </a:lnTo>
                  <a:lnTo>
                    <a:pt x="825258" y="1632267"/>
                  </a:lnTo>
                  <a:lnTo>
                    <a:pt x="865005" y="1606089"/>
                  </a:lnTo>
                  <a:lnTo>
                    <a:pt x="901784" y="1581480"/>
                  </a:lnTo>
                  <a:lnTo>
                    <a:pt x="938068" y="1557696"/>
                  </a:lnTo>
                  <a:lnTo>
                    <a:pt x="976329" y="1533994"/>
                  </a:lnTo>
                  <a:lnTo>
                    <a:pt x="1019042" y="1509633"/>
                  </a:lnTo>
                  <a:lnTo>
                    <a:pt x="1068679" y="1483868"/>
                  </a:lnTo>
                  <a:lnTo>
                    <a:pt x="1106958" y="1465720"/>
                  </a:lnTo>
                  <a:lnTo>
                    <a:pt x="1149219" y="1446986"/>
                  </a:lnTo>
                  <a:lnTo>
                    <a:pt x="1194461" y="1427813"/>
                  </a:lnTo>
                  <a:lnTo>
                    <a:pt x="1241682" y="1408346"/>
                  </a:lnTo>
                  <a:lnTo>
                    <a:pt x="1289880" y="1388733"/>
                  </a:lnTo>
                  <a:lnTo>
                    <a:pt x="1338054" y="1369120"/>
                  </a:lnTo>
                  <a:lnTo>
                    <a:pt x="1385201" y="1349653"/>
                  </a:lnTo>
                  <a:lnTo>
                    <a:pt x="1430321" y="1330479"/>
                  </a:lnTo>
                  <a:lnTo>
                    <a:pt x="1472412" y="1311744"/>
                  </a:lnTo>
                  <a:lnTo>
                    <a:pt x="1518522" y="1291394"/>
                  </a:lnTo>
                  <a:lnTo>
                    <a:pt x="1556566" y="1275647"/>
                  </a:lnTo>
                  <a:lnTo>
                    <a:pt x="1627568" y="1244879"/>
                  </a:lnTo>
                  <a:lnTo>
                    <a:pt x="1670080" y="1223317"/>
                  </a:lnTo>
                  <a:lnTo>
                    <a:pt x="1723636" y="1193275"/>
                  </a:lnTo>
                  <a:lnTo>
                    <a:pt x="1793011" y="1151483"/>
                  </a:lnTo>
                  <a:lnTo>
                    <a:pt x="1857880" y="1110756"/>
                  </a:lnTo>
                  <a:lnTo>
                    <a:pt x="1894819" y="1087162"/>
                  </a:lnTo>
                  <a:lnTo>
                    <a:pt x="1934270" y="1061742"/>
                  </a:lnTo>
                  <a:lnTo>
                    <a:pt x="1975865" y="1034745"/>
                  </a:lnTo>
                  <a:lnTo>
                    <a:pt x="2019233" y="1006415"/>
                  </a:lnTo>
                  <a:lnTo>
                    <a:pt x="2064007" y="977001"/>
                  </a:lnTo>
                  <a:lnTo>
                    <a:pt x="2109818" y="946748"/>
                  </a:lnTo>
                  <a:lnTo>
                    <a:pt x="2156297" y="915903"/>
                  </a:lnTo>
                  <a:lnTo>
                    <a:pt x="2203076" y="884713"/>
                  </a:lnTo>
                  <a:lnTo>
                    <a:pt x="2249785" y="853424"/>
                  </a:lnTo>
                  <a:lnTo>
                    <a:pt x="2296056" y="822284"/>
                  </a:lnTo>
                  <a:lnTo>
                    <a:pt x="2341520" y="791537"/>
                  </a:lnTo>
                  <a:lnTo>
                    <a:pt x="2385809" y="761432"/>
                  </a:lnTo>
                  <a:lnTo>
                    <a:pt x="2428553" y="732215"/>
                  </a:lnTo>
                  <a:lnTo>
                    <a:pt x="2469385" y="704133"/>
                  </a:lnTo>
                  <a:lnTo>
                    <a:pt x="2507935" y="677431"/>
                  </a:lnTo>
                  <a:lnTo>
                    <a:pt x="2543835" y="652357"/>
                  </a:lnTo>
                  <a:lnTo>
                    <a:pt x="2576715" y="629158"/>
                  </a:lnTo>
                  <a:lnTo>
                    <a:pt x="2723289" y="519813"/>
                  </a:lnTo>
                  <a:lnTo>
                    <a:pt x="2852796" y="416218"/>
                  </a:lnTo>
                  <a:lnTo>
                    <a:pt x="2945195" y="338962"/>
                  </a:lnTo>
                  <a:lnTo>
                    <a:pt x="2980448" y="308635"/>
                  </a:lnTo>
                  <a:lnTo>
                    <a:pt x="3360420" y="0"/>
                  </a:lnTo>
                </a:path>
              </a:pathLst>
            </a:custGeom>
            <a:ln w="38100">
              <a:solidFill>
                <a:srgbClr val="00AF50"/>
              </a:solidFill>
            </a:ln>
          </p:spPr>
          <p:txBody>
            <a:bodyPr wrap="square" lIns="0" tIns="0" rIns="0" bIns="0" rtlCol="0"/>
            <a:lstStyle/>
            <a:p>
              <a:endParaRPr/>
            </a:p>
          </p:txBody>
        </p:sp>
        <p:sp>
          <p:nvSpPr>
            <p:cNvPr id="4" name="object 4"/>
            <p:cNvSpPr/>
            <p:nvPr/>
          </p:nvSpPr>
          <p:spPr>
            <a:xfrm>
              <a:off x="2599182" y="3041144"/>
              <a:ext cx="3373120" cy="1697989"/>
            </a:xfrm>
            <a:custGeom>
              <a:avLst/>
              <a:gdLst/>
              <a:ahLst/>
              <a:cxnLst/>
              <a:rect l="l" t="t" r="r" b="b"/>
              <a:pathLst>
                <a:path w="3373120" h="1697989">
                  <a:moveTo>
                    <a:pt x="0" y="1685759"/>
                  </a:moveTo>
                  <a:lnTo>
                    <a:pt x="54502" y="1688939"/>
                  </a:lnTo>
                  <a:lnTo>
                    <a:pt x="107975" y="1691914"/>
                  </a:lnTo>
                  <a:lnTo>
                    <a:pt x="159388" y="1694478"/>
                  </a:lnTo>
                  <a:lnTo>
                    <a:pt x="207708" y="1696424"/>
                  </a:lnTo>
                  <a:lnTo>
                    <a:pt x="251903" y="1697545"/>
                  </a:lnTo>
                  <a:lnTo>
                    <a:pt x="290944" y="1697634"/>
                  </a:lnTo>
                  <a:lnTo>
                    <a:pt x="336315" y="1695686"/>
                  </a:lnTo>
                  <a:lnTo>
                    <a:pt x="369622" y="1691698"/>
                  </a:lnTo>
                  <a:lnTo>
                    <a:pt x="399216" y="1686227"/>
                  </a:lnTo>
                  <a:lnTo>
                    <a:pt x="433451" y="1679829"/>
                  </a:lnTo>
                  <a:lnTo>
                    <a:pt x="472046" y="1673846"/>
                  </a:lnTo>
                  <a:lnTo>
                    <a:pt x="511382" y="1667584"/>
                  </a:lnTo>
                  <a:lnTo>
                    <a:pt x="554803" y="1658538"/>
                  </a:lnTo>
                  <a:lnTo>
                    <a:pt x="605650" y="1644205"/>
                  </a:lnTo>
                  <a:lnTo>
                    <a:pt x="645811" y="1630934"/>
                  </a:lnTo>
                  <a:lnTo>
                    <a:pt x="690755" y="1615189"/>
                  </a:lnTo>
                  <a:lnTo>
                    <a:pt x="738503" y="1597464"/>
                  </a:lnTo>
                  <a:lnTo>
                    <a:pt x="787075" y="1578254"/>
                  </a:lnTo>
                  <a:lnTo>
                    <a:pt x="834493" y="1558055"/>
                  </a:lnTo>
                  <a:lnTo>
                    <a:pt x="878776" y="1537360"/>
                  </a:lnTo>
                  <a:lnTo>
                    <a:pt x="915794" y="1520078"/>
                  </a:lnTo>
                  <a:lnTo>
                    <a:pt x="975640" y="1492107"/>
                  </a:lnTo>
                  <a:lnTo>
                    <a:pt x="1009191" y="1471853"/>
                  </a:lnTo>
                  <a:lnTo>
                    <a:pt x="1052307" y="1441046"/>
                  </a:lnTo>
                  <a:lnTo>
                    <a:pt x="1110348" y="1394904"/>
                  </a:lnTo>
                  <a:lnTo>
                    <a:pt x="1171454" y="1342773"/>
                  </a:lnTo>
                  <a:lnTo>
                    <a:pt x="1206731" y="1311616"/>
                  </a:lnTo>
                  <a:lnTo>
                    <a:pt x="1244509" y="1277747"/>
                  </a:lnTo>
                  <a:lnTo>
                    <a:pt x="1284303" y="1241677"/>
                  </a:lnTo>
                  <a:lnTo>
                    <a:pt x="1325627" y="1203919"/>
                  </a:lnTo>
                  <a:lnTo>
                    <a:pt x="1367996" y="1164984"/>
                  </a:lnTo>
                  <a:lnTo>
                    <a:pt x="1410925" y="1125383"/>
                  </a:lnTo>
                  <a:lnTo>
                    <a:pt x="1453927" y="1085630"/>
                  </a:lnTo>
                  <a:lnTo>
                    <a:pt x="1496518" y="1046235"/>
                  </a:lnTo>
                  <a:lnTo>
                    <a:pt x="1538212" y="1007711"/>
                  </a:lnTo>
                  <a:lnTo>
                    <a:pt x="1578523" y="970569"/>
                  </a:lnTo>
                  <a:lnTo>
                    <a:pt x="1616966" y="935320"/>
                  </a:lnTo>
                  <a:lnTo>
                    <a:pt x="1653055" y="902478"/>
                  </a:lnTo>
                  <a:lnTo>
                    <a:pt x="1686306" y="872553"/>
                  </a:lnTo>
                  <a:lnTo>
                    <a:pt x="1732104" y="831440"/>
                  </a:lnTo>
                  <a:lnTo>
                    <a:pt x="1774803" y="792826"/>
                  </a:lnTo>
                  <a:lnTo>
                    <a:pt x="1814865" y="756479"/>
                  </a:lnTo>
                  <a:lnTo>
                    <a:pt x="1852754" y="722167"/>
                  </a:lnTo>
                  <a:lnTo>
                    <a:pt x="1888932" y="689660"/>
                  </a:lnTo>
                  <a:lnTo>
                    <a:pt x="1923864" y="658726"/>
                  </a:lnTo>
                  <a:lnTo>
                    <a:pt x="1958012" y="629133"/>
                  </a:lnTo>
                  <a:lnTo>
                    <a:pt x="1991839" y="600650"/>
                  </a:lnTo>
                  <a:lnTo>
                    <a:pt x="2025808" y="573045"/>
                  </a:lnTo>
                  <a:lnTo>
                    <a:pt x="2060384" y="546087"/>
                  </a:lnTo>
                  <a:lnTo>
                    <a:pt x="2103844" y="513990"/>
                  </a:lnTo>
                  <a:lnTo>
                    <a:pt x="2146620" y="484271"/>
                  </a:lnTo>
                  <a:lnTo>
                    <a:pt x="2188676" y="456616"/>
                  </a:lnTo>
                  <a:lnTo>
                    <a:pt x="2229978" y="430712"/>
                  </a:lnTo>
                  <a:lnTo>
                    <a:pt x="2270491" y="406246"/>
                  </a:lnTo>
                  <a:lnTo>
                    <a:pt x="2310181" y="382904"/>
                  </a:lnTo>
                  <a:lnTo>
                    <a:pt x="2349013" y="360373"/>
                  </a:lnTo>
                  <a:lnTo>
                    <a:pt x="2386952" y="338340"/>
                  </a:lnTo>
                  <a:lnTo>
                    <a:pt x="2435566" y="310268"/>
                  </a:lnTo>
                  <a:lnTo>
                    <a:pt x="2481955" y="284256"/>
                  </a:lnTo>
                  <a:lnTo>
                    <a:pt x="2526860" y="260057"/>
                  </a:lnTo>
                  <a:lnTo>
                    <a:pt x="2571023" y="237425"/>
                  </a:lnTo>
                  <a:lnTo>
                    <a:pt x="2615186" y="216112"/>
                  </a:lnTo>
                  <a:lnTo>
                    <a:pt x="2660091" y="195872"/>
                  </a:lnTo>
                  <a:lnTo>
                    <a:pt x="2703689" y="177368"/>
                  </a:lnTo>
                  <a:lnTo>
                    <a:pt x="2744978" y="160923"/>
                  </a:lnTo>
                  <a:lnTo>
                    <a:pt x="2786267" y="145796"/>
                  </a:lnTo>
                  <a:lnTo>
                    <a:pt x="2829863" y="131244"/>
                  </a:lnTo>
                  <a:lnTo>
                    <a:pt x="2878077" y="116526"/>
                  </a:lnTo>
                  <a:lnTo>
                    <a:pt x="2933217" y="100901"/>
                  </a:lnTo>
                  <a:lnTo>
                    <a:pt x="2974285" y="89968"/>
                  </a:lnTo>
                  <a:lnTo>
                    <a:pt x="3018090" y="78936"/>
                  </a:lnTo>
                  <a:lnTo>
                    <a:pt x="3064290" y="67818"/>
                  </a:lnTo>
                  <a:lnTo>
                    <a:pt x="3112543" y="56627"/>
                  </a:lnTo>
                  <a:lnTo>
                    <a:pt x="3162505" y="45374"/>
                  </a:lnTo>
                  <a:lnTo>
                    <a:pt x="3213835" y="34073"/>
                  </a:lnTo>
                  <a:lnTo>
                    <a:pt x="3266191" y="22735"/>
                  </a:lnTo>
                  <a:lnTo>
                    <a:pt x="3319231" y="11373"/>
                  </a:lnTo>
                  <a:lnTo>
                    <a:pt x="3372612" y="0"/>
                  </a:lnTo>
                </a:path>
              </a:pathLst>
            </a:custGeom>
            <a:ln w="38099">
              <a:solidFill>
                <a:srgbClr val="FF3399"/>
              </a:solidFill>
            </a:ln>
          </p:spPr>
          <p:txBody>
            <a:bodyPr wrap="square" lIns="0" tIns="0" rIns="0" bIns="0" rtlCol="0"/>
            <a:lstStyle/>
            <a:p>
              <a:endParaRPr/>
            </a:p>
          </p:txBody>
        </p:sp>
        <p:sp>
          <p:nvSpPr>
            <p:cNvPr id="2" name="object 2"/>
            <p:cNvSpPr/>
            <p:nvPr/>
          </p:nvSpPr>
          <p:spPr>
            <a:xfrm>
              <a:off x="2582417" y="3201165"/>
              <a:ext cx="3385185" cy="2179320"/>
            </a:xfrm>
            <a:custGeom>
              <a:avLst/>
              <a:gdLst/>
              <a:ahLst/>
              <a:cxnLst/>
              <a:rect l="l" t="t" r="r" b="b"/>
              <a:pathLst>
                <a:path w="3385185" h="2179320">
                  <a:moveTo>
                    <a:pt x="0" y="2136609"/>
                  </a:moveTo>
                  <a:lnTo>
                    <a:pt x="54120" y="2134735"/>
                  </a:lnTo>
                  <a:lnTo>
                    <a:pt x="108137" y="2132889"/>
                  </a:lnTo>
                  <a:lnTo>
                    <a:pt x="161949" y="2131101"/>
                  </a:lnTo>
                  <a:lnTo>
                    <a:pt x="215452" y="2129400"/>
                  </a:lnTo>
                  <a:lnTo>
                    <a:pt x="268543" y="2127816"/>
                  </a:lnTo>
                  <a:lnTo>
                    <a:pt x="321119" y="2126376"/>
                  </a:lnTo>
                  <a:lnTo>
                    <a:pt x="373078" y="2125111"/>
                  </a:lnTo>
                  <a:lnTo>
                    <a:pt x="424316" y="2124048"/>
                  </a:lnTo>
                  <a:lnTo>
                    <a:pt x="474731" y="2123218"/>
                  </a:lnTo>
                  <a:lnTo>
                    <a:pt x="524220" y="2122649"/>
                  </a:lnTo>
                  <a:lnTo>
                    <a:pt x="572679" y="2122370"/>
                  </a:lnTo>
                  <a:lnTo>
                    <a:pt x="620006" y="2122410"/>
                  </a:lnTo>
                  <a:lnTo>
                    <a:pt x="666097" y="2122798"/>
                  </a:lnTo>
                  <a:lnTo>
                    <a:pt x="710851" y="2123563"/>
                  </a:lnTo>
                  <a:lnTo>
                    <a:pt x="754164" y="2124735"/>
                  </a:lnTo>
                  <a:lnTo>
                    <a:pt x="816973" y="2128183"/>
                  </a:lnTo>
                  <a:lnTo>
                    <a:pt x="877675" y="2133903"/>
                  </a:lnTo>
                  <a:lnTo>
                    <a:pt x="936180" y="2141201"/>
                  </a:lnTo>
                  <a:lnTo>
                    <a:pt x="992401" y="2149382"/>
                  </a:lnTo>
                  <a:lnTo>
                    <a:pt x="1046246" y="2157753"/>
                  </a:lnTo>
                  <a:lnTo>
                    <a:pt x="1097628" y="2165620"/>
                  </a:lnTo>
                  <a:lnTo>
                    <a:pt x="1146456" y="2172287"/>
                  </a:lnTo>
                  <a:lnTo>
                    <a:pt x="1192642" y="2177061"/>
                  </a:lnTo>
                  <a:lnTo>
                    <a:pt x="1236097" y="2179247"/>
                  </a:lnTo>
                  <a:lnTo>
                    <a:pt x="1276731" y="2178151"/>
                  </a:lnTo>
                  <a:lnTo>
                    <a:pt x="1325428" y="2176213"/>
                  </a:lnTo>
                  <a:lnTo>
                    <a:pt x="1362630" y="2176213"/>
                  </a:lnTo>
                  <a:lnTo>
                    <a:pt x="1421041" y="2166040"/>
                  </a:lnTo>
                  <a:lnTo>
                    <a:pt x="1488942" y="2115654"/>
                  </a:lnTo>
                  <a:lnTo>
                    <a:pt x="1538008" y="2065388"/>
                  </a:lnTo>
                  <a:lnTo>
                    <a:pt x="1584643" y="2010938"/>
                  </a:lnTo>
                  <a:lnTo>
                    <a:pt x="1609873" y="1978725"/>
                  </a:lnTo>
                  <a:lnTo>
                    <a:pt x="1636239" y="1943618"/>
                  </a:lnTo>
                  <a:lnTo>
                    <a:pt x="1663638" y="1905940"/>
                  </a:lnTo>
                  <a:lnTo>
                    <a:pt x="1691965" y="1866015"/>
                  </a:lnTo>
                  <a:lnTo>
                    <a:pt x="1721116" y="1824166"/>
                  </a:lnTo>
                  <a:lnTo>
                    <a:pt x="1750988" y="1780718"/>
                  </a:lnTo>
                  <a:lnTo>
                    <a:pt x="1781478" y="1735994"/>
                  </a:lnTo>
                  <a:lnTo>
                    <a:pt x="1812480" y="1690318"/>
                  </a:lnTo>
                  <a:lnTo>
                    <a:pt x="1843892" y="1644012"/>
                  </a:lnTo>
                  <a:lnTo>
                    <a:pt x="1875608" y="1597401"/>
                  </a:lnTo>
                  <a:lnTo>
                    <a:pt x="1907527" y="1550809"/>
                  </a:lnTo>
                  <a:lnTo>
                    <a:pt x="1939543" y="1504558"/>
                  </a:lnTo>
                  <a:lnTo>
                    <a:pt x="1971552" y="1458973"/>
                  </a:lnTo>
                  <a:lnTo>
                    <a:pt x="2003452" y="1414378"/>
                  </a:lnTo>
                  <a:lnTo>
                    <a:pt x="2035138" y="1371095"/>
                  </a:lnTo>
                  <a:lnTo>
                    <a:pt x="2066505" y="1329448"/>
                  </a:lnTo>
                  <a:lnTo>
                    <a:pt x="2096046" y="1290714"/>
                  </a:lnTo>
                  <a:lnTo>
                    <a:pt x="2125615" y="1251705"/>
                  </a:lnTo>
                  <a:lnTo>
                    <a:pt x="2155240" y="1212477"/>
                  </a:lnTo>
                  <a:lnTo>
                    <a:pt x="2184952" y="1173083"/>
                  </a:lnTo>
                  <a:lnTo>
                    <a:pt x="2214778" y="1133579"/>
                  </a:lnTo>
                  <a:lnTo>
                    <a:pt x="2244747" y="1094019"/>
                  </a:lnTo>
                  <a:lnTo>
                    <a:pt x="2274887" y="1054458"/>
                  </a:lnTo>
                  <a:lnTo>
                    <a:pt x="2305227" y="1014949"/>
                  </a:lnTo>
                  <a:lnTo>
                    <a:pt x="2335795" y="975548"/>
                  </a:lnTo>
                  <a:lnTo>
                    <a:pt x="2366621" y="936309"/>
                  </a:lnTo>
                  <a:lnTo>
                    <a:pt x="2397732" y="897286"/>
                  </a:lnTo>
                  <a:lnTo>
                    <a:pt x="2429158" y="858534"/>
                  </a:lnTo>
                  <a:lnTo>
                    <a:pt x="2460926" y="820108"/>
                  </a:lnTo>
                  <a:lnTo>
                    <a:pt x="2493065" y="782062"/>
                  </a:lnTo>
                  <a:lnTo>
                    <a:pt x="2525605" y="744450"/>
                  </a:lnTo>
                  <a:lnTo>
                    <a:pt x="2558572" y="707328"/>
                  </a:lnTo>
                  <a:lnTo>
                    <a:pt x="2591997" y="670749"/>
                  </a:lnTo>
                  <a:lnTo>
                    <a:pt x="2625908" y="634768"/>
                  </a:lnTo>
                  <a:lnTo>
                    <a:pt x="2660332" y="599440"/>
                  </a:lnTo>
                  <a:lnTo>
                    <a:pt x="2695292" y="564720"/>
                  </a:lnTo>
                  <a:lnTo>
                    <a:pt x="2730765" y="530515"/>
                  </a:lnTo>
                  <a:lnTo>
                    <a:pt x="2766725" y="496795"/>
                  </a:lnTo>
                  <a:lnTo>
                    <a:pt x="2803141" y="463532"/>
                  </a:lnTo>
                  <a:lnTo>
                    <a:pt x="2839986" y="430697"/>
                  </a:lnTo>
                  <a:lnTo>
                    <a:pt x="2877230" y="398262"/>
                  </a:lnTo>
                  <a:lnTo>
                    <a:pt x="2914846" y="366198"/>
                  </a:lnTo>
                  <a:lnTo>
                    <a:pt x="2952805" y="334477"/>
                  </a:lnTo>
                  <a:lnTo>
                    <a:pt x="2991078" y="303070"/>
                  </a:lnTo>
                  <a:lnTo>
                    <a:pt x="3029637" y="271948"/>
                  </a:lnTo>
                  <a:lnTo>
                    <a:pt x="3068452" y="241084"/>
                  </a:lnTo>
                  <a:lnTo>
                    <a:pt x="3107496" y="210448"/>
                  </a:lnTo>
                  <a:lnTo>
                    <a:pt x="3146740" y="180013"/>
                  </a:lnTo>
                  <a:lnTo>
                    <a:pt x="3186156" y="149748"/>
                  </a:lnTo>
                  <a:lnTo>
                    <a:pt x="3225714" y="119627"/>
                  </a:lnTo>
                  <a:lnTo>
                    <a:pt x="3265386" y="89620"/>
                  </a:lnTo>
                  <a:lnTo>
                    <a:pt x="3305144" y="59699"/>
                  </a:lnTo>
                  <a:lnTo>
                    <a:pt x="3344960" y="29835"/>
                  </a:lnTo>
                  <a:lnTo>
                    <a:pt x="3384804" y="0"/>
                  </a:lnTo>
                </a:path>
              </a:pathLst>
            </a:custGeom>
            <a:ln w="38100">
              <a:solidFill>
                <a:srgbClr val="765F2A"/>
              </a:solidFill>
            </a:ln>
          </p:spPr>
          <p:txBody>
            <a:bodyPr wrap="square" lIns="0" tIns="0" rIns="0" bIns="0" rtlCol="0"/>
            <a:lstStyle/>
            <a:p>
              <a:endParaRPr/>
            </a:p>
          </p:txBody>
        </p:sp>
        <p:sp>
          <p:nvSpPr>
            <p:cNvPr id="3" name="object 3"/>
            <p:cNvSpPr/>
            <p:nvPr/>
          </p:nvSpPr>
          <p:spPr>
            <a:xfrm>
              <a:off x="2599182" y="3283461"/>
              <a:ext cx="3378835" cy="1665605"/>
            </a:xfrm>
            <a:custGeom>
              <a:avLst/>
              <a:gdLst/>
              <a:ahLst/>
              <a:cxnLst/>
              <a:rect l="l" t="t" r="r" b="b"/>
              <a:pathLst>
                <a:path w="3378835" h="1665604">
                  <a:moveTo>
                    <a:pt x="0" y="1621726"/>
                  </a:moveTo>
                  <a:lnTo>
                    <a:pt x="58714" y="1619520"/>
                  </a:lnTo>
                  <a:lnTo>
                    <a:pt x="116787" y="1617454"/>
                  </a:lnTo>
                  <a:lnTo>
                    <a:pt x="173572" y="1615666"/>
                  </a:lnTo>
                  <a:lnTo>
                    <a:pt x="228426" y="1614297"/>
                  </a:lnTo>
                  <a:lnTo>
                    <a:pt x="280706" y="1613484"/>
                  </a:lnTo>
                  <a:lnTo>
                    <a:pt x="329768" y="1613368"/>
                  </a:lnTo>
                  <a:lnTo>
                    <a:pt x="374966" y="1614088"/>
                  </a:lnTo>
                  <a:lnTo>
                    <a:pt x="415658" y="1615782"/>
                  </a:lnTo>
                  <a:lnTo>
                    <a:pt x="480509" y="1623674"/>
                  </a:lnTo>
                  <a:lnTo>
                    <a:pt x="528477" y="1635834"/>
                  </a:lnTo>
                  <a:lnTo>
                    <a:pt x="569022" y="1648363"/>
                  </a:lnTo>
                  <a:lnTo>
                    <a:pt x="611606" y="1657362"/>
                  </a:lnTo>
                  <a:lnTo>
                    <a:pt x="657954" y="1662331"/>
                  </a:lnTo>
                  <a:lnTo>
                    <a:pt x="703278" y="1665163"/>
                  </a:lnTo>
                  <a:lnTo>
                    <a:pt x="747302" y="1665581"/>
                  </a:lnTo>
                  <a:lnTo>
                    <a:pt x="789749" y="1663306"/>
                  </a:lnTo>
                  <a:lnTo>
                    <a:pt x="825982" y="1663722"/>
                  </a:lnTo>
                  <a:lnTo>
                    <a:pt x="893994" y="1656764"/>
                  </a:lnTo>
                  <a:lnTo>
                    <a:pt x="944143" y="1627670"/>
                  </a:lnTo>
                  <a:lnTo>
                    <a:pt x="1007652" y="1575222"/>
                  </a:lnTo>
                  <a:lnTo>
                    <a:pt x="1045088" y="1540760"/>
                  </a:lnTo>
                  <a:lnTo>
                    <a:pt x="1084649" y="1502925"/>
                  </a:lnTo>
                  <a:lnTo>
                    <a:pt x="1125090" y="1463306"/>
                  </a:lnTo>
                  <a:lnTo>
                    <a:pt x="1165164" y="1423491"/>
                  </a:lnTo>
                  <a:lnTo>
                    <a:pt x="1203625" y="1385071"/>
                  </a:lnTo>
                  <a:lnTo>
                    <a:pt x="1239227" y="1349633"/>
                  </a:lnTo>
                  <a:lnTo>
                    <a:pt x="1270723" y="1318767"/>
                  </a:lnTo>
                  <a:lnTo>
                    <a:pt x="1318372" y="1271289"/>
                  </a:lnTo>
                  <a:lnTo>
                    <a:pt x="1358798" y="1229088"/>
                  </a:lnTo>
                  <a:lnTo>
                    <a:pt x="1394996" y="1191022"/>
                  </a:lnTo>
                  <a:lnTo>
                    <a:pt x="1429960" y="1155950"/>
                  </a:lnTo>
                  <a:lnTo>
                    <a:pt x="1466684" y="1122730"/>
                  </a:lnTo>
                  <a:lnTo>
                    <a:pt x="1504021" y="1091934"/>
                  </a:lnTo>
                  <a:lnTo>
                    <a:pt x="1539980" y="1064323"/>
                  </a:lnTo>
                  <a:lnTo>
                    <a:pt x="1576271" y="1039043"/>
                  </a:lnTo>
                  <a:lnTo>
                    <a:pt x="1614604" y="1015236"/>
                  </a:lnTo>
                  <a:lnTo>
                    <a:pt x="1656689" y="992047"/>
                  </a:lnTo>
                  <a:lnTo>
                    <a:pt x="1702818" y="971561"/>
                  </a:lnTo>
                  <a:lnTo>
                    <a:pt x="1751843" y="954357"/>
                  </a:lnTo>
                  <a:lnTo>
                    <a:pt x="1803336" y="937297"/>
                  </a:lnTo>
                  <a:lnTo>
                    <a:pt x="1856872" y="917242"/>
                  </a:lnTo>
                  <a:lnTo>
                    <a:pt x="1912023" y="891057"/>
                  </a:lnTo>
                  <a:lnTo>
                    <a:pt x="1949572" y="869165"/>
                  </a:lnTo>
                  <a:lnTo>
                    <a:pt x="1984353" y="846251"/>
                  </a:lnTo>
                  <a:lnTo>
                    <a:pt x="2019168" y="821537"/>
                  </a:lnTo>
                  <a:lnTo>
                    <a:pt x="2056823" y="794242"/>
                  </a:lnTo>
                  <a:lnTo>
                    <a:pt x="2100121" y="763589"/>
                  </a:lnTo>
                  <a:lnTo>
                    <a:pt x="2151868" y="728798"/>
                  </a:lnTo>
                  <a:lnTo>
                    <a:pt x="2214867" y="689089"/>
                  </a:lnTo>
                  <a:lnTo>
                    <a:pt x="2249279" y="668273"/>
                  </a:lnTo>
                  <a:lnTo>
                    <a:pt x="2287270" y="645599"/>
                  </a:lnTo>
                  <a:lnTo>
                    <a:pt x="2328353" y="621319"/>
                  </a:lnTo>
                  <a:lnTo>
                    <a:pt x="2372044" y="595687"/>
                  </a:lnTo>
                  <a:lnTo>
                    <a:pt x="2417857" y="568957"/>
                  </a:lnTo>
                  <a:lnTo>
                    <a:pt x="2465306" y="541382"/>
                  </a:lnTo>
                  <a:lnTo>
                    <a:pt x="2513905" y="513216"/>
                  </a:lnTo>
                  <a:lnTo>
                    <a:pt x="2563170" y="484712"/>
                  </a:lnTo>
                  <a:lnTo>
                    <a:pt x="2612614" y="456123"/>
                  </a:lnTo>
                  <a:lnTo>
                    <a:pt x="2661753" y="427704"/>
                  </a:lnTo>
                  <a:lnTo>
                    <a:pt x="2710099" y="399707"/>
                  </a:lnTo>
                  <a:lnTo>
                    <a:pt x="2757169" y="372386"/>
                  </a:lnTo>
                  <a:lnTo>
                    <a:pt x="2802475" y="345995"/>
                  </a:lnTo>
                  <a:lnTo>
                    <a:pt x="2845534" y="320786"/>
                  </a:lnTo>
                  <a:lnTo>
                    <a:pt x="2885859" y="297014"/>
                  </a:lnTo>
                  <a:lnTo>
                    <a:pt x="2937688" y="266264"/>
                  </a:lnTo>
                  <a:lnTo>
                    <a:pt x="2987511" y="236585"/>
                  </a:lnTo>
                  <a:lnTo>
                    <a:pt x="3035527" y="207870"/>
                  </a:lnTo>
                  <a:lnTo>
                    <a:pt x="3081937" y="180011"/>
                  </a:lnTo>
                  <a:lnTo>
                    <a:pt x="3126942" y="152903"/>
                  </a:lnTo>
                  <a:lnTo>
                    <a:pt x="3170743" y="126437"/>
                  </a:lnTo>
                  <a:lnTo>
                    <a:pt x="3213540" y="100507"/>
                  </a:lnTo>
                  <a:lnTo>
                    <a:pt x="3255534" y="75005"/>
                  </a:lnTo>
                  <a:lnTo>
                    <a:pt x="3296927" y="49825"/>
                  </a:lnTo>
                  <a:lnTo>
                    <a:pt x="3337917" y="24859"/>
                  </a:lnTo>
                  <a:lnTo>
                    <a:pt x="3378708" y="0"/>
                  </a:lnTo>
                </a:path>
              </a:pathLst>
            </a:custGeom>
            <a:ln w="38100">
              <a:solidFill>
                <a:srgbClr val="FFCC00"/>
              </a:solidFill>
            </a:ln>
          </p:spPr>
          <p:txBody>
            <a:bodyPr wrap="square" lIns="0" tIns="0" rIns="0" bIns="0" rtlCol="0"/>
            <a:lstStyle/>
            <a:p>
              <a:endParaRPr/>
            </a:p>
          </p:txBody>
        </p:sp>
        <p:sp>
          <p:nvSpPr>
            <p:cNvPr id="7" name="object 7"/>
            <p:cNvSpPr/>
            <p:nvPr/>
          </p:nvSpPr>
          <p:spPr>
            <a:xfrm>
              <a:off x="2599182" y="2743961"/>
              <a:ext cx="3373120" cy="2156460"/>
            </a:xfrm>
            <a:custGeom>
              <a:avLst/>
              <a:gdLst/>
              <a:ahLst/>
              <a:cxnLst/>
              <a:rect l="l" t="t" r="r" b="b"/>
              <a:pathLst>
                <a:path w="3373120" h="2156460">
                  <a:moveTo>
                    <a:pt x="0" y="2156460"/>
                  </a:moveTo>
                  <a:lnTo>
                    <a:pt x="38006" y="2123503"/>
                  </a:lnTo>
                  <a:lnTo>
                    <a:pt x="76049" y="2090636"/>
                  </a:lnTo>
                  <a:lnTo>
                    <a:pt x="114163" y="2057948"/>
                  </a:lnTo>
                  <a:lnTo>
                    <a:pt x="152384" y="2025527"/>
                  </a:lnTo>
                  <a:lnTo>
                    <a:pt x="190747" y="1993463"/>
                  </a:lnTo>
                  <a:lnTo>
                    <a:pt x="229289" y="1961844"/>
                  </a:lnTo>
                  <a:lnTo>
                    <a:pt x="268045" y="1930760"/>
                  </a:lnTo>
                  <a:lnTo>
                    <a:pt x="307050" y="1900298"/>
                  </a:lnTo>
                  <a:lnTo>
                    <a:pt x="346341" y="1870549"/>
                  </a:lnTo>
                  <a:lnTo>
                    <a:pt x="385953" y="1841601"/>
                  </a:lnTo>
                  <a:lnTo>
                    <a:pt x="424917" y="1814106"/>
                  </a:lnTo>
                  <a:lnTo>
                    <a:pt x="462664" y="1788327"/>
                  </a:lnTo>
                  <a:lnTo>
                    <a:pt x="499818" y="1763783"/>
                  </a:lnTo>
                  <a:lnTo>
                    <a:pt x="537002" y="1739994"/>
                  </a:lnTo>
                  <a:lnTo>
                    <a:pt x="574840" y="1716478"/>
                  </a:lnTo>
                  <a:lnTo>
                    <a:pt x="613954" y="1692753"/>
                  </a:lnTo>
                  <a:lnTo>
                    <a:pt x="654970" y="1668340"/>
                  </a:lnTo>
                  <a:lnTo>
                    <a:pt x="698509" y="1642756"/>
                  </a:lnTo>
                  <a:lnTo>
                    <a:pt x="745196" y="1615521"/>
                  </a:lnTo>
                  <a:lnTo>
                    <a:pt x="795655" y="1586153"/>
                  </a:lnTo>
                  <a:lnTo>
                    <a:pt x="969748" y="1487437"/>
                  </a:lnTo>
                  <a:lnTo>
                    <a:pt x="1181976" y="1369691"/>
                  </a:lnTo>
                  <a:lnTo>
                    <a:pt x="1361361" y="1271067"/>
                  </a:lnTo>
                  <a:lnTo>
                    <a:pt x="1436928" y="1229715"/>
                  </a:lnTo>
                  <a:lnTo>
                    <a:pt x="1476361" y="1207563"/>
                  </a:lnTo>
                  <a:lnTo>
                    <a:pt x="1517343" y="1184627"/>
                  </a:lnTo>
                  <a:lnTo>
                    <a:pt x="1559678" y="1160996"/>
                  </a:lnTo>
                  <a:lnTo>
                    <a:pt x="1603174" y="1136757"/>
                  </a:lnTo>
                  <a:lnTo>
                    <a:pt x="1647633" y="1112000"/>
                  </a:lnTo>
                  <a:lnTo>
                    <a:pt x="1692863" y="1086813"/>
                  </a:lnTo>
                  <a:lnTo>
                    <a:pt x="1738667" y="1061283"/>
                  </a:lnTo>
                  <a:lnTo>
                    <a:pt x="1784852" y="1035500"/>
                  </a:lnTo>
                  <a:lnTo>
                    <a:pt x="1831222" y="1009552"/>
                  </a:lnTo>
                  <a:lnTo>
                    <a:pt x="1877582" y="983526"/>
                  </a:lnTo>
                  <a:lnTo>
                    <a:pt x="1923739" y="957512"/>
                  </a:lnTo>
                  <a:lnTo>
                    <a:pt x="1969496" y="931597"/>
                  </a:lnTo>
                  <a:lnTo>
                    <a:pt x="2014660" y="905870"/>
                  </a:lnTo>
                  <a:lnTo>
                    <a:pt x="2059035" y="880419"/>
                  </a:lnTo>
                  <a:lnTo>
                    <a:pt x="2102426" y="855333"/>
                  </a:lnTo>
                  <a:lnTo>
                    <a:pt x="2144640" y="830699"/>
                  </a:lnTo>
                  <a:lnTo>
                    <a:pt x="2185480" y="806607"/>
                  </a:lnTo>
                  <a:lnTo>
                    <a:pt x="2224753" y="783144"/>
                  </a:lnTo>
                  <a:lnTo>
                    <a:pt x="2262263" y="760399"/>
                  </a:lnTo>
                  <a:lnTo>
                    <a:pt x="2314265" y="728234"/>
                  </a:lnTo>
                  <a:lnTo>
                    <a:pt x="2363612" y="697001"/>
                  </a:lnTo>
                  <a:lnTo>
                    <a:pt x="2410638" y="666579"/>
                  </a:lnTo>
                  <a:lnTo>
                    <a:pt x="2455675" y="636846"/>
                  </a:lnTo>
                  <a:lnTo>
                    <a:pt x="2499055" y="607681"/>
                  </a:lnTo>
                  <a:lnTo>
                    <a:pt x="2541110" y="578962"/>
                  </a:lnTo>
                  <a:lnTo>
                    <a:pt x="2582174" y="550568"/>
                  </a:lnTo>
                  <a:lnTo>
                    <a:pt x="2622578" y="522376"/>
                  </a:lnTo>
                  <a:lnTo>
                    <a:pt x="2662656" y="494265"/>
                  </a:lnTo>
                  <a:lnTo>
                    <a:pt x="2702739" y="466113"/>
                  </a:lnTo>
                  <a:lnTo>
                    <a:pt x="2743160" y="437800"/>
                  </a:lnTo>
                  <a:lnTo>
                    <a:pt x="2784252" y="409202"/>
                  </a:lnTo>
                  <a:lnTo>
                    <a:pt x="2826346" y="380199"/>
                  </a:lnTo>
                  <a:lnTo>
                    <a:pt x="2868974" y="350953"/>
                  </a:lnTo>
                  <a:lnTo>
                    <a:pt x="2911455" y="321707"/>
                  </a:lnTo>
                  <a:lnTo>
                    <a:pt x="2953804" y="292461"/>
                  </a:lnTo>
                  <a:lnTo>
                    <a:pt x="2996030" y="263215"/>
                  </a:lnTo>
                  <a:lnTo>
                    <a:pt x="3038148" y="233969"/>
                  </a:lnTo>
                  <a:lnTo>
                    <a:pt x="3080168" y="204723"/>
                  </a:lnTo>
                  <a:lnTo>
                    <a:pt x="3122104" y="175476"/>
                  </a:lnTo>
                  <a:lnTo>
                    <a:pt x="3163966" y="146230"/>
                  </a:lnTo>
                  <a:lnTo>
                    <a:pt x="3205768" y="116984"/>
                  </a:lnTo>
                  <a:lnTo>
                    <a:pt x="3247521" y="87738"/>
                  </a:lnTo>
                  <a:lnTo>
                    <a:pt x="3289238" y="58492"/>
                  </a:lnTo>
                  <a:lnTo>
                    <a:pt x="3330931" y="29246"/>
                  </a:lnTo>
                  <a:lnTo>
                    <a:pt x="3372612" y="0"/>
                  </a:lnTo>
                </a:path>
              </a:pathLst>
            </a:custGeom>
            <a:ln w="38100">
              <a:solidFill>
                <a:srgbClr val="990099"/>
              </a:solidFill>
            </a:ln>
          </p:spPr>
          <p:txBody>
            <a:bodyPr wrap="square" lIns="0" tIns="0" rIns="0" bIns="0" rtlCol="0"/>
            <a:lstStyle/>
            <a:p>
              <a:endParaRPr/>
            </a:p>
          </p:txBody>
        </p:sp>
        <p:sp>
          <p:nvSpPr>
            <p:cNvPr id="8" name="object 8"/>
            <p:cNvSpPr/>
            <p:nvPr/>
          </p:nvSpPr>
          <p:spPr>
            <a:xfrm>
              <a:off x="2582417" y="3201571"/>
              <a:ext cx="3400425" cy="605155"/>
            </a:xfrm>
            <a:custGeom>
              <a:avLst/>
              <a:gdLst/>
              <a:ahLst/>
              <a:cxnLst/>
              <a:rect l="l" t="t" r="r" b="b"/>
              <a:pathLst>
                <a:path w="3400425" h="605154">
                  <a:moveTo>
                    <a:pt x="0" y="561728"/>
                  </a:moveTo>
                  <a:lnTo>
                    <a:pt x="42452" y="573854"/>
                  </a:lnTo>
                  <a:lnTo>
                    <a:pt x="118337" y="584939"/>
                  </a:lnTo>
                  <a:lnTo>
                    <a:pt x="179264" y="589767"/>
                  </a:lnTo>
                  <a:lnTo>
                    <a:pt x="261086" y="593948"/>
                  </a:lnTo>
                  <a:lnTo>
                    <a:pt x="367982" y="597352"/>
                  </a:lnTo>
                  <a:lnTo>
                    <a:pt x="441105" y="598862"/>
                  </a:lnTo>
                  <a:lnTo>
                    <a:pt x="483222" y="599551"/>
                  </a:lnTo>
                  <a:lnTo>
                    <a:pt x="528608" y="600196"/>
                  </a:lnTo>
                  <a:lnTo>
                    <a:pt x="576934" y="600797"/>
                  </a:lnTo>
                  <a:lnTo>
                    <a:pt x="627873" y="601354"/>
                  </a:lnTo>
                  <a:lnTo>
                    <a:pt x="681099" y="601868"/>
                  </a:lnTo>
                  <a:lnTo>
                    <a:pt x="736284" y="602337"/>
                  </a:lnTo>
                  <a:lnTo>
                    <a:pt x="793100" y="602763"/>
                  </a:lnTo>
                  <a:lnTo>
                    <a:pt x="851221" y="603145"/>
                  </a:lnTo>
                  <a:lnTo>
                    <a:pt x="910319" y="603483"/>
                  </a:lnTo>
                  <a:lnTo>
                    <a:pt x="970067" y="603777"/>
                  </a:lnTo>
                  <a:lnTo>
                    <a:pt x="1030138" y="604027"/>
                  </a:lnTo>
                  <a:lnTo>
                    <a:pt x="1090204" y="604234"/>
                  </a:lnTo>
                  <a:lnTo>
                    <a:pt x="1149939" y="604396"/>
                  </a:lnTo>
                  <a:lnTo>
                    <a:pt x="1209015" y="604514"/>
                  </a:lnTo>
                  <a:lnTo>
                    <a:pt x="1267105" y="604589"/>
                  </a:lnTo>
                  <a:lnTo>
                    <a:pt x="1323882" y="604620"/>
                  </a:lnTo>
                  <a:lnTo>
                    <a:pt x="1379018" y="604606"/>
                  </a:lnTo>
                  <a:lnTo>
                    <a:pt x="1432187" y="604549"/>
                  </a:lnTo>
                  <a:lnTo>
                    <a:pt x="1483060" y="604448"/>
                  </a:lnTo>
                  <a:lnTo>
                    <a:pt x="1531312" y="604303"/>
                  </a:lnTo>
                  <a:lnTo>
                    <a:pt x="1576613" y="604114"/>
                  </a:lnTo>
                  <a:lnTo>
                    <a:pt x="1618639" y="603881"/>
                  </a:lnTo>
                  <a:lnTo>
                    <a:pt x="1657060" y="603604"/>
                  </a:lnTo>
                  <a:lnTo>
                    <a:pt x="1773366" y="602435"/>
                  </a:lnTo>
                  <a:lnTo>
                    <a:pt x="1834469" y="601710"/>
                  </a:lnTo>
                  <a:lnTo>
                    <a:pt x="1879280" y="600862"/>
                  </a:lnTo>
                  <a:lnTo>
                    <a:pt x="1937712" y="597825"/>
                  </a:lnTo>
                  <a:lnTo>
                    <a:pt x="1984030" y="591367"/>
                  </a:lnTo>
                  <a:lnTo>
                    <a:pt x="2013699" y="586244"/>
                  </a:lnTo>
                  <a:lnTo>
                    <a:pt x="2053602" y="579534"/>
                  </a:lnTo>
                  <a:lnTo>
                    <a:pt x="2096061" y="572635"/>
                  </a:lnTo>
                  <a:lnTo>
                    <a:pt x="2139732" y="565429"/>
                  </a:lnTo>
                  <a:lnTo>
                    <a:pt x="2184579" y="557665"/>
                  </a:lnTo>
                  <a:lnTo>
                    <a:pt x="2230565" y="549093"/>
                  </a:lnTo>
                  <a:lnTo>
                    <a:pt x="2277656" y="539465"/>
                  </a:lnTo>
                  <a:lnTo>
                    <a:pt x="2325815" y="528531"/>
                  </a:lnTo>
                  <a:lnTo>
                    <a:pt x="2375006" y="516042"/>
                  </a:lnTo>
                  <a:lnTo>
                    <a:pt x="2425194" y="501747"/>
                  </a:lnTo>
                  <a:lnTo>
                    <a:pt x="2476343" y="485398"/>
                  </a:lnTo>
                  <a:lnTo>
                    <a:pt x="2528417" y="466745"/>
                  </a:lnTo>
                  <a:lnTo>
                    <a:pt x="2570224" y="450145"/>
                  </a:lnTo>
                  <a:lnTo>
                    <a:pt x="2614465" y="431203"/>
                  </a:lnTo>
                  <a:lnTo>
                    <a:pt x="2660589" y="410314"/>
                  </a:lnTo>
                  <a:lnTo>
                    <a:pt x="2708044" y="387876"/>
                  </a:lnTo>
                  <a:lnTo>
                    <a:pt x="2756280" y="364288"/>
                  </a:lnTo>
                  <a:lnTo>
                    <a:pt x="2804746" y="339945"/>
                  </a:lnTo>
                  <a:lnTo>
                    <a:pt x="2852890" y="315246"/>
                  </a:lnTo>
                  <a:lnTo>
                    <a:pt x="2900162" y="290587"/>
                  </a:lnTo>
                  <a:lnTo>
                    <a:pt x="2946010" y="266366"/>
                  </a:lnTo>
                  <a:lnTo>
                    <a:pt x="2989884" y="242980"/>
                  </a:lnTo>
                  <a:lnTo>
                    <a:pt x="3031232" y="220827"/>
                  </a:lnTo>
                  <a:lnTo>
                    <a:pt x="3069503" y="200304"/>
                  </a:lnTo>
                  <a:lnTo>
                    <a:pt x="3104146" y="181808"/>
                  </a:lnTo>
                  <a:lnTo>
                    <a:pt x="3170394" y="145309"/>
                  </a:lnTo>
                  <a:lnTo>
                    <a:pt x="3227903" y="111449"/>
                  </a:lnTo>
                  <a:lnTo>
                    <a:pt x="3277004" y="80886"/>
                  </a:lnTo>
                  <a:lnTo>
                    <a:pt x="3318027" y="54280"/>
                  </a:lnTo>
                  <a:lnTo>
                    <a:pt x="3351302" y="32291"/>
                  </a:lnTo>
                  <a:lnTo>
                    <a:pt x="3377158" y="15578"/>
                  </a:lnTo>
                  <a:lnTo>
                    <a:pt x="3398557" y="1946"/>
                  </a:lnTo>
                  <a:lnTo>
                    <a:pt x="3400344" y="0"/>
                  </a:lnTo>
                  <a:lnTo>
                    <a:pt x="3389054" y="5842"/>
                  </a:lnTo>
                  <a:lnTo>
                    <a:pt x="3371227" y="15578"/>
                  </a:lnTo>
                </a:path>
              </a:pathLst>
            </a:custGeom>
            <a:ln w="38100">
              <a:solidFill>
                <a:srgbClr val="9933FF"/>
              </a:solidFill>
            </a:ln>
          </p:spPr>
          <p:txBody>
            <a:bodyPr wrap="square" lIns="0" tIns="0" rIns="0" bIns="0" rtlCol="0"/>
            <a:lstStyle/>
            <a:p>
              <a:endParaRPr/>
            </a:p>
          </p:txBody>
        </p:sp>
        <p:sp>
          <p:nvSpPr>
            <p:cNvPr id="9" name="object 9"/>
            <p:cNvSpPr/>
            <p:nvPr/>
          </p:nvSpPr>
          <p:spPr>
            <a:xfrm>
              <a:off x="2582417" y="2382773"/>
              <a:ext cx="3385185" cy="2040889"/>
            </a:xfrm>
            <a:custGeom>
              <a:avLst/>
              <a:gdLst/>
              <a:ahLst/>
              <a:cxnLst/>
              <a:rect l="l" t="t" r="r" b="b"/>
              <a:pathLst>
                <a:path w="3385185" h="2040889">
                  <a:moveTo>
                    <a:pt x="0" y="2040636"/>
                  </a:moveTo>
                  <a:lnTo>
                    <a:pt x="45761" y="2019492"/>
                  </a:lnTo>
                  <a:lnTo>
                    <a:pt x="91451" y="1998281"/>
                  </a:lnTo>
                  <a:lnTo>
                    <a:pt x="136997" y="1976936"/>
                  </a:lnTo>
                  <a:lnTo>
                    <a:pt x="182326" y="1955390"/>
                  </a:lnTo>
                  <a:lnTo>
                    <a:pt x="227366" y="1933577"/>
                  </a:lnTo>
                  <a:lnTo>
                    <a:pt x="272046" y="1911429"/>
                  </a:lnTo>
                  <a:lnTo>
                    <a:pt x="316293" y="1888879"/>
                  </a:lnTo>
                  <a:lnTo>
                    <a:pt x="360035" y="1865861"/>
                  </a:lnTo>
                  <a:lnTo>
                    <a:pt x="403200" y="1842307"/>
                  </a:lnTo>
                  <a:lnTo>
                    <a:pt x="445715" y="1818151"/>
                  </a:lnTo>
                  <a:lnTo>
                    <a:pt x="487509" y="1793325"/>
                  </a:lnTo>
                  <a:lnTo>
                    <a:pt x="528510" y="1767763"/>
                  </a:lnTo>
                  <a:lnTo>
                    <a:pt x="572186" y="1738643"/>
                  </a:lnTo>
                  <a:lnTo>
                    <a:pt x="614783" y="1708100"/>
                  </a:lnTo>
                  <a:lnTo>
                    <a:pt x="656448" y="1676429"/>
                  </a:lnTo>
                  <a:lnTo>
                    <a:pt x="697328" y="1643925"/>
                  </a:lnTo>
                  <a:lnTo>
                    <a:pt x="737570" y="1610882"/>
                  </a:lnTo>
                  <a:lnTo>
                    <a:pt x="777321" y="1577593"/>
                  </a:lnTo>
                  <a:lnTo>
                    <a:pt x="816729" y="1544353"/>
                  </a:lnTo>
                  <a:lnTo>
                    <a:pt x="855941" y="1511456"/>
                  </a:lnTo>
                  <a:lnTo>
                    <a:pt x="895104" y="1479196"/>
                  </a:lnTo>
                  <a:lnTo>
                    <a:pt x="934366" y="1447867"/>
                  </a:lnTo>
                  <a:lnTo>
                    <a:pt x="973874" y="1417764"/>
                  </a:lnTo>
                  <a:lnTo>
                    <a:pt x="1016737" y="1386023"/>
                  </a:lnTo>
                  <a:lnTo>
                    <a:pt x="1058340" y="1355314"/>
                  </a:lnTo>
                  <a:lnTo>
                    <a:pt x="1099148" y="1325423"/>
                  </a:lnTo>
                  <a:lnTo>
                    <a:pt x="1139623" y="1296137"/>
                  </a:lnTo>
                  <a:lnTo>
                    <a:pt x="1180228" y="1267242"/>
                  </a:lnTo>
                  <a:lnTo>
                    <a:pt x="1221427" y="1238525"/>
                  </a:lnTo>
                  <a:lnTo>
                    <a:pt x="1263684" y="1209773"/>
                  </a:lnTo>
                  <a:lnTo>
                    <a:pt x="1307461" y="1180771"/>
                  </a:lnTo>
                  <a:lnTo>
                    <a:pt x="1353223" y="1151308"/>
                  </a:lnTo>
                  <a:lnTo>
                    <a:pt x="1401432" y="1121168"/>
                  </a:lnTo>
                  <a:lnTo>
                    <a:pt x="1440220" y="1097549"/>
                  </a:lnTo>
                  <a:lnTo>
                    <a:pt x="1480223" y="1073717"/>
                  </a:lnTo>
                  <a:lnTo>
                    <a:pt x="1521317" y="1049705"/>
                  </a:lnTo>
                  <a:lnTo>
                    <a:pt x="1563382" y="1025544"/>
                  </a:lnTo>
                  <a:lnTo>
                    <a:pt x="1606296" y="1001267"/>
                  </a:lnTo>
                  <a:lnTo>
                    <a:pt x="1649937" y="976907"/>
                  </a:lnTo>
                  <a:lnTo>
                    <a:pt x="1694184" y="952496"/>
                  </a:lnTo>
                  <a:lnTo>
                    <a:pt x="1738914" y="928066"/>
                  </a:lnTo>
                  <a:lnTo>
                    <a:pt x="1784007" y="903649"/>
                  </a:lnTo>
                  <a:lnTo>
                    <a:pt x="1829340" y="879279"/>
                  </a:lnTo>
                  <a:lnTo>
                    <a:pt x="1874792" y="854987"/>
                  </a:lnTo>
                  <a:lnTo>
                    <a:pt x="1920241" y="830805"/>
                  </a:lnTo>
                  <a:lnTo>
                    <a:pt x="1965566" y="806767"/>
                  </a:lnTo>
                  <a:lnTo>
                    <a:pt x="2011642" y="782618"/>
                  </a:lnTo>
                  <a:lnTo>
                    <a:pt x="2059188" y="758152"/>
                  </a:lnTo>
                  <a:lnTo>
                    <a:pt x="2107847" y="733476"/>
                  </a:lnTo>
                  <a:lnTo>
                    <a:pt x="2157263" y="708694"/>
                  </a:lnTo>
                  <a:lnTo>
                    <a:pt x="2207080" y="683912"/>
                  </a:lnTo>
                  <a:lnTo>
                    <a:pt x="2256939" y="659235"/>
                  </a:lnTo>
                  <a:lnTo>
                    <a:pt x="2306485" y="634769"/>
                  </a:lnTo>
                  <a:lnTo>
                    <a:pt x="2355361" y="610619"/>
                  </a:lnTo>
                  <a:lnTo>
                    <a:pt x="2403209" y="586890"/>
                  </a:lnTo>
                  <a:lnTo>
                    <a:pt x="2449674" y="563688"/>
                  </a:lnTo>
                  <a:lnTo>
                    <a:pt x="2494398" y="541119"/>
                  </a:lnTo>
                  <a:lnTo>
                    <a:pt x="2537025" y="519286"/>
                  </a:lnTo>
                  <a:lnTo>
                    <a:pt x="2577198" y="498297"/>
                  </a:lnTo>
                  <a:lnTo>
                    <a:pt x="2630724" y="469863"/>
                  </a:lnTo>
                  <a:lnTo>
                    <a:pt x="2679753" y="443530"/>
                  </a:lnTo>
                  <a:lnTo>
                    <a:pt x="2725216" y="418760"/>
                  </a:lnTo>
                  <a:lnTo>
                    <a:pt x="2768039" y="395016"/>
                  </a:lnTo>
                  <a:lnTo>
                    <a:pt x="2809152" y="371760"/>
                  </a:lnTo>
                  <a:lnTo>
                    <a:pt x="2849482" y="348455"/>
                  </a:lnTo>
                  <a:lnTo>
                    <a:pt x="2889958" y="324563"/>
                  </a:lnTo>
                  <a:lnTo>
                    <a:pt x="2931509" y="299548"/>
                  </a:lnTo>
                  <a:lnTo>
                    <a:pt x="2975063" y="272872"/>
                  </a:lnTo>
                  <a:lnTo>
                    <a:pt x="3015528" y="247614"/>
                  </a:lnTo>
                  <a:lnTo>
                    <a:pt x="3056154" y="221715"/>
                  </a:lnTo>
                  <a:lnTo>
                    <a:pt x="3096923" y="195246"/>
                  </a:lnTo>
                  <a:lnTo>
                    <a:pt x="3137818" y="168278"/>
                  </a:lnTo>
                  <a:lnTo>
                    <a:pt x="3178819" y="140884"/>
                  </a:lnTo>
                  <a:lnTo>
                    <a:pt x="3219910" y="113133"/>
                  </a:lnTo>
                  <a:lnTo>
                    <a:pt x="3261071" y="85098"/>
                  </a:lnTo>
                  <a:lnTo>
                    <a:pt x="3302286" y="56850"/>
                  </a:lnTo>
                  <a:lnTo>
                    <a:pt x="3343536" y="28460"/>
                  </a:lnTo>
                  <a:lnTo>
                    <a:pt x="3384804" y="0"/>
                  </a:lnTo>
                </a:path>
              </a:pathLst>
            </a:custGeom>
            <a:ln w="38100">
              <a:solidFill>
                <a:srgbClr val="0000CC"/>
              </a:solidFill>
            </a:ln>
          </p:spPr>
          <p:txBody>
            <a:bodyPr wrap="square" lIns="0" tIns="0" rIns="0" bIns="0" rtlCol="0"/>
            <a:lstStyle/>
            <a:p>
              <a:endParaRPr/>
            </a:p>
          </p:txBody>
        </p:sp>
        <p:sp>
          <p:nvSpPr>
            <p:cNvPr id="37" name="object 37"/>
            <p:cNvSpPr/>
            <p:nvPr/>
          </p:nvSpPr>
          <p:spPr>
            <a:xfrm>
              <a:off x="4985765" y="5441441"/>
              <a:ext cx="0" cy="92075"/>
            </a:xfrm>
            <a:custGeom>
              <a:avLst/>
              <a:gdLst/>
              <a:ahLst/>
              <a:cxnLst/>
              <a:rect l="l" t="t" r="r" b="b"/>
              <a:pathLst>
                <a:path h="92075">
                  <a:moveTo>
                    <a:pt x="0" y="0"/>
                  </a:moveTo>
                  <a:lnTo>
                    <a:pt x="0" y="92075"/>
                  </a:lnTo>
                </a:path>
              </a:pathLst>
            </a:custGeom>
            <a:ln w="25908">
              <a:solidFill>
                <a:srgbClr val="000000"/>
              </a:solidFill>
            </a:ln>
          </p:spPr>
          <p:txBody>
            <a:bodyPr wrap="square" lIns="0" tIns="0" rIns="0" bIns="0" rtlCol="0"/>
            <a:lstStyle/>
            <a:p>
              <a:endParaRPr/>
            </a:p>
          </p:txBody>
        </p:sp>
        <p:sp>
          <p:nvSpPr>
            <p:cNvPr id="38" name="object 38"/>
            <p:cNvSpPr/>
            <p:nvPr/>
          </p:nvSpPr>
          <p:spPr>
            <a:xfrm>
              <a:off x="5464302" y="5441441"/>
              <a:ext cx="0" cy="92075"/>
            </a:xfrm>
            <a:custGeom>
              <a:avLst/>
              <a:gdLst/>
              <a:ahLst/>
              <a:cxnLst/>
              <a:rect l="l" t="t" r="r" b="b"/>
              <a:pathLst>
                <a:path h="92075">
                  <a:moveTo>
                    <a:pt x="0" y="0"/>
                  </a:moveTo>
                  <a:lnTo>
                    <a:pt x="0" y="92075"/>
                  </a:lnTo>
                </a:path>
              </a:pathLst>
            </a:custGeom>
            <a:ln w="25908">
              <a:solidFill>
                <a:srgbClr val="000000"/>
              </a:solidFill>
            </a:ln>
          </p:spPr>
          <p:txBody>
            <a:bodyPr wrap="square" lIns="0" tIns="0" rIns="0" bIns="0" rtlCol="0"/>
            <a:lstStyle/>
            <a:p>
              <a:endParaRPr/>
            </a:p>
          </p:txBody>
        </p:sp>
        <p:sp>
          <p:nvSpPr>
            <p:cNvPr id="10" name="object 10"/>
            <p:cNvSpPr/>
            <p:nvPr/>
          </p:nvSpPr>
          <p:spPr>
            <a:xfrm>
              <a:off x="2586989" y="2727198"/>
              <a:ext cx="3380740" cy="1572895"/>
            </a:xfrm>
            <a:custGeom>
              <a:avLst/>
              <a:gdLst/>
              <a:ahLst/>
              <a:cxnLst/>
              <a:rect l="l" t="t" r="r" b="b"/>
              <a:pathLst>
                <a:path w="3380740" h="1572895">
                  <a:moveTo>
                    <a:pt x="0" y="1572768"/>
                  </a:moveTo>
                  <a:lnTo>
                    <a:pt x="46662" y="1549875"/>
                  </a:lnTo>
                  <a:lnTo>
                    <a:pt x="93247" y="1526982"/>
                  </a:lnTo>
                  <a:lnTo>
                    <a:pt x="139676" y="1504090"/>
                  </a:lnTo>
                  <a:lnTo>
                    <a:pt x="185872" y="1481197"/>
                  </a:lnTo>
                  <a:lnTo>
                    <a:pt x="231756" y="1458305"/>
                  </a:lnTo>
                  <a:lnTo>
                    <a:pt x="277251" y="1435413"/>
                  </a:lnTo>
                  <a:lnTo>
                    <a:pt x="322278" y="1412520"/>
                  </a:lnTo>
                  <a:lnTo>
                    <a:pt x="366760" y="1389629"/>
                  </a:lnTo>
                  <a:lnTo>
                    <a:pt x="410618" y="1366737"/>
                  </a:lnTo>
                  <a:lnTo>
                    <a:pt x="453775" y="1343846"/>
                  </a:lnTo>
                  <a:lnTo>
                    <a:pt x="496153" y="1320954"/>
                  </a:lnTo>
                  <a:lnTo>
                    <a:pt x="537673" y="1298064"/>
                  </a:lnTo>
                  <a:lnTo>
                    <a:pt x="578258" y="1275173"/>
                  </a:lnTo>
                  <a:lnTo>
                    <a:pt x="617829" y="1252283"/>
                  </a:lnTo>
                  <a:lnTo>
                    <a:pt x="666814" y="1222902"/>
                  </a:lnTo>
                  <a:lnTo>
                    <a:pt x="714442" y="1193128"/>
                  </a:lnTo>
                  <a:lnTo>
                    <a:pt x="760780" y="1163108"/>
                  </a:lnTo>
                  <a:lnTo>
                    <a:pt x="805895" y="1132991"/>
                  </a:lnTo>
                  <a:lnTo>
                    <a:pt x="849854" y="1102923"/>
                  </a:lnTo>
                  <a:lnTo>
                    <a:pt x="892724" y="1073051"/>
                  </a:lnTo>
                  <a:lnTo>
                    <a:pt x="934571" y="1043522"/>
                  </a:lnTo>
                  <a:lnTo>
                    <a:pt x="975463" y="1014484"/>
                  </a:lnTo>
                  <a:lnTo>
                    <a:pt x="1015467" y="986084"/>
                  </a:lnTo>
                  <a:lnTo>
                    <a:pt x="1054649" y="958469"/>
                  </a:lnTo>
                  <a:lnTo>
                    <a:pt x="1093076" y="931786"/>
                  </a:lnTo>
                  <a:lnTo>
                    <a:pt x="1137514" y="900760"/>
                  </a:lnTo>
                  <a:lnTo>
                    <a:pt x="1178456" y="871370"/>
                  </a:lnTo>
                  <a:lnTo>
                    <a:pt x="1216953" y="843202"/>
                  </a:lnTo>
                  <a:lnTo>
                    <a:pt x="1254057" y="815840"/>
                  </a:lnTo>
                  <a:lnTo>
                    <a:pt x="1290817" y="788869"/>
                  </a:lnTo>
                  <a:lnTo>
                    <a:pt x="1328286" y="761874"/>
                  </a:lnTo>
                  <a:lnTo>
                    <a:pt x="1367515" y="734440"/>
                  </a:lnTo>
                  <a:lnTo>
                    <a:pt x="1409555" y="706151"/>
                  </a:lnTo>
                  <a:lnTo>
                    <a:pt x="1455458" y="676592"/>
                  </a:lnTo>
                  <a:lnTo>
                    <a:pt x="1496117" y="651134"/>
                  </a:lnTo>
                  <a:lnTo>
                    <a:pt x="1538991" y="624598"/>
                  </a:lnTo>
                  <a:lnTo>
                    <a:pt x="1583691" y="597277"/>
                  </a:lnTo>
                  <a:lnTo>
                    <a:pt x="1629829" y="569466"/>
                  </a:lnTo>
                  <a:lnTo>
                    <a:pt x="1677015" y="541459"/>
                  </a:lnTo>
                  <a:lnTo>
                    <a:pt x="1724862" y="513550"/>
                  </a:lnTo>
                  <a:lnTo>
                    <a:pt x="1772981" y="486033"/>
                  </a:lnTo>
                  <a:lnTo>
                    <a:pt x="1820984" y="459203"/>
                  </a:lnTo>
                  <a:lnTo>
                    <a:pt x="1868482" y="433354"/>
                  </a:lnTo>
                  <a:lnTo>
                    <a:pt x="1915087" y="408780"/>
                  </a:lnTo>
                  <a:lnTo>
                    <a:pt x="1960410" y="385775"/>
                  </a:lnTo>
                  <a:lnTo>
                    <a:pt x="2009514" y="361915"/>
                  </a:lnTo>
                  <a:lnTo>
                    <a:pt x="2058695" y="339006"/>
                  </a:lnTo>
                  <a:lnTo>
                    <a:pt x="2107793" y="317047"/>
                  </a:lnTo>
                  <a:lnTo>
                    <a:pt x="2156647" y="296037"/>
                  </a:lnTo>
                  <a:lnTo>
                    <a:pt x="2205097" y="275977"/>
                  </a:lnTo>
                  <a:lnTo>
                    <a:pt x="2252983" y="256866"/>
                  </a:lnTo>
                  <a:lnTo>
                    <a:pt x="2300143" y="238705"/>
                  </a:lnTo>
                  <a:lnTo>
                    <a:pt x="2346418" y="221493"/>
                  </a:lnTo>
                  <a:lnTo>
                    <a:pt x="2391647" y="205230"/>
                  </a:lnTo>
                  <a:lnTo>
                    <a:pt x="2435669" y="189915"/>
                  </a:lnTo>
                  <a:lnTo>
                    <a:pt x="2487561" y="172680"/>
                  </a:lnTo>
                  <a:lnTo>
                    <a:pt x="2535777" y="157739"/>
                  </a:lnTo>
                  <a:lnTo>
                    <a:pt x="2581742" y="144606"/>
                  </a:lnTo>
                  <a:lnTo>
                    <a:pt x="2626883" y="132794"/>
                  </a:lnTo>
                  <a:lnTo>
                    <a:pt x="2672629" y="121817"/>
                  </a:lnTo>
                  <a:lnTo>
                    <a:pt x="2720405" y="111188"/>
                  </a:lnTo>
                  <a:lnTo>
                    <a:pt x="2771638" y="100420"/>
                  </a:lnTo>
                  <a:lnTo>
                    <a:pt x="2827756" y="89027"/>
                  </a:lnTo>
                  <a:lnTo>
                    <a:pt x="2980490" y="61759"/>
                  </a:lnTo>
                  <a:lnTo>
                    <a:pt x="3163025" y="32640"/>
                  </a:lnTo>
                  <a:lnTo>
                    <a:pt x="3316044" y="9458"/>
                  </a:lnTo>
                  <a:lnTo>
                    <a:pt x="3380232" y="0"/>
                  </a:lnTo>
                </a:path>
              </a:pathLst>
            </a:custGeom>
            <a:ln w="38100">
              <a:solidFill>
                <a:srgbClr val="FF0000"/>
              </a:solidFill>
            </a:ln>
          </p:spPr>
          <p:txBody>
            <a:bodyPr wrap="square" lIns="0" tIns="0" rIns="0" bIns="0" rtlCol="0"/>
            <a:lstStyle/>
            <a:p>
              <a:endParaRPr/>
            </a:p>
          </p:txBody>
        </p:sp>
        <p:sp>
          <p:nvSpPr>
            <p:cNvPr id="11" name="object 11"/>
            <p:cNvSpPr txBox="1"/>
            <p:nvPr/>
          </p:nvSpPr>
          <p:spPr>
            <a:xfrm>
              <a:off x="1341500" y="2095437"/>
              <a:ext cx="65786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Arial"/>
                  <a:cs typeface="Arial"/>
                </a:rPr>
                <a:t>10000</a:t>
              </a:r>
              <a:endParaRPr sz="1800">
                <a:latin typeface="Arial"/>
                <a:cs typeface="Arial"/>
              </a:endParaRPr>
            </a:p>
          </p:txBody>
        </p:sp>
        <p:sp>
          <p:nvSpPr>
            <p:cNvPr id="12" name="object 12"/>
            <p:cNvSpPr txBox="1"/>
            <p:nvPr/>
          </p:nvSpPr>
          <p:spPr>
            <a:xfrm>
              <a:off x="1467916" y="2709914"/>
              <a:ext cx="53149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Arial"/>
                  <a:cs typeface="Arial"/>
                </a:rPr>
                <a:t>1000</a:t>
              </a:r>
              <a:endParaRPr sz="1800">
                <a:latin typeface="Arial"/>
                <a:cs typeface="Arial"/>
              </a:endParaRPr>
            </a:p>
          </p:txBody>
        </p:sp>
        <p:sp>
          <p:nvSpPr>
            <p:cNvPr id="13" name="object 13"/>
            <p:cNvSpPr txBox="1"/>
            <p:nvPr/>
          </p:nvSpPr>
          <p:spPr>
            <a:xfrm>
              <a:off x="1594332" y="3324391"/>
              <a:ext cx="40513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Arial"/>
                  <a:cs typeface="Arial"/>
                </a:rPr>
                <a:t>100</a:t>
              </a:r>
              <a:endParaRPr sz="1800">
                <a:latin typeface="Arial"/>
                <a:cs typeface="Arial"/>
              </a:endParaRPr>
            </a:p>
          </p:txBody>
        </p:sp>
        <p:sp>
          <p:nvSpPr>
            <p:cNvPr id="14" name="object 14"/>
            <p:cNvSpPr txBox="1"/>
            <p:nvPr/>
          </p:nvSpPr>
          <p:spPr>
            <a:xfrm>
              <a:off x="1720748" y="3940239"/>
              <a:ext cx="27876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Arial"/>
                  <a:cs typeface="Arial"/>
                </a:rPr>
                <a:t>10</a:t>
              </a:r>
              <a:endParaRPr sz="1800">
                <a:latin typeface="Arial"/>
                <a:cs typeface="Arial"/>
              </a:endParaRPr>
            </a:p>
          </p:txBody>
        </p:sp>
        <p:sp>
          <p:nvSpPr>
            <p:cNvPr id="16" name="object 16"/>
            <p:cNvSpPr txBox="1"/>
            <p:nvPr/>
          </p:nvSpPr>
          <p:spPr>
            <a:xfrm>
              <a:off x="1847164" y="5169193"/>
              <a:ext cx="15303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0</a:t>
              </a:r>
              <a:endParaRPr sz="1800">
                <a:latin typeface="Arial"/>
                <a:cs typeface="Arial"/>
              </a:endParaRPr>
            </a:p>
          </p:txBody>
        </p:sp>
        <p:sp>
          <p:nvSpPr>
            <p:cNvPr id="17" name="object 17"/>
            <p:cNvSpPr txBox="1"/>
            <p:nvPr/>
          </p:nvSpPr>
          <p:spPr>
            <a:xfrm>
              <a:off x="1214627" y="1492619"/>
              <a:ext cx="78422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Arial"/>
                  <a:cs typeface="Arial"/>
                </a:rPr>
                <a:t>100000</a:t>
              </a:r>
              <a:endParaRPr sz="1800">
                <a:latin typeface="Arial"/>
                <a:cs typeface="Arial"/>
              </a:endParaRPr>
            </a:p>
          </p:txBody>
        </p:sp>
        <p:sp>
          <p:nvSpPr>
            <p:cNvPr id="18" name="object 18"/>
            <p:cNvSpPr txBox="1"/>
            <p:nvPr/>
          </p:nvSpPr>
          <p:spPr>
            <a:xfrm>
              <a:off x="855028" y="2212214"/>
              <a:ext cx="281305" cy="3043555"/>
            </a:xfrm>
            <a:prstGeom prst="rect">
              <a:avLst/>
            </a:prstGeom>
          </p:spPr>
          <p:txBody>
            <a:bodyPr vert="vert270" wrap="square" lIns="0" tIns="0" rIns="0" bIns="0" rtlCol="0">
              <a:spAutoFit/>
            </a:bodyPr>
            <a:lstStyle/>
            <a:p>
              <a:pPr marL="12700">
                <a:lnSpc>
                  <a:spcPts val="2090"/>
                </a:lnSpc>
              </a:pPr>
              <a:r>
                <a:rPr sz="1800" b="1" spc="-5" dirty="0">
                  <a:latin typeface="Arial"/>
                  <a:cs typeface="Arial"/>
                </a:rPr>
                <a:t>Deaths per </a:t>
              </a:r>
              <a:r>
                <a:rPr sz="1800" b="1" spc="-10" dirty="0">
                  <a:latin typeface="Arial"/>
                  <a:cs typeface="Arial"/>
                </a:rPr>
                <a:t>100,000 </a:t>
              </a:r>
              <a:r>
                <a:rPr sz="1800" b="1" spc="-5" dirty="0">
                  <a:latin typeface="Arial"/>
                  <a:cs typeface="Arial"/>
                </a:rPr>
                <a:t>per</a:t>
              </a:r>
              <a:r>
                <a:rPr sz="1800" b="1" spc="-30" dirty="0">
                  <a:latin typeface="Arial"/>
                  <a:cs typeface="Arial"/>
                </a:rPr>
                <a:t> </a:t>
              </a:r>
              <a:r>
                <a:rPr sz="1800" b="1" spc="-15" dirty="0">
                  <a:latin typeface="Arial"/>
                  <a:cs typeface="Arial"/>
                </a:rPr>
                <a:t>year</a:t>
              </a:r>
              <a:endParaRPr sz="1800">
                <a:latin typeface="Arial"/>
                <a:cs typeface="Arial"/>
              </a:endParaRPr>
            </a:p>
          </p:txBody>
        </p:sp>
        <p:sp>
          <p:nvSpPr>
            <p:cNvPr id="19" name="object 19"/>
            <p:cNvSpPr/>
            <p:nvPr/>
          </p:nvSpPr>
          <p:spPr>
            <a:xfrm>
              <a:off x="2153643" y="5680157"/>
              <a:ext cx="3695733" cy="449685"/>
            </a:xfrm>
            <a:prstGeom prst="rect">
              <a:avLst/>
            </a:prstGeom>
            <a:blipFill>
              <a:blip r:embed="rId2" cstate="print"/>
              <a:stretch>
                <a:fillRect/>
              </a:stretch>
            </a:blipFill>
          </p:spPr>
          <p:txBody>
            <a:bodyPr wrap="square" lIns="0" tIns="0" rIns="0" bIns="0" rtlCol="0"/>
            <a:lstStyle/>
            <a:p>
              <a:endParaRPr/>
            </a:p>
          </p:txBody>
        </p:sp>
        <p:sp>
          <p:nvSpPr>
            <p:cNvPr id="20" name="object 20"/>
            <p:cNvSpPr txBox="1"/>
            <p:nvPr/>
          </p:nvSpPr>
          <p:spPr>
            <a:xfrm>
              <a:off x="7546340" y="2248687"/>
              <a:ext cx="1572895" cy="3072765"/>
            </a:xfrm>
            <a:prstGeom prst="rect">
              <a:avLst/>
            </a:prstGeom>
          </p:spPr>
          <p:txBody>
            <a:bodyPr vert="horz" wrap="square" lIns="0" tIns="12700" rIns="0" bIns="0" rtlCol="0">
              <a:spAutoFit/>
            </a:bodyPr>
            <a:lstStyle/>
            <a:p>
              <a:pPr marL="12700" marR="144780">
                <a:lnSpc>
                  <a:spcPct val="123400"/>
                </a:lnSpc>
                <a:spcBef>
                  <a:spcPts val="100"/>
                </a:spcBef>
              </a:pPr>
              <a:r>
                <a:rPr sz="1800" spc="-5" dirty="0">
                  <a:latin typeface="Arial"/>
                  <a:cs typeface="Arial"/>
                </a:rPr>
                <a:t>Heart</a:t>
              </a:r>
              <a:r>
                <a:rPr sz="1800" spc="-60" dirty="0">
                  <a:latin typeface="Arial"/>
                  <a:cs typeface="Arial"/>
                </a:rPr>
                <a:t> </a:t>
              </a:r>
              <a:r>
                <a:rPr sz="1800" spc="-10" dirty="0">
                  <a:latin typeface="Arial"/>
                  <a:cs typeface="Arial"/>
                </a:rPr>
                <a:t>disease  Cancer  </a:t>
              </a:r>
              <a:r>
                <a:rPr sz="1800" spc="-5" dirty="0">
                  <a:latin typeface="Arial"/>
                  <a:cs typeface="Arial"/>
                </a:rPr>
                <a:t>Stroke  Emphysema  </a:t>
              </a:r>
              <a:r>
                <a:rPr sz="1800" spc="-10" dirty="0">
                  <a:latin typeface="Arial"/>
                  <a:cs typeface="Arial"/>
                </a:rPr>
                <a:t>Pneumonia  Diabetes  </a:t>
              </a:r>
              <a:r>
                <a:rPr sz="1800" spc="-5" dirty="0">
                  <a:latin typeface="Arial"/>
                  <a:cs typeface="Arial"/>
                </a:rPr>
                <a:t>Accidents</a:t>
              </a:r>
              <a:endParaRPr sz="1800">
                <a:latin typeface="Arial"/>
                <a:cs typeface="Arial"/>
              </a:endParaRPr>
            </a:p>
            <a:p>
              <a:pPr marL="12700" marR="5080">
                <a:lnSpc>
                  <a:spcPct val="123400"/>
                </a:lnSpc>
              </a:pPr>
              <a:r>
                <a:rPr sz="1800" spc="-10" dirty="0">
                  <a:latin typeface="Arial"/>
                  <a:cs typeface="Arial"/>
                </a:rPr>
                <a:t>Kidney disease  </a:t>
              </a:r>
              <a:r>
                <a:rPr sz="1800" spc="-5" dirty="0">
                  <a:latin typeface="Arial"/>
                  <a:cs typeface="Arial"/>
                </a:rPr>
                <a:t>Alzheimer’s</a:t>
              </a:r>
              <a:endParaRPr sz="1800">
                <a:latin typeface="Arial"/>
                <a:cs typeface="Arial"/>
              </a:endParaRPr>
            </a:p>
          </p:txBody>
        </p:sp>
        <p:sp>
          <p:nvSpPr>
            <p:cNvPr id="21" name="object 21"/>
            <p:cNvSpPr/>
            <p:nvPr/>
          </p:nvSpPr>
          <p:spPr>
            <a:xfrm>
              <a:off x="6706361" y="2471166"/>
              <a:ext cx="685800" cy="0"/>
            </a:xfrm>
            <a:custGeom>
              <a:avLst/>
              <a:gdLst/>
              <a:ahLst/>
              <a:cxnLst/>
              <a:rect l="l" t="t" r="r" b="b"/>
              <a:pathLst>
                <a:path w="685800">
                  <a:moveTo>
                    <a:pt x="0" y="0"/>
                  </a:moveTo>
                  <a:lnTo>
                    <a:pt x="685800" y="0"/>
                  </a:lnTo>
                </a:path>
              </a:pathLst>
            </a:custGeom>
            <a:ln w="38100">
              <a:solidFill>
                <a:srgbClr val="0000CC"/>
              </a:solidFill>
            </a:ln>
          </p:spPr>
          <p:txBody>
            <a:bodyPr wrap="square" lIns="0" tIns="0" rIns="0" bIns="0" rtlCol="0"/>
            <a:lstStyle/>
            <a:p>
              <a:endParaRPr/>
            </a:p>
          </p:txBody>
        </p:sp>
        <p:sp>
          <p:nvSpPr>
            <p:cNvPr id="22" name="object 22"/>
            <p:cNvSpPr/>
            <p:nvPr/>
          </p:nvSpPr>
          <p:spPr>
            <a:xfrm>
              <a:off x="6706361" y="3147822"/>
              <a:ext cx="685800" cy="0"/>
            </a:xfrm>
            <a:custGeom>
              <a:avLst/>
              <a:gdLst/>
              <a:ahLst/>
              <a:cxnLst/>
              <a:rect l="l" t="t" r="r" b="b"/>
              <a:pathLst>
                <a:path w="685800">
                  <a:moveTo>
                    <a:pt x="0" y="0"/>
                  </a:moveTo>
                  <a:lnTo>
                    <a:pt x="685800" y="0"/>
                  </a:lnTo>
                </a:path>
              </a:pathLst>
            </a:custGeom>
            <a:ln w="38100">
              <a:solidFill>
                <a:srgbClr val="990099"/>
              </a:solidFill>
            </a:ln>
          </p:spPr>
          <p:txBody>
            <a:bodyPr wrap="square" lIns="0" tIns="0" rIns="0" bIns="0" rtlCol="0"/>
            <a:lstStyle/>
            <a:p>
              <a:endParaRPr/>
            </a:p>
          </p:txBody>
        </p:sp>
        <p:sp>
          <p:nvSpPr>
            <p:cNvPr id="23" name="object 23"/>
            <p:cNvSpPr/>
            <p:nvPr/>
          </p:nvSpPr>
          <p:spPr>
            <a:xfrm>
              <a:off x="6706361" y="3484626"/>
              <a:ext cx="685800" cy="0"/>
            </a:xfrm>
            <a:custGeom>
              <a:avLst/>
              <a:gdLst/>
              <a:ahLst/>
              <a:cxnLst/>
              <a:rect l="l" t="t" r="r" b="b"/>
              <a:pathLst>
                <a:path w="685800">
                  <a:moveTo>
                    <a:pt x="0" y="0"/>
                  </a:moveTo>
                  <a:lnTo>
                    <a:pt x="685800" y="0"/>
                  </a:lnTo>
                </a:path>
              </a:pathLst>
            </a:custGeom>
            <a:ln w="38100">
              <a:solidFill>
                <a:srgbClr val="FF3399"/>
              </a:solidFill>
            </a:ln>
          </p:spPr>
          <p:txBody>
            <a:bodyPr wrap="square" lIns="0" tIns="0" rIns="0" bIns="0" rtlCol="0"/>
            <a:lstStyle/>
            <a:p>
              <a:endParaRPr/>
            </a:p>
          </p:txBody>
        </p:sp>
        <p:sp>
          <p:nvSpPr>
            <p:cNvPr id="24" name="object 24"/>
            <p:cNvSpPr/>
            <p:nvPr/>
          </p:nvSpPr>
          <p:spPr>
            <a:xfrm>
              <a:off x="6706361" y="3821429"/>
              <a:ext cx="685800" cy="0"/>
            </a:xfrm>
            <a:custGeom>
              <a:avLst/>
              <a:gdLst/>
              <a:ahLst/>
              <a:cxnLst/>
              <a:rect l="l" t="t" r="r" b="b"/>
              <a:pathLst>
                <a:path w="685800">
                  <a:moveTo>
                    <a:pt x="0" y="0"/>
                  </a:moveTo>
                  <a:lnTo>
                    <a:pt x="685800" y="0"/>
                  </a:lnTo>
                </a:path>
              </a:pathLst>
            </a:custGeom>
            <a:ln w="38100">
              <a:solidFill>
                <a:srgbClr val="00AF50"/>
              </a:solidFill>
            </a:ln>
          </p:spPr>
          <p:txBody>
            <a:bodyPr wrap="square" lIns="0" tIns="0" rIns="0" bIns="0" rtlCol="0"/>
            <a:lstStyle/>
            <a:p>
              <a:endParaRPr/>
            </a:p>
          </p:txBody>
        </p:sp>
        <p:sp>
          <p:nvSpPr>
            <p:cNvPr id="25" name="object 25"/>
            <p:cNvSpPr/>
            <p:nvPr/>
          </p:nvSpPr>
          <p:spPr>
            <a:xfrm>
              <a:off x="6706361" y="4159758"/>
              <a:ext cx="685800" cy="0"/>
            </a:xfrm>
            <a:custGeom>
              <a:avLst/>
              <a:gdLst/>
              <a:ahLst/>
              <a:cxnLst/>
              <a:rect l="l" t="t" r="r" b="b"/>
              <a:pathLst>
                <a:path w="685800">
                  <a:moveTo>
                    <a:pt x="0" y="0"/>
                  </a:moveTo>
                  <a:lnTo>
                    <a:pt x="685800" y="0"/>
                  </a:lnTo>
                </a:path>
              </a:pathLst>
            </a:custGeom>
            <a:ln w="38100">
              <a:solidFill>
                <a:srgbClr val="FF6600"/>
              </a:solidFill>
            </a:ln>
          </p:spPr>
          <p:txBody>
            <a:bodyPr wrap="square" lIns="0" tIns="0" rIns="0" bIns="0" rtlCol="0"/>
            <a:lstStyle/>
            <a:p>
              <a:endParaRPr/>
            </a:p>
          </p:txBody>
        </p:sp>
        <p:sp>
          <p:nvSpPr>
            <p:cNvPr id="26" name="object 26"/>
            <p:cNvSpPr/>
            <p:nvPr/>
          </p:nvSpPr>
          <p:spPr>
            <a:xfrm>
              <a:off x="6706361" y="4498085"/>
              <a:ext cx="685800" cy="0"/>
            </a:xfrm>
            <a:custGeom>
              <a:avLst/>
              <a:gdLst/>
              <a:ahLst/>
              <a:cxnLst/>
              <a:rect l="l" t="t" r="r" b="b"/>
              <a:pathLst>
                <a:path w="685800">
                  <a:moveTo>
                    <a:pt x="0" y="0"/>
                  </a:moveTo>
                  <a:lnTo>
                    <a:pt x="685800" y="0"/>
                  </a:lnTo>
                </a:path>
              </a:pathLst>
            </a:custGeom>
            <a:ln w="38100">
              <a:solidFill>
                <a:srgbClr val="9933FF"/>
              </a:solidFill>
            </a:ln>
          </p:spPr>
          <p:txBody>
            <a:bodyPr wrap="square" lIns="0" tIns="0" rIns="0" bIns="0" rtlCol="0"/>
            <a:lstStyle/>
            <a:p>
              <a:endParaRPr/>
            </a:p>
          </p:txBody>
        </p:sp>
        <p:sp>
          <p:nvSpPr>
            <p:cNvPr id="27" name="object 27"/>
            <p:cNvSpPr/>
            <p:nvPr/>
          </p:nvSpPr>
          <p:spPr>
            <a:xfrm>
              <a:off x="6706361" y="4834890"/>
              <a:ext cx="685800" cy="0"/>
            </a:xfrm>
            <a:custGeom>
              <a:avLst/>
              <a:gdLst/>
              <a:ahLst/>
              <a:cxnLst/>
              <a:rect l="l" t="t" r="r" b="b"/>
              <a:pathLst>
                <a:path w="685800">
                  <a:moveTo>
                    <a:pt x="0" y="0"/>
                  </a:moveTo>
                  <a:lnTo>
                    <a:pt x="685800" y="0"/>
                  </a:lnTo>
                </a:path>
              </a:pathLst>
            </a:custGeom>
            <a:ln w="38100">
              <a:solidFill>
                <a:srgbClr val="FFCC00"/>
              </a:solidFill>
            </a:ln>
          </p:spPr>
          <p:txBody>
            <a:bodyPr wrap="square" lIns="0" tIns="0" rIns="0" bIns="0" rtlCol="0"/>
            <a:lstStyle/>
            <a:p>
              <a:endParaRPr/>
            </a:p>
          </p:txBody>
        </p:sp>
        <p:sp>
          <p:nvSpPr>
            <p:cNvPr id="28" name="object 28"/>
            <p:cNvSpPr/>
            <p:nvPr/>
          </p:nvSpPr>
          <p:spPr>
            <a:xfrm>
              <a:off x="6706361" y="5173217"/>
              <a:ext cx="685800" cy="0"/>
            </a:xfrm>
            <a:custGeom>
              <a:avLst/>
              <a:gdLst/>
              <a:ahLst/>
              <a:cxnLst/>
              <a:rect l="l" t="t" r="r" b="b"/>
              <a:pathLst>
                <a:path w="685800">
                  <a:moveTo>
                    <a:pt x="0" y="0"/>
                  </a:moveTo>
                  <a:lnTo>
                    <a:pt x="685800" y="0"/>
                  </a:lnTo>
                </a:path>
              </a:pathLst>
            </a:custGeom>
            <a:ln w="38100">
              <a:solidFill>
                <a:srgbClr val="001F5F"/>
              </a:solidFill>
            </a:ln>
          </p:spPr>
          <p:txBody>
            <a:bodyPr wrap="square" lIns="0" tIns="0" rIns="0" bIns="0" rtlCol="0"/>
            <a:lstStyle/>
            <a:p>
              <a:endParaRPr/>
            </a:p>
          </p:txBody>
        </p:sp>
        <p:sp>
          <p:nvSpPr>
            <p:cNvPr id="29" name="object 29"/>
            <p:cNvSpPr/>
            <p:nvPr/>
          </p:nvSpPr>
          <p:spPr>
            <a:xfrm>
              <a:off x="6706361" y="2809494"/>
              <a:ext cx="685800" cy="0"/>
            </a:xfrm>
            <a:custGeom>
              <a:avLst/>
              <a:gdLst/>
              <a:ahLst/>
              <a:cxnLst/>
              <a:rect l="l" t="t" r="r" b="b"/>
              <a:pathLst>
                <a:path w="685800">
                  <a:moveTo>
                    <a:pt x="0" y="0"/>
                  </a:moveTo>
                  <a:lnTo>
                    <a:pt x="685800" y="0"/>
                  </a:lnTo>
                </a:path>
              </a:pathLst>
            </a:custGeom>
            <a:ln w="38100">
              <a:solidFill>
                <a:srgbClr val="FF0000"/>
              </a:solidFill>
            </a:ln>
          </p:spPr>
          <p:txBody>
            <a:bodyPr wrap="square" lIns="0" tIns="0" rIns="0" bIns="0" rtlCol="0"/>
            <a:lstStyle/>
            <a:p>
              <a:endParaRPr/>
            </a:p>
          </p:txBody>
        </p:sp>
        <p:sp>
          <p:nvSpPr>
            <p:cNvPr id="30" name="object 30"/>
            <p:cNvSpPr/>
            <p:nvPr/>
          </p:nvSpPr>
          <p:spPr>
            <a:xfrm>
              <a:off x="2081022" y="1655826"/>
              <a:ext cx="90805" cy="0"/>
            </a:xfrm>
            <a:custGeom>
              <a:avLst/>
              <a:gdLst/>
              <a:ahLst/>
              <a:cxnLst/>
              <a:rect l="l" t="t" r="r" b="b"/>
              <a:pathLst>
                <a:path w="90805">
                  <a:moveTo>
                    <a:pt x="0" y="0"/>
                  </a:moveTo>
                  <a:lnTo>
                    <a:pt x="90487" y="0"/>
                  </a:lnTo>
                </a:path>
              </a:pathLst>
            </a:custGeom>
            <a:ln w="25908">
              <a:solidFill>
                <a:srgbClr val="000000"/>
              </a:solidFill>
            </a:ln>
          </p:spPr>
          <p:txBody>
            <a:bodyPr wrap="square" lIns="0" tIns="0" rIns="0" bIns="0" rtlCol="0"/>
            <a:lstStyle/>
            <a:p>
              <a:endParaRPr/>
            </a:p>
          </p:txBody>
        </p:sp>
        <p:sp>
          <p:nvSpPr>
            <p:cNvPr id="32" name="object 32"/>
            <p:cNvSpPr/>
            <p:nvPr/>
          </p:nvSpPr>
          <p:spPr>
            <a:xfrm>
              <a:off x="2081022" y="2884170"/>
              <a:ext cx="90805" cy="0"/>
            </a:xfrm>
            <a:custGeom>
              <a:avLst/>
              <a:gdLst/>
              <a:ahLst/>
              <a:cxnLst/>
              <a:rect l="l" t="t" r="r" b="b"/>
              <a:pathLst>
                <a:path w="90805">
                  <a:moveTo>
                    <a:pt x="0" y="0"/>
                  </a:moveTo>
                  <a:lnTo>
                    <a:pt x="90487" y="0"/>
                  </a:lnTo>
                </a:path>
              </a:pathLst>
            </a:custGeom>
            <a:ln w="25908">
              <a:solidFill>
                <a:srgbClr val="000000"/>
              </a:solidFill>
            </a:ln>
          </p:spPr>
          <p:txBody>
            <a:bodyPr wrap="square" lIns="0" tIns="0" rIns="0" bIns="0" rtlCol="0"/>
            <a:lstStyle/>
            <a:p>
              <a:endParaRPr/>
            </a:p>
          </p:txBody>
        </p:sp>
        <p:sp>
          <p:nvSpPr>
            <p:cNvPr id="34" name="object 34"/>
            <p:cNvSpPr/>
            <p:nvPr/>
          </p:nvSpPr>
          <p:spPr>
            <a:xfrm>
              <a:off x="2081022" y="4109465"/>
              <a:ext cx="90805" cy="0"/>
            </a:xfrm>
            <a:custGeom>
              <a:avLst/>
              <a:gdLst/>
              <a:ahLst/>
              <a:cxnLst/>
              <a:rect l="l" t="t" r="r" b="b"/>
              <a:pathLst>
                <a:path w="90805">
                  <a:moveTo>
                    <a:pt x="0" y="0"/>
                  </a:moveTo>
                  <a:lnTo>
                    <a:pt x="90487" y="0"/>
                  </a:lnTo>
                </a:path>
              </a:pathLst>
            </a:custGeom>
            <a:ln w="25908">
              <a:solidFill>
                <a:srgbClr val="000000"/>
              </a:solidFill>
            </a:ln>
          </p:spPr>
          <p:txBody>
            <a:bodyPr wrap="square" lIns="0" tIns="0" rIns="0" bIns="0" rtlCol="0"/>
            <a:lstStyle/>
            <a:p>
              <a:endParaRPr/>
            </a:p>
          </p:txBody>
        </p:sp>
        <p:sp>
          <p:nvSpPr>
            <p:cNvPr id="36" name="object 36"/>
            <p:cNvSpPr/>
            <p:nvPr/>
          </p:nvSpPr>
          <p:spPr>
            <a:xfrm>
              <a:off x="2081022" y="5334761"/>
              <a:ext cx="90805" cy="0"/>
            </a:xfrm>
            <a:custGeom>
              <a:avLst/>
              <a:gdLst/>
              <a:ahLst/>
              <a:cxnLst/>
              <a:rect l="l" t="t" r="r" b="b"/>
              <a:pathLst>
                <a:path w="90805">
                  <a:moveTo>
                    <a:pt x="0" y="0"/>
                  </a:moveTo>
                  <a:lnTo>
                    <a:pt x="90487" y="0"/>
                  </a:lnTo>
                </a:path>
              </a:pathLst>
            </a:custGeom>
            <a:ln w="25908">
              <a:solidFill>
                <a:srgbClr val="000000"/>
              </a:solidFill>
            </a:ln>
          </p:spPr>
          <p:txBody>
            <a:bodyPr wrap="square" lIns="0" tIns="0" rIns="0" bIns="0" rtlCol="0"/>
            <a:lstStyle/>
            <a:p>
              <a:endParaRPr/>
            </a:p>
          </p:txBody>
        </p:sp>
        <p:sp>
          <p:nvSpPr>
            <p:cNvPr id="39" name="object 39"/>
            <p:cNvSpPr/>
            <p:nvPr/>
          </p:nvSpPr>
          <p:spPr>
            <a:xfrm>
              <a:off x="4505705" y="5441441"/>
              <a:ext cx="0" cy="92075"/>
            </a:xfrm>
            <a:custGeom>
              <a:avLst/>
              <a:gdLst/>
              <a:ahLst/>
              <a:cxnLst/>
              <a:rect l="l" t="t" r="r" b="b"/>
              <a:pathLst>
                <a:path h="92075">
                  <a:moveTo>
                    <a:pt x="0" y="0"/>
                  </a:moveTo>
                  <a:lnTo>
                    <a:pt x="0" y="92075"/>
                  </a:lnTo>
                </a:path>
              </a:pathLst>
            </a:custGeom>
            <a:ln w="25908">
              <a:solidFill>
                <a:srgbClr val="000000"/>
              </a:solidFill>
            </a:ln>
          </p:spPr>
          <p:txBody>
            <a:bodyPr wrap="square" lIns="0" tIns="0" rIns="0" bIns="0" rtlCol="0"/>
            <a:lstStyle/>
            <a:p>
              <a:endParaRPr/>
            </a:p>
          </p:txBody>
        </p:sp>
        <p:sp>
          <p:nvSpPr>
            <p:cNvPr id="40" name="object 40"/>
            <p:cNvSpPr/>
            <p:nvPr/>
          </p:nvSpPr>
          <p:spPr>
            <a:xfrm>
              <a:off x="4027170" y="5441441"/>
              <a:ext cx="0" cy="92075"/>
            </a:xfrm>
            <a:custGeom>
              <a:avLst/>
              <a:gdLst/>
              <a:ahLst/>
              <a:cxnLst/>
              <a:rect l="l" t="t" r="r" b="b"/>
              <a:pathLst>
                <a:path h="92075">
                  <a:moveTo>
                    <a:pt x="0" y="0"/>
                  </a:moveTo>
                  <a:lnTo>
                    <a:pt x="0" y="92075"/>
                  </a:lnTo>
                </a:path>
              </a:pathLst>
            </a:custGeom>
            <a:ln w="25908">
              <a:solidFill>
                <a:srgbClr val="000000"/>
              </a:solidFill>
            </a:ln>
          </p:spPr>
          <p:txBody>
            <a:bodyPr wrap="square" lIns="0" tIns="0" rIns="0" bIns="0" rtlCol="0"/>
            <a:lstStyle/>
            <a:p>
              <a:endParaRPr/>
            </a:p>
          </p:txBody>
        </p:sp>
        <p:sp>
          <p:nvSpPr>
            <p:cNvPr id="41" name="object 41"/>
            <p:cNvSpPr/>
            <p:nvPr/>
          </p:nvSpPr>
          <p:spPr>
            <a:xfrm>
              <a:off x="3547109" y="5441441"/>
              <a:ext cx="0" cy="92075"/>
            </a:xfrm>
            <a:custGeom>
              <a:avLst/>
              <a:gdLst/>
              <a:ahLst/>
              <a:cxnLst/>
              <a:rect l="l" t="t" r="r" b="b"/>
              <a:pathLst>
                <a:path h="92075">
                  <a:moveTo>
                    <a:pt x="0" y="0"/>
                  </a:moveTo>
                  <a:lnTo>
                    <a:pt x="0" y="92075"/>
                  </a:lnTo>
                </a:path>
              </a:pathLst>
            </a:custGeom>
            <a:ln w="25908">
              <a:solidFill>
                <a:srgbClr val="000000"/>
              </a:solidFill>
            </a:ln>
          </p:spPr>
          <p:txBody>
            <a:bodyPr wrap="square" lIns="0" tIns="0" rIns="0" bIns="0" rtlCol="0"/>
            <a:lstStyle/>
            <a:p>
              <a:endParaRPr/>
            </a:p>
          </p:txBody>
        </p:sp>
        <p:sp>
          <p:nvSpPr>
            <p:cNvPr id="42" name="object 42"/>
            <p:cNvSpPr/>
            <p:nvPr/>
          </p:nvSpPr>
          <p:spPr>
            <a:xfrm>
              <a:off x="3065526" y="5441441"/>
              <a:ext cx="0" cy="92075"/>
            </a:xfrm>
            <a:custGeom>
              <a:avLst/>
              <a:gdLst/>
              <a:ahLst/>
              <a:cxnLst/>
              <a:rect l="l" t="t" r="r" b="b"/>
              <a:pathLst>
                <a:path h="92075">
                  <a:moveTo>
                    <a:pt x="0" y="0"/>
                  </a:moveTo>
                  <a:lnTo>
                    <a:pt x="0" y="92075"/>
                  </a:lnTo>
                </a:path>
              </a:pathLst>
            </a:custGeom>
            <a:ln w="25908">
              <a:solidFill>
                <a:srgbClr val="000000"/>
              </a:solidFill>
            </a:ln>
          </p:spPr>
          <p:txBody>
            <a:bodyPr wrap="square" lIns="0" tIns="0" rIns="0" bIns="0" rtlCol="0"/>
            <a:lstStyle/>
            <a:p>
              <a:endParaRPr/>
            </a:p>
          </p:txBody>
        </p:sp>
        <p:sp>
          <p:nvSpPr>
            <p:cNvPr id="43" name="object 43"/>
            <p:cNvSpPr/>
            <p:nvPr/>
          </p:nvSpPr>
          <p:spPr>
            <a:xfrm>
              <a:off x="2586989" y="5441441"/>
              <a:ext cx="0" cy="92075"/>
            </a:xfrm>
            <a:custGeom>
              <a:avLst/>
              <a:gdLst/>
              <a:ahLst/>
              <a:cxnLst/>
              <a:rect l="l" t="t" r="r" b="b"/>
              <a:pathLst>
                <a:path h="92075">
                  <a:moveTo>
                    <a:pt x="0" y="0"/>
                  </a:moveTo>
                  <a:lnTo>
                    <a:pt x="0" y="92075"/>
                  </a:lnTo>
                </a:path>
              </a:pathLst>
            </a:custGeom>
            <a:ln w="25908">
              <a:solidFill>
                <a:srgbClr val="000000"/>
              </a:solidFill>
            </a:ln>
          </p:spPr>
          <p:txBody>
            <a:bodyPr wrap="square" lIns="0" tIns="0" rIns="0" bIns="0" rtlCol="0"/>
            <a:lstStyle/>
            <a:p>
              <a:endParaRPr/>
            </a:p>
          </p:txBody>
        </p:sp>
        <p:sp>
          <p:nvSpPr>
            <p:cNvPr id="44" name="object 44"/>
            <p:cNvSpPr/>
            <p:nvPr/>
          </p:nvSpPr>
          <p:spPr>
            <a:xfrm>
              <a:off x="5944361" y="5441441"/>
              <a:ext cx="0" cy="92075"/>
            </a:xfrm>
            <a:custGeom>
              <a:avLst/>
              <a:gdLst/>
              <a:ahLst/>
              <a:cxnLst/>
              <a:rect l="l" t="t" r="r" b="b"/>
              <a:pathLst>
                <a:path h="92075">
                  <a:moveTo>
                    <a:pt x="0" y="0"/>
                  </a:moveTo>
                  <a:lnTo>
                    <a:pt x="0" y="92075"/>
                  </a:lnTo>
                </a:path>
              </a:pathLst>
            </a:custGeom>
            <a:ln w="25908">
              <a:solidFill>
                <a:srgbClr val="000000"/>
              </a:solidFill>
            </a:ln>
          </p:spPr>
          <p:txBody>
            <a:bodyPr wrap="square" lIns="0" tIns="0" rIns="0" bIns="0" rtlCol="0"/>
            <a:lstStyle/>
            <a:p>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p:cNvSpPr txBox="1">
            <a:spLocks noGrp="1"/>
          </p:cNvSpPr>
          <p:nvPr>
            <p:ph type="title"/>
          </p:nvPr>
        </p:nvSpPr>
        <p:spPr>
          <a:xfrm>
            <a:off x="1014525" y="343282"/>
            <a:ext cx="7334884" cy="1185545"/>
          </a:xfrm>
          <a:prstGeom prst="rect">
            <a:avLst/>
          </a:prstGeom>
        </p:spPr>
        <p:txBody>
          <a:bodyPr vert="horz" wrap="square" lIns="0" tIns="12065" rIns="0" bIns="0" rtlCol="0">
            <a:spAutoFit/>
          </a:bodyPr>
          <a:lstStyle/>
          <a:p>
            <a:pPr marL="1533525">
              <a:lnSpc>
                <a:spcPct val="100000"/>
              </a:lnSpc>
              <a:spcBef>
                <a:spcPts val="95"/>
              </a:spcBef>
            </a:pPr>
            <a:r>
              <a:rPr b="1" spc="-5" dirty="0">
                <a:latin typeface="Arial"/>
                <a:cs typeface="Arial"/>
              </a:rPr>
              <a:t>Geroscience</a:t>
            </a:r>
            <a:r>
              <a:rPr b="1" spc="25" dirty="0">
                <a:latin typeface="Arial"/>
                <a:cs typeface="Arial"/>
              </a:rPr>
              <a:t> </a:t>
            </a:r>
            <a:r>
              <a:rPr b="1" spc="-10" dirty="0">
                <a:latin typeface="Arial"/>
                <a:cs typeface="Arial"/>
              </a:rPr>
              <a:t>Hypothesis:</a:t>
            </a:r>
          </a:p>
          <a:p>
            <a:pPr marL="12700" marR="5080" algn="ctr">
              <a:lnSpc>
                <a:spcPct val="100000"/>
              </a:lnSpc>
              <a:spcBef>
                <a:spcPts val="15"/>
              </a:spcBef>
            </a:pPr>
            <a:r>
              <a:rPr sz="2400" spc="-5" dirty="0"/>
              <a:t>target </a:t>
            </a:r>
            <a:r>
              <a:rPr sz="2400" spc="-10" dirty="0"/>
              <a:t>biological </a:t>
            </a:r>
            <a:r>
              <a:rPr sz="2400" spc="-5" dirty="0"/>
              <a:t>aging processes </a:t>
            </a:r>
            <a:r>
              <a:rPr sz="2400" dirty="0"/>
              <a:t>to </a:t>
            </a:r>
            <a:r>
              <a:rPr sz="2400" spc="-5" dirty="0"/>
              <a:t>delay </a:t>
            </a:r>
            <a:r>
              <a:rPr sz="2400" spc="-10" dirty="0"/>
              <a:t>incidence </a:t>
            </a:r>
            <a:r>
              <a:rPr sz="2400" spc="-5" dirty="0"/>
              <a:t>of  chronic diseases or</a:t>
            </a:r>
            <a:r>
              <a:rPr sz="2400" spc="35" dirty="0"/>
              <a:t> </a:t>
            </a:r>
            <a:r>
              <a:rPr sz="2400" spc="-5" dirty="0"/>
              <a:t>disability</a:t>
            </a:r>
            <a:endParaRPr sz="2400"/>
          </a:p>
        </p:txBody>
      </p:sp>
      <p:sp>
        <p:nvSpPr>
          <p:cNvPr id="3" name="object 3" descr="Graph of chronic disease and disability for men and women from age 10 to 90 shows a dramatic increase starting around age 45. The geroscience hypothesis looks to lower incidences by targeing 60 to 80 year olds"/>
          <p:cNvSpPr/>
          <p:nvPr/>
        </p:nvSpPr>
        <p:spPr>
          <a:xfrm>
            <a:off x="1223423" y="1613691"/>
            <a:ext cx="5661408" cy="4594479"/>
          </a:xfrm>
          <a:prstGeom prst="rect">
            <a:avLst/>
          </a:prstGeom>
          <a:blipFill>
            <a:blip r:embed="rId2" cstate="print"/>
            <a:stretch>
              <a:fillRect/>
            </a:stretch>
          </a:blipFill>
        </p:spPr>
        <p:txBody>
          <a:bodyPr wrap="square" lIns="0" tIns="0" rIns="0" bIns="0" rtlCol="0"/>
          <a:lstStyle/>
          <a:p>
            <a:endParaRPr/>
          </a:p>
        </p:txBody>
      </p:sp>
      <p:sp>
        <p:nvSpPr>
          <p:cNvPr id="2" name="object 2"/>
          <p:cNvSpPr txBox="1"/>
          <p:nvPr/>
        </p:nvSpPr>
        <p:spPr>
          <a:xfrm>
            <a:off x="901700" y="6500840"/>
            <a:ext cx="2048510"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7E7E7E"/>
                </a:solidFill>
                <a:latin typeface="Arial"/>
                <a:cs typeface="Arial"/>
              </a:rPr>
              <a:t>Wake </a:t>
            </a:r>
            <a:r>
              <a:rPr sz="1000" spc="-5" dirty="0">
                <a:solidFill>
                  <a:srgbClr val="7E7E7E"/>
                </a:solidFill>
                <a:latin typeface="Arial"/>
                <a:cs typeface="Arial"/>
              </a:rPr>
              <a:t>Forest </a:t>
            </a:r>
            <a:r>
              <a:rPr sz="1000" spc="-10" dirty="0">
                <a:solidFill>
                  <a:srgbClr val="7E7E7E"/>
                </a:solidFill>
                <a:latin typeface="Arial"/>
                <a:cs typeface="Arial"/>
              </a:rPr>
              <a:t>Baptist Medical</a:t>
            </a:r>
            <a:r>
              <a:rPr sz="1000" spc="-50" dirty="0">
                <a:solidFill>
                  <a:srgbClr val="7E7E7E"/>
                </a:solidFill>
                <a:latin typeface="Arial"/>
                <a:cs typeface="Arial"/>
              </a:rPr>
              <a:t> </a:t>
            </a:r>
            <a:r>
              <a:rPr sz="1000" spc="-10" dirty="0">
                <a:solidFill>
                  <a:srgbClr val="7E7E7E"/>
                </a:solidFill>
                <a:latin typeface="Arial"/>
                <a:cs typeface="Arial"/>
              </a:rPr>
              <a:t>Center</a:t>
            </a:r>
            <a:endParaRPr sz="1000">
              <a:latin typeface="Arial"/>
              <a:cs typeface="Arial"/>
            </a:endParaRPr>
          </a:p>
        </p:txBody>
      </p:sp>
      <p:sp>
        <p:nvSpPr>
          <p:cNvPr id="7" name="object 7"/>
          <p:cNvSpPr txBox="1"/>
          <p:nvPr/>
        </p:nvSpPr>
        <p:spPr>
          <a:xfrm>
            <a:off x="5055592" y="6490450"/>
            <a:ext cx="2802890" cy="239395"/>
          </a:xfrm>
          <a:prstGeom prst="rect">
            <a:avLst/>
          </a:prstGeom>
        </p:spPr>
        <p:txBody>
          <a:bodyPr vert="horz" wrap="square" lIns="0" tIns="12700" rIns="0" bIns="0" rtlCol="0">
            <a:spAutoFit/>
          </a:bodyPr>
          <a:lstStyle/>
          <a:p>
            <a:pPr marL="12700">
              <a:lnSpc>
                <a:spcPct val="100000"/>
              </a:lnSpc>
              <a:spcBef>
                <a:spcPts val="100"/>
              </a:spcBef>
            </a:pPr>
            <a:r>
              <a:rPr sz="1200" i="1" dirty="0">
                <a:latin typeface="Arial"/>
                <a:cs typeface="Arial"/>
              </a:rPr>
              <a:t>Adapted </a:t>
            </a:r>
            <a:r>
              <a:rPr sz="1200" i="1" spc="-5" dirty="0">
                <a:latin typeface="Arial"/>
                <a:cs typeface="Arial"/>
              </a:rPr>
              <a:t>from </a:t>
            </a:r>
            <a:r>
              <a:rPr sz="1200" spc="-5" dirty="0">
                <a:latin typeface="Arial"/>
                <a:cs typeface="Arial"/>
              </a:rPr>
              <a:t>Justice </a:t>
            </a:r>
            <a:r>
              <a:rPr sz="1200" dirty="0">
                <a:latin typeface="Arial"/>
                <a:cs typeface="Arial"/>
              </a:rPr>
              <a:t>et </a:t>
            </a:r>
            <a:r>
              <a:rPr sz="1200" spc="-5" dirty="0">
                <a:latin typeface="Arial"/>
                <a:cs typeface="Arial"/>
              </a:rPr>
              <a:t>al. </a:t>
            </a:r>
            <a:r>
              <a:rPr sz="1400" i="1" spc="-10" dirty="0">
                <a:latin typeface="Arial"/>
                <a:cs typeface="Arial"/>
              </a:rPr>
              <a:t>CEM</a:t>
            </a:r>
            <a:r>
              <a:rPr sz="1200" spc="-10" dirty="0">
                <a:latin typeface="Arial"/>
                <a:cs typeface="Arial"/>
              </a:rPr>
              <a:t>,</a:t>
            </a:r>
            <a:r>
              <a:rPr sz="1200" spc="-5" dirty="0">
                <a:latin typeface="Arial"/>
                <a:cs typeface="Arial"/>
              </a:rPr>
              <a:t> </a:t>
            </a:r>
            <a:r>
              <a:rPr sz="1400" spc="-5" dirty="0">
                <a:latin typeface="Arial"/>
                <a:cs typeface="Arial"/>
              </a:rPr>
              <a:t>2018.</a:t>
            </a:r>
            <a:endParaRPr sz="1400">
              <a:latin typeface="Arial"/>
              <a:cs typeface="Arial"/>
            </a:endParaRPr>
          </a:p>
        </p:txBody>
      </p:sp>
      <p:sp>
        <p:nvSpPr>
          <p:cNvPr id="4" name="object 4"/>
          <p:cNvSpPr txBox="1"/>
          <p:nvPr/>
        </p:nvSpPr>
        <p:spPr>
          <a:xfrm>
            <a:off x="8113268" y="6491414"/>
            <a:ext cx="586105" cy="177800"/>
          </a:xfrm>
          <a:prstGeom prst="rect">
            <a:avLst/>
          </a:prstGeom>
        </p:spPr>
        <p:txBody>
          <a:bodyPr vert="horz" wrap="square" lIns="0" tIns="12065" rIns="0" bIns="0" rtlCol="0">
            <a:spAutoFit/>
          </a:bodyPr>
          <a:lstStyle/>
          <a:p>
            <a:pPr marL="12700">
              <a:lnSpc>
                <a:spcPct val="100000"/>
              </a:lnSpc>
              <a:spcBef>
                <a:spcPts val="95"/>
              </a:spcBef>
            </a:pPr>
            <a:r>
              <a:rPr sz="1000" spc="-10" dirty="0">
                <a:solidFill>
                  <a:srgbClr val="888888"/>
                </a:solidFill>
                <a:latin typeface="Arial"/>
                <a:cs typeface="Arial"/>
              </a:rPr>
              <a:t>9/26/2019</a:t>
            </a:r>
            <a:endParaRPr sz="1000">
              <a:latin typeface="Arial"/>
              <a:cs typeface="Arial"/>
            </a:endParaRPr>
          </a:p>
        </p:txBody>
      </p:sp>
      <p:sp>
        <p:nvSpPr>
          <p:cNvPr id="5" name="object 5"/>
          <p:cNvSpPr txBox="1"/>
          <p:nvPr/>
        </p:nvSpPr>
        <p:spPr>
          <a:xfrm>
            <a:off x="8837181" y="6556431"/>
            <a:ext cx="95885"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888888"/>
                </a:solidFill>
                <a:latin typeface="Arial"/>
                <a:cs typeface="Arial"/>
              </a:rPr>
              <a:t>7</a:t>
            </a:r>
            <a:endParaRPr sz="10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p:cNvSpPr txBox="1">
            <a:spLocks noGrp="1"/>
          </p:cNvSpPr>
          <p:nvPr>
            <p:ph type="title"/>
          </p:nvPr>
        </p:nvSpPr>
        <p:spPr>
          <a:prstGeom prst="rect">
            <a:avLst/>
          </a:prstGeom>
        </p:spPr>
        <p:txBody>
          <a:bodyPr vert="horz" wrap="square" lIns="0" tIns="168380" rIns="0" bIns="0" rtlCol="0">
            <a:spAutoFit/>
          </a:bodyPr>
          <a:lstStyle/>
          <a:p>
            <a:pPr algn="ctr">
              <a:lnSpc>
                <a:spcPct val="100000"/>
              </a:lnSpc>
              <a:spcBef>
                <a:spcPts val="100"/>
              </a:spcBef>
            </a:pPr>
            <a:r>
              <a:rPr sz="3200" b="1" spc="-5" dirty="0">
                <a:latin typeface="Arial"/>
                <a:cs typeface="Arial"/>
              </a:rPr>
              <a:t>Geroscience</a:t>
            </a:r>
            <a:endParaRPr sz="3200">
              <a:latin typeface="Arial"/>
              <a:cs typeface="Arial"/>
            </a:endParaRPr>
          </a:p>
          <a:p>
            <a:pPr algn="ctr">
              <a:lnSpc>
                <a:spcPct val="100000"/>
              </a:lnSpc>
              <a:spcBef>
                <a:spcPts val="20"/>
              </a:spcBef>
            </a:pPr>
            <a:r>
              <a:rPr spc="-5" dirty="0"/>
              <a:t>Hallmarks </a:t>
            </a:r>
            <a:r>
              <a:rPr dirty="0"/>
              <a:t>of Biological</a:t>
            </a:r>
            <a:r>
              <a:rPr spc="-204" dirty="0"/>
              <a:t> </a:t>
            </a:r>
            <a:r>
              <a:rPr dirty="0"/>
              <a:t>Aging</a:t>
            </a:r>
          </a:p>
        </p:txBody>
      </p:sp>
      <p:graphicFrame>
        <p:nvGraphicFramePr>
          <p:cNvPr id="7" name="object 7"/>
          <p:cNvGraphicFramePr>
            <a:graphicFrameLocks noGrp="1"/>
          </p:cNvGraphicFramePr>
          <p:nvPr>
            <p:extLst>
              <p:ext uri="{D42A27DB-BD31-4B8C-83A1-F6EECF244321}">
                <p14:modId xmlns:p14="http://schemas.microsoft.com/office/powerpoint/2010/main" val="3187521460"/>
              </p:ext>
            </p:extLst>
          </p:nvPr>
        </p:nvGraphicFramePr>
        <p:xfrm>
          <a:off x="209550" y="1379853"/>
          <a:ext cx="3581400" cy="5230493"/>
        </p:xfrm>
        <a:graphic>
          <a:graphicData uri="http://schemas.openxmlformats.org/drawingml/2006/table">
            <a:tbl>
              <a:tblPr firstRow="1" bandRow="1">
                <a:tableStyleId>{2D5ABB26-0587-4C30-8999-92F81FD0307C}</a:tableStyleId>
              </a:tblPr>
              <a:tblGrid>
                <a:gridCol w="3581400">
                  <a:extLst>
                    <a:ext uri="{9D8B030D-6E8A-4147-A177-3AD203B41FA5}">
                      <a16:colId xmlns:a16="http://schemas.microsoft.com/office/drawing/2014/main" val="20000"/>
                    </a:ext>
                  </a:extLst>
                </a:gridCol>
              </a:tblGrid>
              <a:tr h="550942">
                <a:tc>
                  <a:txBody>
                    <a:bodyPr/>
                    <a:lstStyle/>
                    <a:p>
                      <a:pPr marL="2540" algn="ctr">
                        <a:lnSpc>
                          <a:spcPct val="100000"/>
                        </a:lnSpc>
                        <a:spcBef>
                          <a:spcPts val="670"/>
                        </a:spcBef>
                      </a:pPr>
                      <a:r>
                        <a:rPr sz="2400" b="1" spc="-5" dirty="0">
                          <a:solidFill>
                            <a:srgbClr val="FFFFFF"/>
                          </a:solidFill>
                          <a:latin typeface="Arial"/>
                          <a:cs typeface="Arial"/>
                        </a:rPr>
                        <a:t>Genomic</a:t>
                      </a:r>
                      <a:r>
                        <a:rPr sz="2400" b="1" spc="-40" dirty="0">
                          <a:solidFill>
                            <a:srgbClr val="FFFFFF"/>
                          </a:solidFill>
                          <a:latin typeface="Arial"/>
                          <a:cs typeface="Arial"/>
                        </a:rPr>
                        <a:t> </a:t>
                      </a:r>
                      <a:r>
                        <a:rPr sz="2400" b="1" dirty="0">
                          <a:solidFill>
                            <a:srgbClr val="FFFFFF"/>
                          </a:solidFill>
                          <a:latin typeface="Arial"/>
                          <a:cs typeface="Arial"/>
                        </a:rPr>
                        <a:t>Instability</a:t>
                      </a:r>
                      <a:endParaRPr sz="2400" dirty="0">
                        <a:latin typeface="Arial"/>
                        <a:cs typeface="Arial"/>
                      </a:endParaRPr>
                    </a:p>
                  </a:txBody>
                  <a:tcPr marL="0" marR="0" marT="8509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2C84CC"/>
                    </a:solidFill>
                  </a:tcPr>
                </a:tc>
                <a:extLst>
                  <a:ext uri="{0D108BD9-81ED-4DB2-BD59-A6C34878D82A}">
                    <a16:rowId xmlns:a16="http://schemas.microsoft.com/office/drawing/2014/main" val="10000"/>
                  </a:ext>
                </a:extLst>
              </a:tr>
              <a:tr h="550941">
                <a:tc>
                  <a:txBody>
                    <a:bodyPr/>
                    <a:lstStyle/>
                    <a:p>
                      <a:pPr algn="ctr">
                        <a:lnSpc>
                          <a:spcPct val="100000"/>
                        </a:lnSpc>
                        <a:spcBef>
                          <a:spcPts val="670"/>
                        </a:spcBef>
                      </a:pPr>
                      <a:r>
                        <a:rPr sz="2400" b="1" spc="-25" dirty="0">
                          <a:solidFill>
                            <a:srgbClr val="FFFFFF"/>
                          </a:solidFill>
                          <a:latin typeface="Arial"/>
                          <a:cs typeface="Arial"/>
                        </a:rPr>
                        <a:t>Telomere</a:t>
                      </a:r>
                      <a:r>
                        <a:rPr sz="2400" b="1" spc="-100" dirty="0">
                          <a:solidFill>
                            <a:srgbClr val="FFFFFF"/>
                          </a:solidFill>
                          <a:latin typeface="Arial"/>
                          <a:cs typeface="Arial"/>
                        </a:rPr>
                        <a:t> </a:t>
                      </a:r>
                      <a:r>
                        <a:rPr sz="2400" b="1" dirty="0">
                          <a:solidFill>
                            <a:srgbClr val="FFFFFF"/>
                          </a:solidFill>
                          <a:latin typeface="Arial"/>
                          <a:cs typeface="Arial"/>
                        </a:rPr>
                        <a:t>Attrition</a:t>
                      </a:r>
                      <a:endParaRPr sz="2400">
                        <a:latin typeface="Arial"/>
                        <a:cs typeface="Arial"/>
                      </a:endParaRPr>
                    </a:p>
                  </a:txBody>
                  <a:tcPr marL="0" marR="0" marT="8509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F0000"/>
                    </a:solidFill>
                  </a:tcPr>
                </a:tc>
                <a:extLst>
                  <a:ext uri="{0D108BD9-81ED-4DB2-BD59-A6C34878D82A}">
                    <a16:rowId xmlns:a16="http://schemas.microsoft.com/office/drawing/2014/main" val="10001"/>
                  </a:ext>
                </a:extLst>
              </a:tr>
              <a:tr h="550942">
                <a:tc>
                  <a:txBody>
                    <a:bodyPr/>
                    <a:lstStyle/>
                    <a:p>
                      <a:pPr algn="ctr">
                        <a:lnSpc>
                          <a:spcPct val="100000"/>
                        </a:lnSpc>
                        <a:spcBef>
                          <a:spcPts val="670"/>
                        </a:spcBef>
                      </a:pPr>
                      <a:r>
                        <a:rPr sz="2400" b="1" spc="-5" dirty="0">
                          <a:solidFill>
                            <a:srgbClr val="FFFFFF"/>
                          </a:solidFill>
                          <a:latin typeface="Arial"/>
                          <a:cs typeface="Arial"/>
                        </a:rPr>
                        <a:t>Epigenetic</a:t>
                      </a:r>
                      <a:endParaRPr sz="2400" dirty="0">
                        <a:latin typeface="Arial"/>
                        <a:cs typeface="Arial"/>
                      </a:endParaRPr>
                    </a:p>
                  </a:txBody>
                  <a:tcPr marL="0" marR="0" marT="8509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5FBA66"/>
                    </a:solidFill>
                  </a:tcPr>
                </a:tc>
                <a:extLst>
                  <a:ext uri="{0D108BD9-81ED-4DB2-BD59-A6C34878D82A}">
                    <a16:rowId xmlns:a16="http://schemas.microsoft.com/office/drawing/2014/main" val="10002"/>
                  </a:ext>
                </a:extLst>
              </a:tr>
              <a:tr h="550941">
                <a:tc>
                  <a:txBody>
                    <a:bodyPr/>
                    <a:lstStyle/>
                    <a:p>
                      <a:pPr algn="ctr">
                        <a:lnSpc>
                          <a:spcPct val="100000"/>
                        </a:lnSpc>
                        <a:spcBef>
                          <a:spcPts val="670"/>
                        </a:spcBef>
                      </a:pPr>
                      <a:r>
                        <a:rPr sz="2400" b="1" spc="-5" dirty="0">
                          <a:solidFill>
                            <a:srgbClr val="FFFFFF"/>
                          </a:solidFill>
                          <a:latin typeface="Arial"/>
                          <a:cs typeface="Arial"/>
                        </a:rPr>
                        <a:t>Proteostasis</a:t>
                      </a:r>
                      <a:endParaRPr sz="2400" dirty="0">
                        <a:latin typeface="Arial"/>
                        <a:cs typeface="Arial"/>
                      </a:endParaRPr>
                    </a:p>
                  </a:txBody>
                  <a:tcPr marL="0" marR="0" marT="8509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8347AF"/>
                    </a:solidFill>
                  </a:tcPr>
                </a:tc>
                <a:extLst>
                  <a:ext uri="{0D108BD9-81ED-4DB2-BD59-A6C34878D82A}">
                    <a16:rowId xmlns:a16="http://schemas.microsoft.com/office/drawing/2014/main" val="10003"/>
                  </a:ext>
                </a:extLst>
              </a:tr>
              <a:tr h="550942">
                <a:tc>
                  <a:txBody>
                    <a:bodyPr/>
                    <a:lstStyle/>
                    <a:p>
                      <a:pPr algn="ctr">
                        <a:lnSpc>
                          <a:spcPct val="100000"/>
                        </a:lnSpc>
                        <a:spcBef>
                          <a:spcPts val="670"/>
                        </a:spcBef>
                      </a:pPr>
                      <a:r>
                        <a:rPr sz="2400" b="1" spc="-5" dirty="0">
                          <a:solidFill>
                            <a:srgbClr val="FFFFFF"/>
                          </a:solidFill>
                          <a:latin typeface="Arial"/>
                          <a:cs typeface="Arial"/>
                        </a:rPr>
                        <a:t>Nutrient</a:t>
                      </a:r>
                      <a:r>
                        <a:rPr sz="2400" b="1" spc="-15" dirty="0">
                          <a:solidFill>
                            <a:srgbClr val="FFFFFF"/>
                          </a:solidFill>
                          <a:latin typeface="Arial"/>
                          <a:cs typeface="Arial"/>
                        </a:rPr>
                        <a:t> </a:t>
                      </a:r>
                      <a:r>
                        <a:rPr sz="2400" b="1" spc="-5" dirty="0">
                          <a:solidFill>
                            <a:srgbClr val="FFFFFF"/>
                          </a:solidFill>
                          <a:latin typeface="Arial"/>
                          <a:cs typeface="Arial"/>
                        </a:rPr>
                        <a:t>Sensing</a:t>
                      </a:r>
                      <a:endParaRPr sz="2400" dirty="0">
                        <a:latin typeface="Arial"/>
                        <a:cs typeface="Arial"/>
                      </a:endParaRPr>
                    </a:p>
                  </a:txBody>
                  <a:tcPr marL="0" marR="0" marT="8509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66CCFF"/>
                    </a:solidFill>
                  </a:tcPr>
                </a:tc>
                <a:extLst>
                  <a:ext uri="{0D108BD9-81ED-4DB2-BD59-A6C34878D82A}">
                    <a16:rowId xmlns:a16="http://schemas.microsoft.com/office/drawing/2014/main" val="10004"/>
                  </a:ext>
                </a:extLst>
              </a:tr>
              <a:tr h="550942">
                <a:tc>
                  <a:txBody>
                    <a:bodyPr/>
                    <a:lstStyle/>
                    <a:p>
                      <a:pPr algn="ctr">
                        <a:lnSpc>
                          <a:spcPct val="100000"/>
                        </a:lnSpc>
                        <a:spcBef>
                          <a:spcPts val="675"/>
                        </a:spcBef>
                      </a:pPr>
                      <a:r>
                        <a:rPr sz="2400" b="1" spc="-5" dirty="0">
                          <a:solidFill>
                            <a:srgbClr val="FFFFFF"/>
                          </a:solidFill>
                          <a:latin typeface="Arial"/>
                          <a:cs typeface="Arial"/>
                        </a:rPr>
                        <a:t>Mitochondrial</a:t>
                      </a:r>
                      <a:endParaRPr sz="2400" dirty="0">
                        <a:latin typeface="Arial"/>
                        <a:cs typeface="Arial"/>
                      </a:endParaRPr>
                    </a:p>
                  </a:txBody>
                  <a:tcPr marL="0" marR="0" marT="8572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C780B"/>
                    </a:solidFill>
                  </a:tcPr>
                </a:tc>
                <a:extLst>
                  <a:ext uri="{0D108BD9-81ED-4DB2-BD59-A6C34878D82A}">
                    <a16:rowId xmlns:a16="http://schemas.microsoft.com/office/drawing/2014/main" val="10005"/>
                  </a:ext>
                </a:extLst>
              </a:tr>
              <a:tr h="550941">
                <a:tc>
                  <a:txBody>
                    <a:bodyPr/>
                    <a:lstStyle/>
                    <a:p>
                      <a:pPr algn="ctr">
                        <a:lnSpc>
                          <a:spcPct val="100000"/>
                        </a:lnSpc>
                        <a:spcBef>
                          <a:spcPts val="675"/>
                        </a:spcBef>
                      </a:pPr>
                      <a:r>
                        <a:rPr sz="2400" b="1" spc="-5" dirty="0">
                          <a:solidFill>
                            <a:srgbClr val="FFFFFF"/>
                          </a:solidFill>
                          <a:latin typeface="Arial"/>
                          <a:cs typeface="Arial"/>
                        </a:rPr>
                        <a:t>Cellular</a:t>
                      </a:r>
                      <a:r>
                        <a:rPr sz="2400" b="1" spc="-25" dirty="0">
                          <a:solidFill>
                            <a:srgbClr val="FFFFFF"/>
                          </a:solidFill>
                          <a:latin typeface="Arial"/>
                          <a:cs typeface="Arial"/>
                        </a:rPr>
                        <a:t> </a:t>
                      </a:r>
                      <a:r>
                        <a:rPr sz="2400" b="1" spc="-5" dirty="0">
                          <a:solidFill>
                            <a:srgbClr val="FFFFFF"/>
                          </a:solidFill>
                          <a:latin typeface="Arial"/>
                          <a:cs typeface="Arial"/>
                        </a:rPr>
                        <a:t>Senescence</a:t>
                      </a:r>
                      <a:endParaRPr sz="2400">
                        <a:latin typeface="Arial"/>
                        <a:cs typeface="Arial"/>
                      </a:endParaRPr>
                    </a:p>
                  </a:txBody>
                  <a:tcPr marL="0" marR="0" marT="8572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4296AC"/>
                    </a:solidFill>
                  </a:tcPr>
                </a:tc>
                <a:extLst>
                  <a:ext uri="{0D108BD9-81ED-4DB2-BD59-A6C34878D82A}">
                    <a16:rowId xmlns:a16="http://schemas.microsoft.com/office/drawing/2014/main" val="10006"/>
                  </a:ext>
                </a:extLst>
              </a:tr>
              <a:tr h="550942">
                <a:tc>
                  <a:txBody>
                    <a:bodyPr/>
                    <a:lstStyle/>
                    <a:p>
                      <a:pPr algn="ctr">
                        <a:lnSpc>
                          <a:spcPct val="100000"/>
                        </a:lnSpc>
                        <a:spcBef>
                          <a:spcPts val="675"/>
                        </a:spcBef>
                      </a:pPr>
                      <a:r>
                        <a:rPr sz="2400" b="1" spc="-5" dirty="0">
                          <a:solidFill>
                            <a:srgbClr val="FFFFFF"/>
                          </a:solidFill>
                          <a:latin typeface="Arial"/>
                          <a:cs typeface="Arial"/>
                        </a:rPr>
                        <a:t>Stem Cell</a:t>
                      </a:r>
                      <a:r>
                        <a:rPr sz="2400" b="1" spc="-25" dirty="0">
                          <a:solidFill>
                            <a:srgbClr val="FFFFFF"/>
                          </a:solidFill>
                          <a:latin typeface="Arial"/>
                          <a:cs typeface="Arial"/>
                        </a:rPr>
                        <a:t> </a:t>
                      </a:r>
                      <a:r>
                        <a:rPr sz="2400" b="1" spc="-5" dirty="0">
                          <a:solidFill>
                            <a:srgbClr val="FFFFFF"/>
                          </a:solidFill>
                          <a:latin typeface="Arial"/>
                          <a:cs typeface="Arial"/>
                        </a:rPr>
                        <a:t>Exhaustion</a:t>
                      </a:r>
                      <a:endParaRPr sz="2400" dirty="0">
                        <a:latin typeface="Arial"/>
                        <a:cs typeface="Arial"/>
                      </a:endParaRPr>
                    </a:p>
                  </a:txBody>
                  <a:tcPr marL="0" marR="0" marT="8572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C6666"/>
                    </a:solidFill>
                  </a:tcPr>
                </a:tc>
                <a:extLst>
                  <a:ext uri="{0D108BD9-81ED-4DB2-BD59-A6C34878D82A}">
                    <a16:rowId xmlns:a16="http://schemas.microsoft.com/office/drawing/2014/main" val="10007"/>
                  </a:ext>
                </a:extLst>
              </a:tr>
              <a:tr h="822960">
                <a:tc>
                  <a:txBody>
                    <a:bodyPr/>
                    <a:lstStyle/>
                    <a:p>
                      <a:pPr marL="840105" marR="158115" indent="-675640">
                        <a:lnSpc>
                          <a:spcPct val="100000"/>
                        </a:lnSpc>
                        <a:spcBef>
                          <a:spcPts val="305"/>
                        </a:spcBef>
                      </a:pPr>
                      <a:r>
                        <a:rPr sz="2400" b="1" spc="-5" dirty="0">
                          <a:solidFill>
                            <a:srgbClr val="FFFFFF"/>
                          </a:solidFill>
                          <a:latin typeface="Arial"/>
                          <a:cs typeface="Arial"/>
                        </a:rPr>
                        <a:t>Cell Communication</a:t>
                      </a:r>
                      <a:r>
                        <a:rPr sz="2400" b="1" spc="-70" dirty="0">
                          <a:solidFill>
                            <a:srgbClr val="FFFFFF"/>
                          </a:solidFill>
                          <a:latin typeface="Arial"/>
                          <a:cs typeface="Arial"/>
                        </a:rPr>
                        <a:t> </a:t>
                      </a:r>
                      <a:r>
                        <a:rPr sz="2400" b="1" dirty="0">
                          <a:solidFill>
                            <a:srgbClr val="FFFFFF"/>
                          </a:solidFill>
                          <a:latin typeface="Arial"/>
                          <a:cs typeface="Arial"/>
                        </a:rPr>
                        <a:t>&amp;  </a:t>
                      </a:r>
                      <a:r>
                        <a:rPr sz="2400" b="1" spc="-5" dirty="0">
                          <a:solidFill>
                            <a:srgbClr val="FFFFFF"/>
                          </a:solidFill>
                          <a:latin typeface="Arial"/>
                          <a:cs typeface="Arial"/>
                        </a:rPr>
                        <a:t>Inflammation</a:t>
                      </a:r>
                      <a:endParaRPr sz="2400" dirty="0">
                        <a:latin typeface="Arial"/>
                        <a:cs typeface="Arial"/>
                      </a:endParaRPr>
                    </a:p>
                  </a:txBody>
                  <a:tcPr marL="0" marR="0" marT="3873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A0D45F"/>
                    </a:solidFill>
                  </a:tcPr>
                </a:tc>
                <a:extLst>
                  <a:ext uri="{0D108BD9-81ED-4DB2-BD59-A6C34878D82A}">
                    <a16:rowId xmlns:a16="http://schemas.microsoft.com/office/drawing/2014/main" val="10008"/>
                  </a:ext>
                </a:extLst>
              </a:tr>
            </a:tbl>
          </a:graphicData>
        </a:graphic>
      </p:graphicFrame>
      <p:grpSp>
        <p:nvGrpSpPr>
          <p:cNvPr id="8" name="Group 7">
            <a:extLst>
              <a:ext uri="{FF2B5EF4-FFF2-40B4-BE49-F238E27FC236}">
                <a16:creationId xmlns:a16="http://schemas.microsoft.com/office/drawing/2014/main" id="{F2D50A0B-44B8-4803-BCA7-3565E74816B7}"/>
              </a:ext>
              <a:ext uri="{C183D7F6-B498-43B3-948B-1728B52AA6E4}">
                <adec:decorative xmlns:adec="http://schemas.microsoft.com/office/drawing/2017/decorative" val="1"/>
              </a:ext>
            </a:extLst>
          </p:cNvPr>
          <p:cNvGrpSpPr/>
          <p:nvPr/>
        </p:nvGrpSpPr>
        <p:grpSpPr>
          <a:xfrm>
            <a:off x="4114800" y="1524000"/>
            <a:ext cx="4809743" cy="4876799"/>
            <a:chOff x="4114800" y="1524000"/>
            <a:chExt cx="4809743" cy="4876799"/>
          </a:xfrm>
        </p:grpSpPr>
        <p:sp>
          <p:nvSpPr>
            <p:cNvPr id="2" name="object 2">
              <a:extLst>
                <a:ext uri="{C183D7F6-B498-43B3-948B-1728B52AA6E4}">
                  <adec:decorative xmlns:adec="http://schemas.microsoft.com/office/drawing/2017/decorative" val="1"/>
                </a:ext>
              </a:extLst>
            </p:cNvPr>
            <p:cNvSpPr/>
            <p:nvPr/>
          </p:nvSpPr>
          <p:spPr>
            <a:xfrm>
              <a:off x="4114800" y="1524000"/>
              <a:ext cx="4809743" cy="4876799"/>
            </a:xfrm>
            <a:prstGeom prst="rect">
              <a:avLst/>
            </a:prstGeom>
            <a:blipFill>
              <a:blip r:embed="rId2" cstate="print"/>
              <a:stretch>
                <a:fillRect/>
              </a:stretch>
            </a:blipFill>
          </p:spPr>
          <p:txBody>
            <a:bodyPr wrap="square" lIns="0" tIns="0" rIns="0" bIns="0" rtlCol="0"/>
            <a:lstStyle/>
            <a:p>
              <a:endParaRPr/>
            </a:p>
          </p:txBody>
        </p:sp>
        <p:sp>
          <p:nvSpPr>
            <p:cNvPr id="3" name="object 3">
              <a:extLst>
                <a:ext uri="{C183D7F6-B498-43B3-948B-1728B52AA6E4}">
                  <adec:decorative xmlns:adec="http://schemas.microsoft.com/office/drawing/2017/decorative" val="1"/>
                </a:ext>
              </a:extLst>
            </p:cNvPr>
            <p:cNvSpPr/>
            <p:nvPr/>
          </p:nvSpPr>
          <p:spPr>
            <a:xfrm>
              <a:off x="5622035" y="3589020"/>
              <a:ext cx="1841500" cy="767080"/>
            </a:xfrm>
            <a:custGeom>
              <a:avLst/>
              <a:gdLst/>
              <a:ahLst/>
              <a:cxnLst/>
              <a:rect l="l" t="t" r="r" b="b"/>
              <a:pathLst>
                <a:path w="1841500" h="767079">
                  <a:moveTo>
                    <a:pt x="0" y="0"/>
                  </a:moveTo>
                  <a:lnTo>
                    <a:pt x="1840991" y="0"/>
                  </a:lnTo>
                  <a:lnTo>
                    <a:pt x="1840991" y="766572"/>
                  </a:lnTo>
                  <a:lnTo>
                    <a:pt x="0" y="766572"/>
                  </a:lnTo>
                  <a:lnTo>
                    <a:pt x="0" y="0"/>
                  </a:lnTo>
                  <a:close/>
                </a:path>
              </a:pathLst>
            </a:custGeom>
            <a:solidFill>
              <a:srgbClr val="E6E6E6"/>
            </a:solidFill>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p:nvPr/>
          </p:nvSpPr>
          <p:spPr>
            <a:xfrm>
              <a:off x="5878068" y="3223260"/>
              <a:ext cx="1370075" cy="1385315"/>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p:nvPr/>
        </p:nvSpPr>
        <p:spPr>
          <a:xfrm>
            <a:off x="6467007" y="6494851"/>
            <a:ext cx="1936750"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Calibri"/>
                <a:cs typeface="Calibri"/>
              </a:rPr>
              <a:t>Lopez-Otin </a:t>
            </a:r>
            <a:r>
              <a:rPr sz="1200" i="1" spc="-5" dirty="0">
                <a:latin typeface="Calibri"/>
                <a:cs typeface="Calibri"/>
              </a:rPr>
              <a:t>et al. </a:t>
            </a:r>
            <a:r>
              <a:rPr sz="1400" i="1" spc="-5" dirty="0">
                <a:latin typeface="Calibri"/>
                <a:cs typeface="Calibri"/>
              </a:rPr>
              <a:t>Cell</a:t>
            </a:r>
            <a:r>
              <a:rPr sz="1200" spc="-5" dirty="0">
                <a:latin typeface="Calibri"/>
                <a:cs typeface="Calibri"/>
              </a:rPr>
              <a:t>,</a:t>
            </a:r>
            <a:r>
              <a:rPr sz="1200" spc="10" dirty="0">
                <a:latin typeface="Calibri"/>
                <a:cs typeface="Calibri"/>
              </a:rPr>
              <a:t> </a:t>
            </a:r>
            <a:r>
              <a:rPr sz="1400" spc="-5" dirty="0">
                <a:latin typeface="Calibri"/>
                <a:cs typeface="Calibri"/>
              </a:rPr>
              <a:t>2013.</a:t>
            </a:r>
            <a:endParaRPr sz="14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p:cNvSpPr txBox="1">
            <a:spLocks noGrp="1"/>
          </p:cNvSpPr>
          <p:nvPr>
            <p:ph type="title"/>
          </p:nvPr>
        </p:nvSpPr>
        <p:spPr>
          <a:prstGeom prst="rect">
            <a:avLst/>
          </a:prstGeom>
        </p:spPr>
        <p:txBody>
          <a:bodyPr vert="horz" wrap="square" lIns="0" tIns="90753" rIns="0" bIns="0" rtlCol="0">
            <a:spAutoFit/>
          </a:bodyPr>
          <a:lstStyle/>
          <a:p>
            <a:pPr marL="1870710" marR="5080" indent="-1591310">
              <a:lnSpc>
                <a:spcPct val="100499"/>
              </a:lnSpc>
              <a:spcBef>
                <a:spcPts val="80"/>
              </a:spcBef>
            </a:pPr>
            <a:r>
              <a:rPr b="1" spc="-5" dirty="0">
                <a:latin typeface="Arial"/>
                <a:cs typeface="Arial"/>
              </a:rPr>
              <a:t>Geroscience: </a:t>
            </a:r>
            <a:r>
              <a:rPr sz="2400" spc="-5" dirty="0"/>
              <a:t>Intervening on </a:t>
            </a:r>
            <a:r>
              <a:rPr sz="2400" spc="-10" dirty="0"/>
              <a:t>biological </a:t>
            </a:r>
            <a:r>
              <a:rPr sz="2400" spc="-5" dirty="0"/>
              <a:t>aging process </a:t>
            </a:r>
            <a:r>
              <a:rPr sz="2400" dirty="0"/>
              <a:t>to  </a:t>
            </a:r>
            <a:r>
              <a:rPr sz="2400" spc="-10" dirty="0"/>
              <a:t>affect </a:t>
            </a:r>
            <a:r>
              <a:rPr sz="2400" spc="-5" dirty="0"/>
              <a:t>multiple age-related</a:t>
            </a:r>
            <a:r>
              <a:rPr sz="2400" spc="40" dirty="0"/>
              <a:t> </a:t>
            </a:r>
            <a:r>
              <a:rPr sz="2400" spc="-5" dirty="0"/>
              <a:t>diseases</a:t>
            </a:r>
            <a:endParaRPr sz="2400" dirty="0">
              <a:latin typeface="Arial"/>
              <a:cs typeface="Arial"/>
            </a:endParaRPr>
          </a:p>
        </p:txBody>
      </p:sp>
      <p:grpSp>
        <p:nvGrpSpPr>
          <p:cNvPr id="4" name="Group 3" descr="Senotherapeutics: clear senescent cells. Mitohometics: Mitophagy activators. Caloric restriction: mTOR inhibition, AMPK, Sirtuin activation. Autophagy activators and proteolytic systems. Telmerase Reactivation. Elimination of damaged cells. Anti-inflammatory agents and blood-based factors. Stem cell based therapies.">
            <a:extLst>
              <a:ext uri="{FF2B5EF4-FFF2-40B4-BE49-F238E27FC236}">
                <a16:creationId xmlns:a16="http://schemas.microsoft.com/office/drawing/2014/main" id="{E42D21F7-E200-4D31-9DAF-30F8BEF37E47}"/>
              </a:ext>
            </a:extLst>
          </p:cNvPr>
          <p:cNvGrpSpPr/>
          <p:nvPr/>
        </p:nvGrpSpPr>
        <p:grpSpPr>
          <a:xfrm>
            <a:off x="0" y="1042416"/>
            <a:ext cx="9128684" cy="5561614"/>
            <a:chOff x="0" y="1042416"/>
            <a:chExt cx="9128684" cy="5561614"/>
          </a:xfrm>
        </p:grpSpPr>
        <p:sp>
          <p:nvSpPr>
            <p:cNvPr id="2" name="object 2">
              <a:extLst>
                <a:ext uri="{C183D7F6-B498-43B3-948B-1728B52AA6E4}">
                  <adec:decorative xmlns:adec="http://schemas.microsoft.com/office/drawing/2017/decorative" val="1"/>
                </a:ext>
              </a:extLst>
            </p:cNvPr>
            <p:cNvSpPr/>
            <p:nvPr/>
          </p:nvSpPr>
          <p:spPr>
            <a:xfrm>
              <a:off x="0" y="1042416"/>
              <a:ext cx="9128684" cy="5561614"/>
            </a:xfrm>
            <a:prstGeom prst="rect">
              <a:avLst/>
            </a:prstGeom>
            <a:blipFill>
              <a:blip r:embed="rId2" cstate="print"/>
              <a:stretch>
                <a:fillRect/>
              </a:stretch>
            </a:blipFill>
          </p:spPr>
          <p:txBody>
            <a:bodyPr wrap="square" lIns="0" tIns="0" rIns="0" bIns="0" rtlCol="0"/>
            <a:lstStyle/>
            <a:p>
              <a:endParaRPr/>
            </a:p>
          </p:txBody>
        </p:sp>
        <p:sp>
          <p:nvSpPr>
            <p:cNvPr id="9" name="object 9"/>
            <p:cNvSpPr txBox="1"/>
            <p:nvPr/>
          </p:nvSpPr>
          <p:spPr>
            <a:xfrm>
              <a:off x="4770882" y="1082751"/>
              <a:ext cx="2854960" cy="517449"/>
            </a:xfrm>
            <a:prstGeom prst="rect">
              <a:avLst/>
            </a:prstGeom>
            <a:solidFill>
              <a:srgbClr val="ED7C77"/>
            </a:solidFill>
            <a:ln>
              <a:solidFill>
                <a:schemeClr val="bg1"/>
              </a:solidFill>
            </a:ln>
          </p:spPr>
          <p:txBody>
            <a:bodyPr vert="horz" wrap="square" lIns="0" tIns="12065" rIns="0" bIns="0" rtlCol="0">
              <a:spAutoFit/>
            </a:bodyPr>
            <a:lstStyle/>
            <a:p>
              <a:pPr marL="258445">
                <a:lnSpc>
                  <a:spcPct val="100000"/>
                </a:lnSpc>
                <a:spcBef>
                  <a:spcPts val="95"/>
                </a:spcBef>
              </a:pPr>
              <a:r>
                <a:rPr sz="1600" spc="-5" dirty="0">
                  <a:solidFill>
                    <a:srgbClr val="FFFFFF"/>
                  </a:solidFill>
                  <a:latin typeface="Arial"/>
                  <a:cs typeface="Arial"/>
                </a:rPr>
                <a:t>Stem cell based</a:t>
              </a:r>
              <a:r>
                <a:rPr sz="1600" spc="-30" dirty="0">
                  <a:solidFill>
                    <a:srgbClr val="FFFFFF"/>
                  </a:solidFill>
                  <a:latin typeface="Arial"/>
                  <a:cs typeface="Arial"/>
                </a:rPr>
                <a:t> </a:t>
              </a:r>
              <a:r>
                <a:rPr sz="1600" spc="-5" dirty="0">
                  <a:solidFill>
                    <a:srgbClr val="FFFFFF"/>
                  </a:solidFill>
                  <a:latin typeface="Arial"/>
                  <a:cs typeface="Arial"/>
                </a:rPr>
                <a:t>therapies</a:t>
              </a:r>
              <a:endParaRPr lang="en-US" sz="1600" spc="-5" dirty="0">
                <a:solidFill>
                  <a:srgbClr val="FFFFFF"/>
                </a:solidFill>
                <a:latin typeface="Arial"/>
                <a:cs typeface="Arial"/>
              </a:endParaRPr>
            </a:p>
            <a:p>
              <a:pPr marL="258445">
                <a:lnSpc>
                  <a:spcPct val="100000"/>
                </a:lnSpc>
                <a:spcBef>
                  <a:spcPts val="95"/>
                </a:spcBef>
              </a:pPr>
              <a:endParaRPr sz="1600" dirty="0">
                <a:latin typeface="Arial"/>
                <a:cs typeface="Arial"/>
              </a:endParaRPr>
            </a:p>
          </p:txBody>
        </p:sp>
        <p:sp>
          <p:nvSpPr>
            <p:cNvPr id="12" name="object 12"/>
            <p:cNvSpPr txBox="1"/>
            <p:nvPr/>
          </p:nvSpPr>
          <p:spPr>
            <a:xfrm>
              <a:off x="6467095" y="1981200"/>
              <a:ext cx="2554984" cy="513080"/>
            </a:xfrm>
            <a:prstGeom prst="rect">
              <a:avLst/>
            </a:prstGeom>
            <a:solidFill>
              <a:srgbClr val="9FD460"/>
            </a:solidFill>
            <a:ln>
              <a:solidFill>
                <a:schemeClr val="bg1"/>
              </a:solidFill>
            </a:ln>
          </p:spPr>
          <p:txBody>
            <a:bodyPr vert="horz" wrap="square" lIns="0" tIns="12065" rIns="0" bIns="0" rtlCol="0">
              <a:spAutoFit/>
            </a:bodyPr>
            <a:lstStyle/>
            <a:p>
              <a:pPr marL="137160" marR="5080" indent="-125095" algn="ctr">
                <a:lnSpc>
                  <a:spcPct val="100000"/>
                </a:lnSpc>
                <a:spcBef>
                  <a:spcPts val="95"/>
                </a:spcBef>
              </a:pPr>
              <a:r>
                <a:rPr sz="1600" spc="-5" dirty="0">
                  <a:solidFill>
                    <a:srgbClr val="FFFFFF"/>
                  </a:solidFill>
                  <a:latin typeface="Arial"/>
                  <a:cs typeface="Arial"/>
                </a:rPr>
                <a:t>Anti-inflammatory </a:t>
              </a:r>
              <a:r>
                <a:rPr sz="1600" spc="-10" dirty="0">
                  <a:solidFill>
                    <a:srgbClr val="FFFFFF"/>
                  </a:solidFill>
                  <a:latin typeface="Arial"/>
                  <a:cs typeface="Arial"/>
                </a:rPr>
                <a:t>agents  </a:t>
              </a:r>
              <a:r>
                <a:rPr sz="1600" spc="-5" dirty="0">
                  <a:solidFill>
                    <a:srgbClr val="FFFFFF"/>
                  </a:solidFill>
                  <a:latin typeface="Arial"/>
                  <a:cs typeface="Arial"/>
                </a:rPr>
                <a:t>&amp; Blood-based</a:t>
              </a:r>
              <a:r>
                <a:rPr sz="1600" spc="-45" dirty="0">
                  <a:solidFill>
                    <a:srgbClr val="FFFFFF"/>
                  </a:solidFill>
                  <a:latin typeface="Arial"/>
                  <a:cs typeface="Arial"/>
                </a:rPr>
                <a:t> </a:t>
              </a:r>
              <a:r>
                <a:rPr sz="1600" spc="-5" dirty="0">
                  <a:solidFill>
                    <a:srgbClr val="FFFFFF"/>
                  </a:solidFill>
                  <a:latin typeface="Arial"/>
                  <a:cs typeface="Arial"/>
                </a:rPr>
                <a:t>factors</a:t>
              </a:r>
              <a:endParaRPr sz="1600" dirty="0">
                <a:latin typeface="Arial"/>
                <a:cs typeface="Arial"/>
              </a:endParaRPr>
            </a:p>
          </p:txBody>
        </p:sp>
        <p:sp>
          <p:nvSpPr>
            <p:cNvPr id="15" name="object 15"/>
            <p:cNvSpPr txBox="1"/>
            <p:nvPr/>
          </p:nvSpPr>
          <p:spPr>
            <a:xfrm>
              <a:off x="7133081" y="4038600"/>
              <a:ext cx="1950719" cy="513080"/>
            </a:xfrm>
            <a:prstGeom prst="rect">
              <a:avLst/>
            </a:prstGeom>
            <a:solidFill>
              <a:srgbClr val="2C84CD"/>
            </a:solidFill>
            <a:ln>
              <a:solidFill>
                <a:schemeClr val="bg1"/>
              </a:solidFill>
            </a:ln>
          </p:spPr>
          <p:txBody>
            <a:bodyPr vert="horz" wrap="square" lIns="0" tIns="12065" rIns="0" bIns="0" rtlCol="0">
              <a:spAutoFit/>
            </a:bodyPr>
            <a:lstStyle/>
            <a:p>
              <a:pPr marL="12700" marR="5080" indent="46990" algn="ctr">
                <a:lnSpc>
                  <a:spcPct val="100000"/>
                </a:lnSpc>
                <a:spcBef>
                  <a:spcPts val="95"/>
                </a:spcBef>
              </a:pPr>
              <a:r>
                <a:rPr sz="1600" spc="-5" dirty="0">
                  <a:solidFill>
                    <a:srgbClr val="FFFFFF"/>
                  </a:solidFill>
                  <a:latin typeface="Arial"/>
                  <a:cs typeface="Arial"/>
                </a:rPr>
                <a:t>Elimination </a:t>
              </a:r>
              <a:r>
                <a:rPr sz="1600" spc="-10" dirty="0">
                  <a:solidFill>
                    <a:srgbClr val="FFFFFF"/>
                  </a:solidFill>
                  <a:latin typeface="Arial"/>
                  <a:cs typeface="Arial"/>
                </a:rPr>
                <a:t>of  damaged</a:t>
              </a:r>
              <a:r>
                <a:rPr sz="1600" spc="-55" dirty="0">
                  <a:solidFill>
                    <a:srgbClr val="FFFFFF"/>
                  </a:solidFill>
                  <a:latin typeface="Arial"/>
                  <a:cs typeface="Arial"/>
                </a:rPr>
                <a:t> </a:t>
              </a:r>
              <a:r>
                <a:rPr sz="1600" dirty="0">
                  <a:solidFill>
                    <a:srgbClr val="FFFFFF"/>
                  </a:solidFill>
                  <a:latin typeface="Arial"/>
                  <a:cs typeface="Arial"/>
                </a:rPr>
                <a:t>cells</a:t>
              </a:r>
              <a:endParaRPr sz="1600" dirty="0">
                <a:latin typeface="Arial"/>
                <a:cs typeface="Arial"/>
              </a:endParaRPr>
            </a:p>
          </p:txBody>
        </p:sp>
        <p:sp>
          <p:nvSpPr>
            <p:cNvPr id="18" name="object 18"/>
            <p:cNvSpPr txBox="1"/>
            <p:nvPr/>
          </p:nvSpPr>
          <p:spPr>
            <a:xfrm>
              <a:off x="6595109" y="5334000"/>
              <a:ext cx="1950720" cy="513080"/>
            </a:xfrm>
            <a:prstGeom prst="rect">
              <a:avLst/>
            </a:prstGeom>
            <a:solidFill>
              <a:srgbClr val="FF0000"/>
            </a:solidFill>
            <a:ln>
              <a:solidFill>
                <a:schemeClr val="bg1"/>
              </a:solidFill>
            </a:ln>
          </p:spPr>
          <p:txBody>
            <a:bodyPr vert="horz" wrap="square" lIns="0" tIns="12065" rIns="0" bIns="0" rtlCol="0">
              <a:spAutoFit/>
            </a:bodyPr>
            <a:lstStyle/>
            <a:p>
              <a:pPr marL="413384" marR="410845" indent="34925">
                <a:lnSpc>
                  <a:spcPct val="100000"/>
                </a:lnSpc>
                <a:spcBef>
                  <a:spcPts val="95"/>
                </a:spcBef>
              </a:pPr>
              <a:r>
                <a:rPr sz="1600" spc="-25" dirty="0">
                  <a:solidFill>
                    <a:srgbClr val="FFFFFF"/>
                  </a:solidFill>
                  <a:latin typeface="Arial"/>
                  <a:cs typeface="Arial"/>
                </a:rPr>
                <a:t>Telomerase  </a:t>
              </a:r>
              <a:r>
                <a:rPr sz="1600" spc="-10" dirty="0">
                  <a:solidFill>
                    <a:srgbClr val="FFFFFF"/>
                  </a:solidFill>
                  <a:latin typeface="Arial"/>
                  <a:cs typeface="Arial"/>
                </a:rPr>
                <a:t>Rea</a:t>
              </a:r>
              <a:r>
                <a:rPr sz="1600" dirty="0">
                  <a:solidFill>
                    <a:srgbClr val="FFFFFF"/>
                  </a:solidFill>
                  <a:latin typeface="Arial"/>
                  <a:cs typeface="Arial"/>
                </a:rPr>
                <a:t>c</a:t>
              </a:r>
              <a:r>
                <a:rPr sz="1600" spc="-5" dirty="0">
                  <a:solidFill>
                    <a:srgbClr val="FFFFFF"/>
                  </a:solidFill>
                  <a:latin typeface="Arial"/>
                  <a:cs typeface="Arial"/>
                </a:rPr>
                <a:t>t</a:t>
              </a:r>
              <a:r>
                <a:rPr sz="1600" dirty="0">
                  <a:solidFill>
                    <a:srgbClr val="FFFFFF"/>
                  </a:solidFill>
                  <a:latin typeface="Arial"/>
                  <a:cs typeface="Arial"/>
                </a:rPr>
                <a:t>iv</a:t>
              </a:r>
              <a:r>
                <a:rPr sz="1600" spc="-10" dirty="0">
                  <a:solidFill>
                    <a:srgbClr val="FFFFFF"/>
                  </a:solidFill>
                  <a:latin typeface="Arial"/>
                  <a:cs typeface="Arial"/>
                </a:rPr>
                <a:t>at</a:t>
              </a:r>
              <a:r>
                <a:rPr sz="1600" dirty="0">
                  <a:solidFill>
                    <a:srgbClr val="FFFFFF"/>
                  </a:solidFill>
                  <a:latin typeface="Arial"/>
                  <a:cs typeface="Arial"/>
                </a:rPr>
                <a:t>i</a:t>
              </a:r>
              <a:r>
                <a:rPr sz="1600" spc="-10" dirty="0">
                  <a:solidFill>
                    <a:srgbClr val="FFFFFF"/>
                  </a:solidFill>
                  <a:latin typeface="Arial"/>
                  <a:cs typeface="Arial"/>
                </a:rPr>
                <a:t>on</a:t>
              </a:r>
              <a:endParaRPr sz="1600" dirty="0">
                <a:latin typeface="Arial"/>
                <a:cs typeface="Arial"/>
              </a:endParaRPr>
            </a:p>
          </p:txBody>
        </p:sp>
        <p:sp>
          <p:nvSpPr>
            <p:cNvPr id="19" name="object 19">
              <a:extLst>
                <a:ext uri="{C183D7F6-B498-43B3-948B-1728B52AA6E4}">
                  <adec:decorative xmlns:adec="http://schemas.microsoft.com/office/drawing/2017/decorative" val="1"/>
                </a:ext>
              </a:extLst>
            </p:cNvPr>
            <p:cNvSpPr/>
            <p:nvPr/>
          </p:nvSpPr>
          <p:spPr>
            <a:xfrm>
              <a:off x="3814571" y="6096000"/>
              <a:ext cx="1950720" cy="447040"/>
            </a:xfrm>
            <a:custGeom>
              <a:avLst/>
              <a:gdLst/>
              <a:ahLst/>
              <a:cxnLst/>
              <a:rect l="l" t="t" r="r" b="b"/>
              <a:pathLst>
                <a:path w="1950720" h="447040">
                  <a:moveTo>
                    <a:pt x="0" y="0"/>
                  </a:moveTo>
                  <a:lnTo>
                    <a:pt x="1950720" y="0"/>
                  </a:lnTo>
                  <a:lnTo>
                    <a:pt x="1950720" y="446531"/>
                  </a:lnTo>
                  <a:lnTo>
                    <a:pt x="0" y="446531"/>
                  </a:lnTo>
                  <a:lnTo>
                    <a:pt x="0" y="0"/>
                  </a:lnTo>
                  <a:close/>
                </a:path>
              </a:pathLst>
            </a:custGeom>
            <a:solidFill>
              <a:srgbClr val="E7E7E7"/>
            </a:solidFill>
          </p:spPr>
          <p:txBody>
            <a:bodyPr wrap="square" lIns="0" tIns="0" rIns="0" bIns="0" rtlCol="0"/>
            <a:lstStyle/>
            <a:p>
              <a:endParaRPr/>
            </a:p>
          </p:txBody>
        </p:sp>
        <p:sp>
          <p:nvSpPr>
            <p:cNvPr id="22" name="object 22"/>
            <p:cNvSpPr txBox="1"/>
            <p:nvPr/>
          </p:nvSpPr>
          <p:spPr>
            <a:xfrm>
              <a:off x="712469" y="5181600"/>
              <a:ext cx="2397760" cy="513080"/>
            </a:xfrm>
            <a:prstGeom prst="rect">
              <a:avLst/>
            </a:prstGeom>
            <a:solidFill>
              <a:srgbClr val="8546B1"/>
            </a:solidFill>
            <a:ln>
              <a:solidFill>
                <a:schemeClr val="bg1"/>
              </a:solidFill>
            </a:ln>
          </p:spPr>
          <p:txBody>
            <a:bodyPr vert="horz" wrap="square" lIns="0" tIns="12065" rIns="0" bIns="0" rtlCol="0">
              <a:spAutoFit/>
            </a:bodyPr>
            <a:lstStyle/>
            <a:p>
              <a:pPr marL="323215" marR="148590" indent="-170815">
                <a:lnSpc>
                  <a:spcPct val="100000"/>
                </a:lnSpc>
                <a:spcBef>
                  <a:spcPts val="95"/>
                </a:spcBef>
              </a:pPr>
              <a:r>
                <a:rPr sz="1600" spc="-10" dirty="0">
                  <a:solidFill>
                    <a:srgbClr val="FFFFFF"/>
                  </a:solidFill>
                  <a:latin typeface="Arial"/>
                  <a:cs typeface="Arial"/>
                </a:rPr>
                <a:t>Autophagy </a:t>
              </a:r>
              <a:r>
                <a:rPr sz="1600" spc="-5" dirty="0">
                  <a:solidFill>
                    <a:srgbClr val="FFFFFF"/>
                  </a:solidFill>
                  <a:latin typeface="Arial"/>
                  <a:cs typeface="Arial"/>
                </a:rPr>
                <a:t>activators &amp;  Proteolytic</a:t>
              </a:r>
              <a:r>
                <a:rPr sz="1600" spc="-10" dirty="0">
                  <a:solidFill>
                    <a:srgbClr val="FFFFFF"/>
                  </a:solidFill>
                  <a:latin typeface="Arial"/>
                  <a:cs typeface="Arial"/>
                </a:rPr>
                <a:t> </a:t>
              </a:r>
              <a:r>
                <a:rPr sz="1600" spc="-5" dirty="0">
                  <a:solidFill>
                    <a:srgbClr val="FFFFFF"/>
                  </a:solidFill>
                  <a:latin typeface="Arial"/>
                  <a:cs typeface="Arial"/>
                </a:rPr>
                <a:t>systems</a:t>
              </a:r>
              <a:endParaRPr sz="1600" dirty="0">
                <a:latin typeface="Arial"/>
                <a:cs typeface="Arial"/>
              </a:endParaRPr>
            </a:p>
          </p:txBody>
        </p:sp>
        <p:sp>
          <p:nvSpPr>
            <p:cNvPr id="25" name="object 25"/>
            <p:cNvSpPr txBox="1"/>
            <p:nvPr/>
          </p:nvSpPr>
          <p:spPr>
            <a:xfrm>
              <a:off x="121920" y="3657600"/>
              <a:ext cx="2216785" cy="756920"/>
            </a:xfrm>
            <a:prstGeom prst="rect">
              <a:avLst/>
            </a:prstGeom>
            <a:solidFill>
              <a:srgbClr val="00BDF5"/>
            </a:solidFill>
            <a:ln>
              <a:solidFill>
                <a:schemeClr val="bg1"/>
              </a:solidFill>
            </a:ln>
          </p:spPr>
          <p:txBody>
            <a:bodyPr vert="horz" wrap="square" lIns="0" tIns="12065" rIns="0" bIns="0" rtlCol="0">
              <a:spAutoFit/>
            </a:bodyPr>
            <a:lstStyle/>
            <a:p>
              <a:pPr marL="12700" marR="628015">
                <a:lnSpc>
                  <a:spcPct val="100000"/>
                </a:lnSpc>
                <a:spcBef>
                  <a:spcPts val="95"/>
                </a:spcBef>
              </a:pPr>
              <a:r>
                <a:rPr sz="1600" spc="-5" dirty="0">
                  <a:solidFill>
                    <a:srgbClr val="FFFFFF"/>
                  </a:solidFill>
                  <a:latin typeface="Arial"/>
                  <a:cs typeface="Arial"/>
                </a:rPr>
                <a:t>Caloric</a:t>
              </a:r>
              <a:r>
                <a:rPr sz="1600" spc="-60" dirty="0">
                  <a:solidFill>
                    <a:srgbClr val="FFFFFF"/>
                  </a:solidFill>
                  <a:latin typeface="Arial"/>
                  <a:cs typeface="Arial"/>
                </a:rPr>
                <a:t> </a:t>
              </a:r>
              <a:r>
                <a:rPr sz="1600" spc="-5" dirty="0">
                  <a:solidFill>
                    <a:srgbClr val="FFFFFF"/>
                  </a:solidFill>
                  <a:latin typeface="Arial"/>
                  <a:cs typeface="Arial"/>
                </a:rPr>
                <a:t>restriction  </a:t>
              </a:r>
              <a:r>
                <a:rPr sz="1600" spc="-15" dirty="0">
                  <a:solidFill>
                    <a:srgbClr val="FFFFFF"/>
                  </a:solidFill>
                  <a:latin typeface="Arial"/>
                  <a:cs typeface="Arial"/>
                </a:rPr>
                <a:t>mTOR</a:t>
              </a:r>
              <a:r>
                <a:rPr sz="1600" spc="-5" dirty="0">
                  <a:solidFill>
                    <a:srgbClr val="FFFFFF"/>
                  </a:solidFill>
                  <a:latin typeface="Arial"/>
                  <a:cs typeface="Arial"/>
                </a:rPr>
                <a:t> inhibition</a:t>
              </a:r>
              <a:endParaRPr sz="1600" dirty="0">
                <a:latin typeface="Arial"/>
                <a:cs typeface="Arial"/>
              </a:endParaRPr>
            </a:p>
            <a:p>
              <a:pPr marL="12700">
                <a:lnSpc>
                  <a:spcPct val="100000"/>
                </a:lnSpc>
              </a:pPr>
              <a:r>
                <a:rPr sz="1600" spc="-5" dirty="0">
                  <a:solidFill>
                    <a:srgbClr val="FFFFFF"/>
                  </a:solidFill>
                  <a:latin typeface="Arial"/>
                  <a:cs typeface="Arial"/>
                </a:rPr>
                <a:t>AMPK, Sirtuin</a:t>
              </a:r>
              <a:r>
                <a:rPr sz="1600" spc="-120" dirty="0">
                  <a:solidFill>
                    <a:srgbClr val="FFFFFF"/>
                  </a:solidFill>
                  <a:latin typeface="Arial"/>
                  <a:cs typeface="Arial"/>
                </a:rPr>
                <a:t> </a:t>
              </a:r>
              <a:r>
                <a:rPr sz="1600" spc="-5" dirty="0">
                  <a:solidFill>
                    <a:srgbClr val="FFFFFF"/>
                  </a:solidFill>
                  <a:latin typeface="Arial"/>
                  <a:cs typeface="Arial"/>
                </a:rPr>
                <a:t>Activation</a:t>
              </a:r>
              <a:endParaRPr sz="1600" dirty="0">
                <a:latin typeface="Arial"/>
                <a:cs typeface="Arial"/>
              </a:endParaRPr>
            </a:p>
          </p:txBody>
        </p:sp>
        <p:sp>
          <p:nvSpPr>
            <p:cNvPr id="28" name="object 28"/>
            <p:cNvSpPr txBox="1"/>
            <p:nvPr/>
          </p:nvSpPr>
          <p:spPr>
            <a:xfrm>
              <a:off x="121921" y="1828800"/>
              <a:ext cx="1935479" cy="756920"/>
            </a:xfrm>
            <a:prstGeom prst="rect">
              <a:avLst/>
            </a:prstGeom>
            <a:solidFill>
              <a:srgbClr val="EB8331"/>
            </a:solidFill>
            <a:ln>
              <a:solidFill>
                <a:schemeClr val="bg1"/>
              </a:solidFill>
            </a:ln>
          </p:spPr>
          <p:txBody>
            <a:bodyPr vert="horz" wrap="square" lIns="0" tIns="12065" rIns="0" bIns="0" rtlCol="0">
              <a:spAutoFit/>
            </a:bodyPr>
            <a:lstStyle/>
            <a:p>
              <a:pPr marL="12700" marR="5080">
                <a:lnSpc>
                  <a:spcPct val="100000"/>
                </a:lnSpc>
                <a:spcBef>
                  <a:spcPts val="95"/>
                </a:spcBef>
              </a:pPr>
              <a:r>
                <a:rPr sz="1600" spc="-5" dirty="0">
                  <a:solidFill>
                    <a:srgbClr val="FFFFFF"/>
                  </a:solidFill>
                  <a:latin typeface="Arial"/>
                  <a:cs typeface="Arial"/>
                </a:rPr>
                <a:t>Mitohormetics  Mitophagy</a:t>
              </a:r>
              <a:r>
                <a:rPr sz="1600" spc="-40" dirty="0">
                  <a:solidFill>
                    <a:srgbClr val="FFFFFF"/>
                  </a:solidFill>
                  <a:latin typeface="Arial"/>
                  <a:cs typeface="Arial"/>
                </a:rPr>
                <a:t> </a:t>
              </a:r>
              <a:r>
                <a:rPr sz="1600" spc="-5" dirty="0">
                  <a:solidFill>
                    <a:srgbClr val="FFFFFF"/>
                  </a:solidFill>
                  <a:latin typeface="Arial"/>
                  <a:cs typeface="Arial"/>
                </a:rPr>
                <a:t>activators  Mito-targeted</a:t>
              </a:r>
              <a:r>
                <a:rPr sz="1600" spc="10" dirty="0">
                  <a:solidFill>
                    <a:srgbClr val="FFFFFF"/>
                  </a:solidFill>
                  <a:latin typeface="Arial"/>
                  <a:cs typeface="Arial"/>
                </a:rPr>
                <a:t> </a:t>
              </a:r>
              <a:r>
                <a:rPr sz="1600" spc="-10" dirty="0">
                  <a:solidFill>
                    <a:srgbClr val="FFFFFF"/>
                  </a:solidFill>
                  <a:latin typeface="Arial"/>
                  <a:cs typeface="Arial"/>
                </a:rPr>
                <a:t>antiox</a:t>
              </a:r>
              <a:endParaRPr sz="1600" dirty="0">
                <a:latin typeface="Arial"/>
                <a:cs typeface="Arial"/>
              </a:endParaRPr>
            </a:p>
          </p:txBody>
        </p:sp>
        <p:sp>
          <p:nvSpPr>
            <p:cNvPr id="6" name="object 6"/>
            <p:cNvSpPr txBox="1"/>
            <p:nvPr/>
          </p:nvSpPr>
          <p:spPr>
            <a:xfrm>
              <a:off x="1162050" y="1087120"/>
              <a:ext cx="2783205" cy="513080"/>
            </a:xfrm>
            <a:prstGeom prst="rect">
              <a:avLst/>
            </a:prstGeom>
            <a:solidFill>
              <a:srgbClr val="4674A4"/>
            </a:solidFill>
            <a:ln>
              <a:solidFill>
                <a:schemeClr val="bg1"/>
              </a:solidFill>
            </a:ln>
          </p:spPr>
          <p:txBody>
            <a:bodyPr vert="horz" wrap="square" lIns="0" tIns="12065" rIns="0" bIns="0" rtlCol="0">
              <a:spAutoFit/>
            </a:bodyPr>
            <a:lstStyle/>
            <a:p>
              <a:pPr marL="445134" marR="442595" indent="126364">
                <a:lnSpc>
                  <a:spcPct val="100000"/>
                </a:lnSpc>
                <a:spcBef>
                  <a:spcPts val="95"/>
                </a:spcBef>
              </a:pPr>
              <a:r>
                <a:rPr sz="1600" spc="-5" dirty="0">
                  <a:solidFill>
                    <a:srgbClr val="FFFFFF"/>
                  </a:solidFill>
                  <a:latin typeface="Arial"/>
                  <a:cs typeface="Arial"/>
                </a:rPr>
                <a:t>Senotherapeutics:  clear senescent</a:t>
              </a:r>
              <a:r>
                <a:rPr sz="1600" spc="-70" dirty="0">
                  <a:solidFill>
                    <a:srgbClr val="FFFFFF"/>
                  </a:solidFill>
                  <a:latin typeface="Arial"/>
                  <a:cs typeface="Arial"/>
                </a:rPr>
                <a:t> </a:t>
              </a:r>
              <a:r>
                <a:rPr sz="1600" dirty="0">
                  <a:solidFill>
                    <a:srgbClr val="FFFFFF"/>
                  </a:solidFill>
                  <a:latin typeface="Arial"/>
                  <a:cs typeface="Arial"/>
                </a:rPr>
                <a:t>cells</a:t>
              </a:r>
              <a:endParaRPr sz="1600" dirty="0">
                <a:latin typeface="Arial"/>
                <a:cs typeface="Arial"/>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5686</TotalTime>
  <Words>1875</Words>
  <Application>Microsoft Office PowerPoint</Application>
  <PresentationFormat>On-screen Show (4:3)</PresentationFormat>
  <Paragraphs>369</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Gill Sans MT</vt:lpstr>
      <vt:lpstr>Times New Roman</vt:lpstr>
      <vt:lpstr>Wingdings</vt:lpstr>
      <vt:lpstr>Office Theme</vt:lpstr>
      <vt:lpstr>Clinical trials targeting aging to extend  healthspan: the TAME trial</vt:lpstr>
      <vt:lpstr>Conflicts to Disclose</vt:lpstr>
      <vt:lpstr>TAME: Aging Outcomes Trial</vt:lpstr>
      <vt:lpstr>Geroscience: paradigm shift in treatment approach</vt:lpstr>
      <vt:lpstr>Geroscience: paradigm shift in treatment approach </vt:lpstr>
      <vt:lpstr>Age is the strongest risk factor  for chronic diseases.</vt:lpstr>
      <vt:lpstr>Geroscience Hypothesis: target biological aging processes to delay incidence of  chronic diseases or disability</vt:lpstr>
      <vt:lpstr>Geroscience Hallmarks of Biological Aging</vt:lpstr>
      <vt:lpstr>Geroscience: Intervening on biological aging process to  affect multiple age-related diseases</vt:lpstr>
      <vt:lpstr>Intervention Testing Program (NIA) Multi-site preclinical trials of interventions with the potential to  extend lifespan in mice</vt:lpstr>
      <vt:lpstr>Intervention Testing Program (NIA)</vt:lpstr>
      <vt:lpstr>Metformin started at midlife increases  lifespan and healthspan in mice</vt:lpstr>
      <vt:lpstr>Metformin as a drug that targets aging</vt:lpstr>
      <vt:lpstr>3 Premises from Geroscience:</vt:lpstr>
      <vt:lpstr>Interventions Testing for Humans Safe, Effective, Relatively Inexpensive</vt:lpstr>
      <vt:lpstr>Geroscience Network of basic aging biologists,  gerontologists, geriatricians, and clinical trial experts</vt:lpstr>
      <vt:lpstr>Clinical trial to test the geroscience hypothesis</vt:lpstr>
      <vt:lpstr>Evaluation Continuum</vt:lpstr>
      <vt:lpstr>Multiple Morbidity Composite Outcome</vt:lpstr>
      <vt:lpstr>Selecting Diseases for the Composite</vt:lpstr>
      <vt:lpstr>Incidence of 20 Chronic Comorbid Conditions</vt:lpstr>
      <vt:lpstr>Incidence of 20 Chronic Comorbid Conditions Recommended by the US-DHHS (13-20).</vt:lpstr>
      <vt:lpstr> </vt:lpstr>
      <vt:lpstr>Selecting Diseases for the Composite </vt:lpstr>
      <vt:lpstr>Metformin and Age-Related Diseases Preliminary data from trials &amp; observational studies</vt:lpstr>
      <vt:lpstr>Multiple Morbidity Composite Outcome Major Disease Families</vt:lpstr>
      <vt:lpstr>Trial Design: Summary Points</vt:lpstr>
      <vt:lpstr>TAME Aging Outcomes Trial</vt:lpstr>
      <vt:lpstr>  (Biological) Change in biomarkers of aging.</vt:lpstr>
      <vt:lpstr> (Biological) Change in biomarkers of aging.</vt:lpstr>
      <vt:lpstr>  </vt:lpstr>
      <vt:lpstr>   </vt:lpstr>
      <vt:lpstr>Collaboratively designed: Investigators, FDA  regulatory officials, NIH &amp; key stakeholders</vt:lpstr>
      <vt:lpstr>Considerations for HIV &amp; Aging</vt:lpstr>
      <vt:lpstr>TAME Trial Sites: Institutions &amp; Investigators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Roth</dc:creator>
  <cp:lastModifiedBy>Fike, Nathalie (NIH/NHLBI) [C]</cp:lastModifiedBy>
  <cp:revision>43</cp:revision>
  <dcterms:created xsi:type="dcterms:W3CDTF">2019-11-05T17:12:54Z</dcterms:created>
  <dcterms:modified xsi:type="dcterms:W3CDTF">2019-11-22T18:55:28Z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2019-09-26T00:00:00Z</vt:filetime>
  </property>
  <property fmtid="{D5CDD505-2E9C-101B-9397-08002B2CF9AE}" pid="3" name="Creator">
    <vt:lpwstr>Acrobat PDFMaker 19 for PowerPoint</vt:lpwstr>
  </property>
  <property fmtid="{D5CDD505-2E9C-101B-9397-08002B2CF9AE}" pid="4" name="LastSaved">
    <vt:filetime>2019-11-05T00:00:00Z</vt:filetime>
  </property>
</Properties>
</file>