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handoutMasterIdLst>
    <p:handoutMasterId r:id="rId20"/>
  </p:handoutMasterIdLst>
  <p:sldIdLst>
    <p:sldId id="256" r:id="rId2"/>
    <p:sldId id="257" r:id="rId3"/>
    <p:sldId id="258" r:id="rId4"/>
    <p:sldId id="263" r:id="rId5"/>
    <p:sldId id="264" r:id="rId6"/>
    <p:sldId id="297" r:id="rId7"/>
    <p:sldId id="352" r:id="rId8"/>
    <p:sldId id="320" r:id="rId9"/>
    <p:sldId id="319" r:id="rId10"/>
    <p:sldId id="361" r:id="rId11"/>
    <p:sldId id="337" r:id="rId12"/>
    <p:sldId id="317" r:id="rId13"/>
    <p:sldId id="365" r:id="rId14"/>
    <p:sldId id="359" r:id="rId15"/>
    <p:sldId id="360" r:id="rId16"/>
    <p:sldId id="322" r:id="rId17"/>
    <p:sldId id="354" r:id="rId18"/>
    <p:sldId id="3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C4575-53E6-8743-80B1-98B29CF3ACE0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99B2-0E39-C442-ADCD-26506A62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4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September 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September 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667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956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763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8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0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443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2EB412-E790-42EA-81FE-2925D3A43D91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8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are.diabetesjournals.org/content/37/8/2067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tiff"/><Relationship Id="rId11" Type="http://schemas.openxmlformats.org/officeDocument/2006/relationships/image" Target="../media/image25.tiff"/><Relationship Id="rId5" Type="http://schemas.openxmlformats.org/officeDocument/2006/relationships/image" Target="../media/image19.tiff"/><Relationship Id="rId10" Type="http://schemas.openxmlformats.org/officeDocument/2006/relationships/image" Target="../media/image24.tiff"/><Relationship Id="rId4" Type="http://schemas.openxmlformats.org/officeDocument/2006/relationships/image" Target="../media/image18.tiff"/><Relationship Id="rId9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3" y="665988"/>
            <a:ext cx="8446168" cy="192722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B0F0"/>
                </a:solidFill>
              </a:rPr>
              <a:t>SYNDEMIcs</a:t>
            </a:r>
            <a:r>
              <a:rPr lang="en-US" sz="2800" dirty="0">
                <a:solidFill>
                  <a:srgbClr val="00B0F0"/>
                </a:solidFill>
              </a:rPr>
              <a:t>: An Introduction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18147" y="3264989"/>
            <a:ext cx="7507705" cy="3099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effectLst/>
              </a:rPr>
              <a:t>HIV-associated Comorbidities, Co-Infections, and Complications Workshop</a:t>
            </a:r>
            <a:endParaRPr lang="en-US" sz="2400" dirty="0">
              <a:effectLst/>
            </a:endParaRPr>
          </a:p>
          <a:p>
            <a:pPr algn="ctr"/>
            <a:r>
              <a:rPr lang="en-US" sz="2400" dirty="0">
                <a:effectLst/>
              </a:rPr>
              <a:t>National Institutes of Health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Emily Mendenhall, PhD, MPH</a:t>
            </a:r>
          </a:p>
          <a:p>
            <a:pPr algn="ctr"/>
            <a:r>
              <a:rPr lang="en-US" dirty="0"/>
              <a:t>Provost’s Distinguished Associate Professor</a:t>
            </a:r>
          </a:p>
          <a:p>
            <a:pPr algn="ctr"/>
            <a:r>
              <a:rPr lang="en-US" dirty="0"/>
              <a:t>Edmund A. Walsh School of Foreign Service</a:t>
            </a:r>
          </a:p>
          <a:p>
            <a:pPr algn="ctr"/>
            <a:r>
              <a:rPr lang="en-US" dirty="0"/>
              <a:t>Georgetown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92932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FDFD7-731C-4347-B337-B5E68732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3" y="5209673"/>
            <a:ext cx="1239253" cy="1239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8332D-9543-3E41-9256-B7BB375E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1" y="168443"/>
            <a:ext cx="4320092" cy="6532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E51F7-2C15-2A40-A845-AFD23EAEEBE6}"/>
              </a:ext>
            </a:extLst>
          </p:cNvPr>
          <p:cNvSpPr txBox="1"/>
          <p:nvPr/>
        </p:nvSpPr>
        <p:spPr>
          <a:xfrm>
            <a:off x="4716379" y="794082"/>
            <a:ext cx="39824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From the Introduction: </a:t>
            </a:r>
          </a:p>
          <a:p>
            <a:r>
              <a:rPr lang="en-US" sz="2200" dirty="0"/>
              <a:t>“the trauma of forced relocation and fragmented social worlds cannot be removed from this story, because </a:t>
            </a:r>
            <a:r>
              <a:rPr lang="en-US" sz="2200" dirty="0">
                <a:solidFill>
                  <a:srgbClr val="00B0F0"/>
                </a:solidFill>
              </a:rPr>
              <a:t>real biological and pathological pathways of trauma and chronic stress lead to diabetes</a:t>
            </a:r>
            <a:r>
              <a:rPr lang="en-US" sz="2200" dirty="0"/>
              <a:t>, from epigenetics to psychophysiology.” </a:t>
            </a:r>
          </a:p>
        </p:txBody>
      </p:sp>
    </p:spTree>
    <p:extLst>
      <p:ext uri="{BB962C8B-B14F-4D97-AF65-F5344CB8AC3E}">
        <p14:creationId xmlns:p14="http://schemas.microsoft.com/office/powerpoint/2010/main" val="304072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6211" y="1134308"/>
            <a:ext cx="4527884" cy="79074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Esther</a:t>
            </a:r>
          </a:p>
        </p:txBody>
      </p:sp>
      <p:pic>
        <p:nvPicPr>
          <p:cNvPr id="4" name="Content Placeholder 4" descr="EA-TB-524x350.jpg">
            <a:extLst>
              <a:ext uri="{FF2B5EF4-FFF2-40B4-BE49-F238E27FC236}">
                <a16:creationId xmlns:a16="http://schemas.microsoft.com/office/drawing/2014/main" id="{49AA35CF-A0C2-8F45-B648-A0D9088157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 b="5640"/>
          <a:stretch>
            <a:fillRect/>
          </a:stretch>
        </p:blipFill>
        <p:spPr>
          <a:xfrm>
            <a:off x="1754699" y="2401115"/>
            <a:ext cx="5750907" cy="3407945"/>
          </a:xfrm>
        </p:spPr>
      </p:pic>
    </p:spTree>
    <p:extLst>
      <p:ext uri="{BB962C8B-B14F-4D97-AF65-F5344CB8AC3E}">
        <p14:creationId xmlns:p14="http://schemas.microsoft.com/office/powerpoint/2010/main" val="5350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6100" y="238235"/>
            <a:ext cx="7866968" cy="125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rgbClr val="00B0F0"/>
                </a:solidFill>
              </a:rPr>
              <a:t>Interactions: </a:t>
            </a:r>
          </a:p>
          <a:p>
            <a:pPr algn="ctr"/>
            <a:r>
              <a:rPr lang="en-US" sz="2900" dirty="0">
                <a:solidFill>
                  <a:srgbClr val="00B0F0"/>
                </a:solidFill>
              </a:rPr>
              <a:t>biological, behavioral, psychological, social</a:t>
            </a:r>
          </a:p>
        </p:txBody>
      </p:sp>
      <p:pic>
        <p:nvPicPr>
          <p:cNvPr id="8" name="Picture 7" descr="F1.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867407"/>
            <a:ext cx="7866968" cy="465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3558" y="6526127"/>
            <a:ext cx="16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Holt et al 2014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2BF8C9-5468-5943-A50E-BC640D1E2269}"/>
              </a:ext>
            </a:extLst>
          </p:cNvPr>
          <p:cNvSpPr/>
          <p:nvPr/>
        </p:nvSpPr>
        <p:spPr>
          <a:xfrm>
            <a:off x="360947" y="1660358"/>
            <a:ext cx="2454442" cy="19972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8601-0FB1-E544-85F2-FC88166D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37" y="274638"/>
            <a:ext cx="8696495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Why are diabetes + Infections </a:t>
            </a:r>
            <a:r>
              <a:rPr lang="en-US" dirty="0" err="1">
                <a:solidFill>
                  <a:srgbClr val="00B0F0"/>
                </a:solidFill>
              </a:rPr>
              <a:t>syndemic</a:t>
            </a:r>
            <a:r>
              <a:rPr lang="en-US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89A53-4D86-424E-9E94-8ABAFE6A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7" y="1719148"/>
            <a:ext cx="8082883" cy="152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8FE32-7C75-CD40-9647-5281EDB8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81" y="3621862"/>
            <a:ext cx="6673513" cy="18623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0ED6BD-B5FF-CE46-8028-5044795F3035}"/>
              </a:ext>
            </a:extLst>
          </p:cNvPr>
          <p:cNvSpPr/>
          <p:nvPr/>
        </p:nvSpPr>
        <p:spPr>
          <a:xfrm>
            <a:off x="2049382" y="3242748"/>
            <a:ext cx="6673513" cy="3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BEA06-CE10-B148-A4EF-25A74C21639B}"/>
              </a:ext>
            </a:extLst>
          </p:cNvPr>
          <p:cNvSpPr/>
          <p:nvPr/>
        </p:nvSpPr>
        <p:spPr>
          <a:xfrm>
            <a:off x="3657599" y="4126661"/>
            <a:ext cx="2971801" cy="31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5D49F-F588-384B-8634-41127512E848}"/>
              </a:ext>
            </a:extLst>
          </p:cNvPr>
          <p:cNvSpPr txBox="1"/>
          <p:nvPr/>
        </p:nvSpPr>
        <p:spPr>
          <a:xfrm>
            <a:off x="144382" y="5860788"/>
            <a:ext cx="667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diabetes emerges within context of crisis, displacement, and hunger, the condition will converge and interact with other common infections in those contexts, such as malaria and tuberculosis.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D6ADD-CFD8-C148-8D37-6CC0DA195C7A}"/>
              </a:ext>
            </a:extLst>
          </p:cNvPr>
          <p:cNvSpPr/>
          <p:nvPr/>
        </p:nvSpPr>
        <p:spPr>
          <a:xfrm>
            <a:off x="144382" y="5504165"/>
            <a:ext cx="6673513" cy="3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CF4A2-B962-8146-9053-D264165C1CC2}"/>
              </a:ext>
            </a:extLst>
          </p:cNvPr>
          <p:cNvSpPr/>
          <p:nvPr/>
        </p:nvSpPr>
        <p:spPr>
          <a:xfrm>
            <a:off x="6966284" y="5860788"/>
            <a:ext cx="196114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56302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E1799-BAED-894F-ADA9-5A4206D6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Why do </a:t>
            </a:r>
            <a:r>
              <a:rPr lang="en-US" dirty="0" err="1">
                <a:solidFill>
                  <a:srgbClr val="00B0F0"/>
                </a:solidFill>
              </a:rPr>
              <a:t>syndemics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7397-480A-6345-ADD8-B37877AA9C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884821"/>
          </a:xfrm>
        </p:spPr>
        <p:txBody>
          <a:bodyPr>
            <a:normAutofit/>
          </a:bodyPr>
          <a:lstStyle/>
          <a:p>
            <a:r>
              <a:rPr lang="en-US" sz="2400" dirty="0"/>
              <a:t>Changing the way we </a:t>
            </a:r>
            <a:r>
              <a:rPr lang="en-US" sz="2400" b="1" dirty="0">
                <a:solidFill>
                  <a:srgbClr val="00B0F0"/>
                </a:solidFill>
              </a:rPr>
              <a:t>think</a:t>
            </a:r>
            <a:r>
              <a:rPr lang="en-US" sz="2400" b="1" dirty="0"/>
              <a:t> </a:t>
            </a:r>
            <a:r>
              <a:rPr lang="en-US" sz="2400" dirty="0"/>
              <a:t>about disease</a:t>
            </a:r>
          </a:p>
          <a:p>
            <a:r>
              <a:rPr lang="en-US" sz="2400" dirty="0"/>
              <a:t>Recognizing </a:t>
            </a:r>
            <a:r>
              <a:rPr lang="en-US" sz="2400" b="1" dirty="0">
                <a:solidFill>
                  <a:srgbClr val="00B0F0"/>
                </a:solidFill>
              </a:rPr>
              <a:t>diseases rarely exist in isolation</a:t>
            </a:r>
          </a:p>
          <a:p>
            <a:r>
              <a:rPr lang="en-US" sz="2400" dirty="0"/>
              <a:t>Identifying how and what social, political, economic, and ecological factors </a:t>
            </a:r>
            <a:r>
              <a:rPr lang="en-US" sz="2400" b="1" dirty="0">
                <a:solidFill>
                  <a:srgbClr val="00B0F0"/>
                </a:solidFill>
              </a:rPr>
              <a:t>drive poor health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  <a:p>
            <a:r>
              <a:rPr lang="en-US" sz="2400" dirty="0"/>
              <a:t>Determining how </a:t>
            </a:r>
            <a:r>
              <a:rPr lang="en-US" sz="2400" b="1" dirty="0">
                <a:solidFill>
                  <a:srgbClr val="00B0F0"/>
                </a:solidFill>
              </a:rPr>
              <a:t>co-occurring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diseases, medications, social dynamics, clinical barriers make people sicker</a:t>
            </a:r>
          </a:p>
          <a:p>
            <a:r>
              <a:rPr lang="en-US" sz="2400" dirty="0"/>
              <a:t>Understanding the most effective clinical and community-based interventions to </a:t>
            </a:r>
            <a:r>
              <a:rPr lang="en-US" sz="2400" b="1" dirty="0">
                <a:solidFill>
                  <a:srgbClr val="00B0F0"/>
                </a:solidFill>
              </a:rPr>
              <a:t>mitigate </a:t>
            </a:r>
            <a:r>
              <a:rPr lang="en-US" sz="2400" b="1" dirty="0" err="1">
                <a:solidFill>
                  <a:srgbClr val="00B0F0"/>
                </a:solidFill>
              </a:rPr>
              <a:t>syndemic</a:t>
            </a:r>
            <a:r>
              <a:rPr lang="en-US" sz="2400" b="1" dirty="0">
                <a:solidFill>
                  <a:srgbClr val="00B0F0"/>
                </a:solidFill>
              </a:rPr>
              <a:t> interactions</a:t>
            </a:r>
          </a:p>
          <a:p>
            <a:r>
              <a:rPr lang="en-US" sz="2400" dirty="0"/>
              <a:t>Recognizing </a:t>
            </a:r>
            <a:r>
              <a:rPr lang="en-US" sz="2400" b="1" dirty="0">
                <a:solidFill>
                  <a:srgbClr val="00B0F0"/>
                </a:solidFill>
              </a:rPr>
              <a:t>social policy </a:t>
            </a:r>
            <a:r>
              <a:rPr lang="en-US" sz="2400" dirty="0"/>
              <a:t>as key health interventions</a:t>
            </a:r>
          </a:p>
          <a:p>
            <a:r>
              <a:rPr lang="en-US" sz="2400" dirty="0"/>
              <a:t>Emphasizing need for </a:t>
            </a:r>
            <a:r>
              <a:rPr lang="en-US" sz="2400" b="1" dirty="0">
                <a:solidFill>
                  <a:srgbClr val="00B0F0"/>
                </a:solidFill>
              </a:rPr>
              <a:t>people-centered care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1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523B-A2F8-DF4A-8518-E7C8A57C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 Transdisciplinary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BFC12-507C-B54A-82D1-ED3705D358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32947"/>
          </a:xfrm>
        </p:spPr>
        <p:txBody>
          <a:bodyPr>
            <a:normAutofit/>
          </a:bodyPr>
          <a:lstStyle/>
          <a:p>
            <a:r>
              <a:rPr lang="en-US" sz="2600" dirty="0"/>
              <a:t>Syndemics shift how we </a:t>
            </a:r>
            <a:r>
              <a:rPr lang="en-US" sz="2600" dirty="0">
                <a:solidFill>
                  <a:srgbClr val="00B0F0"/>
                </a:solidFill>
              </a:rPr>
              <a:t>think</a:t>
            </a:r>
            <a:r>
              <a:rPr lang="en-US" sz="2600" dirty="0"/>
              <a:t> about disease</a:t>
            </a:r>
          </a:p>
          <a:p>
            <a:r>
              <a:rPr lang="en-US" sz="2600" dirty="0"/>
              <a:t>Change how we </a:t>
            </a:r>
            <a:r>
              <a:rPr lang="en-US" sz="2600" dirty="0">
                <a:solidFill>
                  <a:srgbClr val="00B0F0"/>
                </a:solidFill>
              </a:rPr>
              <a:t>talk</a:t>
            </a:r>
            <a:r>
              <a:rPr lang="en-US" sz="2600" dirty="0"/>
              <a:t> about co-occurrence </a:t>
            </a:r>
          </a:p>
          <a:p>
            <a:r>
              <a:rPr lang="en-US" sz="2600" dirty="0"/>
              <a:t>Put </a:t>
            </a:r>
            <a:r>
              <a:rPr lang="en-US" sz="2600" dirty="0">
                <a:solidFill>
                  <a:srgbClr val="00B0F0"/>
                </a:solidFill>
              </a:rPr>
              <a:t>context at the center </a:t>
            </a:r>
            <a:r>
              <a:rPr lang="en-US" sz="2600" dirty="0"/>
              <a:t>of how we understand disease emergence, experience, and intervention</a:t>
            </a:r>
          </a:p>
          <a:p>
            <a:r>
              <a:rPr lang="en-US" sz="2600" dirty="0"/>
              <a:t>Cultivate a </a:t>
            </a:r>
            <a:r>
              <a:rPr lang="en-US" sz="2600" dirty="0">
                <a:solidFill>
                  <a:srgbClr val="00B0F0"/>
                </a:solidFill>
              </a:rPr>
              <a:t>comprehensive view </a:t>
            </a:r>
            <a:r>
              <a:rPr lang="en-US" sz="2600" dirty="0"/>
              <a:t>of how </a:t>
            </a:r>
            <a:r>
              <a:rPr lang="en-US" sz="2600" dirty="0" err="1"/>
              <a:t>syndemics</a:t>
            </a:r>
            <a:r>
              <a:rPr lang="en-US" sz="2600" dirty="0"/>
              <a:t> emerge, converge, interact, and change through time. </a:t>
            </a:r>
          </a:p>
          <a:p>
            <a:r>
              <a:rPr lang="en-US" sz="2600" dirty="0"/>
              <a:t>Shift how we think about studying disease: work from </a:t>
            </a:r>
            <a:r>
              <a:rPr lang="en-US" sz="2600" dirty="0">
                <a:solidFill>
                  <a:srgbClr val="00B0F0"/>
                </a:solidFill>
              </a:rPr>
              <a:t>ethnography to epidemiology to ethnography</a:t>
            </a:r>
          </a:p>
          <a:p>
            <a:r>
              <a:rPr lang="en-US" sz="2600" dirty="0"/>
              <a:t>Take seriously the role of biological, psychological, and social </a:t>
            </a:r>
            <a:r>
              <a:rPr lang="en-US" sz="2600" dirty="0">
                <a:solidFill>
                  <a:srgbClr val="00B0F0"/>
                </a:solidFill>
              </a:rPr>
              <a:t>interactions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in quantitative analyses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1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5900"/>
            <a:ext cx="82296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1440BFD-8F27-8D4F-BCA4-D63B459A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92" y="4179926"/>
            <a:ext cx="3923298" cy="2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062967-C4FE-7548-8C37-9B58EF8A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13" y="462456"/>
            <a:ext cx="2911642" cy="228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4F0BBA-643C-604E-BE99-58173E37F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63177"/>
            <a:ext cx="2812382" cy="2931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00159-C184-9341-A3CF-CFF975311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1" y="511417"/>
            <a:ext cx="4229100" cy="193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7B57C-79DC-E54D-80A0-64B0A8E73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022" y="5173833"/>
            <a:ext cx="1709317" cy="1449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76B68-A661-9E4B-BAE4-07594DE15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15" y="2755900"/>
            <a:ext cx="1336084" cy="1336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28C4B-9E9D-434E-9F81-2DBF2E494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806" y="3109141"/>
            <a:ext cx="1237248" cy="1649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D80142-A46E-9043-AAAF-8DC8C2ACC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920" y="3086604"/>
            <a:ext cx="1529886" cy="1672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86C11-37A3-9D45-B569-B88FE74F9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6755" y="999086"/>
            <a:ext cx="1311044" cy="1640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44B83E-884E-C54B-A1E1-B50AE75B06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7850" y="1995374"/>
            <a:ext cx="1218728" cy="13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4E459-DFC1-E042-897E-D6FA1631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733" y="2928268"/>
            <a:ext cx="6015667" cy="3340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86690-1A6B-C640-B958-E0A0A63A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</a:t>
            </a:r>
            <a:r>
              <a:rPr lang="en-US" dirty="0" err="1">
                <a:solidFill>
                  <a:schemeClr val="tx1"/>
                </a:solidFill>
              </a:rPr>
              <a:t>syndemics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D0463-1CC5-684C-839D-9AB3E4056D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Pandemic</a:t>
            </a:r>
          </a:p>
          <a:p>
            <a:r>
              <a:rPr lang="en-US" sz="2000" dirty="0"/>
              <a:t>Non-localized</a:t>
            </a:r>
          </a:p>
          <a:p>
            <a:r>
              <a:rPr lang="en-US" sz="2000" dirty="0"/>
              <a:t>Uniform across contexts</a:t>
            </a:r>
          </a:p>
          <a:p>
            <a:r>
              <a:rPr lang="en-US" sz="2000" dirty="0"/>
              <a:t>“Global”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4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1876-C543-DE48-9F24-E0FA8DA2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Syndemics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Scholarship</a:t>
            </a:r>
            <a:r>
              <a:rPr lang="en-US" dirty="0"/>
              <a:t> has…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5E23-E9E2-C747-ACDB-EFBA3A4740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728411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sz="2600" dirty="0">
                <a:solidFill>
                  <a:srgbClr val="00B0F0"/>
                </a:solidFill>
              </a:rPr>
              <a:t>Theorized</a:t>
            </a:r>
            <a:r>
              <a:rPr lang="en-US" sz="2600" dirty="0">
                <a:solidFill>
                  <a:schemeClr val="tx1"/>
                </a:solidFill>
              </a:rPr>
              <a:t> the complexities of what </a:t>
            </a:r>
            <a:r>
              <a:rPr lang="en-US" sz="2600" dirty="0" err="1">
                <a:solidFill>
                  <a:schemeClr val="tx1"/>
                </a:solidFill>
              </a:rPr>
              <a:t>syndemics</a:t>
            </a:r>
            <a:r>
              <a:rPr lang="en-US" sz="2600" dirty="0">
                <a:solidFill>
                  <a:schemeClr val="tx1"/>
                </a:solidFill>
              </a:rPr>
              <a:t> are, especially in relation to social and medical conditions concurrent to HIV, e.g., (Singer, 1994, 1996, 2009; Singer &amp; Clair, 2003; Stall et al 2003)</a:t>
            </a:r>
          </a:p>
          <a:p>
            <a:pPr lvl="0" fontAlgn="base"/>
            <a:r>
              <a:rPr lang="en-US" sz="2600" dirty="0">
                <a:solidFill>
                  <a:schemeClr val="tx1"/>
                </a:solidFill>
              </a:rPr>
              <a:t>Considered theoretically how </a:t>
            </a:r>
            <a:r>
              <a:rPr lang="en-US" sz="2600" dirty="0" err="1">
                <a:solidFill>
                  <a:schemeClr val="tx1"/>
                </a:solidFill>
              </a:rPr>
              <a:t>syndemics</a:t>
            </a:r>
            <a:r>
              <a:rPr lang="en-US" sz="2600" dirty="0">
                <a:solidFill>
                  <a:schemeClr val="tx1"/>
                </a:solidFill>
              </a:rPr>
              <a:t> may have emerged </a:t>
            </a:r>
            <a:r>
              <a:rPr lang="en-US" sz="2600" dirty="0">
                <a:solidFill>
                  <a:srgbClr val="00B0F0"/>
                </a:solidFill>
              </a:rPr>
              <a:t>historically</a:t>
            </a:r>
            <a:r>
              <a:rPr lang="en-US" sz="2600" dirty="0">
                <a:solidFill>
                  <a:schemeClr val="tx1"/>
                </a:solidFill>
              </a:rPr>
              <a:t> and clearly applying an </a:t>
            </a:r>
            <a:r>
              <a:rPr lang="en-US" sz="2600" dirty="0">
                <a:solidFill>
                  <a:srgbClr val="00B0F0"/>
                </a:solidFill>
              </a:rPr>
              <a:t>ecological</a:t>
            </a:r>
            <a:r>
              <a:rPr lang="en-US" sz="2600" dirty="0">
                <a:solidFill>
                  <a:schemeClr val="tx1"/>
                </a:solidFill>
              </a:rPr>
              <a:t> lens (Singer, 2009)</a:t>
            </a:r>
          </a:p>
          <a:p>
            <a:pPr lvl="0" fontAlgn="base"/>
            <a:r>
              <a:rPr lang="en-US" sz="2600" dirty="0">
                <a:solidFill>
                  <a:srgbClr val="00B0F0"/>
                </a:solidFill>
              </a:rPr>
              <a:t>Translated </a:t>
            </a:r>
            <a:r>
              <a:rPr lang="en-US" sz="2600" dirty="0" err="1">
                <a:solidFill>
                  <a:srgbClr val="00B0F0"/>
                </a:solidFill>
              </a:rPr>
              <a:t>syndemic</a:t>
            </a:r>
            <a:r>
              <a:rPr lang="en-US" sz="2600" dirty="0">
                <a:solidFill>
                  <a:srgbClr val="00B0F0"/>
                </a:solidFill>
              </a:rPr>
              <a:t> thinking to global health and clinical medicine </a:t>
            </a:r>
            <a:r>
              <a:rPr lang="en-US" sz="2600" dirty="0">
                <a:solidFill>
                  <a:schemeClr val="tx1"/>
                </a:solidFill>
              </a:rPr>
              <a:t>(Mendenhall, 2017; Singer et al., 2017; Mendenhall, et al., 2017; </a:t>
            </a:r>
            <a:r>
              <a:rPr lang="en-US" sz="2600" dirty="0" err="1">
                <a:solidFill>
                  <a:schemeClr val="tx1"/>
                </a:solidFill>
              </a:rPr>
              <a:t>Willen</a:t>
            </a:r>
            <a:r>
              <a:rPr lang="en-US" sz="2600" dirty="0">
                <a:solidFill>
                  <a:schemeClr val="tx1"/>
                </a:solidFill>
              </a:rPr>
              <a:t>, et al,. 2017; Tsai, et al., 2017; ). </a:t>
            </a:r>
          </a:p>
          <a:p>
            <a:pPr lvl="0" fontAlgn="base"/>
            <a:r>
              <a:rPr lang="en-US" sz="2600" dirty="0">
                <a:solidFill>
                  <a:schemeClr val="tx1"/>
                </a:solidFill>
              </a:rPr>
              <a:t>Reconsidered the efficacy of current </a:t>
            </a:r>
            <a:r>
              <a:rPr lang="en-US" sz="2600" dirty="0">
                <a:solidFill>
                  <a:srgbClr val="00B0F0"/>
                </a:solidFill>
              </a:rPr>
              <a:t>quantitative approaches </a:t>
            </a:r>
            <a:r>
              <a:rPr lang="en-US" sz="2600" dirty="0">
                <a:solidFill>
                  <a:schemeClr val="tx1"/>
                </a:solidFill>
              </a:rPr>
              <a:t>to </a:t>
            </a:r>
            <a:r>
              <a:rPr lang="en-US" sz="2600" dirty="0" err="1">
                <a:solidFill>
                  <a:schemeClr val="tx1"/>
                </a:solidFill>
              </a:rPr>
              <a:t>syndemic</a:t>
            </a:r>
            <a:r>
              <a:rPr lang="en-US" sz="2600" dirty="0">
                <a:solidFill>
                  <a:schemeClr val="tx1"/>
                </a:solidFill>
              </a:rPr>
              <a:t> analyses (Stall et al., 2015; Tsai, 2018; Tsai &amp; Burns, 2015)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445" y="507492"/>
            <a:ext cx="5937755" cy="1188720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 err="1"/>
              <a:t>syndemics</a:t>
            </a:r>
            <a:r>
              <a:rPr lang="en-US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600" b="1" dirty="0"/>
              <a:t>“</a:t>
            </a:r>
            <a:r>
              <a:rPr lang="en-US" sz="3600" b="1" dirty="0" err="1"/>
              <a:t>Syn</a:t>
            </a:r>
            <a:r>
              <a:rPr lang="en-US" sz="3600" b="1" dirty="0"/>
              <a:t>” </a:t>
            </a:r>
            <a:r>
              <a:rPr lang="mr-IN" sz="3600" b="1" dirty="0"/>
              <a:t>–</a:t>
            </a:r>
            <a:r>
              <a:rPr lang="en-US" sz="3600" b="1" dirty="0"/>
              <a:t> “</a:t>
            </a:r>
            <a:r>
              <a:rPr lang="en-US" sz="3600" b="1" dirty="0" err="1"/>
              <a:t>Demic</a:t>
            </a:r>
            <a:r>
              <a:rPr lang="en-US" sz="3600" b="1" dirty="0"/>
              <a:t>”</a:t>
            </a:r>
            <a:endParaRPr lang="en-US" sz="3600" b="1" u="sng" dirty="0"/>
          </a:p>
          <a:p>
            <a:pPr marL="18288" indent="0" algn="ctr">
              <a:buNone/>
            </a:pPr>
            <a:r>
              <a:rPr lang="en-US" sz="3600" b="1" dirty="0"/>
              <a:t>	</a:t>
            </a:r>
          </a:p>
          <a:p>
            <a:pPr marL="18288" indent="0" algn="ctr">
              <a:buNone/>
            </a:pPr>
            <a:r>
              <a:rPr lang="en-US" sz="3600" b="1" dirty="0"/>
              <a:t>	SYNergies </a:t>
            </a:r>
            <a:r>
              <a:rPr lang="en-US" sz="3600" dirty="0"/>
              <a:t>among multiple factors</a:t>
            </a:r>
            <a:endParaRPr lang="en-US" sz="3600" b="1" dirty="0"/>
          </a:p>
          <a:p>
            <a:pPr marL="18288" indent="0" algn="ctr">
              <a:buNone/>
            </a:pPr>
            <a:r>
              <a:rPr lang="en-US" sz="3600" b="1" dirty="0"/>
              <a:t>	</a:t>
            </a:r>
          </a:p>
          <a:p>
            <a:pPr marL="18288" indent="0" algn="ctr">
              <a:buNone/>
            </a:pPr>
            <a:r>
              <a:rPr lang="en-US" sz="3600" b="1" dirty="0"/>
              <a:t>	</a:t>
            </a:r>
            <a:r>
              <a:rPr lang="en-US" sz="3600" dirty="0"/>
              <a:t>Cluster of two or more </a:t>
            </a:r>
            <a:r>
              <a:rPr lang="en-US" sz="3600" b="1" dirty="0" err="1"/>
              <a:t>epiDEMICS</a:t>
            </a:r>
            <a:endParaRPr lang="en-US" sz="3600" b="1" dirty="0"/>
          </a:p>
        </p:txBody>
      </p:sp>
      <p:pic>
        <p:nvPicPr>
          <p:cNvPr id="4" name="Picture 3" descr="fx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59144"/>
            <a:ext cx="2232053" cy="33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424" y="510540"/>
            <a:ext cx="5937755" cy="1188720"/>
          </a:xfrm>
        </p:spPr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55801"/>
            <a:ext cx="4978399" cy="43941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Epidemic</a:t>
            </a:r>
            <a:r>
              <a:rPr lang="en-US" dirty="0"/>
              <a:t> – greater than expected frequency of diseases across a </a:t>
            </a:r>
            <a:r>
              <a:rPr lang="en-US" b="1" dirty="0"/>
              <a:t>POPULATION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Pandemic</a:t>
            </a:r>
            <a:r>
              <a:rPr lang="en-US" dirty="0"/>
              <a:t> – an epidemic that spreads across multiple </a:t>
            </a:r>
            <a:r>
              <a:rPr lang="en-US" b="1" dirty="0"/>
              <a:t>POPULATIONS</a:t>
            </a:r>
          </a:p>
          <a:p>
            <a:pPr marL="18288" indent="0">
              <a:buNone/>
            </a:pP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Endemic</a:t>
            </a:r>
            <a:r>
              <a:rPr lang="en-US" dirty="0"/>
              <a:t> – a well-established disease within a </a:t>
            </a:r>
            <a:r>
              <a:rPr lang="en-US" b="1" dirty="0"/>
              <a:t>POPULATION</a:t>
            </a:r>
            <a:r>
              <a:rPr lang="en-US" dirty="0"/>
              <a:t> that remains year after year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Syndemic</a:t>
            </a:r>
            <a:r>
              <a:rPr lang="en-US" dirty="0"/>
              <a:t> – a dynamic relationship involving two or more epidemics and the social factors that precipitate their interaction </a:t>
            </a:r>
            <a:r>
              <a:rPr lang="en-US" dirty="0">
                <a:solidFill>
                  <a:srgbClr val="FF0000"/>
                </a:solidFill>
              </a:rPr>
              <a:t>within</a:t>
            </a:r>
            <a:r>
              <a:rPr lang="en-US" dirty="0"/>
              <a:t> a </a:t>
            </a:r>
            <a:r>
              <a:rPr lang="en-US" b="1" dirty="0"/>
              <a:t>POPULATION</a:t>
            </a:r>
          </a:p>
        </p:txBody>
      </p:sp>
      <p:pic>
        <p:nvPicPr>
          <p:cNvPr id="5" name="Picture 4" descr="icon_popul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816100"/>
            <a:ext cx="3822700" cy="3822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B6F15A-DD80-1445-B58D-1C8F2CC7E9AF}"/>
              </a:ext>
            </a:extLst>
          </p:cNvPr>
          <p:cNvSpPr/>
          <p:nvPr/>
        </p:nvSpPr>
        <p:spPr>
          <a:xfrm>
            <a:off x="3429000" y="5991726"/>
            <a:ext cx="52337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Syndemics are related to EPIDEMICS </a:t>
            </a:r>
          </a:p>
          <a:p>
            <a:pPr algn="ctr"/>
            <a:r>
              <a:rPr lang="en-US" dirty="0"/>
              <a:t>(never with pandemics) – they are locally driven</a:t>
            </a:r>
          </a:p>
        </p:txBody>
      </p:sp>
    </p:spTree>
    <p:extLst>
      <p:ext uri="{BB962C8B-B14F-4D97-AF65-F5344CB8AC3E}">
        <p14:creationId xmlns:p14="http://schemas.microsoft.com/office/powerpoint/2010/main" val="382531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665" y="314161"/>
            <a:ext cx="5890165" cy="836156"/>
          </a:xfrm>
        </p:spPr>
        <p:txBody>
          <a:bodyPr>
            <a:normAutofit/>
          </a:bodyPr>
          <a:lstStyle/>
          <a:p>
            <a:r>
              <a:rPr lang="en-US" dirty="0"/>
              <a:t>What makes a </a:t>
            </a:r>
            <a:r>
              <a:rPr lang="en-US" dirty="0" err="1"/>
              <a:t>syndemic</a:t>
            </a:r>
            <a:r>
              <a:rPr lang="en-US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981" y="1448784"/>
            <a:ext cx="8304148" cy="2075762"/>
          </a:xfrm>
        </p:spPr>
        <p:txBody>
          <a:bodyPr>
            <a:noAutofit/>
          </a:bodyPr>
          <a:lstStyle/>
          <a:p>
            <a:r>
              <a:rPr lang="en-US" sz="2400" dirty="0"/>
              <a:t>Two or more diseases </a:t>
            </a:r>
            <a:r>
              <a:rPr lang="en-US" sz="2400" dirty="0">
                <a:solidFill>
                  <a:srgbClr val="00B0F0"/>
                </a:solidFill>
              </a:rPr>
              <a:t>cluster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with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/>
              <a:t>n a population</a:t>
            </a:r>
          </a:p>
          <a:p>
            <a:r>
              <a:rPr lang="en-US" sz="2400" dirty="0"/>
              <a:t>Biological, psychological, or social </a:t>
            </a:r>
            <a:r>
              <a:rPr lang="en-US" sz="2400" dirty="0">
                <a:solidFill>
                  <a:srgbClr val="00B0F0"/>
                </a:solidFill>
              </a:rPr>
              <a:t>interactions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exist between these clustering diseases</a:t>
            </a:r>
          </a:p>
          <a:p>
            <a:r>
              <a:rPr lang="en-US" sz="2400" dirty="0"/>
              <a:t>Structural and social factors </a:t>
            </a:r>
            <a:r>
              <a:rPr lang="en-US" sz="2400" dirty="0">
                <a:solidFill>
                  <a:srgbClr val="00B0F0"/>
                </a:solidFill>
              </a:rPr>
              <a:t>precipitate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this clustering of diseases</a:t>
            </a:r>
          </a:p>
        </p:txBody>
      </p:sp>
      <p:pic>
        <p:nvPicPr>
          <p:cNvPr id="4" name="Picture 3" descr="12_popu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1" y="4241091"/>
            <a:ext cx="1949824" cy="1949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9D340-8885-0E4B-A694-D06C58297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65" y="3524546"/>
            <a:ext cx="4385790" cy="30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1600201"/>
            <a:ext cx="2840792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Original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98823" y="3652371"/>
            <a:ext cx="8576236" cy="292398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200" dirty="0"/>
              <a:t>When adverse </a:t>
            </a:r>
            <a:r>
              <a:rPr lang="en-US" sz="3200" dirty="0">
                <a:solidFill>
                  <a:srgbClr val="00B0F0"/>
                </a:solidFill>
              </a:rPr>
              <a:t>social</a:t>
            </a:r>
            <a:r>
              <a:rPr lang="en-US" sz="3200" dirty="0"/>
              <a:t> conditions, such as poverty and oppressive social relationships, </a:t>
            </a:r>
            <a:r>
              <a:rPr lang="en-US" sz="3200" dirty="0">
                <a:solidFill>
                  <a:srgbClr val="00B0F0"/>
                </a:solidFill>
              </a:rPr>
              <a:t>stress a population</a:t>
            </a:r>
            <a:r>
              <a:rPr lang="en-US" sz="3200" dirty="0"/>
              <a:t>, weaken its </a:t>
            </a:r>
            <a:r>
              <a:rPr lang="en-US" sz="3200" dirty="0">
                <a:solidFill>
                  <a:srgbClr val="00B0F0"/>
                </a:solidFill>
              </a:rPr>
              <a:t>natural</a:t>
            </a:r>
            <a:r>
              <a:rPr lang="en-US" sz="3200" dirty="0"/>
              <a:t> defenses, and expose it to a </a:t>
            </a:r>
            <a:r>
              <a:rPr lang="en-US" sz="3200" dirty="0">
                <a:solidFill>
                  <a:srgbClr val="00B0F0"/>
                </a:solidFill>
              </a:rPr>
              <a:t>cluster</a:t>
            </a:r>
            <a:r>
              <a:rPr lang="en-US" sz="3200" dirty="0"/>
              <a:t> of </a:t>
            </a:r>
            <a:r>
              <a:rPr lang="en-US" sz="3200" dirty="0">
                <a:solidFill>
                  <a:srgbClr val="00B0F0"/>
                </a:solidFill>
              </a:rPr>
              <a:t>interacting diseases </a:t>
            </a:r>
            <a:r>
              <a:rPr lang="en-US" sz="3200" dirty="0"/>
              <a:t>(Singer 1994, 1996).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047" y="469492"/>
            <a:ext cx="4875424" cy="280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9220" y="759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10" y="793757"/>
            <a:ext cx="4309951" cy="93863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>
                <a:solidFill>
                  <a:srgbClr val="00B0F0"/>
                </a:solidFill>
              </a:rPr>
              <a:t>The SAVA </a:t>
            </a:r>
            <a:r>
              <a:rPr lang="en-US" sz="3200" dirty="0" err="1">
                <a:solidFill>
                  <a:srgbClr val="00B0F0"/>
                </a:solidFill>
              </a:rPr>
              <a:t>Syndemic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10239" y="3473929"/>
            <a:ext cx="1862667" cy="14111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7195" y="4331884"/>
            <a:ext cx="1862667" cy="14111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6372" y="3473929"/>
            <a:ext cx="1862667" cy="14111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0796" y="3812552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Substance</a:t>
            </a:r>
          </a:p>
          <a:p>
            <a:r>
              <a:rPr lang="en-US" dirty="0"/>
              <a:t> Abuse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059" y="3962552"/>
            <a:ext cx="65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7936" y="5054374"/>
            <a:ext cx="10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Violence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9128" y="3163485"/>
            <a:ext cx="663222" cy="2579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7306" y="3616081"/>
            <a:ext cx="461665" cy="1975736"/>
          </a:xfrm>
          <a:prstGeom prst="rect">
            <a:avLst/>
          </a:prstGeom>
          <a:noFill/>
        </p:spPr>
        <p:txBody>
          <a:bodyPr vert="vert270" wrap="none" rtlCol="0" anchor="t" anchorCtr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Early Life Experiences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1141" y="3081532"/>
            <a:ext cx="663222" cy="2667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95685" y="3325587"/>
            <a:ext cx="738664" cy="2312855"/>
          </a:xfrm>
          <a:prstGeom prst="rect">
            <a:avLst/>
          </a:prstGeom>
          <a:noFill/>
        </p:spPr>
        <p:txBody>
          <a:bodyPr vert="vert270" wrap="none" rtlCol="0" anchor="t" anchorCtr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Negative social and health </a:t>
            </a:r>
          </a:p>
          <a:p>
            <a:r>
              <a:rPr lang="en-US" dirty="0">
                <a:solidFill>
                  <a:srgbClr val="3366FF"/>
                </a:solidFill>
              </a:rPr>
              <a:t>consequences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4462" y="2582107"/>
            <a:ext cx="3324577" cy="58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44629" y="2712200"/>
            <a:ext cx="174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Structural violence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84462" y="5934908"/>
            <a:ext cx="3324577" cy="58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22517" y="6009870"/>
            <a:ext cx="245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Family and social networks</a:t>
            </a:r>
          </a:p>
        </p:txBody>
      </p:sp>
      <p:cxnSp>
        <p:nvCxnSpPr>
          <p:cNvPr id="20" name="Shape 19"/>
          <p:cNvCxnSpPr>
            <a:stCxn id="10" idx="0"/>
            <a:endCxn id="14" idx="1"/>
          </p:cNvCxnSpPr>
          <p:nvPr/>
        </p:nvCxnSpPr>
        <p:spPr>
          <a:xfrm rot="5400000" flipH="1" flipV="1">
            <a:off x="2313667" y="2592691"/>
            <a:ext cx="287867" cy="853723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cxnSpLocks/>
            <a:stCxn id="14" idx="3"/>
            <a:endCxn id="12" idx="0"/>
          </p:cNvCxnSpPr>
          <p:nvPr/>
        </p:nvCxnSpPr>
        <p:spPr>
          <a:xfrm>
            <a:off x="6209039" y="2875618"/>
            <a:ext cx="823713" cy="205914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16" idx="3"/>
          </p:cNvCxnSpPr>
          <p:nvPr/>
        </p:nvCxnSpPr>
        <p:spPr>
          <a:xfrm rot="5400000">
            <a:off x="6378278" y="5579400"/>
            <a:ext cx="479781" cy="818257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16" idx="1"/>
            <a:endCxn id="10" idx="2"/>
          </p:cNvCxnSpPr>
          <p:nvPr/>
        </p:nvCxnSpPr>
        <p:spPr>
          <a:xfrm rot="10800000">
            <a:off x="2030740" y="5742995"/>
            <a:ext cx="853723" cy="485424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3572C8E-FFF8-6748-BD3C-1E1B1527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906" y="452692"/>
            <a:ext cx="4002389" cy="16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FAC47-CA16-C041-B85E-13184916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81" y="1151950"/>
            <a:ext cx="5883442" cy="5706050"/>
          </a:xfrm>
          <a:prstGeom prst="rect">
            <a:avLst/>
          </a:prstGeom>
        </p:spPr>
      </p:pic>
      <p:pic>
        <p:nvPicPr>
          <p:cNvPr id="3" name="Picture 2" descr="51ComQxZ-ZL.jpg">
            <a:extLst>
              <a:ext uri="{FF2B5EF4-FFF2-40B4-BE49-F238E27FC236}">
                <a16:creationId xmlns:a16="http://schemas.microsoft.com/office/drawing/2014/main" id="{7D8C9E48-0121-4143-9207-49A1B89FA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" y="1744579"/>
            <a:ext cx="2748077" cy="40772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B7A339-6291-1D46-8DF5-8E1D7D31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7" y="216241"/>
            <a:ext cx="4737361" cy="93863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>
                <a:solidFill>
                  <a:srgbClr val="00B0F0"/>
                </a:solidFill>
              </a:rPr>
              <a:t>The VIDDA </a:t>
            </a:r>
            <a:r>
              <a:rPr lang="en-US" sz="3200" dirty="0" err="1">
                <a:solidFill>
                  <a:srgbClr val="00B0F0"/>
                </a:solidFill>
              </a:rPr>
              <a:t>Syndemic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169" y="315749"/>
            <a:ext cx="4432300" cy="5191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double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559" y="1100628"/>
            <a:ext cx="8512538" cy="392090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Diabetes Afflicts </a:t>
            </a:r>
            <a:r>
              <a:rPr lang="en-US" sz="2400" dirty="0">
                <a:solidFill>
                  <a:srgbClr val="00B0F0"/>
                </a:solidFill>
              </a:rPr>
              <a:t>Low Income </a:t>
            </a:r>
            <a:r>
              <a:rPr lang="en-US" sz="2400" dirty="0"/>
              <a:t>populations globally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80% of people with diabetes live in the </a:t>
            </a:r>
            <a:r>
              <a:rPr lang="en-US" sz="2400" dirty="0">
                <a:solidFill>
                  <a:srgbClr val="00B0F0"/>
                </a:solidFill>
              </a:rPr>
              <a:t>Global South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B0F0"/>
                </a:solidFill>
              </a:rPr>
              <a:t>socioeconomic reversal </a:t>
            </a:r>
            <a:r>
              <a:rPr lang="en-US" sz="2400" dirty="0"/>
              <a:t>of diabetes parallels globalization</a:t>
            </a:r>
          </a:p>
          <a:p>
            <a:pPr>
              <a:buFont typeface="Arial"/>
              <a:buChar char="•"/>
            </a:pPr>
            <a:r>
              <a:rPr lang="en-US" sz="2400" dirty="0"/>
              <a:t>Depression and poverty are </a:t>
            </a:r>
            <a:r>
              <a:rPr lang="en-US" sz="2400" dirty="0">
                <a:solidFill>
                  <a:srgbClr val="00B0F0"/>
                </a:solidFill>
              </a:rPr>
              <a:t>strongly correlated</a:t>
            </a:r>
          </a:p>
          <a:p>
            <a:pPr>
              <a:buFont typeface="Arial"/>
              <a:buChar char="•"/>
            </a:pPr>
            <a:r>
              <a:rPr lang="en-US" sz="2400" dirty="0"/>
              <a:t>Escalation of diabetes among lower income groups shifts diabetes affliction because of:</a:t>
            </a:r>
          </a:p>
          <a:p>
            <a:pPr lvl="3">
              <a:buFont typeface="Arial"/>
              <a:buChar char="•"/>
            </a:pPr>
            <a:r>
              <a:rPr lang="en-US" sz="2400" dirty="0"/>
              <a:t>Higher burden of </a:t>
            </a:r>
            <a:r>
              <a:rPr lang="en-US" sz="2400" dirty="0">
                <a:solidFill>
                  <a:srgbClr val="00B0F0"/>
                </a:solidFill>
              </a:rPr>
              <a:t>social stress </a:t>
            </a:r>
            <a:r>
              <a:rPr lang="en-US" sz="2400" dirty="0"/>
              <a:t>throughout life</a:t>
            </a:r>
          </a:p>
          <a:p>
            <a:pPr lvl="3">
              <a:buFont typeface="Arial"/>
              <a:buChar char="•"/>
            </a:pPr>
            <a:r>
              <a:rPr lang="en-US" sz="2400" dirty="0"/>
              <a:t>Interface with </a:t>
            </a:r>
            <a:r>
              <a:rPr lang="en-US" sz="2400" dirty="0">
                <a:solidFill>
                  <a:srgbClr val="00B0F0"/>
                </a:solidFill>
              </a:rPr>
              <a:t>depression</a:t>
            </a:r>
          </a:p>
          <a:p>
            <a:pPr lvl="3">
              <a:buFont typeface="Arial"/>
              <a:buChar char="•"/>
            </a:pPr>
            <a:r>
              <a:rPr lang="en-US" sz="2400" dirty="0"/>
              <a:t>Interface with </a:t>
            </a:r>
            <a:r>
              <a:rPr lang="en-US" sz="2400" dirty="0">
                <a:solidFill>
                  <a:srgbClr val="00B0F0"/>
                </a:solidFill>
              </a:rPr>
              <a:t>chronic infections, including HIV and TB</a:t>
            </a:r>
          </a:p>
          <a:p>
            <a:pPr lvl="3">
              <a:buFont typeface="Arial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Unreliable access </a:t>
            </a:r>
            <a:r>
              <a:rPr lang="en-US" sz="2400" dirty="0"/>
              <a:t>to routine, quality, and affordable care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CA021-F151-104A-A847-B74B4E19366F}"/>
              </a:ext>
            </a:extLst>
          </p:cNvPr>
          <p:cNvSpPr/>
          <p:nvPr/>
        </p:nvSpPr>
        <p:spPr>
          <a:xfrm>
            <a:off x="926431" y="4872789"/>
            <a:ext cx="7327232" cy="5775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3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2288" y="6393934"/>
            <a:ext cx="258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Mendenhall, et al. 2017</a:t>
            </a:r>
          </a:p>
        </p:txBody>
      </p:sp>
    </p:spTree>
    <p:extLst>
      <p:ext uri="{BB962C8B-B14F-4D97-AF65-F5344CB8AC3E}">
        <p14:creationId xmlns:p14="http://schemas.microsoft.com/office/powerpoint/2010/main" val="9258081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FEDB35658C94986091899D857536B" ma:contentTypeVersion="14" ma:contentTypeDescription="Create a new document." ma:contentTypeScope="" ma:versionID="98112168e8dc8b20f1a0937aa4e402fa">
  <xsd:schema xmlns:xsd="http://www.w3.org/2001/XMLSchema" xmlns:xs="http://www.w3.org/2001/XMLSchema" xmlns:p="http://schemas.microsoft.com/office/2006/metadata/properties" xmlns:ns1="http://schemas.microsoft.com/sharepoint/v3" xmlns:ns2="b8a5a587-e5b5-43c7-a5cc-2d4346164dbd" xmlns:ns3="http://schemas.microsoft.com/sharepoint/v4" xmlns:ns4="383978b6-8f33-4efd-8d1c-d6b9a405bbc3" targetNamespace="http://schemas.microsoft.com/office/2006/metadata/properties" ma:root="true" ma:fieldsID="e46289590856d171016d72303af80cf8" ns1:_="" ns2:_="" ns3:_="" ns4:_="">
    <xsd:import namespace="http://schemas.microsoft.com/sharepoint/v3"/>
    <xsd:import namespace="b8a5a587-e5b5-43c7-a5cc-2d4346164dbd"/>
    <xsd:import namespace="http://schemas.microsoft.com/sharepoint/v4"/>
    <xsd:import namespace="383978b6-8f33-4efd-8d1c-d6b9a405bbc3"/>
    <xsd:element name="properties">
      <xsd:complexType>
        <xsd:sequence>
          <xsd:element name="documentManagement">
            <xsd:complexType>
              <xsd:all>
                <xsd:element ref="ns2:Tst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Mail From" ma:hidden="true" ma:internalName="EmailFrom">
      <xsd:simpleType>
        <xsd:restriction base="dms:Text"/>
      </xsd:simpleType>
    </xsd:element>
    <xsd:element name="EmailSubject" ma:index="14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5a587-e5b5-43c7-a5cc-2d4346164dbd" elementFormDefault="qualified">
    <xsd:import namespace="http://schemas.microsoft.com/office/2006/documentManagement/types"/>
    <xsd:import namespace="http://schemas.microsoft.com/office/infopath/2007/PartnerControls"/>
    <xsd:element name="TstDate" ma:index="8" nillable="true" ma:displayName="Date" ma:format="DateOnly" ma:internalName="Ts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5" nillable="true" ma:displayName="E-Mail Headers" ma:hidden="true" ma:internalName="EmailHeade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978b6-8f33-4efd-8d1c-d6b9a405b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TstDate xmlns="b8a5a587-e5b5-43c7-a5cc-2d4346164dbd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294975-B039-4098-84D9-47C7EBAFE4E9}"/>
</file>

<file path=customXml/itemProps2.xml><?xml version="1.0" encoding="utf-8"?>
<ds:datastoreItem xmlns:ds="http://schemas.openxmlformats.org/officeDocument/2006/customXml" ds:itemID="{BAED1C8B-E4E9-4B55-B74F-3C92C56A4E1A}"/>
</file>

<file path=customXml/itemProps3.xml><?xml version="1.0" encoding="utf-8"?>
<ds:datastoreItem xmlns:ds="http://schemas.openxmlformats.org/officeDocument/2006/customXml" ds:itemID="{4DA14663-7397-4226-ACC3-812CE1CE640A}"/>
</file>

<file path=docProps/app.xml><?xml version="1.0" encoding="utf-8"?>
<Properties xmlns="http://schemas.openxmlformats.org/officeDocument/2006/extended-properties" xmlns:vt="http://schemas.openxmlformats.org/officeDocument/2006/docPropsVTypes">
  <Template>{9E790324-90B7-B246-A8E7-E8966F9475B7}tf10001120</Template>
  <TotalTime>4023</TotalTime>
  <Words>696</Words>
  <Application>Microsoft Macintosh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Mangal</vt:lpstr>
      <vt:lpstr>Wingdings</vt:lpstr>
      <vt:lpstr>Parcel</vt:lpstr>
      <vt:lpstr>SYNDEMIcs: An Introduction</vt:lpstr>
      <vt:lpstr>What are syndemics?</vt:lpstr>
      <vt:lpstr>DEMOS</vt:lpstr>
      <vt:lpstr>What makes a syndemic?</vt:lpstr>
      <vt:lpstr>Original  Definition</vt:lpstr>
      <vt:lpstr>The SAVA Syndemic</vt:lpstr>
      <vt:lpstr>The VIDDA Syndemic</vt:lpstr>
      <vt:lpstr>A double burden</vt:lpstr>
      <vt:lpstr>PowerPoint Presentation</vt:lpstr>
      <vt:lpstr>PowerPoint Presentation</vt:lpstr>
      <vt:lpstr>Esther</vt:lpstr>
      <vt:lpstr>PowerPoint Presentation</vt:lpstr>
      <vt:lpstr>Why are diabetes + Infections syndemic?</vt:lpstr>
      <vt:lpstr>Why do syndemics matter?</vt:lpstr>
      <vt:lpstr>A Transdisciplinary Agenda</vt:lpstr>
      <vt:lpstr>Thank you!</vt:lpstr>
      <vt:lpstr>What are syndemics not?</vt:lpstr>
      <vt:lpstr>Syndemics Scholarship has…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Mendenhall</dc:creator>
  <cp:lastModifiedBy>Emily Mendenhall</cp:lastModifiedBy>
  <cp:revision>186</cp:revision>
  <cp:lastPrinted>2019-02-11T15:02:21Z</cp:lastPrinted>
  <dcterms:created xsi:type="dcterms:W3CDTF">2017-02-26T16:18:06Z</dcterms:created>
  <dcterms:modified xsi:type="dcterms:W3CDTF">2019-09-06T13:27:27Z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0x010100FBCFEDB35658C94986091899D857536B</vt:lpwstr>
  </property>
</Properties>
</file>