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Lst>
  <p:notesMasterIdLst>
    <p:notesMasterId r:id="rId42"/>
  </p:notesMasterIdLst>
  <p:sldIdLst>
    <p:sldId id="273" r:id="rId5"/>
    <p:sldId id="274" r:id="rId6"/>
    <p:sldId id="284" r:id="rId7"/>
    <p:sldId id="275" r:id="rId8"/>
    <p:sldId id="276" r:id="rId9"/>
    <p:sldId id="277" r:id="rId10"/>
    <p:sldId id="278" r:id="rId11"/>
    <p:sldId id="283" r:id="rId12"/>
    <p:sldId id="279" r:id="rId13"/>
    <p:sldId id="280" r:id="rId14"/>
    <p:sldId id="281" r:id="rId15"/>
    <p:sldId id="282" r:id="rId16"/>
    <p:sldId id="264" r:id="rId17"/>
    <p:sldId id="263" r:id="rId18"/>
    <p:sldId id="265" r:id="rId19"/>
    <p:sldId id="266" r:id="rId20"/>
    <p:sldId id="267" r:id="rId21"/>
    <p:sldId id="257" r:id="rId22"/>
    <p:sldId id="548" r:id="rId23"/>
    <p:sldId id="552" r:id="rId24"/>
    <p:sldId id="542" r:id="rId25"/>
    <p:sldId id="543" r:id="rId26"/>
    <p:sldId id="540" r:id="rId27"/>
    <p:sldId id="544" r:id="rId28"/>
    <p:sldId id="289" r:id="rId29"/>
    <p:sldId id="259" r:id="rId30"/>
    <p:sldId id="360" r:id="rId31"/>
    <p:sldId id="550" r:id="rId32"/>
    <p:sldId id="551" r:id="rId33"/>
    <p:sldId id="320" r:id="rId34"/>
    <p:sldId id="321" r:id="rId35"/>
    <p:sldId id="545" r:id="rId36"/>
    <p:sldId id="268" r:id="rId37"/>
    <p:sldId id="269" r:id="rId38"/>
    <p:sldId id="270" r:id="rId39"/>
    <p:sldId id="271" r:id="rId40"/>
    <p:sldId id="27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p:restoredTop sz="76478" autoAdjust="0"/>
  </p:normalViewPr>
  <p:slideViewPr>
    <p:cSldViewPr>
      <p:cViewPr varScale="1">
        <p:scale>
          <a:sx n="28" d="100"/>
          <a:sy n="28" d="100"/>
        </p:scale>
        <p:origin x="40" y="4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nathanford:Documents:Master%20Files:writing:in%20process:Advanced%20Disease:AD%20CID:AD%20dropbox%20files:1.%20Editorial%20WHO%20Guidelines:Figur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Sergio:Dropbox:Documents:Manuscripts:Ideas%20in%20progress:The%20future%20of%20CD4:First%20CD4%20analysi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9748934270811"/>
          <c:y val="2.0598243719055304E-2"/>
          <c:w val="0.85519041151376707"/>
          <c:h val="0.90912186838850839"/>
        </c:manualLayout>
      </c:layout>
      <c:lineChart>
        <c:grouping val="standard"/>
        <c:varyColors val="0"/>
        <c:ser>
          <c:idx val="0"/>
          <c:order val="0"/>
          <c:tx>
            <c:strRef>
              <c:f>Sheet1!$A$4</c:f>
              <c:strCache>
                <c:ptCount val="1"/>
                <c:pt idx="0">
                  <c:v>Number on ART</c:v>
                </c:pt>
              </c:strCache>
            </c:strRef>
          </c:tx>
          <c:spPr>
            <a:ln>
              <a:solidFill>
                <a:srgbClr val="ED7D31"/>
              </a:solidFill>
            </a:ln>
          </c:spPr>
          <c:marker>
            <c:symbol val="none"/>
          </c:marker>
          <c:dLbls>
            <c:dLbl>
              <c:idx val="0"/>
              <c:layout>
                <c:manualLayout>
                  <c:x val="-1.1111111111111099E-2"/>
                  <c:y val="-8.333333333333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4C-BD4E-83E1-0797A493E508}"/>
                </c:ext>
              </c:extLst>
            </c:dLbl>
            <c:dLbl>
              <c:idx val="1"/>
              <c:layout>
                <c:manualLayout>
                  <c:x val="-2.7777777777778E-3"/>
                  <c:y val="-9.2592592592592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4C-BD4E-83E1-0797A493E508}"/>
                </c:ext>
              </c:extLst>
            </c:dLbl>
            <c:dLbl>
              <c:idx val="2"/>
              <c:layout>
                <c:manualLayout>
                  <c:x val="-1.94444444444444E-2"/>
                  <c:y val="-0.1064814814814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4C-BD4E-83E1-0797A493E508}"/>
                </c:ext>
              </c:extLst>
            </c:dLbl>
            <c:dLbl>
              <c:idx val="3"/>
              <c:layout>
                <c:manualLayout>
                  <c:x val="-1.9444484577042499E-2"/>
                  <c:y val="-9.4398043559318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4C-BD4E-83E1-0797A493E508}"/>
                </c:ext>
              </c:extLst>
            </c:dLbl>
            <c:dLbl>
              <c:idx val="4"/>
              <c:layout>
                <c:manualLayout>
                  <c:x val="-5.5555555555555497E-3"/>
                  <c:y val="-0.1064814814814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4C-BD4E-83E1-0797A493E508}"/>
                </c:ext>
              </c:extLst>
            </c:dLbl>
            <c:dLbl>
              <c:idx val="5"/>
              <c:layout>
                <c:manualLayout>
                  <c:x val="-1.38888888888889E-2"/>
                  <c:y val="-8.7963327500728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4C-BD4E-83E1-0797A493E508}"/>
                </c:ext>
              </c:extLst>
            </c:dLbl>
            <c:dLbl>
              <c:idx val="6"/>
              <c:layout>
                <c:manualLayout>
                  <c:x val="-5.5555555555555497E-2"/>
                  <c:y val="-4.166703120443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4C-BD4E-83E1-0797A493E508}"/>
                </c:ext>
              </c:extLst>
            </c:dLbl>
            <c:spPr>
              <a:noFill/>
              <a:ln>
                <a:noFill/>
              </a:ln>
              <a:effectLst/>
            </c:spPr>
            <c:txPr>
              <a:bodyPr/>
              <a:lstStyle/>
              <a:p>
                <a:pPr>
                  <a:defRPr sz="1200" b="1">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Sheet1!$B$3:$H$3</c:f>
              <c:numCache>
                <c:formatCode>General</c:formatCode>
                <c:ptCount val="7"/>
                <c:pt idx="0">
                  <c:v>2010</c:v>
                </c:pt>
                <c:pt idx="1">
                  <c:v>2011</c:v>
                </c:pt>
                <c:pt idx="2">
                  <c:v>2012</c:v>
                </c:pt>
                <c:pt idx="3">
                  <c:v>2013</c:v>
                </c:pt>
                <c:pt idx="4">
                  <c:v>2014</c:v>
                </c:pt>
                <c:pt idx="5">
                  <c:v>2015</c:v>
                </c:pt>
                <c:pt idx="6">
                  <c:v>2016</c:v>
                </c:pt>
              </c:numCache>
            </c:numRef>
          </c:cat>
          <c:val>
            <c:numRef>
              <c:f>Sheet1!$B$4:$H$4</c:f>
              <c:numCache>
                <c:formatCode>General</c:formatCode>
                <c:ptCount val="7"/>
                <c:pt idx="0">
                  <c:v>7.5</c:v>
                </c:pt>
                <c:pt idx="1">
                  <c:v>9.1</c:v>
                </c:pt>
                <c:pt idx="2">
                  <c:v>10.9</c:v>
                </c:pt>
                <c:pt idx="3">
                  <c:v>12.9</c:v>
                </c:pt>
                <c:pt idx="4">
                  <c:v>15</c:v>
                </c:pt>
                <c:pt idx="5">
                  <c:v>17</c:v>
                </c:pt>
                <c:pt idx="6">
                  <c:v>19.5</c:v>
                </c:pt>
              </c:numCache>
            </c:numRef>
          </c:val>
          <c:smooth val="0"/>
          <c:extLst>
            <c:ext xmlns:c16="http://schemas.microsoft.com/office/drawing/2014/chart" uri="{C3380CC4-5D6E-409C-BE32-E72D297353CC}">
              <c16:uniqueId val="{00000007-B44C-BD4E-83E1-0797A493E508}"/>
            </c:ext>
          </c:extLst>
        </c:ser>
        <c:dLbls>
          <c:showLegendKey val="0"/>
          <c:showVal val="0"/>
          <c:showCatName val="0"/>
          <c:showSerName val="0"/>
          <c:showPercent val="0"/>
          <c:showBubbleSize val="0"/>
        </c:dLbls>
        <c:smooth val="0"/>
        <c:axId val="874021904"/>
        <c:axId val="392696672"/>
      </c:lineChart>
      <c:catAx>
        <c:axId val="874021904"/>
        <c:scaling>
          <c:orientation val="minMax"/>
        </c:scaling>
        <c:delete val="0"/>
        <c:axPos val="b"/>
        <c:numFmt formatCode="General" sourceLinked="1"/>
        <c:majorTickMark val="out"/>
        <c:minorTickMark val="none"/>
        <c:tickLblPos val="nextTo"/>
        <c:txPr>
          <a:bodyPr/>
          <a:lstStyle/>
          <a:p>
            <a:pPr>
              <a:defRPr sz="1400" b="1">
                <a:solidFill>
                  <a:srgbClr val="FFFFFF"/>
                </a:solidFill>
              </a:defRPr>
            </a:pPr>
            <a:endParaRPr lang="en-US"/>
          </a:p>
        </c:txPr>
        <c:crossAx val="392696672"/>
        <c:crosses val="autoZero"/>
        <c:auto val="1"/>
        <c:lblAlgn val="ctr"/>
        <c:lblOffset val="100"/>
        <c:noMultiLvlLbl val="0"/>
      </c:catAx>
      <c:valAx>
        <c:axId val="392696672"/>
        <c:scaling>
          <c:orientation val="minMax"/>
        </c:scaling>
        <c:delete val="0"/>
        <c:axPos val="l"/>
        <c:numFmt formatCode="General" sourceLinked="1"/>
        <c:majorTickMark val="out"/>
        <c:minorTickMark val="none"/>
        <c:tickLblPos val="nextTo"/>
        <c:txPr>
          <a:bodyPr/>
          <a:lstStyle/>
          <a:p>
            <a:pPr>
              <a:defRPr sz="1800" b="1">
                <a:solidFill>
                  <a:srgbClr val="FFFFFF"/>
                </a:solidFill>
              </a:defRPr>
            </a:pPr>
            <a:endParaRPr lang="en-US"/>
          </a:p>
        </c:txPr>
        <c:crossAx val="874021904"/>
        <c:crosses val="autoZero"/>
        <c:crossBetween val="between"/>
      </c:valAx>
    </c:plotArea>
    <c:plotVisOnly val="1"/>
    <c:dispBlanksAs val="gap"/>
    <c:showDLblsOverMax val="0"/>
  </c:chart>
  <c:spPr>
    <a:solidFill>
      <a:srgbClr val="1F497D"/>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2783678771301"/>
          <c:y val="4.7928959565699911E-2"/>
          <c:w val="0.82757216321228599"/>
          <c:h val="0.86988675087925538"/>
        </c:manualLayout>
      </c:layout>
      <c:barChart>
        <c:barDir val="col"/>
        <c:grouping val="stacked"/>
        <c:varyColors val="0"/>
        <c:ser>
          <c:idx val="0"/>
          <c:order val="0"/>
          <c:tx>
            <c:strRef>
              <c:f>Sheet2!$C$1</c:f>
              <c:strCache>
                <c:ptCount val="1"/>
                <c:pt idx="0">
                  <c:v>&lt;100</c:v>
                </c:pt>
              </c:strCache>
            </c:strRef>
          </c:tx>
          <c:spPr>
            <a:solidFill>
              <a:srgbClr val="FF6600"/>
            </a:solidFill>
          </c:spPr>
          <c:invertIfNegative val="0"/>
          <c:cat>
            <c:numRef>
              <c:f>Sheet2!$A$2:$A$12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Sheet2!$C$2:$C$12</c:f>
              <c:numCache>
                <c:formatCode>General</c:formatCode>
                <c:ptCount val="11"/>
                <c:pt idx="0">
                  <c:v>0.29200999999999999</c:v>
                </c:pt>
                <c:pt idx="1">
                  <c:v>0.25963000000000003</c:v>
                </c:pt>
                <c:pt idx="2">
                  <c:v>0.24088999999999999</c:v>
                </c:pt>
                <c:pt idx="3">
                  <c:v>0.23482</c:v>
                </c:pt>
                <c:pt idx="4">
                  <c:v>0.21834000000000001</c:v>
                </c:pt>
                <c:pt idx="5">
                  <c:v>0.19863</c:v>
                </c:pt>
                <c:pt idx="6">
                  <c:v>0.16816999999999999</c:v>
                </c:pt>
                <c:pt idx="7">
                  <c:v>0.17054</c:v>
                </c:pt>
                <c:pt idx="8">
                  <c:v>0.17149</c:v>
                </c:pt>
                <c:pt idx="9">
                  <c:v>0.16322</c:v>
                </c:pt>
                <c:pt idx="10">
                  <c:v>0.16388</c:v>
                </c:pt>
              </c:numCache>
            </c:numRef>
          </c:val>
          <c:extLst>
            <c:ext xmlns:c16="http://schemas.microsoft.com/office/drawing/2014/chart" uri="{C3380CC4-5D6E-409C-BE32-E72D297353CC}">
              <c16:uniqueId val="{00000000-3808-4336-BDDC-02E385CAA2F7}"/>
            </c:ext>
          </c:extLst>
        </c:ser>
        <c:dLbls>
          <c:showLegendKey val="0"/>
          <c:showVal val="0"/>
          <c:showCatName val="0"/>
          <c:showSerName val="0"/>
          <c:showPercent val="0"/>
          <c:showBubbleSize val="0"/>
        </c:dLbls>
        <c:gapWidth val="55"/>
        <c:overlap val="100"/>
        <c:axId val="350060880"/>
        <c:axId val="873079888"/>
      </c:barChart>
      <c:catAx>
        <c:axId val="350060880"/>
        <c:scaling>
          <c:orientation val="minMax"/>
        </c:scaling>
        <c:delete val="0"/>
        <c:axPos val="b"/>
        <c:numFmt formatCode="General" sourceLinked="1"/>
        <c:majorTickMark val="none"/>
        <c:minorTickMark val="none"/>
        <c:tickLblPos val="nextTo"/>
        <c:txPr>
          <a:bodyPr rot="0" vert="horz"/>
          <a:lstStyle/>
          <a:p>
            <a:pPr>
              <a:defRPr>
                <a:solidFill>
                  <a:srgbClr val="FFFFFF"/>
                </a:solidFill>
              </a:defRPr>
            </a:pPr>
            <a:endParaRPr lang="en-US"/>
          </a:p>
        </c:txPr>
        <c:crossAx val="873079888"/>
        <c:crosses val="autoZero"/>
        <c:auto val="1"/>
        <c:lblAlgn val="ctr"/>
        <c:lblOffset val="100"/>
        <c:noMultiLvlLbl val="0"/>
      </c:catAx>
      <c:valAx>
        <c:axId val="873079888"/>
        <c:scaling>
          <c:orientation val="minMax"/>
        </c:scaling>
        <c:delete val="0"/>
        <c:axPos val="l"/>
        <c:numFmt formatCode="0%" sourceLinked="0"/>
        <c:majorTickMark val="none"/>
        <c:minorTickMark val="none"/>
        <c:tickLblPos val="nextTo"/>
        <c:txPr>
          <a:bodyPr/>
          <a:lstStyle/>
          <a:p>
            <a:pPr>
              <a:defRPr>
                <a:solidFill>
                  <a:srgbClr val="FFFFFF"/>
                </a:solidFill>
              </a:defRPr>
            </a:pPr>
            <a:endParaRPr lang="en-US"/>
          </a:p>
        </c:txPr>
        <c:crossAx val="350060880"/>
        <c:crosses val="autoZero"/>
        <c:crossBetween val="between"/>
      </c:valAx>
    </c:plotArea>
    <c:plotVisOnly val="1"/>
    <c:dispBlanksAs val="zero"/>
    <c:showDLblsOverMax val="0"/>
  </c:chart>
  <c:spPr>
    <a:solidFill>
      <a:srgbClr val="1F497D"/>
    </a:solidFill>
  </c:spPr>
  <c:txPr>
    <a:bodyPr/>
    <a:lstStyle/>
    <a:p>
      <a:pPr>
        <a:defRPr sz="1800">
          <a:solidFill>
            <a:srgbClr val="F2F2F2"/>
          </a:solidFil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0.22466</cdr:x>
      <cdr:y>0.14825</cdr:y>
    </cdr:from>
    <cdr:to>
      <cdr:x>0.65772</cdr:x>
      <cdr:y>0.25852</cdr:y>
    </cdr:to>
    <cdr:sp macro="" textlink="">
      <cdr:nvSpPr>
        <cdr:cNvPr id="3" name="TextBox 2"/>
        <cdr:cNvSpPr txBox="1"/>
      </cdr:nvSpPr>
      <cdr:spPr>
        <a:xfrm xmlns:a="http://schemas.openxmlformats.org/drawingml/2006/main">
          <a:off x="1033321" y="1003864"/>
          <a:ext cx="1991829" cy="746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rgbClr val="FFFFFF"/>
              </a:solidFill>
            </a:rPr>
            <a:t>Numbers on ART (millions)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3ED1F36-8530-4AEA-8623-1FAA2F6AEC66}" type="datetimeFigureOut">
              <a:rPr lang="en-US" smtClean="0"/>
              <a:t>11/21/2019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C449ED-8D69-4185-8C93-32169AAAA681}" type="slidenum">
              <a:rPr lang="en-US" smtClean="0"/>
              <a:t>‹#›</a:t>
            </a:fld>
            <a:endParaRPr lang="en-US"/>
          </a:p>
        </p:txBody>
      </p:sp>
    </p:spTree>
    <p:extLst>
      <p:ext uri="{BB962C8B-B14F-4D97-AF65-F5344CB8AC3E}">
        <p14:creationId xmlns:p14="http://schemas.microsoft.com/office/powerpoint/2010/main" val="244461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has an animation….</a:t>
            </a:r>
          </a:p>
          <a:p>
            <a:r>
              <a:rPr lang="en-US" dirty="0"/>
              <a:t>This slide shows the tremendous progress made improving ART uptake and coverage, with an estimated 19.5 million people on ART by the end of 2016. This has driven a substantial decline in the number of deaths and incidence.</a:t>
            </a:r>
          </a:p>
          <a:p>
            <a:r>
              <a:rPr lang="en-US" dirty="0"/>
              <a:t>But these declines are beginning to slow and we will not meet the 2020 UNAIDS milestones any time soon. (Click for animation) This is arguably in part because a substantial number of individuals are diagnosed and initiating ART too late, often several years after HIV infection occurred and with advanced HIV disease</a:t>
            </a:r>
          </a:p>
        </p:txBody>
      </p:sp>
      <p:sp>
        <p:nvSpPr>
          <p:cNvPr id="4" name="Slide Number Placeholder 3"/>
          <p:cNvSpPr>
            <a:spLocks noGrp="1"/>
          </p:cNvSpPr>
          <p:nvPr>
            <p:ph type="sldNum" sz="quarter" idx="5"/>
          </p:nvPr>
        </p:nvSpPr>
        <p:spPr/>
        <p:txBody>
          <a:bodyPr/>
          <a:lstStyle/>
          <a:p>
            <a:fld id="{B4555949-D9C6-3D47-B8A2-0BABA32524B5}" type="slidenum">
              <a:rPr lang="en-US" smtClean="0"/>
              <a:t>9</a:t>
            </a:fld>
            <a:endParaRPr lang="en-US"/>
          </a:p>
        </p:txBody>
      </p:sp>
    </p:spTree>
    <p:extLst>
      <p:ext uri="{BB962C8B-B14F-4D97-AF65-F5344CB8AC3E}">
        <p14:creationId xmlns:p14="http://schemas.microsoft.com/office/powerpoint/2010/main" val="127839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Diagnosing and treating HIV as soon as possible following seroconversion is a fundamental goal of the public health response and </a:t>
            </a:r>
            <a:r>
              <a:rPr lang="en-US" dirty="0" err="1"/>
              <a:t>EtHE</a:t>
            </a:r>
            <a:r>
              <a:rPr lang="en-US" dirty="0"/>
              <a:t> initiatives everywhere. We are not doing well, and this may be in part because we don’t have metrics and targets used to inform and assess the progress of our implementation work.</a:t>
            </a:r>
            <a:endParaRPr dirty="0"/>
          </a:p>
        </p:txBody>
      </p:sp>
    </p:spTree>
    <p:extLst>
      <p:ext uri="{BB962C8B-B14F-4D97-AF65-F5344CB8AC3E}">
        <p14:creationId xmlns:p14="http://schemas.microsoft.com/office/powerpoint/2010/main" val="256628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449ED-8D69-4185-8C93-32169AAAA681}" type="slidenum">
              <a:rPr lang="en-US" smtClean="0"/>
              <a:t>22</a:t>
            </a:fld>
            <a:endParaRPr lang="en-US"/>
          </a:p>
        </p:txBody>
      </p:sp>
    </p:spTree>
    <p:extLst>
      <p:ext uri="{BB962C8B-B14F-4D97-AF65-F5344CB8AC3E}">
        <p14:creationId xmlns:p14="http://schemas.microsoft.com/office/powerpoint/2010/main" val="10032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449ED-8D69-4185-8C93-32169AAAA681}" type="slidenum">
              <a:rPr lang="en-US" smtClean="0"/>
              <a:t>24</a:t>
            </a:fld>
            <a:endParaRPr lang="en-US"/>
          </a:p>
        </p:txBody>
      </p:sp>
    </p:spTree>
    <p:extLst>
      <p:ext uri="{BB962C8B-B14F-4D97-AF65-F5344CB8AC3E}">
        <p14:creationId xmlns:p14="http://schemas.microsoft.com/office/powerpoint/2010/main" val="192949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driver of use is preferences</a:t>
            </a:r>
          </a:p>
          <a:p>
            <a:r>
              <a:rPr lang="en-US" dirty="0"/>
              <a:t>Science of preferences from economics and marketing</a:t>
            </a:r>
          </a:p>
          <a:p>
            <a:r>
              <a:rPr lang="en-US" dirty="0"/>
              <a:t>We are trying to be happy</a:t>
            </a:r>
          </a:p>
          <a:p>
            <a:r>
              <a:rPr lang="en-US" dirty="0"/>
              <a:t>Live in a world of constraints – can’t get everything you want</a:t>
            </a:r>
          </a:p>
          <a:p>
            <a:r>
              <a:rPr lang="en-US" dirty="0"/>
              <a:t>Make trade offs to get what makes us happy</a:t>
            </a:r>
          </a:p>
          <a:p>
            <a:r>
              <a:rPr lang="en-US" dirty="0"/>
              <a:t>Decisions depend on an individuals preferences</a:t>
            </a:r>
          </a:p>
          <a:p>
            <a:r>
              <a:rPr lang="en-US" dirty="0"/>
              <a:t>Under certain assumptions, preferences (and trade offs) can be quantified by asking people to make a series of hypothetical  choices</a:t>
            </a:r>
          </a:p>
          <a:p>
            <a:endParaRPr lang="en-US" dirty="0"/>
          </a:p>
          <a:p>
            <a:r>
              <a:rPr lang="en-US" dirty="0"/>
              <a:t>Increasingly used in health and global health (Kruk AJPH 2009) </a:t>
            </a:r>
          </a:p>
          <a:p>
            <a:endParaRPr lang="en-US" dirty="0"/>
          </a:p>
        </p:txBody>
      </p:sp>
      <p:sp>
        <p:nvSpPr>
          <p:cNvPr id="4" name="Slide Number Placeholder 3"/>
          <p:cNvSpPr>
            <a:spLocks noGrp="1"/>
          </p:cNvSpPr>
          <p:nvPr>
            <p:ph type="sldNum" sz="quarter" idx="5"/>
          </p:nvPr>
        </p:nvSpPr>
        <p:spPr/>
        <p:txBody>
          <a:bodyPr/>
          <a:lstStyle/>
          <a:p>
            <a:fld id="{40C449ED-8D69-4185-8C93-32169AAAA681}" type="slidenum">
              <a:rPr lang="en-US" smtClean="0"/>
              <a:t>26</a:t>
            </a:fld>
            <a:endParaRPr lang="en-US"/>
          </a:p>
        </p:txBody>
      </p:sp>
    </p:spTree>
    <p:extLst>
      <p:ext uri="{BB962C8B-B14F-4D97-AF65-F5344CB8AC3E}">
        <p14:creationId xmlns:p14="http://schemas.microsoft.com/office/powerpoint/2010/main" val="346485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E44D3-8763-4561-BA2C-A9A54A4408D7}" type="slidenum">
              <a:rPr lang="en-US" smtClean="0"/>
              <a:pPr/>
              <a:t>30</a:t>
            </a:fld>
            <a:endParaRPr lang="en-US"/>
          </a:p>
        </p:txBody>
      </p:sp>
    </p:spTree>
    <p:extLst>
      <p:ext uri="{BB962C8B-B14F-4D97-AF65-F5344CB8AC3E}">
        <p14:creationId xmlns:p14="http://schemas.microsoft.com/office/powerpoint/2010/main" val="370347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Flowchart 1:</a:t>
            </a:r>
          </a:p>
          <a:p>
            <a:r>
              <a:rPr lang="en-US" baseline="0" dirty="0"/>
              <a:t>Study Population to First stage "prevention" intervention to Assess response to Second stage "treatment" intervention to Measure outcomes</a:t>
            </a:r>
          </a:p>
          <a:p>
            <a:r>
              <a:rPr lang="en-US" baseline="0" dirty="0"/>
              <a:t>Flowchart 2: Study enrollment goes to:</a:t>
            </a:r>
          </a:p>
          <a:p>
            <a:pPr marL="228600" indent="-228600">
              <a:buAutoNum type="arabicPeriod"/>
            </a:pPr>
            <a:r>
              <a:rPr lang="en-US" baseline="0" dirty="0"/>
              <a:t>Routine education and counseling (REC); if Not Retained it then goes to Outreach and/or SMS + Voucher and/or Navigator; if Retained goes to REC</a:t>
            </a:r>
          </a:p>
          <a:p>
            <a:pPr marL="228600" indent="-228600">
              <a:buAutoNum type="arabicPeriod"/>
            </a:pPr>
            <a:r>
              <a:rPr lang="en-US" baseline="0" dirty="0"/>
              <a:t>SMS Text Message &amp; REC; if Not Retained it then goes to Outreach and/or SMS + Voucher and/or Navigator; if Retained goes to either Continue SMS or Discontinue SMS</a:t>
            </a:r>
          </a:p>
          <a:p>
            <a:pPr marL="228600" indent="-228600">
              <a:buAutoNum type="arabicPeriod"/>
            </a:pPr>
            <a:r>
              <a:rPr lang="en-US" baseline="0" dirty="0"/>
              <a:t>Voucher &amp; REC; if Not Retained it then goes to Outreach and/or SMS + Voucher and/or Navigator; if Retained goes to either Continue Voucher or Discontinue Voucher</a:t>
            </a:r>
          </a:p>
          <a:p>
            <a:pPr marL="0" indent="0">
              <a:buNone/>
            </a:pPr>
            <a:r>
              <a:rPr lang="en-US" baseline="0" dirty="0"/>
              <a:t>Time to lapse in engagement, Time to re-engagement, HIV RNA level, Visit adherence</a:t>
            </a:r>
          </a:p>
          <a:p>
            <a:pPr marL="0" indent="0">
              <a:buNone/>
            </a:pPr>
            <a:r>
              <a:rPr lang="en-US" baseline="0" dirty="0"/>
              <a:t>Source: Susan Murphy, 2011, 2012</a:t>
            </a:r>
          </a:p>
        </p:txBody>
      </p:sp>
      <p:sp>
        <p:nvSpPr>
          <p:cNvPr id="4" name="Slide Number Placeholder 3"/>
          <p:cNvSpPr>
            <a:spLocks noGrp="1"/>
          </p:cNvSpPr>
          <p:nvPr>
            <p:ph type="sldNum" sz="quarter" idx="10"/>
          </p:nvPr>
        </p:nvSpPr>
        <p:spPr/>
        <p:txBody>
          <a:bodyPr/>
          <a:lstStyle/>
          <a:p>
            <a:fld id="{328DB53A-5312-46D7-8C16-8F494DEE3245}" type="slidenum">
              <a:rPr lang="en-US" smtClean="0"/>
              <a:t>31</a:t>
            </a:fld>
            <a:endParaRPr lang="en-US"/>
          </a:p>
        </p:txBody>
      </p:sp>
    </p:spTree>
    <p:extLst>
      <p:ext uri="{BB962C8B-B14F-4D97-AF65-F5344CB8AC3E}">
        <p14:creationId xmlns:p14="http://schemas.microsoft.com/office/powerpoint/2010/main" val="340634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11/21/2019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11/21/2019</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cunyisph.org/isph-toolkit/" TargetMode="External"/><Relationship Id="rId2" Type="http://schemas.openxmlformats.org/officeDocument/2006/relationships/hyperlink" Target="https://grants.nih.gov/grants/guide/pa-files/PAR-19-274.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unyisph.org/isph-toolkit/" TargetMode="External"/><Relationship Id="rId2" Type="http://schemas.openxmlformats.org/officeDocument/2006/relationships/hyperlink" Target="https://grants.nih.gov/grants/guide/pa-files/PAR-19-27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4" descr="National Institute of Health&#10;HIV-Associated Comorbidities, Co-infections, and Complications Workshop&#10;September 19-20, 2019&#10;Natcher Conference Center&#10;NIH Campus in Bethesda, MD"/>
          <p:cNvPicPr>
            <a:picLocks noChangeAspect="1"/>
          </p:cNvPicPr>
          <p:nvPr/>
        </p:nvPicPr>
        <p:blipFill>
          <a:blip r:embed="rId2"/>
          <a:stretch>
            <a:fillRect/>
          </a:stretch>
        </p:blipFill>
        <p:spPr>
          <a:xfrm>
            <a:off x="0" y="0"/>
            <a:ext cx="11279360" cy="4465632"/>
          </a:xfrm>
          <a:prstGeom prst="rect">
            <a:avLst/>
          </a:prstGeom>
        </p:spPr>
      </p:pic>
      <p:sp>
        <p:nvSpPr>
          <p:cNvPr id="6" name="Text Placeholder 2">
            <a:extLst>
              <a:ext uri="{FF2B5EF4-FFF2-40B4-BE49-F238E27FC236}">
                <a16:creationId xmlns:a16="http://schemas.microsoft.com/office/drawing/2014/main" id="{F9A92E8F-7448-9F4B-94A4-3D19854B94B6}"/>
              </a:ext>
            </a:extLst>
          </p:cNvPr>
          <p:cNvSpPr txBox="1">
            <a:spLocks/>
          </p:cNvSpPr>
          <p:nvPr/>
        </p:nvSpPr>
        <p:spPr>
          <a:xfrm>
            <a:off x="381000" y="4740270"/>
            <a:ext cx="9095314" cy="1736731"/>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0"/>
              </a:spcBef>
              <a:buNone/>
            </a:pPr>
            <a:r>
              <a:rPr lang="en-US" sz="5400" b="1" dirty="0">
                <a:solidFill>
                  <a:schemeClr val="bg1">
                    <a:lumMod val="50000"/>
                  </a:schemeClr>
                </a:solidFill>
              </a:rPr>
              <a:t>Implementation </a:t>
            </a:r>
          </a:p>
          <a:p>
            <a:pPr marL="114300" indent="0">
              <a:spcBef>
                <a:spcPts val="0"/>
              </a:spcBef>
              <a:buNone/>
            </a:pPr>
            <a:r>
              <a:rPr lang="en-US" sz="5400" b="1" dirty="0">
                <a:solidFill>
                  <a:schemeClr val="bg1">
                    <a:lumMod val="50000"/>
                  </a:schemeClr>
                </a:solidFill>
              </a:rPr>
              <a:t>Science Research</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a:p>
        </p:txBody>
      </p:sp>
    </p:spTree>
    <p:extLst>
      <p:ext uri="{BB962C8B-B14F-4D97-AF65-F5344CB8AC3E}">
        <p14:creationId xmlns:p14="http://schemas.microsoft.com/office/powerpoint/2010/main" val="54598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itle 2">
            <a:extLst>
              <a:ext uri="{FF2B5EF4-FFF2-40B4-BE49-F238E27FC236}">
                <a16:creationId xmlns:a16="http://schemas.microsoft.com/office/drawing/2014/main" id="{A2EC4A01-ADAD-4EAD-9BD4-4ECB522F826C}"/>
              </a:ext>
            </a:extLst>
          </p:cNvPr>
          <p:cNvSpPr>
            <a:spLocks noGrp="1"/>
          </p:cNvSpPr>
          <p:nvPr>
            <p:ph type="title"/>
          </p:nvPr>
        </p:nvSpPr>
        <p:spPr>
          <a:xfrm>
            <a:off x="609600" y="-76200"/>
            <a:ext cx="10160000" cy="1143000"/>
          </a:xfrm>
        </p:spPr>
        <p:txBody>
          <a:bodyPr/>
          <a:lstStyle/>
          <a:p>
            <a:pPr algn="ctr"/>
            <a:r>
              <a:rPr lang="en-US" sz="2000" dirty="0">
                <a:latin typeface="+mn-lt"/>
              </a:rPr>
              <a:t>Median CD4 count at ART initiation in landmark controlled trials (left side of figure),</a:t>
            </a:r>
            <a:br>
              <a:rPr lang="en-US" sz="2000" dirty="0">
                <a:latin typeface="+mn-lt"/>
              </a:rPr>
            </a:br>
            <a:r>
              <a:rPr lang="en-US" sz="2000" dirty="0">
                <a:latin typeface="+mn-lt"/>
              </a:rPr>
              <a:t>and at diagnosis or ART initiation in the real world (right side of figure)</a:t>
            </a:r>
          </a:p>
        </p:txBody>
      </p:sp>
      <p:sp>
        <p:nvSpPr>
          <p:cNvPr id="66" name="Google Shape;66;p13"/>
          <p:cNvSpPr txBox="1"/>
          <p:nvPr/>
        </p:nvSpPr>
        <p:spPr>
          <a:xfrm>
            <a:off x="1470892" y="637675"/>
            <a:ext cx="9144000" cy="657725"/>
          </a:xfrm>
          <a:prstGeom prst="rect">
            <a:avLst/>
          </a:prstGeom>
          <a:noFill/>
          <a:ln>
            <a:noFill/>
          </a:ln>
        </p:spPr>
        <p:txBody>
          <a:bodyPr spcFirstLastPara="1" wrap="square" lIns="91425" tIns="91425" rIns="91425" bIns="91425" anchor="ctr" anchorCtr="0">
            <a:noAutofit/>
          </a:bodyPr>
          <a:lstStyle/>
          <a:p>
            <a:pPr algn="ctr"/>
            <a:endParaRPr lang="en" sz="2000" dirty="0">
              <a:solidFill>
                <a:schemeClr val="dk1"/>
              </a:solidFill>
            </a:endParaRPr>
          </a:p>
          <a:p>
            <a:pPr algn="ctr"/>
            <a:r>
              <a:rPr lang="en-US" dirty="0">
                <a:solidFill>
                  <a:schemeClr val="dk1"/>
                </a:solidFill>
              </a:rPr>
              <a:t>Achieving early </a:t>
            </a:r>
            <a:r>
              <a:rPr lang="en" dirty="0">
                <a:solidFill>
                  <a:schemeClr val="dk1"/>
                </a:solidFill>
              </a:rPr>
              <a:t>diagnosis and ART initiation relative to </a:t>
            </a:r>
            <a:r>
              <a:rPr lang="en-US" dirty="0">
                <a:solidFill>
                  <a:schemeClr val="dk1"/>
                </a:solidFill>
              </a:rPr>
              <a:t>seroconversion</a:t>
            </a:r>
            <a:r>
              <a:rPr lang="en" dirty="0">
                <a:solidFill>
                  <a:schemeClr val="dk1"/>
                </a:solidFill>
              </a:rPr>
              <a:t> is a challenge </a:t>
            </a:r>
            <a:r>
              <a:rPr lang="en" sz="2000" dirty="0">
                <a:solidFill>
                  <a:schemeClr val="dk1"/>
                </a:solidFill>
              </a:rPr>
              <a:t>globally. </a:t>
            </a:r>
            <a:endParaRPr sz="2000" dirty="0"/>
          </a:p>
        </p:txBody>
      </p:sp>
      <p:grpSp>
        <p:nvGrpSpPr>
          <p:cNvPr id="5" name="Group 4" descr="See notes">
            <a:extLst>
              <a:ext uri="{FF2B5EF4-FFF2-40B4-BE49-F238E27FC236}">
                <a16:creationId xmlns:a16="http://schemas.microsoft.com/office/drawing/2014/main" id="{DAF4BBE4-028A-421D-837A-2D452BC63190}"/>
              </a:ext>
            </a:extLst>
          </p:cNvPr>
          <p:cNvGrpSpPr/>
          <p:nvPr/>
        </p:nvGrpSpPr>
        <p:grpSpPr>
          <a:xfrm>
            <a:off x="1524000" y="1462865"/>
            <a:ext cx="9948950" cy="4126500"/>
            <a:chOff x="1524000" y="1462865"/>
            <a:chExt cx="9948950" cy="4126500"/>
          </a:xfrm>
        </p:grpSpPr>
        <p:pic>
          <p:nvPicPr>
            <p:cNvPr id="54" name="Google Shape;54;p13" title="Points scored"/>
            <p:cNvPicPr preferRelativeResize="0"/>
            <p:nvPr/>
          </p:nvPicPr>
          <p:blipFill>
            <a:blip r:embed="rId3">
              <a:alphaModFix/>
            </a:blip>
            <a:stretch>
              <a:fillRect/>
            </a:stretch>
          </p:blipFill>
          <p:spPr>
            <a:xfrm>
              <a:off x="1676402" y="1529717"/>
              <a:ext cx="8461275" cy="3606201"/>
            </a:xfrm>
            <a:prstGeom prst="rect">
              <a:avLst/>
            </a:prstGeom>
            <a:noFill/>
            <a:ln>
              <a:noFill/>
            </a:ln>
          </p:spPr>
        </p:pic>
        <p:pic>
          <p:nvPicPr>
            <p:cNvPr id="55" name="Google Shape;55;p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75763" y="4921717"/>
              <a:ext cx="499800" cy="285775"/>
            </a:xfrm>
            <a:prstGeom prst="rect">
              <a:avLst/>
            </a:prstGeom>
            <a:noFill/>
            <a:ln>
              <a:noFill/>
            </a:ln>
          </p:spPr>
        </p:pic>
        <p:pic>
          <p:nvPicPr>
            <p:cNvPr id="56" name="Google Shape;56;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190827" y="4921717"/>
              <a:ext cx="3663775" cy="285775"/>
            </a:xfrm>
            <a:prstGeom prst="rect">
              <a:avLst/>
            </a:prstGeom>
            <a:noFill/>
            <a:ln>
              <a:noFill/>
            </a:ln>
          </p:spPr>
        </p:pic>
        <p:sp>
          <p:nvSpPr>
            <p:cNvPr id="57" name="Google Shape;57;p13"/>
            <p:cNvSpPr txBox="1"/>
            <p:nvPr/>
          </p:nvSpPr>
          <p:spPr>
            <a:xfrm>
              <a:off x="5332525" y="5245265"/>
              <a:ext cx="786300" cy="3441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200" b="1">
                  <a:solidFill>
                    <a:schemeClr val="dk1"/>
                  </a:solidFill>
                  <a:latin typeface="Calibri"/>
                  <a:ea typeface="Calibri"/>
                  <a:cs typeface="Calibri"/>
                  <a:sym typeface="Calibri"/>
                </a:rPr>
                <a:t>CD4 at </a:t>
              </a:r>
              <a:endParaRPr sz="1200" b="1">
                <a:solidFill>
                  <a:schemeClr val="dk1"/>
                </a:solidFill>
                <a:latin typeface="Calibri"/>
                <a:ea typeface="Calibri"/>
                <a:cs typeface="Calibri"/>
                <a:sym typeface="Calibri"/>
              </a:endParaRPr>
            </a:p>
            <a:p>
              <a:pPr algn="ctr">
                <a:lnSpc>
                  <a:spcPct val="115000"/>
                </a:lnSpc>
              </a:pPr>
              <a:r>
                <a:rPr lang="en" sz="1200" b="1">
                  <a:solidFill>
                    <a:schemeClr val="dk1"/>
                  </a:solidFill>
                  <a:latin typeface="Calibri"/>
                  <a:ea typeface="Calibri"/>
                  <a:cs typeface="Calibri"/>
                  <a:sym typeface="Calibri"/>
                </a:rPr>
                <a:t>diagnosis</a:t>
              </a:r>
              <a:endParaRPr sz="1200" b="1">
                <a:solidFill>
                  <a:schemeClr val="dk1"/>
                </a:solidFill>
                <a:latin typeface="Calibri"/>
                <a:ea typeface="Calibri"/>
                <a:cs typeface="Calibri"/>
                <a:sym typeface="Calibri"/>
              </a:endParaRPr>
            </a:p>
          </p:txBody>
        </p:sp>
        <p:sp>
          <p:nvSpPr>
            <p:cNvPr id="58" name="Google Shape;58;p13"/>
            <p:cNvSpPr txBox="1"/>
            <p:nvPr/>
          </p:nvSpPr>
          <p:spPr>
            <a:xfrm>
              <a:off x="2823900" y="2178939"/>
              <a:ext cx="2471400" cy="344100"/>
            </a:xfrm>
            <a:prstGeom prst="rect">
              <a:avLst/>
            </a:prstGeom>
            <a:noFill/>
            <a:ln>
              <a:noFill/>
            </a:ln>
          </p:spPr>
          <p:txBody>
            <a:bodyPr spcFirstLastPara="1" wrap="square" lIns="91425" tIns="91425" rIns="91425" bIns="91425" anchor="ctr" anchorCtr="0">
              <a:noAutofit/>
            </a:bodyPr>
            <a:lstStyle/>
            <a:p>
              <a:pPr algn="r">
                <a:lnSpc>
                  <a:spcPct val="115000"/>
                </a:lnSpc>
              </a:pPr>
              <a:r>
                <a:rPr lang="en"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algn="r">
                <a:lnSpc>
                  <a:spcPct val="115000"/>
                </a:lnSpc>
              </a:pPr>
              <a:r>
                <a:rPr lang="en" b="1" dirty="0">
                  <a:solidFill>
                    <a:schemeClr val="dk1"/>
                  </a:solidFill>
                  <a:latin typeface="Calibri"/>
                  <a:ea typeface="Calibri"/>
                  <a:cs typeface="Calibri"/>
                  <a:sym typeface="Calibri"/>
                </a:rPr>
                <a:t>Controlled trials</a:t>
              </a:r>
              <a:endParaRPr b="1" dirty="0">
                <a:solidFill>
                  <a:schemeClr val="dk1"/>
                </a:solidFill>
                <a:latin typeface="Calibri"/>
                <a:ea typeface="Calibri"/>
                <a:cs typeface="Calibri"/>
                <a:sym typeface="Calibri"/>
              </a:endParaRPr>
            </a:p>
          </p:txBody>
        </p:sp>
        <p:sp>
          <p:nvSpPr>
            <p:cNvPr id="59" name="Google Shape;59;p13"/>
            <p:cNvSpPr txBox="1"/>
            <p:nvPr/>
          </p:nvSpPr>
          <p:spPr>
            <a:xfrm>
              <a:off x="7146525" y="5207490"/>
              <a:ext cx="1590900" cy="344100"/>
            </a:xfrm>
            <a:prstGeom prst="rect">
              <a:avLst/>
            </a:prstGeom>
            <a:noFill/>
            <a:ln>
              <a:noFill/>
            </a:ln>
          </p:spPr>
          <p:txBody>
            <a:bodyPr spcFirstLastPara="1" wrap="square" lIns="91425" tIns="91425" rIns="91425" bIns="91425" anchor="ctr" anchorCtr="0">
              <a:noAutofit/>
            </a:bodyPr>
            <a:lstStyle/>
            <a:p>
              <a:pPr>
                <a:lnSpc>
                  <a:spcPct val="115000"/>
                </a:lnSpc>
              </a:pPr>
              <a:r>
                <a:rPr lang="en" sz="1200" b="1">
                  <a:solidFill>
                    <a:schemeClr val="dk1"/>
                  </a:solidFill>
                  <a:latin typeface="Calibri"/>
                  <a:ea typeface="Calibri"/>
                  <a:cs typeface="Calibri"/>
                  <a:sym typeface="Calibri"/>
                </a:rPr>
                <a:t>CD4 at ART initiation</a:t>
              </a:r>
              <a:endParaRPr sz="1200" b="1">
                <a:solidFill>
                  <a:schemeClr val="dk1"/>
                </a:solidFill>
                <a:latin typeface="Calibri"/>
                <a:ea typeface="Calibri"/>
                <a:cs typeface="Calibri"/>
                <a:sym typeface="Calibri"/>
              </a:endParaRPr>
            </a:p>
          </p:txBody>
        </p:sp>
        <p:cxnSp>
          <p:nvCxnSpPr>
            <p:cNvPr id="60" name="Google Shape;60;p13">
              <a:extLst>
                <a:ext uri="{C183D7F6-B498-43B3-948B-1728B52AA6E4}">
                  <adec:decorative xmlns:adec="http://schemas.microsoft.com/office/drawing/2017/decorative" val="1"/>
                </a:ext>
              </a:extLst>
            </p:cNvPr>
            <p:cNvCxnSpPr/>
            <p:nvPr/>
          </p:nvCxnSpPr>
          <p:spPr>
            <a:xfrm>
              <a:off x="5344400" y="1462865"/>
              <a:ext cx="0" cy="3883500"/>
            </a:xfrm>
            <a:prstGeom prst="straightConnector1">
              <a:avLst/>
            </a:prstGeom>
            <a:noFill/>
            <a:ln w="9525" cap="flat" cmpd="sng">
              <a:solidFill>
                <a:schemeClr val="dk2"/>
              </a:solidFill>
              <a:prstDash val="dash"/>
              <a:round/>
              <a:headEnd type="none" w="med" len="med"/>
              <a:tailEnd type="none" w="med" len="med"/>
            </a:ln>
          </p:spPr>
        </p:cxnSp>
        <p:sp>
          <p:nvSpPr>
            <p:cNvPr id="61" name="Google Shape;61;p13"/>
            <p:cNvSpPr txBox="1"/>
            <p:nvPr/>
          </p:nvSpPr>
          <p:spPr>
            <a:xfrm>
              <a:off x="5356875" y="1978539"/>
              <a:ext cx="2630400" cy="720000"/>
            </a:xfrm>
            <a:prstGeom prst="rect">
              <a:avLst/>
            </a:prstGeom>
            <a:noFill/>
            <a:ln>
              <a:noFill/>
            </a:ln>
          </p:spPr>
          <p:txBody>
            <a:bodyPr spcFirstLastPara="1" wrap="square" lIns="91425" tIns="91425" rIns="91425" bIns="91425" anchor="ctr" anchorCtr="0">
              <a:noAutofit/>
            </a:bodyPr>
            <a:lstStyle/>
            <a:p>
              <a:pPr>
                <a:lnSpc>
                  <a:spcPct val="115000"/>
                </a:lnSpc>
              </a:pPr>
              <a:r>
                <a:rPr lang="en"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a:lnSpc>
                  <a:spcPct val="115000"/>
                </a:lnSpc>
              </a:pPr>
              <a:r>
                <a:rPr lang="en" b="1">
                  <a:solidFill>
                    <a:schemeClr val="dk1"/>
                  </a:solidFill>
                  <a:latin typeface="Calibri"/>
                  <a:ea typeface="Calibri"/>
                  <a:cs typeface="Calibri"/>
                  <a:sym typeface="Calibri"/>
                </a:rPr>
                <a:t>Real world</a:t>
              </a:r>
              <a:endParaRPr b="1">
                <a:solidFill>
                  <a:schemeClr val="dk1"/>
                </a:solidFill>
                <a:latin typeface="Calibri"/>
                <a:ea typeface="Calibri"/>
                <a:cs typeface="Calibri"/>
                <a:sym typeface="Calibri"/>
              </a:endParaRPr>
            </a:p>
          </p:txBody>
        </p:sp>
        <p:cxnSp>
          <p:nvCxnSpPr>
            <p:cNvPr id="62" name="Google Shape;62;p13">
              <a:extLst>
                <a:ext uri="{C183D7F6-B498-43B3-948B-1728B52AA6E4}">
                  <adec:decorative xmlns:adec="http://schemas.microsoft.com/office/drawing/2017/decorative" val="1"/>
                </a:ext>
              </a:extLst>
            </p:cNvPr>
            <p:cNvCxnSpPr/>
            <p:nvPr/>
          </p:nvCxnSpPr>
          <p:spPr>
            <a:xfrm>
              <a:off x="2430700" y="4738965"/>
              <a:ext cx="7527300" cy="0"/>
            </a:xfrm>
            <a:prstGeom prst="straightConnector1">
              <a:avLst/>
            </a:prstGeom>
            <a:noFill/>
            <a:ln w="9525" cap="flat" cmpd="sng">
              <a:solidFill>
                <a:srgbClr val="000000"/>
              </a:solidFill>
              <a:prstDash val="solid"/>
              <a:round/>
              <a:headEnd type="none" w="med" len="med"/>
              <a:tailEnd type="none" w="med" len="med"/>
            </a:ln>
          </p:spPr>
        </p:cxnSp>
        <p:cxnSp>
          <p:nvCxnSpPr>
            <p:cNvPr id="63" name="Google Shape;63;p13">
              <a:extLst>
                <a:ext uri="{C183D7F6-B498-43B3-948B-1728B52AA6E4}">
                  <adec:decorative xmlns:adec="http://schemas.microsoft.com/office/drawing/2017/decorative" val="1"/>
                </a:ext>
              </a:extLst>
            </p:cNvPr>
            <p:cNvCxnSpPr/>
            <p:nvPr/>
          </p:nvCxnSpPr>
          <p:spPr>
            <a:xfrm rot="10800000">
              <a:off x="2447800" y="1642365"/>
              <a:ext cx="0" cy="3096600"/>
            </a:xfrm>
            <a:prstGeom prst="straightConnector1">
              <a:avLst/>
            </a:prstGeom>
            <a:noFill/>
            <a:ln w="9525" cap="flat" cmpd="sng">
              <a:solidFill>
                <a:srgbClr val="000000"/>
              </a:solidFill>
              <a:prstDash val="solid"/>
              <a:round/>
              <a:headEnd type="none" w="med" len="med"/>
              <a:tailEnd type="none" w="med" len="med"/>
            </a:ln>
          </p:spPr>
        </p:cxnSp>
        <p:cxnSp>
          <p:nvCxnSpPr>
            <p:cNvPr id="64" name="Google Shape;64;p13">
              <a:extLst>
                <a:ext uri="{C183D7F6-B498-43B3-948B-1728B52AA6E4}">
                  <adec:decorative xmlns:adec="http://schemas.microsoft.com/office/drawing/2017/decorative" val="1"/>
                </a:ext>
              </a:extLst>
            </p:cNvPr>
            <p:cNvCxnSpPr>
              <a:cxnSpLocks/>
            </p:cNvCxnSpPr>
            <p:nvPr/>
          </p:nvCxnSpPr>
          <p:spPr>
            <a:xfrm>
              <a:off x="2447800" y="2643265"/>
              <a:ext cx="7190186" cy="0"/>
            </a:xfrm>
            <a:prstGeom prst="straightConnector1">
              <a:avLst/>
            </a:prstGeom>
            <a:noFill/>
            <a:ln w="19050" cap="flat" cmpd="sng">
              <a:solidFill>
                <a:srgbClr val="FF0000"/>
              </a:solidFill>
              <a:prstDash val="solid"/>
              <a:round/>
              <a:headEnd type="none" w="med" len="med"/>
              <a:tailEnd type="none" w="med" len="med"/>
            </a:ln>
          </p:spPr>
        </p:cxnSp>
        <p:sp>
          <p:nvSpPr>
            <p:cNvPr id="65" name="Google Shape;65;p13"/>
            <p:cNvSpPr txBox="1"/>
            <p:nvPr/>
          </p:nvSpPr>
          <p:spPr>
            <a:xfrm>
              <a:off x="8865575" y="2414390"/>
              <a:ext cx="2578800" cy="3441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200" dirty="0">
                  <a:solidFill>
                    <a:schemeClr val="dk1"/>
                  </a:solidFill>
                  <a:latin typeface="Calibri"/>
                  <a:ea typeface="Calibri"/>
                  <a:cs typeface="Calibri"/>
                  <a:sym typeface="Calibri"/>
                </a:rPr>
                <a:t>2013 WHO</a:t>
              </a:r>
              <a:endParaRPr sz="1200" dirty="0">
                <a:solidFill>
                  <a:schemeClr val="dk1"/>
                </a:solidFill>
                <a:latin typeface="Calibri"/>
                <a:ea typeface="Calibri"/>
                <a:cs typeface="Calibri"/>
                <a:sym typeface="Calibri"/>
              </a:endParaRPr>
            </a:p>
            <a:p>
              <a:pPr algn="ctr">
                <a:lnSpc>
                  <a:spcPct val="115000"/>
                </a:lnSpc>
              </a:pPr>
              <a:r>
                <a:rPr lang="en" sz="1200" dirty="0">
                  <a:solidFill>
                    <a:schemeClr val="dk1"/>
                  </a:solidFill>
                  <a:latin typeface="Calibri"/>
                  <a:ea typeface="Calibri"/>
                  <a:cs typeface="Calibri"/>
                  <a:sym typeface="Calibri"/>
                </a:rPr>
                <a:t>ART guideline</a:t>
              </a:r>
              <a:endParaRPr sz="1200" dirty="0">
                <a:solidFill>
                  <a:schemeClr val="dk1"/>
                </a:solidFill>
                <a:latin typeface="Calibri"/>
                <a:ea typeface="Calibri"/>
                <a:cs typeface="Calibri"/>
                <a:sym typeface="Calibri"/>
              </a:endParaRPr>
            </a:p>
            <a:p>
              <a:pPr algn="ctr">
                <a:lnSpc>
                  <a:spcPct val="115000"/>
                </a:lnSpc>
              </a:pPr>
              <a:r>
                <a:rPr lang="en" sz="1200" dirty="0">
                  <a:solidFill>
                    <a:schemeClr val="dk1"/>
                  </a:solidFill>
                  <a:latin typeface="Calibri"/>
                  <a:ea typeface="Calibri"/>
                  <a:cs typeface="Calibri"/>
                  <a:sym typeface="Calibri"/>
                </a:rPr>
                <a:t>500 cells/µL**</a:t>
              </a:r>
              <a:endParaRPr sz="1200" dirty="0">
                <a:solidFill>
                  <a:schemeClr val="dk1"/>
                </a:solidFill>
                <a:latin typeface="Calibri"/>
                <a:ea typeface="Calibri"/>
                <a:cs typeface="Calibri"/>
                <a:sym typeface="Calibri"/>
              </a:endParaRPr>
            </a:p>
          </p:txBody>
        </p:sp>
        <p:pic>
          <p:nvPicPr>
            <p:cNvPr id="67" name="Google Shape;67;p1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531175" y="4921717"/>
              <a:ext cx="2729350" cy="285775"/>
            </a:xfrm>
            <a:prstGeom prst="rect">
              <a:avLst/>
            </a:prstGeom>
            <a:noFill/>
            <a:ln>
              <a:noFill/>
            </a:ln>
          </p:spPr>
        </p:pic>
        <p:sp>
          <p:nvSpPr>
            <p:cNvPr id="68" name="Google Shape;68;p13"/>
            <p:cNvSpPr txBox="1"/>
            <p:nvPr/>
          </p:nvSpPr>
          <p:spPr>
            <a:xfrm>
              <a:off x="3063300" y="5207490"/>
              <a:ext cx="1590900" cy="344100"/>
            </a:xfrm>
            <a:prstGeom prst="rect">
              <a:avLst/>
            </a:prstGeom>
            <a:noFill/>
            <a:ln>
              <a:noFill/>
            </a:ln>
          </p:spPr>
          <p:txBody>
            <a:bodyPr spcFirstLastPara="1" wrap="square" lIns="91425" tIns="91425" rIns="91425" bIns="91425" anchor="ctr" anchorCtr="0">
              <a:noAutofit/>
            </a:bodyPr>
            <a:lstStyle/>
            <a:p>
              <a:pPr>
                <a:lnSpc>
                  <a:spcPct val="115000"/>
                </a:lnSpc>
              </a:pPr>
              <a:r>
                <a:rPr lang="en" sz="1200" b="1">
                  <a:solidFill>
                    <a:schemeClr val="dk1"/>
                  </a:solidFill>
                  <a:latin typeface="Calibri"/>
                  <a:ea typeface="Calibri"/>
                  <a:cs typeface="Calibri"/>
                  <a:sym typeface="Calibri"/>
                </a:rPr>
                <a:t>CD4 at ART initiation</a:t>
              </a:r>
              <a:endParaRPr sz="1200" b="1">
                <a:solidFill>
                  <a:schemeClr val="dk1"/>
                </a:solidFill>
                <a:latin typeface="Calibri"/>
                <a:ea typeface="Calibri"/>
                <a:cs typeface="Calibri"/>
                <a:sym typeface="Calibri"/>
              </a:endParaRPr>
            </a:p>
          </p:txBody>
        </p:sp>
        <p:sp>
          <p:nvSpPr>
            <p:cNvPr id="69" name="Google Shape;69;p13"/>
            <p:cNvSpPr txBox="1"/>
            <p:nvPr/>
          </p:nvSpPr>
          <p:spPr>
            <a:xfrm>
              <a:off x="2600375" y="1786840"/>
              <a:ext cx="499800" cy="285900"/>
            </a:xfrm>
            <a:prstGeom prst="rect">
              <a:avLst/>
            </a:prstGeom>
            <a:noFill/>
            <a:ln>
              <a:noFill/>
            </a:ln>
          </p:spPr>
          <p:txBody>
            <a:bodyPr spcFirstLastPara="1" wrap="square" lIns="91425" tIns="91425" rIns="91425" bIns="91425" anchor="t" anchorCtr="0">
              <a:noAutofit/>
            </a:bodyPr>
            <a:lstStyle/>
            <a:p>
              <a:r>
                <a:rPr lang="en" sz="1000"/>
                <a:t>650</a:t>
              </a:r>
              <a:endParaRPr sz="1000"/>
            </a:p>
          </p:txBody>
        </p:sp>
        <p:sp>
          <p:nvSpPr>
            <p:cNvPr id="70" name="Google Shape;70;p13"/>
            <p:cNvSpPr txBox="1"/>
            <p:nvPr/>
          </p:nvSpPr>
          <p:spPr>
            <a:xfrm>
              <a:off x="3321725" y="2769565"/>
              <a:ext cx="499800" cy="285900"/>
            </a:xfrm>
            <a:prstGeom prst="rect">
              <a:avLst/>
            </a:prstGeom>
            <a:noFill/>
            <a:ln>
              <a:noFill/>
            </a:ln>
          </p:spPr>
          <p:txBody>
            <a:bodyPr spcFirstLastPara="1" wrap="square" lIns="91425" tIns="91425" rIns="91425" bIns="91425" anchor="t" anchorCtr="0">
              <a:noAutofit/>
            </a:bodyPr>
            <a:lstStyle/>
            <a:p>
              <a:r>
                <a:rPr lang="en" sz="1000"/>
                <a:t>408</a:t>
              </a:r>
              <a:endParaRPr sz="1000"/>
            </a:p>
          </p:txBody>
        </p:sp>
        <p:sp>
          <p:nvSpPr>
            <p:cNvPr id="71" name="Google Shape;71;p13"/>
            <p:cNvSpPr txBox="1"/>
            <p:nvPr/>
          </p:nvSpPr>
          <p:spPr>
            <a:xfrm>
              <a:off x="4046900" y="2643265"/>
              <a:ext cx="499800" cy="285900"/>
            </a:xfrm>
            <a:prstGeom prst="rect">
              <a:avLst/>
            </a:prstGeom>
            <a:noFill/>
            <a:ln>
              <a:noFill/>
            </a:ln>
          </p:spPr>
          <p:txBody>
            <a:bodyPr spcFirstLastPara="1" wrap="square" lIns="91425" tIns="91425" rIns="91425" bIns="91425" anchor="t" anchorCtr="0">
              <a:noAutofit/>
            </a:bodyPr>
            <a:lstStyle/>
            <a:p>
              <a:r>
                <a:rPr lang="en" sz="1000"/>
                <a:t>442</a:t>
              </a:r>
              <a:endParaRPr sz="1000"/>
            </a:p>
          </p:txBody>
        </p:sp>
        <p:sp>
          <p:nvSpPr>
            <p:cNvPr id="72" name="Google Shape;72;p13"/>
            <p:cNvSpPr txBox="1"/>
            <p:nvPr/>
          </p:nvSpPr>
          <p:spPr>
            <a:xfrm>
              <a:off x="4779775" y="3548165"/>
              <a:ext cx="499800" cy="285900"/>
            </a:xfrm>
            <a:prstGeom prst="rect">
              <a:avLst/>
            </a:prstGeom>
            <a:noFill/>
            <a:ln>
              <a:noFill/>
            </a:ln>
          </p:spPr>
          <p:txBody>
            <a:bodyPr spcFirstLastPara="1" wrap="square" lIns="91425" tIns="91425" rIns="91425" bIns="91425" anchor="t" anchorCtr="0">
              <a:noAutofit/>
            </a:bodyPr>
            <a:lstStyle/>
            <a:p>
              <a:r>
                <a:rPr lang="en" sz="1000"/>
                <a:t>221</a:t>
              </a:r>
              <a:endParaRPr sz="1000"/>
            </a:p>
          </p:txBody>
        </p:sp>
        <p:sp>
          <p:nvSpPr>
            <p:cNvPr id="73" name="Google Shape;73;p13"/>
            <p:cNvSpPr txBox="1"/>
            <p:nvPr/>
          </p:nvSpPr>
          <p:spPr>
            <a:xfrm>
              <a:off x="5558275" y="2834690"/>
              <a:ext cx="499800" cy="285900"/>
            </a:xfrm>
            <a:prstGeom prst="rect">
              <a:avLst/>
            </a:prstGeom>
            <a:noFill/>
            <a:ln>
              <a:noFill/>
            </a:ln>
          </p:spPr>
          <p:txBody>
            <a:bodyPr spcFirstLastPara="1" wrap="square" lIns="91425" tIns="91425" rIns="91425" bIns="91425" anchor="t" anchorCtr="0">
              <a:noAutofit/>
            </a:bodyPr>
            <a:lstStyle/>
            <a:p>
              <a:r>
                <a:rPr lang="en" sz="1000"/>
                <a:t>385</a:t>
              </a:r>
              <a:endParaRPr sz="1000"/>
            </a:p>
          </p:txBody>
        </p:sp>
        <p:sp>
          <p:nvSpPr>
            <p:cNvPr id="74" name="Google Shape;74;p13"/>
            <p:cNvSpPr txBox="1"/>
            <p:nvPr/>
          </p:nvSpPr>
          <p:spPr>
            <a:xfrm>
              <a:off x="6270750" y="2918778"/>
              <a:ext cx="499800" cy="285900"/>
            </a:xfrm>
            <a:prstGeom prst="rect">
              <a:avLst/>
            </a:prstGeom>
            <a:noFill/>
            <a:ln>
              <a:noFill/>
            </a:ln>
          </p:spPr>
          <p:txBody>
            <a:bodyPr spcFirstLastPara="1" wrap="square" lIns="91425" tIns="91425" rIns="91425" bIns="91425" anchor="t" anchorCtr="0">
              <a:noAutofit/>
            </a:bodyPr>
            <a:lstStyle/>
            <a:p>
              <a:r>
                <a:rPr lang="en" sz="1000"/>
                <a:t>375</a:t>
              </a:r>
              <a:endParaRPr sz="1000"/>
            </a:p>
          </p:txBody>
        </p:sp>
        <p:sp>
          <p:nvSpPr>
            <p:cNvPr id="75" name="Google Shape;75;p13"/>
            <p:cNvSpPr txBox="1"/>
            <p:nvPr/>
          </p:nvSpPr>
          <p:spPr>
            <a:xfrm>
              <a:off x="7032200" y="3280890"/>
              <a:ext cx="499800" cy="285900"/>
            </a:xfrm>
            <a:prstGeom prst="rect">
              <a:avLst/>
            </a:prstGeom>
            <a:noFill/>
            <a:ln>
              <a:noFill/>
            </a:ln>
          </p:spPr>
          <p:txBody>
            <a:bodyPr spcFirstLastPara="1" wrap="square" lIns="91425" tIns="91425" rIns="91425" bIns="91425" anchor="t" anchorCtr="0">
              <a:noAutofit/>
            </a:bodyPr>
            <a:lstStyle/>
            <a:p>
              <a:r>
                <a:rPr lang="en" sz="1000"/>
                <a:t>287</a:t>
              </a:r>
              <a:endParaRPr sz="1000"/>
            </a:p>
          </p:txBody>
        </p:sp>
        <p:sp>
          <p:nvSpPr>
            <p:cNvPr id="76" name="Google Shape;76;p13"/>
            <p:cNvSpPr txBox="1"/>
            <p:nvPr/>
          </p:nvSpPr>
          <p:spPr>
            <a:xfrm>
              <a:off x="7768900" y="3503190"/>
              <a:ext cx="499800" cy="285900"/>
            </a:xfrm>
            <a:prstGeom prst="rect">
              <a:avLst/>
            </a:prstGeom>
            <a:noFill/>
            <a:ln>
              <a:noFill/>
            </a:ln>
          </p:spPr>
          <p:txBody>
            <a:bodyPr spcFirstLastPara="1" wrap="square" lIns="91425" tIns="91425" rIns="91425" bIns="91425" anchor="t" anchorCtr="0">
              <a:noAutofit/>
            </a:bodyPr>
            <a:lstStyle/>
            <a:p>
              <a:r>
                <a:rPr lang="en" sz="1000"/>
                <a:t>234</a:t>
              </a:r>
              <a:endParaRPr sz="1000"/>
            </a:p>
          </p:txBody>
        </p:sp>
        <p:sp>
          <p:nvSpPr>
            <p:cNvPr id="77" name="Google Shape;77;p13"/>
            <p:cNvSpPr txBox="1"/>
            <p:nvPr/>
          </p:nvSpPr>
          <p:spPr>
            <a:xfrm>
              <a:off x="8482575" y="3189865"/>
              <a:ext cx="499800" cy="285900"/>
            </a:xfrm>
            <a:prstGeom prst="rect">
              <a:avLst/>
            </a:prstGeom>
            <a:noFill/>
            <a:ln>
              <a:noFill/>
            </a:ln>
          </p:spPr>
          <p:txBody>
            <a:bodyPr spcFirstLastPara="1" wrap="square" lIns="91425" tIns="91425" rIns="91425" bIns="91425" anchor="t" anchorCtr="0">
              <a:noAutofit/>
            </a:bodyPr>
            <a:lstStyle/>
            <a:p>
              <a:r>
                <a:rPr lang="en" sz="1000"/>
                <a:t>311</a:t>
              </a:r>
              <a:endParaRPr sz="1000"/>
            </a:p>
          </p:txBody>
        </p:sp>
        <p:sp>
          <p:nvSpPr>
            <p:cNvPr id="78" name="Google Shape;78;p13"/>
            <p:cNvSpPr txBox="1"/>
            <p:nvPr/>
          </p:nvSpPr>
          <p:spPr>
            <a:xfrm>
              <a:off x="9219800" y="3183455"/>
              <a:ext cx="499800" cy="285900"/>
            </a:xfrm>
            <a:prstGeom prst="rect">
              <a:avLst/>
            </a:prstGeom>
            <a:noFill/>
            <a:ln>
              <a:noFill/>
            </a:ln>
          </p:spPr>
          <p:txBody>
            <a:bodyPr spcFirstLastPara="1" wrap="square" lIns="91425" tIns="91425" rIns="91425" bIns="91425" anchor="t" anchorCtr="0">
              <a:noAutofit/>
            </a:bodyPr>
            <a:lstStyle/>
            <a:p>
              <a:r>
                <a:rPr lang="en" sz="1000" dirty="0"/>
                <a:t>327</a:t>
              </a:r>
              <a:endParaRPr sz="1000" dirty="0"/>
            </a:p>
          </p:txBody>
        </p:sp>
        <p:sp>
          <p:nvSpPr>
            <p:cNvPr id="79" name="Google Shape;79;p13"/>
            <p:cNvSpPr txBox="1"/>
            <p:nvPr/>
          </p:nvSpPr>
          <p:spPr>
            <a:xfrm rot="-5400000">
              <a:off x="406650" y="3018615"/>
              <a:ext cx="2578800" cy="3441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200" b="1" dirty="0">
                  <a:solidFill>
                    <a:schemeClr val="dk1"/>
                  </a:solidFill>
                  <a:latin typeface="Calibri"/>
                  <a:ea typeface="Calibri"/>
                  <a:cs typeface="Calibri"/>
                  <a:sym typeface="Calibri"/>
                </a:rPr>
                <a:t>Median CD4 count (cells/µL)</a:t>
              </a:r>
              <a:endParaRPr sz="1200" b="1" dirty="0">
                <a:solidFill>
                  <a:schemeClr val="dk1"/>
                </a:solidFill>
                <a:latin typeface="Calibri"/>
                <a:ea typeface="Calibri"/>
                <a:cs typeface="Calibri"/>
                <a:sym typeface="Calibri"/>
              </a:endParaRPr>
            </a:p>
          </p:txBody>
        </p:sp>
        <p:cxnSp>
          <p:nvCxnSpPr>
            <p:cNvPr id="29" name="Google Shape;64;p13">
              <a:extLst>
                <a:ext uri="{FF2B5EF4-FFF2-40B4-BE49-F238E27FC236}">
                  <a16:creationId xmlns:a16="http://schemas.microsoft.com/office/drawing/2014/main" id="{82FD072C-14F0-CA48-B83F-58518C91A8BB}"/>
                </a:ext>
                <a:ext uri="{C183D7F6-B498-43B3-948B-1728B52AA6E4}">
                  <adec:decorative xmlns:adec="http://schemas.microsoft.com/office/drawing/2017/decorative" val="1"/>
                </a:ext>
              </a:extLst>
            </p:cNvPr>
            <p:cNvCxnSpPr>
              <a:cxnSpLocks/>
            </p:cNvCxnSpPr>
            <p:nvPr/>
          </p:nvCxnSpPr>
          <p:spPr>
            <a:xfrm>
              <a:off x="2447799" y="3280890"/>
              <a:ext cx="7190186" cy="0"/>
            </a:xfrm>
            <a:prstGeom prst="straightConnector1">
              <a:avLst/>
            </a:prstGeom>
            <a:noFill/>
            <a:ln w="19050" cap="flat" cmpd="sng">
              <a:solidFill>
                <a:srgbClr val="FF0000"/>
              </a:solidFill>
              <a:prstDash val="solid"/>
              <a:round/>
              <a:headEnd type="none" w="med" len="med"/>
              <a:tailEnd type="none" w="med" len="med"/>
            </a:ln>
          </p:spPr>
        </p:cxnSp>
        <p:sp>
          <p:nvSpPr>
            <p:cNvPr id="30" name="Google Shape;65;p13">
              <a:extLst>
                <a:ext uri="{FF2B5EF4-FFF2-40B4-BE49-F238E27FC236}">
                  <a16:creationId xmlns:a16="http://schemas.microsoft.com/office/drawing/2014/main" id="{91C62C0C-8B89-6940-BB89-91A54DA3B921}"/>
                </a:ext>
              </a:extLst>
            </p:cNvPr>
            <p:cNvSpPr txBox="1"/>
            <p:nvPr/>
          </p:nvSpPr>
          <p:spPr>
            <a:xfrm>
              <a:off x="8894150" y="3154355"/>
              <a:ext cx="2578800" cy="344100"/>
            </a:xfrm>
            <a:prstGeom prst="rect">
              <a:avLst/>
            </a:prstGeom>
            <a:noFill/>
            <a:ln>
              <a:noFill/>
            </a:ln>
          </p:spPr>
          <p:txBody>
            <a:bodyPr spcFirstLastPara="1" wrap="square" lIns="91425" tIns="91425" rIns="91425" bIns="91425" anchor="ctr" anchorCtr="0">
              <a:noAutofit/>
            </a:bodyPr>
            <a:lstStyle/>
            <a:p>
              <a:pPr algn="ctr">
                <a:lnSpc>
                  <a:spcPct val="115000"/>
                </a:lnSpc>
              </a:pPr>
              <a:r>
                <a:rPr lang="en" sz="1200" dirty="0">
                  <a:solidFill>
                    <a:schemeClr val="dk1"/>
                  </a:solidFill>
                  <a:latin typeface="Calibri"/>
                  <a:ea typeface="Calibri"/>
                  <a:cs typeface="Calibri"/>
                  <a:sym typeface="Calibri"/>
                </a:rPr>
                <a:t>2010 WHO</a:t>
              </a:r>
              <a:endParaRPr sz="1200" dirty="0">
                <a:solidFill>
                  <a:schemeClr val="dk1"/>
                </a:solidFill>
                <a:latin typeface="Calibri"/>
                <a:ea typeface="Calibri"/>
                <a:cs typeface="Calibri"/>
                <a:sym typeface="Calibri"/>
              </a:endParaRPr>
            </a:p>
            <a:p>
              <a:pPr algn="ctr">
                <a:lnSpc>
                  <a:spcPct val="115000"/>
                </a:lnSpc>
              </a:pPr>
              <a:r>
                <a:rPr lang="en" sz="1200" dirty="0">
                  <a:solidFill>
                    <a:schemeClr val="dk1"/>
                  </a:solidFill>
                  <a:latin typeface="Calibri"/>
                  <a:ea typeface="Calibri"/>
                  <a:cs typeface="Calibri"/>
                  <a:sym typeface="Calibri"/>
                </a:rPr>
                <a:t>ART guideline</a:t>
              </a:r>
              <a:endParaRPr sz="1200" dirty="0">
                <a:solidFill>
                  <a:schemeClr val="dk1"/>
                </a:solidFill>
                <a:latin typeface="Calibri"/>
                <a:ea typeface="Calibri"/>
                <a:cs typeface="Calibri"/>
                <a:sym typeface="Calibri"/>
              </a:endParaRPr>
            </a:p>
            <a:p>
              <a:pPr algn="ctr">
                <a:lnSpc>
                  <a:spcPct val="115000"/>
                </a:lnSpc>
              </a:pPr>
              <a:r>
                <a:rPr lang="en" sz="1200" dirty="0">
                  <a:solidFill>
                    <a:schemeClr val="dk1"/>
                  </a:solidFill>
                  <a:latin typeface="Calibri"/>
                  <a:ea typeface="Calibri"/>
                  <a:cs typeface="Calibri"/>
                  <a:sym typeface="Calibri"/>
                </a:rPr>
                <a:t>350 cells/µL*</a:t>
              </a:r>
              <a:endParaRPr sz="1200" dirty="0">
                <a:solidFill>
                  <a:schemeClr val="dk1"/>
                </a:solidFill>
                <a:latin typeface="Calibri"/>
                <a:ea typeface="Calibri"/>
                <a:cs typeface="Calibri"/>
                <a:sym typeface="Calibri"/>
              </a:endParaRPr>
            </a:p>
          </p:txBody>
        </p:sp>
      </p:grpSp>
      <p:sp>
        <p:nvSpPr>
          <p:cNvPr id="4" name="Rectangle 3" descr="*A pre-treatment CD4 count of 350 cells/µL reflects 2.8-3.4 years since seroconversion, on average.&#10;**A pre-treatment CD4 count of 500 cells/µL reflects 1-2 years since seroconversion, on average.&#10;Only 25% initiate ART with CD4&gt;500 globally and &lt;50% with CD4&gt;350&#10;">
            <a:extLst>
              <a:ext uri="{FF2B5EF4-FFF2-40B4-BE49-F238E27FC236}">
                <a16:creationId xmlns:a16="http://schemas.microsoft.com/office/drawing/2014/main" id="{F970B25B-E7F9-004B-9DA9-2C3A3A891D89}"/>
              </a:ext>
            </a:extLst>
          </p:cNvPr>
          <p:cNvSpPr/>
          <p:nvPr/>
        </p:nvSpPr>
        <p:spPr>
          <a:xfrm>
            <a:off x="1676402" y="5758106"/>
            <a:ext cx="7543399" cy="809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A pre-treatment CD4 count of 350 cells/µL reflects 2.8-3.4 years since seroconversion, on average.&#10;**A pre-treatment CD4 count of 500 cells/µL reflects 1-2 years since seroconversion, on average.&#10;Only 25% initiate ART with CD4&gt;500 globally and &lt;50% with CD4&gt;350&#10;">
            <a:extLst>
              <a:ext uri="{FF2B5EF4-FFF2-40B4-BE49-F238E27FC236}">
                <a16:creationId xmlns:a16="http://schemas.microsoft.com/office/drawing/2014/main" id="{8E12F438-CAE4-E24E-BA95-6E2CFCD5649C}"/>
              </a:ext>
            </a:extLst>
          </p:cNvPr>
          <p:cNvSpPr txBox="1"/>
          <p:nvPr/>
        </p:nvSpPr>
        <p:spPr>
          <a:xfrm>
            <a:off x="1696050" y="5814977"/>
            <a:ext cx="7407092" cy="738664"/>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 pre-treatment CD4 count of 350</a:t>
            </a:r>
            <a:r>
              <a:rPr lang="en" sz="1400" dirty="0">
                <a:solidFill>
                  <a:schemeClr val="dk1"/>
                </a:solidFill>
                <a:latin typeface="Calibri" panose="020F0502020204030204" pitchFamily="34" charset="0"/>
                <a:ea typeface="Calibri"/>
                <a:cs typeface="Calibri" panose="020F0502020204030204" pitchFamily="34" charset="0"/>
                <a:sym typeface="Calibri"/>
              </a:rPr>
              <a:t> cells/µL</a:t>
            </a:r>
            <a:r>
              <a:rPr lang="en-US" sz="1400" dirty="0">
                <a:latin typeface="Calibri" panose="020F0502020204030204" pitchFamily="34" charset="0"/>
                <a:cs typeface="Calibri" panose="020F0502020204030204" pitchFamily="34" charset="0"/>
              </a:rPr>
              <a:t> reflects 2.8-3.4 years since seroconversion, on average.</a:t>
            </a:r>
          </a:p>
          <a:p>
            <a:r>
              <a:rPr lang="en-US" sz="1400" dirty="0">
                <a:latin typeface="Calibri" panose="020F0502020204030204" pitchFamily="34" charset="0"/>
                <a:cs typeface="Calibri" panose="020F0502020204030204" pitchFamily="34" charset="0"/>
              </a:rPr>
              <a:t>**A pre-treatment CD4 count of 500</a:t>
            </a:r>
            <a:r>
              <a:rPr lang="en" sz="1400" dirty="0">
                <a:solidFill>
                  <a:schemeClr val="dk1"/>
                </a:solidFill>
                <a:latin typeface="Calibri" panose="020F0502020204030204" pitchFamily="34" charset="0"/>
                <a:ea typeface="Calibri"/>
                <a:cs typeface="Calibri" panose="020F0502020204030204" pitchFamily="34" charset="0"/>
                <a:sym typeface="Calibri"/>
              </a:rPr>
              <a:t> cells/µL</a:t>
            </a:r>
            <a:r>
              <a:rPr lang="en-US" sz="1400" dirty="0">
                <a:latin typeface="Calibri" panose="020F0502020204030204" pitchFamily="34" charset="0"/>
                <a:cs typeface="Calibri" panose="020F0502020204030204" pitchFamily="34" charset="0"/>
              </a:rPr>
              <a:t> reflects 1-2 years since seroconversion, on average.</a:t>
            </a:r>
          </a:p>
          <a:p>
            <a:r>
              <a:rPr lang="en-US" sz="1400" dirty="0">
                <a:latin typeface="Calibri" panose="020F0502020204030204" pitchFamily="34" charset="0"/>
                <a:cs typeface="Calibri" panose="020F0502020204030204" pitchFamily="34" charset="0"/>
              </a:rPr>
              <a:t>Only 25% initiate ART with CD4&gt;500 globally and &lt;50% with CD4&gt;350</a:t>
            </a:r>
          </a:p>
        </p:txBody>
      </p:sp>
      <p:sp>
        <p:nvSpPr>
          <p:cNvPr id="31" name="TextBox 30">
            <a:extLst>
              <a:ext uri="{FF2B5EF4-FFF2-40B4-BE49-F238E27FC236}">
                <a16:creationId xmlns:a16="http://schemas.microsoft.com/office/drawing/2014/main" id="{143B37A9-9B3A-1444-B776-A3D1981E96E0}"/>
              </a:ext>
            </a:extLst>
          </p:cNvPr>
          <p:cNvSpPr txBox="1"/>
          <p:nvPr/>
        </p:nvSpPr>
        <p:spPr>
          <a:xfrm>
            <a:off x="7053797" y="6599983"/>
            <a:ext cx="3701654" cy="246221"/>
          </a:xfrm>
          <a:prstGeom prst="rect">
            <a:avLst/>
          </a:prstGeom>
          <a:noFill/>
        </p:spPr>
        <p:txBody>
          <a:bodyPr wrap="none" rtlCol="0">
            <a:spAutoFit/>
          </a:bodyPr>
          <a:lstStyle/>
          <a:p>
            <a:r>
              <a:rPr lang="en-US" sz="1000" b="1" dirty="0">
                <a:latin typeface="Calibri" panose="020F0502020204030204" pitchFamily="34" charset="0"/>
                <a:cs typeface="Calibri" panose="020F0502020204030204" pitchFamily="34" charset="0"/>
              </a:rPr>
              <a:t>Source: D Nash and M Robertson; Current HIV/AIDS Reports; 2019</a:t>
            </a:r>
          </a:p>
        </p:txBody>
      </p:sp>
    </p:spTree>
    <p:extLst>
      <p:ext uri="{BB962C8B-B14F-4D97-AF65-F5344CB8AC3E}">
        <p14:creationId xmlns:p14="http://schemas.microsoft.com/office/powerpoint/2010/main" val="29939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C286E-BE3B-A148-A9A5-085CF17C3595}"/>
              </a:ext>
            </a:extLst>
          </p:cNvPr>
          <p:cNvSpPr>
            <a:spLocks noGrp="1"/>
          </p:cNvSpPr>
          <p:nvPr>
            <p:ph type="title"/>
          </p:nvPr>
        </p:nvSpPr>
        <p:spPr>
          <a:xfrm>
            <a:off x="591621" y="136525"/>
            <a:ext cx="10515600" cy="765032"/>
          </a:xfrm>
        </p:spPr>
        <p:txBody>
          <a:bodyPr>
            <a:normAutofit fontScale="90000"/>
          </a:bodyPr>
          <a:lstStyle/>
          <a:p>
            <a:r>
              <a:rPr lang="en-US" dirty="0"/>
              <a:t>Why we need HIV-related IS Research</a:t>
            </a:r>
          </a:p>
        </p:txBody>
      </p:sp>
      <p:sp>
        <p:nvSpPr>
          <p:cNvPr id="6" name="Content Placeholder 5">
            <a:extLst>
              <a:ext uri="{FF2B5EF4-FFF2-40B4-BE49-F238E27FC236}">
                <a16:creationId xmlns:a16="http://schemas.microsoft.com/office/drawing/2014/main" id="{B61EFA8F-5393-5E4B-927F-6A52B855BBF8}"/>
              </a:ext>
            </a:extLst>
          </p:cNvPr>
          <p:cNvSpPr>
            <a:spLocks noGrp="1"/>
          </p:cNvSpPr>
          <p:nvPr>
            <p:ph idx="1"/>
          </p:nvPr>
        </p:nvSpPr>
        <p:spPr>
          <a:xfrm>
            <a:off x="591621" y="953555"/>
            <a:ext cx="10515600" cy="4351338"/>
          </a:xfrm>
        </p:spPr>
        <p:txBody>
          <a:bodyPr>
            <a:normAutofit/>
          </a:bodyPr>
          <a:lstStyle/>
          <a:p>
            <a:r>
              <a:rPr lang="en-US" dirty="0"/>
              <a:t>HIV-related programmatic scale-up and routine service delivery offer many opportunities to improve HIV-related health outcomes through better implementation and integration of evidence-based interventions</a:t>
            </a:r>
          </a:p>
          <a:p>
            <a:pPr lvl="2"/>
            <a:r>
              <a:rPr lang="en-US" dirty="0"/>
              <a:t>They also offer opportunities to improve other health outcomes (e.g., HIV-associated co-morbidities) among those receiving HIV-related services.   </a:t>
            </a:r>
          </a:p>
          <a:p>
            <a:endParaRPr lang="en-US" dirty="0"/>
          </a:p>
        </p:txBody>
      </p:sp>
      <p:sp>
        <p:nvSpPr>
          <p:cNvPr id="3" name="TextBox 2">
            <a:extLst>
              <a:ext uri="{FF2B5EF4-FFF2-40B4-BE49-F238E27FC236}">
                <a16:creationId xmlns:a16="http://schemas.microsoft.com/office/drawing/2014/main" id="{2C83707C-307A-134A-B356-02E24C280D92}"/>
              </a:ext>
            </a:extLst>
          </p:cNvPr>
          <p:cNvSpPr txBox="1"/>
          <p:nvPr/>
        </p:nvSpPr>
        <p:spPr>
          <a:xfrm>
            <a:off x="7543800" y="6275943"/>
            <a:ext cx="887615" cy="369332"/>
          </a:xfrm>
          <a:prstGeom prst="rect">
            <a:avLst/>
          </a:prstGeom>
          <a:noFill/>
        </p:spPr>
        <p:txBody>
          <a:bodyPr wrap="none" rtlCol="0">
            <a:spAutoFit/>
          </a:bodyPr>
          <a:lstStyle/>
          <a:p>
            <a:r>
              <a:rPr lang="en-US" dirty="0" err="1"/>
              <a:t>HIV.gov</a:t>
            </a:r>
            <a:endParaRPr lang="en-US" dirty="0"/>
          </a:p>
        </p:txBody>
      </p:sp>
      <p:pic>
        <p:nvPicPr>
          <p:cNvPr id="2" name="Picture 1" descr="HIV Care Continuum Shows Where Improvements are Needed&#10;In the US, 1.2 million people are living with HIV. Of those:&#10;• 86% have been diagnosed&#10;• 40% are engaged in care&#10;• 37% have been prescribed ART (Antiretroviral therapy)&#10;• 30% are virally suppressed&#10;Source: CDC National HIV Surveillance System and Medical Monitoring Project, 2011&#10;">
            <a:extLst>
              <a:ext uri="{FF2B5EF4-FFF2-40B4-BE49-F238E27FC236}">
                <a16:creationId xmlns:a16="http://schemas.microsoft.com/office/drawing/2014/main" id="{85D4E2ED-A412-F54C-8735-B8E9916C54F2}"/>
              </a:ext>
            </a:extLst>
          </p:cNvPr>
          <p:cNvPicPr>
            <a:picLocks noChangeAspect="1"/>
          </p:cNvPicPr>
          <p:nvPr/>
        </p:nvPicPr>
        <p:blipFill>
          <a:blip r:embed="rId2"/>
          <a:stretch>
            <a:fillRect/>
          </a:stretch>
        </p:blipFill>
        <p:spPr>
          <a:xfrm>
            <a:off x="2286000" y="2819400"/>
            <a:ext cx="6502933" cy="3825875"/>
          </a:xfrm>
          <a:prstGeom prst="rect">
            <a:avLst/>
          </a:prstGeom>
        </p:spPr>
      </p:pic>
      <p:sp>
        <p:nvSpPr>
          <p:cNvPr id="4" name="Slide Number Placeholder 3">
            <a:extLst>
              <a:ext uri="{FF2B5EF4-FFF2-40B4-BE49-F238E27FC236}">
                <a16:creationId xmlns:a16="http://schemas.microsoft.com/office/drawing/2014/main" id="{B38DAF4F-FEE0-0B4D-941C-A6296591B476}"/>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391509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8A95-12A3-6543-B9A2-588F2A54658A}"/>
              </a:ext>
            </a:extLst>
          </p:cNvPr>
          <p:cNvSpPr>
            <a:spLocks noGrp="1"/>
          </p:cNvSpPr>
          <p:nvPr>
            <p:ph type="title"/>
          </p:nvPr>
        </p:nvSpPr>
        <p:spPr>
          <a:xfrm>
            <a:off x="838200" y="136525"/>
            <a:ext cx="10515600" cy="1325563"/>
          </a:xfrm>
        </p:spPr>
        <p:txBody>
          <a:bodyPr/>
          <a:lstStyle/>
          <a:p>
            <a:r>
              <a:rPr lang="en-US" dirty="0"/>
              <a:t>IS Opportunities vis a vis HIV-associated co-morbidities: The Big Picture</a:t>
            </a:r>
          </a:p>
        </p:txBody>
      </p:sp>
      <p:sp>
        <p:nvSpPr>
          <p:cNvPr id="3" name="Content Placeholder 2">
            <a:extLst>
              <a:ext uri="{FF2B5EF4-FFF2-40B4-BE49-F238E27FC236}">
                <a16:creationId xmlns:a16="http://schemas.microsoft.com/office/drawing/2014/main" id="{0DB44BB2-AEA4-8841-9AF9-EE5D56F29634}"/>
              </a:ext>
            </a:extLst>
          </p:cNvPr>
          <p:cNvSpPr>
            <a:spLocks noGrp="1"/>
          </p:cNvSpPr>
          <p:nvPr>
            <p:ph idx="1"/>
          </p:nvPr>
        </p:nvSpPr>
        <p:spPr>
          <a:xfrm>
            <a:off x="457200" y="1600200"/>
            <a:ext cx="10744200" cy="5092824"/>
          </a:xfrm>
        </p:spPr>
        <p:txBody>
          <a:bodyPr>
            <a:normAutofit/>
          </a:bodyPr>
          <a:lstStyle/>
          <a:p>
            <a:pPr lvl="0"/>
            <a:r>
              <a:rPr lang="en-US" sz="2400" dirty="0"/>
              <a:t>For a given HIV-associated co-morbidity, what can be learned from implementation science research that has been conducted outside the HIV setting</a:t>
            </a:r>
          </a:p>
          <a:p>
            <a:pPr lvl="0"/>
            <a:r>
              <a:rPr lang="en-US" sz="2400" dirty="0"/>
              <a:t>In resource-limited settings, what can we learn about screening, diagnosis, and management of HIV-related comorbidities that will be relevant to the care HIV-negative populations?</a:t>
            </a:r>
          </a:p>
          <a:p>
            <a:pPr lvl="0"/>
            <a:r>
              <a:rPr lang="en-US" sz="2400" dirty="0"/>
              <a:t>Implementation science research around screening and management of </a:t>
            </a:r>
            <a:r>
              <a:rPr lang="en-US" sz="2400" i="1" dirty="0"/>
              <a:t>risk factors</a:t>
            </a:r>
            <a:r>
              <a:rPr lang="en-US" sz="2400" dirty="0"/>
              <a:t> for HIV-related comorbidities (e.g., smoking, obesity) could result in prevention and/or earlier detection of several HIV-related comorbidities, reducing their ultimate burden.</a:t>
            </a:r>
          </a:p>
          <a:p>
            <a:pPr lvl="0"/>
            <a:r>
              <a:rPr lang="en-US" sz="2400" dirty="0"/>
              <a:t>Would a better understanding of the preferences of clients/patients/providers with respect to a given evidence-based intervention be useful to better inform the design of strategies to improve their uptake, engagement, and delivery? </a:t>
            </a:r>
          </a:p>
        </p:txBody>
      </p:sp>
      <p:sp>
        <p:nvSpPr>
          <p:cNvPr id="4" name="Slide Number Placeholder 3">
            <a:extLst>
              <a:ext uri="{FF2B5EF4-FFF2-40B4-BE49-F238E27FC236}">
                <a16:creationId xmlns:a16="http://schemas.microsoft.com/office/drawing/2014/main" id="{75EE9DFE-0335-6A42-BF59-9127375953F0}"/>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282628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4F8E-BC24-DC40-804A-2433E1C0F536}"/>
              </a:ext>
            </a:extLst>
          </p:cNvPr>
          <p:cNvSpPr>
            <a:spLocks noGrp="1"/>
          </p:cNvSpPr>
          <p:nvPr>
            <p:ph type="title"/>
          </p:nvPr>
        </p:nvSpPr>
        <p:spPr/>
        <p:txBody>
          <a:bodyPr/>
          <a:lstStyle/>
          <a:p>
            <a:r>
              <a:rPr lang="en-US" sz="3200" b="1" dirty="0"/>
              <a:t>J.D. Smith, Ph.D.</a:t>
            </a:r>
            <a:br>
              <a:rPr lang="en-US" sz="4400" b="1" dirty="0"/>
            </a:br>
            <a:r>
              <a:rPr lang="en-US" sz="2400" b="1" dirty="0"/>
              <a:t>Northwestern University Feinberg School of Medicine</a:t>
            </a:r>
          </a:p>
        </p:txBody>
      </p:sp>
      <p:sp>
        <p:nvSpPr>
          <p:cNvPr id="3" name="Text Placeholder 2">
            <a:extLst>
              <a:ext uri="{FF2B5EF4-FFF2-40B4-BE49-F238E27FC236}">
                <a16:creationId xmlns:a16="http://schemas.microsoft.com/office/drawing/2014/main" id="{F9A92E8F-7448-9F4B-94A4-3D19854B94B6}"/>
              </a:ext>
            </a:extLst>
          </p:cNvPr>
          <p:cNvSpPr>
            <a:spLocks noGrp="1"/>
          </p:cNvSpPr>
          <p:nvPr>
            <p:ph type="body" idx="1"/>
          </p:nvPr>
        </p:nvSpPr>
        <p:spPr>
          <a:xfrm>
            <a:off x="958966" y="2895600"/>
            <a:ext cx="9095314" cy="2133601"/>
          </a:xfrm>
        </p:spPr>
        <p:txBody>
          <a:bodyPr>
            <a:noAutofit/>
          </a:bodyPr>
          <a:lstStyle/>
          <a:p>
            <a:r>
              <a:rPr lang="en-US" sz="3900" b="1" dirty="0">
                <a:solidFill>
                  <a:schemeClr val="bg1">
                    <a:lumMod val="50000"/>
                  </a:schemeClr>
                </a:solidFill>
              </a:rPr>
              <a:t>Synthesizing priority Implementation Science HIV co-morbidity questions</a:t>
            </a:r>
          </a:p>
        </p:txBody>
      </p:sp>
      <p:sp>
        <p:nvSpPr>
          <p:cNvPr id="4" name="Slide Number Placeholder 3">
            <a:extLst>
              <a:ext uri="{FF2B5EF4-FFF2-40B4-BE49-F238E27FC236}">
                <a16:creationId xmlns:a16="http://schemas.microsoft.com/office/drawing/2014/main" id="{6F10BB49-3769-DE43-87C2-B8CED48E032A}"/>
              </a:ext>
            </a:extLst>
          </p:cNvPr>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303938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9B73-50F7-8349-9C7B-43CA5017D64E}"/>
              </a:ext>
            </a:extLst>
          </p:cNvPr>
          <p:cNvSpPr>
            <a:spLocks noGrp="1"/>
          </p:cNvSpPr>
          <p:nvPr>
            <p:ph type="title"/>
          </p:nvPr>
        </p:nvSpPr>
        <p:spPr/>
        <p:txBody>
          <a:bodyPr/>
          <a:lstStyle/>
          <a:p>
            <a:r>
              <a:rPr lang="en-US" dirty="0"/>
              <a:t>Current State-of-the-Science</a:t>
            </a:r>
          </a:p>
        </p:txBody>
      </p:sp>
      <p:sp>
        <p:nvSpPr>
          <p:cNvPr id="3" name="Content Placeholder 2">
            <a:extLst>
              <a:ext uri="{FF2B5EF4-FFF2-40B4-BE49-F238E27FC236}">
                <a16:creationId xmlns:a16="http://schemas.microsoft.com/office/drawing/2014/main" id="{7E4D2024-D46A-334F-8DF4-CE116D6349A4}"/>
              </a:ext>
            </a:extLst>
          </p:cNvPr>
          <p:cNvSpPr>
            <a:spLocks noGrp="1"/>
          </p:cNvSpPr>
          <p:nvPr>
            <p:ph idx="1"/>
          </p:nvPr>
        </p:nvSpPr>
        <p:spPr>
          <a:xfrm>
            <a:off x="609600" y="1600200"/>
            <a:ext cx="10439400" cy="4800600"/>
          </a:xfrm>
        </p:spPr>
        <p:txBody>
          <a:bodyPr>
            <a:noAutofit/>
          </a:bodyPr>
          <a:lstStyle/>
          <a:p>
            <a:r>
              <a:rPr lang="en-US" sz="3000" dirty="0"/>
              <a:t>IS has established a corpus of research methodologies to evaluate, test, and understand implementation of evidence-based practices </a:t>
            </a:r>
          </a:p>
          <a:p>
            <a:r>
              <a:rPr lang="en-US" sz="3000" dirty="0"/>
              <a:t>Shifting from “Can we make it work?” to “How can we best make it work?” </a:t>
            </a:r>
          </a:p>
          <a:p>
            <a:r>
              <a:rPr lang="en-US" sz="3000" dirty="0"/>
              <a:t>Greater emphasis on </a:t>
            </a:r>
            <a:r>
              <a:rPr lang="en-US" sz="3000" i="1" dirty="0"/>
              <a:t>optimizing</a:t>
            </a:r>
            <a:r>
              <a:rPr lang="en-US" sz="3000" dirty="0"/>
              <a:t> implementation strategies that, alone or in combination, achieve crucial implementation outcomes more expediently, cost-effectively, and acceptably to delivery systems/agents and those PLWH that receive interventions for HIV-related comorbidities </a:t>
            </a:r>
          </a:p>
        </p:txBody>
      </p:sp>
      <p:sp>
        <p:nvSpPr>
          <p:cNvPr id="4" name="Slide Number Placeholder 3">
            <a:extLst>
              <a:ext uri="{FF2B5EF4-FFF2-40B4-BE49-F238E27FC236}">
                <a16:creationId xmlns:a16="http://schemas.microsoft.com/office/drawing/2014/main" id="{47993884-AB91-8E45-B91A-3AA6DA94913F}"/>
              </a:ext>
            </a:extLst>
          </p:cNvPr>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52811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9B73-50F7-8349-9C7B-43CA5017D64E}"/>
              </a:ext>
            </a:extLst>
          </p:cNvPr>
          <p:cNvSpPr>
            <a:spLocks noGrp="1"/>
          </p:cNvSpPr>
          <p:nvPr>
            <p:ph type="title"/>
          </p:nvPr>
        </p:nvSpPr>
        <p:spPr/>
        <p:txBody>
          <a:bodyPr/>
          <a:lstStyle/>
          <a:p>
            <a:r>
              <a:rPr lang="en-US" dirty="0"/>
              <a:t>Key Research Questions</a:t>
            </a:r>
          </a:p>
        </p:txBody>
      </p:sp>
      <p:sp>
        <p:nvSpPr>
          <p:cNvPr id="3" name="Content Placeholder 2">
            <a:extLst>
              <a:ext uri="{FF2B5EF4-FFF2-40B4-BE49-F238E27FC236}">
                <a16:creationId xmlns:a16="http://schemas.microsoft.com/office/drawing/2014/main" id="{7E4D2024-D46A-334F-8DF4-CE116D6349A4}"/>
              </a:ext>
            </a:extLst>
          </p:cNvPr>
          <p:cNvSpPr>
            <a:spLocks noGrp="1"/>
          </p:cNvSpPr>
          <p:nvPr>
            <p:ph idx="1"/>
          </p:nvPr>
        </p:nvSpPr>
        <p:spPr>
          <a:xfrm>
            <a:off x="609600" y="1421513"/>
            <a:ext cx="10439400" cy="5257800"/>
          </a:xfrm>
        </p:spPr>
        <p:txBody>
          <a:bodyPr>
            <a:noAutofit/>
          </a:bodyPr>
          <a:lstStyle/>
          <a:p>
            <a:pPr marL="571500" indent="-457200">
              <a:buFont typeface="+mj-lt"/>
              <a:buAutoNum type="arabicPeriod"/>
            </a:pPr>
            <a:r>
              <a:rPr lang="en-US" sz="2400" dirty="0"/>
              <a:t>What combination of implementation strategies are necessary and sufficient to increase the impact of interventions for HIV-related comorbidities?</a:t>
            </a:r>
          </a:p>
          <a:p>
            <a:pPr marL="571500" indent="-457200">
              <a:buFont typeface="+mj-lt"/>
              <a:buAutoNum type="arabicPeriod"/>
            </a:pPr>
            <a:r>
              <a:rPr lang="en-US" sz="2400" dirty="0"/>
              <a:t>Given limited resources in our jurisdiction, what implementation strategies will be most effective when implementing interventions for HIV-related comorbidities at the lowest cost?</a:t>
            </a:r>
          </a:p>
          <a:p>
            <a:pPr marL="571500" indent="-457200">
              <a:buFont typeface="+mj-lt"/>
              <a:buAutoNum type="arabicPeriod"/>
            </a:pPr>
            <a:r>
              <a:rPr lang="en-US" sz="2400" dirty="0"/>
              <a:t>How can we learn from our successes and challenges as we roll out interventions for HIV-related comorbidities over time to more expediently achieve implementation?</a:t>
            </a:r>
          </a:p>
          <a:p>
            <a:pPr marL="571500" indent="-457200">
              <a:buFont typeface="+mj-lt"/>
              <a:buAutoNum type="arabicPeriod"/>
            </a:pPr>
            <a:r>
              <a:rPr lang="en-US" sz="2400" dirty="0"/>
              <a:t>Can the cost and resources involved in a successful multicomponent implementation strategy package be reduced while maintaining its impact?</a:t>
            </a:r>
          </a:p>
          <a:p>
            <a:pPr marL="571500" indent="-457200">
              <a:buFont typeface="+mj-lt"/>
              <a:buAutoNum type="arabicPeriod"/>
            </a:pPr>
            <a:r>
              <a:rPr lang="en-US" sz="2400" dirty="0"/>
              <a:t>How can the field begin to optimize implementation during the development and testing of new interventions for HIV-related comorbidities?</a:t>
            </a:r>
          </a:p>
        </p:txBody>
      </p:sp>
      <p:sp>
        <p:nvSpPr>
          <p:cNvPr id="4" name="Slide Number Placeholder 3">
            <a:extLst>
              <a:ext uri="{FF2B5EF4-FFF2-40B4-BE49-F238E27FC236}">
                <a16:creationId xmlns:a16="http://schemas.microsoft.com/office/drawing/2014/main" id="{47993884-AB91-8E45-B91A-3AA6DA94913F}"/>
              </a:ext>
            </a:extLst>
          </p:cNvPr>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46591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9B73-50F7-8349-9C7B-43CA5017D64E}"/>
              </a:ext>
            </a:extLst>
          </p:cNvPr>
          <p:cNvSpPr>
            <a:spLocks noGrp="1"/>
          </p:cNvSpPr>
          <p:nvPr>
            <p:ph type="title"/>
          </p:nvPr>
        </p:nvSpPr>
        <p:spPr/>
        <p:txBody>
          <a:bodyPr/>
          <a:lstStyle/>
          <a:p>
            <a:r>
              <a:rPr lang="en-US" dirty="0"/>
              <a:t>Why these Questions?</a:t>
            </a:r>
          </a:p>
        </p:txBody>
      </p:sp>
      <p:sp>
        <p:nvSpPr>
          <p:cNvPr id="3" name="Content Placeholder 2">
            <a:extLst>
              <a:ext uri="{FF2B5EF4-FFF2-40B4-BE49-F238E27FC236}">
                <a16:creationId xmlns:a16="http://schemas.microsoft.com/office/drawing/2014/main" id="{7E4D2024-D46A-334F-8DF4-CE116D6349A4}"/>
              </a:ext>
            </a:extLst>
          </p:cNvPr>
          <p:cNvSpPr>
            <a:spLocks noGrp="1"/>
          </p:cNvSpPr>
          <p:nvPr>
            <p:ph idx="1"/>
          </p:nvPr>
        </p:nvSpPr>
        <p:spPr>
          <a:xfrm>
            <a:off x="609600" y="1421513"/>
            <a:ext cx="10363200" cy="5257800"/>
          </a:xfrm>
        </p:spPr>
        <p:txBody>
          <a:bodyPr>
            <a:noAutofit/>
          </a:bodyPr>
          <a:lstStyle/>
          <a:p>
            <a:r>
              <a:rPr lang="en-US" sz="2800" dirty="0"/>
              <a:t>With recent scientific advances in both biomedical and behavioral interventions, the challenge is delivering these interventions to the right people, at the right time, in the right place, via the right way, and in the right amount (implementation).</a:t>
            </a:r>
          </a:p>
          <a:p>
            <a:pPr lvl="0"/>
            <a:r>
              <a:rPr lang="en-US" sz="2800" dirty="0"/>
              <a:t>Finite resources exist for implementation that must be used as efficiently as possible to achieve maximum effects</a:t>
            </a:r>
          </a:p>
          <a:p>
            <a:pPr lvl="0"/>
            <a:r>
              <a:rPr lang="en-US" sz="2800" dirty="0"/>
              <a:t>Decision-makers need guidance to make informed selections of interventions and the required strategies to implement them based on evidence that can quantify the budget impact, cost-benefit, and cost-effectiveness</a:t>
            </a:r>
          </a:p>
        </p:txBody>
      </p:sp>
      <p:sp>
        <p:nvSpPr>
          <p:cNvPr id="4" name="Slide Number Placeholder 3">
            <a:extLst>
              <a:ext uri="{FF2B5EF4-FFF2-40B4-BE49-F238E27FC236}">
                <a16:creationId xmlns:a16="http://schemas.microsoft.com/office/drawing/2014/main" id="{47993884-AB91-8E45-B91A-3AA6DA94913F}"/>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420096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9B73-50F7-8349-9C7B-43CA5017D64E}"/>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7E4D2024-D46A-334F-8DF4-CE116D6349A4}"/>
              </a:ext>
            </a:extLst>
          </p:cNvPr>
          <p:cNvSpPr>
            <a:spLocks noGrp="1"/>
          </p:cNvSpPr>
          <p:nvPr>
            <p:ph idx="1"/>
          </p:nvPr>
        </p:nvSpPr>
        <p:spPr>
          <a:xfrm>
            <a:off x="609600" y="1421513"/>
            <a:ext cx="10439400" cy="5257800"/>
          </a:xfrm>
        </p:spPr>
        <p:txBody>
          <a:bodyPr>
            <a:normAutofit lnSpcReduction="10000"/>
          </a:bodyPr>
          <a:lstStyle/>
          <a:p>
            <a:pPr marL="571500" indent="-457200">
              <a:buFont typeface="+mj-lt"/>
              <a:buAutoNum type="arabicPeriod"/>
            </a:pPr>
            <a:r>
              <a:rPr lang="en-US" sz="2800" dirty="0"/>
              <a:t>Design implementation trials to either explicitly or at least to better understand implementation optimization. </a:t>
            </a:r>
          </a:p>
          <a:p>
            <a:pPr marL="928688" lvl="1" indent="-247650"/>
            <a:r>
              <a:rPr lang="en-US" sz="2400" dirty="0"/>
              <a:t>adaptive designs (fractional factorial, SMART, MOST)</a:t>
            </a:r>
          </a:p>
          <a:p>
            <a:pPr marL="928688" lvl="1" indent="-247650"/>
            <a:r>
              <a:rPr lang="en-US" sz="2400" dirty="0"/>
              <a:t>dismantling designs</a:t>
            </a:r>
          </a:p>
          <a:p>
            <a:pPr marL="928688" lvl="1" indent="-247650"/>
            <a:r>
              <a:rPr lang="en-US" sz="2400" dirty="0"/>
              <a:t>rollout optimization trials</a:t>
            </a:r>
          </a:p>
          <a:p>
            <a:pPr marL="571500" indent="-457200">
              <a:buFont typeface="+mj-lt"/>
              <a:buAutoNum type="arabicPeriod"/>
            </a:pPr>
            <a:r>
              <a:rPr lang="en-US" sz="2800" dirty="0"/>
              <a:t>Begin to synthesize the findings from multiple implementation trials</a:t>
            </a:r>
          </a:p>
          <a:p>
            <a:pPr marL="571500" indent="-457200">
              <a:buFont typeface="+mj-lt"/>
              <a:buAutoNum type="arabicPeriod"/>
            </a:pPr>
            <a:r>
              <a:rPr lang="en-US" sz="2800" dirty="0"/>
              <a:t>Design interventions for HIV-related comorbidities with implementation in mind (designing for D&amp;I)</a:t>
            </a:r>
          </a:p>
          <a:p>
            <a:pPr marL="571500" indent="-457200">
              <a:buFont typeface="+mj-lt"/>
              <a:buAutoNum type="arabicPeriod"/>
            </a:pPr>
            <a:r>
              <a:rPr lang="en-US" sz="2800" dirty="0"/>
              <a:t>Apply a range of implementation research methodologies for PLWH experiencing comorbidities </a:t>
            </a:r>
            <a:r>
              <a:rPr lang="en-US" sz="2400" dirty="0"/>
              <a:t>(e.g., McNulty, Smith, et al. 2019, </a:t>
            </a:r>
            <a:r>
              <a:rPr lang="en-US" sz="2400" i="1" dirty="0"/>
              <a:t>Ethnicity &amp; Disease</a:t>
            </a:r>
            <a:r>
              <a:rPr lang="en-US" sz="2400" dirty="0"/>
              <a:t>)</a:t>
            </a:r>
          </a:p>
        </p:txBody>
      </p:sp>
      <p:sp>
        <p:nvSpPr>
          <p:cNvPr id="4" name="Slide Number Placeholder 3">
            <a:extLst>
              <a:ext uri="{FF2B5EF4-FFF2-40B4-BE49-F238E27FC236}">
                <a16:creationId xmlns:a16="http://schemas.microsoft.com/office/drawing/2014/main" id="{47993884-AB91-8E45-B91A-3AA6DA94913F}"/>
              </a:ext>
            </a:extLst>
          </p:cNvPr>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241340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0766-279F-D245-AA55-5B22288B8E26}"/>
              </a:ext>
            </a:extLst>
          </p:cNvPr>
          <p:cNvSpPr>
            <a:spLocks noGrp="1"/>
          </p:cNvSpPr>
          <p:nvPr>
            <p:ph type="ctrTitle"/>
          </p:nvPr>
        </p:nvSpPr>
        <p:spPr>
          <a:xfrm>
            <a:off x="1524000" y="1295400"/>
            <a:ext cx="9144000" cy="2387600"/>
          </a:xfrm>
        </p:spPr>
        <p:txBody>
          <a:bodyPr/>
          <a:lstStyle/>
          <a:p>
            <a:r>
              <a:rPr lang="en-US" dirty="0"/>
              <a:t>Novel study designs for implementation research (a sampler)</a:t>
            </a:r>
          </a:p>
        </p:txBody>
      </p:sp>
      <p:sp>
        <p:nvSpPr>
          <p:cNvPr id="3" name="Subtitle 2">
            <a:extLst>
              <a:ext uri="{FF2B5EF4-FFF2-40B4-BE49-F238E27FC236}">
                <a16:creationId xmlns:a16="http://schemas.microsoft.com/office/drawing/2014/main" id="{DDD382A4-84C3-D547-BC65-1F424DA32AD1}"/>
              </a:ext>
            </a:extLst>
          </p:cNvPr>
          <p:cNvSpPr>
            <a:spLocks noGrp="1"/>
          </p:cNvSpPr>
          <p:nvPr>
            <p:ph type="subTitle" idx="1"/>
          </p:nvPr>
        </p:nvSpPr>
        <p:spPr>
          <a:xfrm>
            <a:off x="914400" y="3962400"/>
            <a:ext cx="8615680" cy="1676400"/>
          </a:xfrm>
        </p:spPr>
        <p:txBody>
          <a:bodyPr>
            <a:noAutofit/>
          </a:bodyPr>
          <a:lstStyle/>
          <a:p>
            <a:r>
              <a:rPr lang="en-US" sz="1800" dirty="0"/>
              <a:t>Elvin Geng, MD MPH</a:t>
            </a:r>
          </a:p>
          <a:p>
            <a:r>
              <a:rPr lang="en-US" sz="1800" dirty="0"/>
              <a:t>Professor of Medicine</a:t>
            </a:r>
          </a:p>
          <a:p>
            <a:r>
              <a:rPr lang="en-US" sz="1800" dirty="0"/>
              <a:t>Director, Center for Dissemination and Implementation </a:t>
            </a:r>
          </a:p>
          <a:p>
            <a:r>
              <a:rPr lang="en-US" sz="1800" dirty="0"/>
              <a:t>Washington University in St Louis</a:t>
            </a:r>
          </a:p>
        </p:txBody>
      </p:sp>
    </p:spTree>
    <p:extLst>
      <p:ext uri="{BB962C8B-B14F-4D97-AF65-F5344CB8AC3E}">
        <p14:creationId xmlns:p14="http://schemas.microsoft.com/office/powerpoint/2010/main" val="302850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78D3-0C96-3647-AC24-9CE9AE1216E1}"/>
              </a:ext>
            </a:extLst>
          </p:cNvPr>
          <p:cNvSpPr>
            <a:spLocks noGrp="1"/>
          </p:cNvSpPr>
          <p:nvPr>
            <p:ph type="title"/>
          </p:nvPr>
        </p:nvSpPr>
        <p:spPr/>
        <p:txBody>
          <a:bodyPr/>
          <a:lstStyle/>
          <a:p>
            <a:r>
              <a:rPr lang="en-US" dirty="0"/>
              <a:t>Traditional Clinical Research</a:t>
            </a:r>
          </a:p>
        </p:txBody>
      </p:sp>
      <p:sp>
        <p:nvSpPr>
          <p:cNvPr id="3" name="Content Placeholder 2">
            <a:extLst>
              <a:ext uri="{FF2B5EF4-FFF2-40B4-BE49-F238E27FC236}">
                <a16:creationId xmlns:a16="http://schemas.microsoft.com/office/drawing/2014/main" id="{41AA68B1-95F7-7547-972D-098BF043BEF9}"/>
              </a:ext>
            </a:extLst>
          </p:cNvPr>
          <p:cNvSpPr>
            <a:spLocks noGrp="1"/>
          </p:cNvSpPr>
          <p:nvPr>
            <p:ph idx="1"/>
          </p:nvPr>
        </p:nvSpPr>
        <p:spPr/>
        <p:txBody>
          <a:bodyPr/>
          <a:lstStyle/>
          <a:p>
            <a:pPr fontAlgn="ctr"/>
            <a:r>
              <a:rPr lang="en-US" dirty="0"/>
              <a:t>Does it work if used? (efficacy)</a:t>
            </a:r>
          </a:p>
          <a:p>
            <a:pPr fontAlgn="ctr"/>
            <a:r>
              <a:rPr lang="en-US" dirty="0"/>
              <a:t>Does it work better than something else?  (comparative efficacy)</a:t>
            </a:r>
          </a:p>
          <a:p>
            <a:r>
              <a:rPr lang="en-US" dirty="0"/>
              <a:t>Does it work better than something else is a real world (-</a:t>
            </a:r>
            <a:r>
              <a:rPr lang="en-US" dirty="0" err="1"/>
              <a:t>ish</a:t>
            </a:r>
            <a:r>
              <a:rPr lang="en-US" dirty="0"/>
              <a:t>) setting? (comparative effectiveness)</a:t>
            </a:r>
          </a:p>
          <a:p>
            <a:endParaRPr lang="en-US" dirty="0"/>
          </a:p>
          <a:p>
            <a:r>
              <a:rPr lang="en-US" dirty="0"/>
              <a:t>We have methods for these questions…</a:t>
            </a:r>
          </a:p>
        </p:txBody>
      </p:sp>
      <p:sp>
        <p:nvSpPr>
          <p:cNvPr id="4" name="Slide Number Placeholder 3">
            <a:extLst>
              <a:ext uri="{FF2B5EF4-FFF2-40B4-BE49-F238E27FC236}">
                <a16:creationId xmlns:a16="http://schemas.microsoft.com/office/drawing/2014/main" id="{02C0DACD-87C7-7345-B093-E330690BF7E1}"/>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92861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160000" cy="1143000"/>
          </a:xfrm>
        </p:spPr>
        <p:txBody>
          <a:bodyPr/>
          <a:lstStyle/>
          <a:p>
            <a:r>
              <a:rPr lang="en-US" dirty="0"/>
              <a:t>Implementation Science Working Group</a:t>
            </a:r>
          </a:p>
        </p:txBody>
      </p:sp>
      <p:sp>
        <p:nvSpPr>
          <p:cNvPr id="3" name="TextBox 2">
            <a:extLst>
              <a:ext uri="{FF2B5EF4-FFF2-40B4-BE49-F238E27FC236}">
                <a16:creationId xmlns:a16="http://schemas.microsoft.com/office/drawing/2014/main" id="{9DCE1539-6B97-40C8-B257-7D6063F13B7F}"/>
              </a:ext>
            </a:extLst>
          </p:cNvPr>
          <p:cNvSpPr txBox="1"/>
          <p:nvPr/>
        </p:nvSpPr>
        <p:spPr>
          <a:xfrm flipH="1">
            <a:off x="838199" y="914400"/>
            <a:ext cx="9753600" cy="5816977"/>
          </a:xfrm>
          <a:prstGeom prst="rect">
            <a:avLst/>
          </a:prstGeom>
          <a:noFill/>
        </p:spPr>
        <p:txBody>
          <a:bodyPr wrap="square" rtlCol="0">
            <a:spAutoFit/>
          </a:bodyPr>
          <a:lstStyle/>
          <a:p>
            <a:r>
              <a:rPr lang="en-US" sz="2400" b="1" dirty="0"/>
              <a:t>Chairs:</a:t>
            </a:r>
            <a:br>
              <a:rPr lang="en-US" b="1" dirty="0"/>
            </a:br>
            <a:r>
              <a:rPr lang="en-US" b="1" dirty="0"/>
              <a:t>Stefan </a:t>
            </a:r>
            <a:r>
              <a:rPr lang="en-US" b="1" dirty="0" err="1"/>
              <a:t>Baral</a:t>
            </a:r>
            <a:r>
              <a:rPr lang="en-US" b="1" dirty="0"/>
              <a:t>, MD</a:t>
            </a:r>
            <a:r>
              <a:rPr lang="en-US" dirty="0"/>
              <a:t> – Associate Professor, Johns Hopkins University, School of Public Health</a:t>
            </a:r>
            <a:br>
              <a:rPr lang="en-US" dirty="0"/>
            </a:br>
            <a:r>
              <a:rPr lang="en-US" b="1" dirty="0"/>
              <a:t>Michael </a:t>
            </a:r>
            <a:r>
              <a:rPr lang="en-US" b="1" dirty="0" err="1"/>
              <a:t>Mugavero</a:t>
            </a:r>
            <a:r>
              <a:rPr lang="en-US" b="1" dirty="0"/>
              <a:t>, MD</a:t>
            </a:r>
            <a:r>
              <a:rPr lang="en-US" dirty="0"/>
              <a:t> – Professor, University of Alabama, Birmingham</a:t>
            </a:r>
          </a:p>
          <a:p>
            <a:endParaRPr lang="en-US" dirty="0"/>
          </a:p>
          <a:p>
            <a:r>
              <a:rPr lang="en-US" sz="2400" b="1" dirty="0"/>
              <a:t>Members:</a:t>
            </a:r>
            <a:br>
              <a:rPr lang="en-US" b="1" dirty="0"/>
            </a:br>
            <a:r>
              <a:rPr lang="en-US" b="1" dirty="0"/>
              <a:t>Margaret </a:t>
            </a:r>
            <a:r>
              <a:rPr lang="en-US" b="1" dirty="0" err="1"/>
              <a:t>Czarnogorski</a:t>
            </a:r>
            <a:r>
              <a:rPr lang="en-US" b="1" dirty="0"/>
              <a:t>, MD</a:t>
            </a:r>
            <a:r>
              <a:rPr lang="en-US" dirty="0"/>
              <a:t> – Heath, Innovation and Implementation Science, </a:t>
            </a:r>
            <a:r>
              <a:rPr lang="en-US" dirty="0" err="1"/>
              <a:t>ViiV</a:t>
            </a:r>
            <a:r>
              <a:rPr lang="en-US" dirty="0"/>
              <a:t> Healthcare</a:t>
            </a:r>
            <a:br>
              <a:rPr lang="en-US" dirty="0"/>
            </a:br>
            <a:r>
              <a:rPr lang="en-US" b="1" dirty="0"/>
              <a:t>Mari-Lynn </a:t>
            </a:r>
            <a:r>
              <a:rPr lang="en-US" b="1" dirty="0" err="1"/>
              <a:t>Drainoni</a:t>
            </a:r>
            <a:r>
              <a:rPr lang="en-US" b="1" dirty="0"/>
              <a:t>, PhD</a:t>
            </a:r>
            <a:r>
              <a:rPr lang="en-US" dirty="0"/>
              <a:t> – Professor, Boston University, School of Medicine</a:t>
            </a:r>
            <a:br>
              <a:rPr lang="en-US" dirty="0"/>
            </a:br>
            <a:r>
              <a:rPr lang="en-US" b="1" dirty="0"/>
              <a:t>Carey Farquhar, MD/MPH</a:t>
            </a:r>
            <a:r>
              <a:rPr lang="en-US" dirty="0"/>
              <a:t> – Professor, University of Washington</a:t>
            </a:r>
            <a:br>
              <a:rPr lang="en-US" dirty="0"/>
            </a:br>
            <a:r>
              <a:rPr lang="en-US" b="1" dirty="0"/>
              <a:t>Elvin </a:t>
            </a:r>
            <a:r>
              <a:rPr lang="en-US" b="1" dirty="0" err="1"/>
              <a:t>Geng</a:t>
            </a:r>
            <a:r>
              <a:rPr lang="en-US" b="1" dirty="0"/>
              <a:t>, MD/MPH</a:t>
            </a:r>
            <a:r>
              <a:rPr lang="en-US" dirty="0"/>
              <a:t> – Professor, Washington University, School of Medicine</a:t>
            </a:r>
            <a:br>
              <a:rPr lang="en-US" dirty="0"/>
            </a:br>
            <a:r>
              <a:rPr lang="en-US" b="1" dirty="0"/>
              <a:t>Matthew Golden, MD/MPH</a:t>
            </a:r>
            <a:r>
              <a:rPr lang="en-US" dirty="0"/>
              <a:t> – Professor, University of Washington</a:t>
            </a:r>
            <a:br>
              <a:rPr lang="en-US" dirty="0"/>
            </a:br>
            <a:r>
              <a:rPr lang="en-US" b="1" dirty="0"/>
              <a:t>Christian </a:t>
            </a:r>
            <a:r>
              <a:rPr lang="en-US" b="1" dirty="0" err="1"/>
              <a:t>Grov</a:t>
            </a:r>
            <a:r>
              <a:rPr lang="en-US" b="1" dirty="0"/>
              <a:t>, PhD</a:t>
            </a:r>
            <a:r>
              <a:rPr lang="en-US" dirty="0"/>
              <a:t> – Professor, City University of New York, School of Public Health and Health Policy</a:t>
            </a:r>
            <a:br>
              <a:rPr lang="en-US" dirty="0"/>
            </a:br>
            <a:r>
              <a:rPr lang="en-US" b="1" dirty="0"/>
              <a:t>Lisa </a:t>
            </a:r>
            <a:r>
              <a:rPr lang="en-US" b="1" dirty="0" err="1"/>
              <a:t>Hightow</a:t>
            </a:r>
            <a:r>
              <a:rPr lang="en-US" b="1" dirty="0"/>
              <a:t>-Weidman, MD/MPH</a:t>
            </a:r>
            <a:r>
              <a:rPr lang="en-US" dirty="0"/>
              <a:t> – Professor, University of North Carolina, Chapel Hill</a:t>
            </a:r>
            <a:br>
              <a:rPr lang="en-US" dirty="0"/>
            </a:br>
            <a:r>
              <a:rPr lang="en-US" b="1" dirty="0"/>
              <a:t>Lisa </a:t>
            </a:r>
            <a:r>
              <a:rPr lang="en-US" b="1" dirty="0" err="1"/>
              <a:t>Metsch</a:t>
            </a:r>
            <a:r>
              <a:rPr lang="en-US" b="1" dirty="0"/>
              <a:t>, PhD</a:t>
            </a:r>
            <a:r>
              <a:rPr lang="en-US" dirty="0"/>
              <a:t> – Professor, Columbia University</a:t>
            </a:r>
            <a:br>
              <a:rPr lang="en-US" dirty="0"/>
            </a:br>
            <a:r>
              <a:rPr lang="en-US" b="1" dirty="0" err="1"/>
              <a:t>Sharmistha</a:t>
            </a:r>
            <a:r>
              <a:rPr lang="en-US" b="1" dirty="0"/>
              <a:t> Mishra, MD/PhD</a:t>
            </a:r>
            <a:r>
              <a:rPr lang="en-US" dirty="0"/>
              <a:t> – Assistant Professor, University of Toronto</a:t>
            </a:r>
            <a:br>
              <a:rPr lang="en-US" dirty="0"/>
            </a:br>
            <a:r>
              <a:rPr lang="en-US" b="1" dirty="0"/>
              <a:t>Denis Nash, PhD/MPH</a:t>
            </a:r>
            <a:r>
              <a:rPr lang="en-US" dirty="0"/>
              <a:t> – Professor, City University of New York</a:t>
            </a:r>
            <a:br>
              <a:rPr lang="en-US" dirty="0"/>
            </a:br>
            <a:r>
              <a:rPr lang="en-US" b="1" dirty="0"/>
              <a:t>Wynne Norton, PhD</a:t>
            </a:r>
            <a:r>
              <a:rPr lang="en-US" dirty="0"/>
              <a:t> – Program Director, National Cancer Institute</a:t>
            </a:r>
            <a:br>
              <a:rPr lang="en-US" dirty="0"/>
            </a:br>
            <a:r>
              <a:rPr lang="en-US" b="1" dirty="0" err="1"/>
              <a:t>Izukanji</a:t>
            </a:r>
            <a:r>
              <a:rPr lang="en-US" b="1" dirty="0"/>
              <a:t> </a:t>
            </a:r>
            <a:r>
              <a:rPr lang="en-US" b="1" dirty="0" err="1"/>
              <a:t>Sikazwe</a:t>
            </a:r>
            <a:r>
              <a:rPr lang="en-US" b="1" dirty="0"/>
              <a:t>, MD/MPH</a:t>
            </a:r>
            <a:r>
              <a:rPr lang="en-US" dirty="0"/>
              <a:t> – CEO, Centre for Infectious Disease Research, Zambia</a:t>
            </a:r>
            <a:br>
              <a:rPr lang="en-US" dirty="0"/>
            </a:br>
            <a:r>
              <a:rPr lang="en-US" b="1" dirty="0"/>
              <a:t>Justin D. Smith, PhD</a:t>
            </a:r>
            <a:r>
              <a:rPr lang="en-US" dirty="0"/>
              <a:t> – Associate Professor, Northwestern University, Feinberg School of Medicine</a:t>
            </a:r>
            <a:br>
              <a:rPr lang="en-US" dirty="0"/>
            </a:br>
            <a:r>
              <a:rPr lang="en-US" b="1" dirty="0"/>
              <a:t>Gail Wyatt, PhD</a:t>
            </a:r>
            <a:r>
              <a:rPr lang="en-US" dirty="0"/>
              <a:t> – Professor, University of California, Los Angeles, The </a:t>
            </a:r>
            <a:r>
              <a:rPr lang="en-US" dirty="0" err="1"/>
              <a:t>Semel</a:t>
            </a:r>
            <a:r>
              <a:rPr lang="en-US" dirty="0"/>
              <a:t> Institute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49752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B578-96C2-9C4F-9CDB-D4662CD87D3B}"/>
              </a:ext>
            </a:extLst>
          </p:cNvPr>
          <p:cNvSpPr>
            <a:spLocks noGrp="1"/>
          </p:cNvSpPr>
          <p:nvPr>
            <p:ph type="title"/>
          </p:nvPr>
        </p:nvSpPr>
        <p:spPr/>
        <p:txBody>
          <a:bodyPr/>
          <a:lstStyle/>
          <a:p>
            <a:r>
              <a:rPr lang="en-US" dirty="0"/>
              <a:t>Implementation Research Questions</a:t>
            </a:r>
          </a:p>
        </p:txBody>
      </p:sp>
      <p:sp>
        <p:nvSpPr>
          <p:cNvPr id="3" name="Content Placeholder 2">
            <a:extLst>
              <a:ext uri="{FF2B5EF4-FFF2-40B4-BE49-F238E27FC236}">
                <a16:creationId xmlns:a16="http://schemas.microsoft.com/office/drawing/2014/main" id="{605BCBB8-C8F1-C84B-B425-98C3CD9FE291}"/>
              </a:ext>
            </a:extLst>
          </p:cNvPr>
          <p:cNvSpPr>
            <a:spLocks noGrp="1"/>
          </p:cNvSpPr>
          <p:nvPr>
            <p:ph idx="1"/>
          </p:nvPr>
        </p:nvSpPr>
        <p:spPr/>
        <p:txBody>
          <a:bodyPr>
            <a:noAutofit/>
          </a:bodyPr>
          <a:lstStyle/>
          <a:p>
            <a:r>
              <a:rPr lang="en-US" sz="2000" dirty="0"/>
              <a:t>How do you get an evidence-based intervention widely used?</a:t>
            </a:r>
          </a:p>
          <a:p>
            <a:pPr marL="457200" lvl="1" indent="0" algn="r">
              <a:buNone/>
            </a:pPr>
            <a:endParaRPr lang="en-US" sz="2000" dirty="0"/>
          </a:p>
          <a:p>
            <a:pPr marL="457200" lvl="1" indent="0" algn="r">
              <a:buNone/>
            </a:pPr>
            <a:r>
              <a:rPr lang="en-US" sz="2000" i="1" dirty="0"/>
              <a:t>…But answers are contexts–specific – therefore no one answer</a:t>
            </a:r>
          </a:p>
          <a:p>
            <a:endParaRPr lang="en-US" sz="2000" dirty="0"/>
          </a:p>
          <a:p>
            <a:r>
              <a:rPr lang="en-US" sz="2000" dirty="0"/>
              <a:t>How to we optimize use of multiple implementation strategies to get the same EBI used?</a:t>
            </a:r>
          </a:p>
          <a:p>
            <a:pPr marL="3657600" lvl="8" indent="0" algn="r">
              <a:buNone/>
            </a:pPr>
            <a:endParaRPr lang="en-US" sz="2000" dirty="0"/>
          </a:p>
          <a:p>
            <a:pPr marL="3657600" lvl="8" indent="0" algn="r">
              <a:buNone/>
            </a:pPr>
            <a:r>
              <a:rPr lang="en-US" sz="2000" i="1" dirty="0"/>
              <a:t>…Too many combinations to empirically compare</a:t>
            </a:r>
          </a:p>
          <a:p>
            <a:endParaRPr lang="en-US" sz="2000" dirty="0"/>
          </a:p>
          <a:p>
            <a:r>
              <a:rPr lang="en-US" sz="2000" dirty="0"/>
              <a:t>How do we optimize use of multiple implementation strategies sequentially? </a:t>
            </a:r>
          </a:p>
          <a:p>
            <a:pPr marL="457200" lvl="1" indent="0" algn="r">
              <a:buNone/>
            </a:pPr>
            <a:endParaRPr lang="en-US" sz="2000" dirty="0"/>
          </a:p>
          <a:p>
            <a:pPr marL="2743200" lvl="6" indent="0" algn="r">
              <a:buNone/>
            </a:pPr>
            <a:r>
              <a:rPr lang="en-US" sz="2000" i="1" dirty="0"/>
              <a:t>…Where treatment must depend on response</a:t>
            </a:r>
            <a:endParaRPr lang="en-US" sz="2000" dirty="0"/>
          </a:p>
          <a:p>
            <a:endParaRPr lang="en-US" sz="2000" dirty="0"/>
          </a:p>
        </p:txBody>
      </p:sp>
    </p:spTree>
    <p:extLst>
      <p:ext uri="{BB962C8B-B14F-4D97-AF65-F5344CB8AC3E}">
        <p14:creationId xmlns:p14="http://schemas.microsoft.com/office/powerpoint/2010/main" val="395245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35B173-DA30-0D42-8032-91CEFB1DECAC}"/>
              </a:ext>
            </a:extLst>
          </p:cNvPr>
          <p:cNvSpPr>
            <a:spLocks noGrp="1"/>
          </p:cNvSpPr>
          <p:nvPr>
            <p:ph type="title"/>
          </p:nvPr>
        </p:nvSpPr>
        <p:spPr/>
        <p:txBody>
          <a:bodyPr/>
          <a:lstStyle/>
          <a:p>
            <a:r>
              <a:rPr lang="en-US" dirty="0"/>
              <a:t>External Validity – Clinical Treatments</a:t>
            </a:r>
          </a:p>
        </p:txBody>
      </p:sp>
      <p:sp>
        <p:nvSpPr>
          <p:cNvPr id="55" name="TextBox 54">
            <a:extLst>
              <a:ext uri="{FF2B5EF4-FFF2-40B4-BE49-F238E27FC236}">
                <a16:creationId xmlns:a16="http://schemas.microsoft.com/office/drawing/2014/main" id="{B3ADDD94-F87F-9C4E-AB5A-EC568B8A0B1F}"/>
              </a:ext>
            </a:extLst>
          </p:cNvPr>
          <p:cNvSpPr txBox="1"/>
          <p:nvPr/>
        </p:nvSpPr>
        <p:spPr>
          <a:xfrm>
            <a:off x="1086894" y="2310187"/>
            <a:ext cx="4350463" cy="369332"/>
          </a:xfrm>
          <a:prstGeom prst="rect">
            <a:avLst/>
          </a:prstGeom>
          <a:noFill/>
        </p:spPr>
        <p:txBody>
          <a:bodyPr wrap="square" rtlCol="0">
            <a:spAutoFit/>
          </a:bodyPr>
          <a:lstStyle/>
          <a:p>
            <a:pPr algn="ctr"/>
            <a:r>
              <a:rPr lang="en-US" dirty="0"/>
              <a:t>Target Population (Where you want to infer)</a:t>
            </a:r>
          </a:p>
        </p:txBody>
      </p:sp>
      <p:sp>
        <p:nvSpPr>
          <p:cNvPr id="54" name="TextBox 53">
            <a:extLst>
              <a:ext uri="{FF2B5EF4-FFF2-40B4-BE49-F238E27FC236}">
                <a16:creationId xmlns:a16="http://schemas.microsoft.com/office/drawing/2014/main" id="{D6EFAB96-0142-4245-85E8-E118DD756E82}"/>
              </a:ext>
            </a:extLst>
          </p:cNvPr>
          <p:cNvSpPr txBox="1"/>
          <p:nvPr/>
        </p:nvSpPr>
        <p:spPr>
          <a:xfrm>
            <a:off x="7885198" y="3487977"/>
            <a:ext cx="1790362" cy="369332"/>
          </a:xfrm>
          <a:prstGeom prst="rect">
            <a:avLst/>
          </a:prstGeom>
          <a:noFill/>
        </p:spPr>
        <p:txBody>
          <a:bodyPr wrap="none" rtlCol="0">
            <a:spAutoFit/>
          </a:bodyPr>
          <a:lstStyle/>
          <a:p>
            <a:r>
              <a:rPr lang="en-US" dirty="0"/>
              <a:t>Study population</a:t>
            </a:r>
          </a:p>
        </p:txBody>
      </p:sp>
      <p:sp>
        <p:nvSpPr>
          <p:cNvPr id="6" name="Oval 5">
            <a:extLst>
              <a:ext uri="{FF2B5EF4-FFF2-40B4-BE49-F238E27FC236}">
                <a16:creationId xmlns:a16="http://schemas.microsoft.com/office/drawing/2014/main" id="{3D9A84AD-C35D-F14B-8987-991DFBC0C27B}"/>
              </a:ext>
              <a:ext uri="{C183D7F6-B498-43B3-948B-1728B52AA6E4}">
                <adec:decorative xmlns:adec="http://schemas.microsoft.com/office/drawing/2017/decorative" val="1"/>
              </a:ext>
            </a:extLst>
          </p:cNvPr>
          <p:cNvSpPr/>
          <p:nvPr/>
        </p:nvSpPr>
        <p:spPr>
          <a:xfrm>
            <a:off x="1377686" y="3328630"/>
            <a:ext cx="2503742" cy="2548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636B60F4-9120-D949-9E61-2BD01DBEEA77}"/>
              </a:ext>
            </a:extLst>
          </p:cNvPr>
          <p:cNvSpPr txBox="1"/>
          <p:nvPr/>
        </p:nvSpPr>
        <p:spPr>
          <a:xfrm>
            <a:off x="1969911" y="4377729"/>
            <a:ext cx="998158" cy="369332"/>
          </a:xfrm>
          <a:prstGeom prst="rect">
            <a:avLst/>
          </a:prstGeom>
          <a:noFill/>
        </p:spPr>
        <p:txBody>
          <a:bodyPr wrap="none" rtlCol="0">
            <a:spAutoFit/>
          </a:bodyPr>
          <a:lstStyle/>
          <a:p>
            <a:r>
              <a:rPr lang="en-US" dirty="0"/>
              <a:t>Effect =3</a:t>
            </a:r>
          </a:p>
        </p:txBody>
      </p:sp>
      <p:sp>
        <p:nvSpPr>
          <p:cNvPr id="4" name="Oval 3">
            <a:extLst>
              <a:ext uri="{FF2B5EF4-FFF2-40B4-BE49-F238E27FC236}">
                <a16:creationId xmlns:a16="http://schemas.microsoft.com/office/drawing/2014/main" id="{669C723F-214B-934C-B05A-C7FFE3879E51}"/>
              </a:ext>
              <a:ext uri="{C183D7F6-B498-43B3-948B-1728B52AA6E4}">
                <adec:decorative xmlns:adec="http://schemas.microsoft.com/office/drawing/2017/decorative" val="1"/>
              </a:ext>
            </a:extLst>
          </p:cNvPr>
          <p:cNvSpPr/>
          <p:nvPr/>
        </p:nvSpPr>
        <p:spPr>
          <a:xfrm>
            <a:off x="6328247" y="4040156"/>
            <a:ext cx="1556951" cy="14333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AFBC5926-C2A4-1F4D-9402-56234784DC58}"/>
              </a:ext>
            </a:extLst>
          </p:cNvPr>
          <p:cNvSpPr txBox="1"/>
          <p:nvPr/>
        </p:nvSpPr>
        <p:spPr>
          <a:xfrm>
            <a:off x="6589889" y="4604020"/>
            <a:ext cx="998158" cy="369332"/>
          </a:xfrm>
          <a:prstGeom prst="rect">
            <a:avLst/>
          </a:prstGeom>
          <a:noFill/>
        </p:spPr>
        <p:txBody>
          <a:bodyPr wrap="none" rtlCol="0">
            <a:spAutoFit/>
          </a:bodyPr>
          <a:lstStyle/>
          <a:p>
            <a:r>
              <a:rPr lang="en-US" dirty="0"/>
              <a:t>Effect =3</a:t>
            </a:r>
          </a:p>
        </p:txBody>
      </p:sp>
      <p:sp>
        <p:nvSpPr>
          <p:cNvPr id="2" name="Freeform 1">
            <a:extLst>
              <a:ext uri="{FF2B5EF4-FFF2-40B4-BE49-F238E27FC236}">
                <a16:creationId xmlns:a16="http://schemas.microsoft.com/office/drawing/2014/main" id="{2747CB8E-6DC1-994B-909B-601FA4FC7E1B}"/>
              </a:ext>
              <a:ext uri="{C183D7F6-B498-43B3-948B-1728B52AA6E4}">
                <adec:decorative xmlns:adec="http://schemas.microsoft.com/office/drawing/2017/decorative" val="1"/>
              </a:ext>
            </a:extLst>
          </p:cNvPr>
          <p:cNvSpPr/>
          <p:nvPr/>
        </p:nvSpPr>
        <p:spPr>
          <a:xfrm>
            <a:off x="3767667" y="3206045"/>
            <a:ext cx="2822222" cy="933196"/>
          </a:xfrm>
          <a:custGeom>
            <a:avLst/>
            <a:gdLst>
              <a:gd name="connsiteX0" fmla="*/ 0 w 2822222"/>
              <a:gd name="connsiteY0" fmla="*/ 571951 h 933196"/>
              <a:gd name="connsiteX1" fmla="*/ 1196622 w 2822222"/>
              <a:gd name="connsiteY1" fmla="*/ 7507 h 933196"/>
              <a:gd name="connsiteX2" fmla="*/ 2822222 w 2822222"/>
              <a:gd name="connsiteY2" fmla="*/ 933196 h 933196"/>
            </a:gdLst>
            <a:ahLst/>
            <a:cxnLst>
              <a:cxn ang="0">
                <a:pos x="connsiteX0" y="connsiteY0"/>
              </a:cxn>
              <a:cxn ang="0">
                <a:pos x="connsiteX1" y="connsiteY1"/>
              </a:cxn>
              <a:cxn ang="0">
                <a:pos x="connsiteX2" y="connsiteY2"/>
              </a:cxn>
            </a:cxnLst>
            <a:rect l="l" t="t" r="r" b="b"/>
            <a:pathLst>
              <a:path w="2822222" h="933196">
                <a:moveTo>
                  <a:pt x="0" y="571951"/>
                </a:moveTo>
                <a:cubicBezTo>
                  <a:pt x="363126" y="259625"/>
                  <a:pt x="726252" y="-52701"/>
                  <a:pt x="1196622" y="7507"/>
                </a:cubicBezTo>
                <a:cubicBezTo>
                  <a:pt x="1666992" y="67714"/>
                  <a:pt x="2244607" y="500455"/>
                  <a:pt x="2822222" y="933196"/>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2164D49-5FA9-F846-A7DB-1AFAFD3F7E01}"/>
              </a:ext>
              <a:ext uri="{C183D7F6-B498-43B3-948B-1728B52AA6E4}">
                <adec:decorative xmlns:adec="http://schemas.microsoft.com/office/drawing/2017/decorative" val="1"/>
              </a:ext>
            </a:extLst>
          </p:cNvPr>
          <p:cNvSpPr/>
          <p:nvPr/>
        </p:nvSpPr>
        <p:spPr>
          <a:xfrm>
            <a:off x="3699933" y="5437463"/>
            <a:ext cx="3104445" cy="700036"/>
          </a:xfrm>
          <a:custGeom>
            <a:avLst/>
            <a:gdLst>
              <a:gd name="connsiteX0" fmla="*/ 3104445 w 3104445"/>
              <a:gd name="connsiteY0" fmla="*/ 45155 h 700036"/>
              <a:gd name="connsiteX1" fmla="*/ 1975556 w 3104445"/>
              <a:gd name="connsiteY1" fmla="*/ 699911 h 700036"/>
              <a:gd name="connsiteX2" fmla="*/ 0 w 3104445"/>
              <a:gd name="connsiteY2" fmla="*/ 0 h 700036"/>
            </a:gdLst>
            <a:ahLst/>
            <a:cxnLst>
              <a:cxn ang="0">
                <a:pos x="connsiteX0" y="connsiteY0"/>
              </a:cxn>
              <a:cxn ang="0">
                <a:pos x="connsiteX1" y="connsiteY1"/>
              </a:cxn>
              <a:cxn ang="0">
                <a:pos x="connsiteX2" y="connsiteY2"/>
              </a:cxn>
            </a:cxnLst>
            <a:rect l="l" t="t" r="r" b="b"/>
            <a:pathLst>
              <a:path w="3104445" h="700036">
                <a:moveTo>
                  <a:pt x="3104445" y="45155"/>
                </a:moveTo>
                <a:cubicBezTo>
                  <a:pt x="2798704" y="376296"/>
                  <a:pt x="2492963" y="707437"/>
                  <a:pt x="1975556" y="699911"/>
                </a:cubicBezTo>
                <a:cubicBezTo>
                  <a:pt x="1458149" y="692385"/>
                  <a:pt x="729074" y="346192"/>
                  <a:pt x="0" y="0"/>
                </a:cubicBezTo>
              </a:path>
            </a:pathLst>
          </a:custGeom>
          <a:no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8DE8C4D-03DA-224A-8C3F-18D121E82A29}"/>
              </a:ext>
            </a:extLst>
          </p:cNvPr>
          <p:cNvSpPr>
            <a:spLocks noGrp="1"/>
          </p:cNvSpPr>
          <p:nvPr>
            <p:ph type="title"/>
          </p:nvPr>
        </p:nvSpPr>
        <p:spPr/>
        <p:txBody>
          <a:bodyPr/>
          <a:lstStyle/>
          <a:p>
            <a:r>
              <a:rPr lang="en-US" dirty="0"/>
              <a:t>External Validity – Implementation Strategies</a:t>
            </a:r>
          </a:p>
        </p:txBody>
      </p:sp>
      <p:grpSp>
        <p:nvGrpSpPr>
          <p:cNvPr id="14" name="Group 13" descr="Effect = 3 in red circle goes to Effect = 3 in black circle which then goes to Effect = 1 in green circle and Effect = 5 in Blue circle">
            <a:extLst>
              <a:ext uri="{FF2B5EF4-FFF2-40B4-BE49-F238E27FC236}">
                <a16:creationId xmlns:a16="http://schemas.microsoft.com/office/drawing/2014/main" id="{BAD3FC3F-61C8-AF4C-BD70-60A861DBBB0F}"/>
              </a:ext>
            </a:extLst>
          </p:cNvPr>
          <p:cNvGrpSpPr/>
          <p:nvPr/>
        </p:nvGrpSpPr>
        <p:grpSpPr>
          <a:xfrm>
            <a:off x="838200" y="1896534"/>
            <a:ext cx="7968377" cy="4691991"/>
            <a:chOff x="249934" y="438497"/>
            <a:chExt cx="9751454" cy="6217761"/>
          </a:xfrm>
        </p:grpSpPr>
        <p:sp>
          <p:nvSpPr>
            <p:cNvPr id="4" name="Oval 3">
              <a:extLst>
                <a:ext uri="{FF2B5EF4-FFF2-40B4-BE49-F238E27FC236}">
                  <a16:creationId xmlns:a16="http://schemas.microsoft.com/office/drawing/2014/main" id="{669C723F-214B-934C-B05A-C7FFE3879E51}"/>
                </a:ext>
              </a:extLst>
            </p:cNvPr>
            <p:cNvSpPr/>
            <p:nvPr/>
          </p:nvSpPr>
          <p:spPr>
            <a:xfrm>
              <a:off x="8444437" y="2379886"/>
              <a:ext cx="1556951" cy="14333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descr="Red Effect = 3 goes to Black Effect">
              <a:extLst>
                <a:ext uri="{FF2B5EF4-FFF2-40B4-BE49-F238E27FC236}">
                  <a16:creationId xmlns:a16="http://schemas.microsoft.com/office/drawing/2014/main" id="{AFBC5926-C2A4-1F4D-9402-56234784DC58}"/>
                </a:ext>
              </a:extLst>
            </p:cNvPr>
            <p:cNvSpPr txBox="1"/>
            <p:nvPr/>
          </p:nvSpPr>
          <p:spPr>
            <a:xfrm>
              <a:off x="8613546" y="2911912"/>
              <a:ext cx="998158" cy="369332"/>
            </a:xfrm>
            <a:prstGeom prst="rect">
              <a:avLst/>
            </a:prstGeom>
            <a:noFill/>
          </p:spPr>
          <p:txBody>
            <a:bodyPr wrap="none" rtlCol="0">
              <a:spAutoFit/>
            </a:bodyPr>
            <a:lstStyle/>
            <a:p>
              <a:r>
                <a:rPr lang="en-US" dirty="0"/>
                <a:t>Effect =3</a:t>
              </a:r>
            </a:p>
          </p:txBody>
        </p:sp>
        <p:sp>
          <p:nvSpPr>
            <p:cNvPr id="6" name="Oval 5">
              <a:extLst>
                <a:ext uri="{FF2B5EF4-FFF2-40B4-BE49-F238E27FC236}">
                  <a16:creationId xmlns:a16="http://schemas.microsoft.com/office/drawing/2014/main" id="{3D9A84AD-C35D-F14B-8987-991DFBC0C27B}"/>
                </a:ext>
              </a:extLst>
            </p:cNvPr>
            <p:cNvSpPr/>
            <p:nvPr/>
          </p:nvSpPr>
          <p:spPr>
            <a:xfrm>
              <a:off x="1831331" y="438497"/>
              <a:ext cx="2503742" cy="2548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636B60F4-9120-D949-9E61-2BD01DBEEA77}"/>
                </a:ext>
              </a:extLst>
            </p:cNvPr>
            <p:cNvSpPr txBox="1"/>
            <p:nvPr/>
          </p:nvSpPr>
          <p:spPr>
            <a:xfrm>
              <a:off x="2352868" y="1466606"/>
              <a:ext cx="1089465" cy="400110"/>
            </a:xfrm>
            <a:prstGeom prst="rect">
              <a:avLst/>
            </a:prstGeom>
            <a:noFill/>
          </p:spPr>
          <p:txBody>
            <a:bodyPr wrap="none" rtlCol="0">
              <a:spAutoFit/>
            </a:bodyPr>
            <a:lstStyle/>
            <a:p>
              <a:r>
                <a:rPr lang="en-US" sz="2000" dirty="0"/>
                <a:t>Effect =3</a:t>
              </a:r>
            </a:p>
          </p:txBody>
        </p:sp>
        <p:sp>
          <p:nvSpPr>
            <p:cNvPr id="8" name="Oval 7">
              <a:extLst>
                <a:ext uri="{FF2B5EF4-FFF2-40B4-BE49-F238E27FC236}">
                  <a16:creationId xmlns:a16="http://schemas.microsoft.com/office/drawing/2014/main" id="{BD4AE40A-3A20-F94B-83B9-1CE7A45DECF7}"/>
                </a:ext>
              </a:extLst>
            </p:cNvPr>
            <p:cNvSpPr/>
            <p:nvPr/>
          </p:nvSpPr>
          <p:spPr>
            <a:xfrm>
              <a:off x="249934" y="2692829"/>
              <a:ext cx="2503742" cy="25486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a:extLst>
                <a:ext uri="{FF2B5EF4-FFF2-40B4-BE49-F238E27FC236}">
                  <a16:creationId xmlns:a16="http://schemas.microsoft.com/office/drawing/2014/main" id="{55CC03DC-A03F-F64B-BDD6-2388220D1748}"/>
                </a:ext>
              </a:extLst>
            </p:cNvPr>
            <p:cNvSpPr txBox="1"/>
            <p:nvPr/>
          </p:nvSpPr>
          <p:spPr>
            <a:xfrm>
              <a:off x="915642" y="3813270"/>
              <a:ext cx="1089465" cy="400110"/>
            </a:xfrm>
            <a:prstGeom prst="rect">
              <a:avLst/>
            </a:prstGeom>
            <a:noFill/>
          </p:spPr>
          <p:txBody>
            <a:bodyPr wrap="none" rtlCol="0">
              <a:spAutoFit/>
            </a:bodyPr>
            <a:lstStyle/>
            <a:p>
              <a:r>
                <a:rPr lang="en-US" sz="2000" dirty="0"/>
                <a:t>Effect =1</a:t>
              </a:r>
            </a:p>
          </p:txBody>
        </p:sp>
        <p:sp>
          <p:nvSpPr>
            <p:cNvPr id="10" name="Oval 9">
              <a:extLst>
                <a:ext uri="{FF2B5EF4-FFF2-40B4-BE49-F238E27FC236}">
                  <a16:creationId xmlns:a16="http://schemas.microsoft.com/office/drawing/2014/main" id="{913F0F98-C33E-BF4C-BFE1-6E4ED5F8038D}"/>
                </a:ext>
              </a:extLst>
            </p:cNvPr>
            <p:cNvSpPr/>
            <p:nvPr/>
          </p:nvSpPr>
          <p:spPr>
            <a:xfrm>
              <a:off x="3199302" y="4107598"/>
              <a:ext cx="2503742" cy="254866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29C6FDCE-5CEB-8C40-96C9-B89195160C64}"/>
                </a:ext>
              </a:extLst>
            </p:cNvPr>
            <p:cNvSpPr txBox="1"/>
            <p:nvPr/>
          </p:nvSpPr>
          <p:spPr>
            <a:xfrm>
              <a:off x="3865010" y="5228039"/>
              <a:ext cx="1089465" cy="400110"/>
            </a:xfrm>
            <a:prstGeom prst="rect">
              <a:avLst/>
            </a:prstGeom>
            <a:noFill/>
          </p:spPr>
          <p:txBody>
            <a:bodyPr wrap="none" rtlCol="0">
              <a:spAutoFit/>
            </a:bodyPr>
            <a:lstStyle/>
            <a:p>
              <a:r>
                <a:rPr lang="en-US" sz="2000" dirty="0"/>
                <a:t>Effect =5</a:t>
              </a:r>
            </a:p>
          </p:txBody>
        </p:sp>
        <p:sp>
          <p:nvSpPr>
            <p:cNvPr id="2" name="Freeform 1">
              <a:extLst>
                <a:ext uri="{FF2B5EF4-FFF2-40B4-BE49-F238E27FC236}">
                  <a16:creationId xmlns:a16="http://schemas.microsoft.com/office/drawing/2014/main" id="{BD1C03AE-529F-1741-AA23-391F212D1495}"/>
                </a:ext>
              </a:extLst>
            </p:cNvPr>
            <p:cNvSpPr/>
            <p:nvPr/>
          </p:nvSpPr>
          <p:spPr>
            <a:xfrm>
              <a:off x="4370522" y="609047"/>
              <a:ext cx="4184542" cy="1901678"/>
            </a:xfrm>
            <a:custGeom>
              <a:avLst/>
              <a:gdLst>
                <a:gd name="connsiteX0" fmla="*/ 0 w 4184542"/>
                <a:gd name="connsiteY0" fmla="*/ 537828 h 1901678"/>
                <a:gd name="connsiteX1" fmla="*/ 1286359 w 4184542"/>
                <a:gd name="connsiteY1" fmla="*/ 72878 h 1901678"/>
                <a:gd name="connsiteX2" fmla="*/ 4184542 w 4184542"/>
                <a:gd name="connsiteY2" fmla="*/ 1901678 h 1901678"/>
              </a:gdLst>
              <a:ahLst/>
              <a:cxnLst>
                <a:cxn ang="0">
                  <a:pos x="connsiteX0" y="connsiteY0"/>
                </a:cxn>
                <a:cxn ang="0">
                  <a:pos x="connsiteX1" y="connsiteY1"/>
                </a:cxn>
                <a:cxn ang="0">
                  <a:pos x="connsiteX2" y="connsiteY2"/>
                </a:cxn>
              </a:cxnLst>
              <a:rect l="l" t="t" r="r" b="b"/>
              <a:pathLst>
                <a:path w="4184542" h="1901678">
                  <a:moveTo>
                    <a:pt x="0" y="537828"/>
                  </a:moveTo>
                  <a:cubicBezTo>
                    <a:pt x="294467" y="191699"/>
                    <a:pt x="588935" y="-154430"/>
                    <a:pt x="1286359" y="72878"/>
                  </a:cubicBezTo>
                  <a:cubicBezTo>
                    <a:pt x="1983783" y="300186"/>
                    <a:pt x="3084162" y="1100932"/>
                    <a:pt x="4184542" y="1901678"/>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62AD68AC-74A9-574A-AB4A-AB139F1591EF}"/>
                </a:ext>
              </a:extLst>
            </p:cNvPr>
            <p:cNvSpPr/>
            <p:nvPr/>
          </p:nvSpPr>
          <p:spPr>
            <a:xfrm>
              <a:off x="2789695" y="3118028"/>
              <a:ext cx="5594888" cy="369091"/>
            </a:xfrm>
            <a:custGeom>
              <a:avLst/>
              <a:gdLst>
                <a:gd name="connsiteX0" fmla="*/ 5594888 w 5594888"/>
                <a:gd name="connsiteY0" fmla="*/ 43626 h 369091"/>
                <a:gd name="connsiteX1" fmla="*/ 1534332 w 5594888"/>
                <a:gd name="connsiteY1" fmla="*/ 28128 h 369091"/>
                <a:gd name="connsiteX2" fmla="*/ 0 w 5594888"/>
                <a:gd name="connsiteY2" fmla="*/ 369091 h 369091"/>
              </a:gdLst>
              <a:ahLst/>
              <a:cxnLst>
                <a:cxn ang="0">
                  <a:pos x="connsiteX0" y="connsiteY0"/>
                </a:cxn>
                <a:cxn ang="0">
                  <a:pos x="connsiteX1" y="connsiteY1"/>
                </a:cxn>
                <a:cxn ang="0">
                  <a:pos x="connsiteX2" y="connsiteY2"/>
                </a:cxn>
              </a:cxnLst>
              <a:rect l="l" t="t" r="r" b="b"/>
              <a:pathLst>
                <a:path w="5594888" h="369091">
                  <a:moveTo>
                    <a:pt x="5594888" y="43626"/>
                  </a:moveTo>
                  <a:cubicBezTo>
                    <a:pt x="4030850" y="8755"/>
                    <a:pt x="2466813" y="-26116"/>
                    <a:pt x="1534332" y="28128"/>
                  </a:cubicBezTo>
                  <a:cubicBezTo>
                    <a:pt x="601851" y="82372"/>
                    <a:pt x="300925" y="225731"/>
                    <a:pt x="0" y="369091"/>
                  </a:cubicBezTo>
                </a:path>
              </a:pathLst>
            </a:custGeom>
            <a:no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F14B3B72-B808-B446-8A36-F8F1076164FF}"/>
                </a:ext>
              </a:extLst>
            </p:cNvPr>
            <p:cNvSpPr/>
            <p:nvPr/>
          </p:nvSpPr>
          <p:spPr>
            <a:xfrm>
              <a:off x="5858359" y="3921071"/>
              <a:ext cx="3316638" cy="1503336"/>
            </a:xfrm>
            <a:custGeom>
              <a:avLst/>
              <a:gdLst>
                <a:gd name="connsiteX0" fmla="*/ 3316638 w 3316638"/>
                <a:gd name="connsiteY0" fmla="*/ 0 h 1503336"/>
                <a:gd name="connsiteX1" fmla="*/ 2743200 w 3316638"/>
                <a:gd name="connsiteY1" fmla="*/ 1193370 h 1503336"/>
                <a:gd name="connsiteX2" fmla="*/ 0 w 3316638"/>
                <a:gd name="connsiteY2" fmla="*/ 1503336 h 1503336"/>
              </a:gdLst>
              <a:ahLst/>
              <a:cxnLst>
                <a:cxn ang="0">
                  <a:pos x="connsiteX0" y="connsiteY0"/>
                </a:cxn>
                <a:cxn ang="0">
                  <a:pos x="connsiteX1" y="connsiteY1"/>
                </a:cxn>
                <a:cxn ang="0">
                  <a:pos x="connsiteX2" y="connsiteY2"/>
                </a:cxn>
              </a:cxnLst>
              <a:rect l="l" t="t" r="r" b="b"/>
              <a:pathLst>
                <a:path w="3316638" h="1503336">
                  <a:moveTo>
                    <a:pt x="3316638" y="0"/>
                  </a:moveTo>
                  <a:cubicBezTo>
                    <a:pt x="3306305" y="471407"/>
                    <a:pt x="3295973" y="942814"/>
                    <a:pt x="2743200" y="1193370"/>
                  </a:cubicBezTo>
                  <a:cubicBezTo>
                    <a:pt x="2190427" y="1443926"/>
                    <a:pt x="1095213" y="1473631"/>
                    <a:pt x="0" y="1503336"/>
                  </a:cubicBezTo>
                </a:path>
              </a:pathLst>
            </a:custGeom>
            <a:no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726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E19E-2327-F74B-AF48-DB7C2AC092C2}"/>
              </a:ext>
            </a:extLst>
          </p:cNvPr>
          <p:cNvSpPr>
            <a:spLocks noGrp="1"/>
          </p:cNvSpPr>
          <p:nvPr>
            <p:ph type="title"/>
          </p:nvPr>
        </p:nvSpPr>
        <p:spPr>
          <a:xfrm>
            <a:off x="815622" y="274637"/>
            <a:ext cx="10515600" cy="1325563"/>
          </a:xfrm>
        </p:spPr>
        <p:txBody>
          <a:bodyPr/>
          <a:lstStyle/>
          <a:p>
            <a:r>
              <a:rPr lang="en-US" dirty="0"/>
              <a:t>New Science of External Validity?</a:t>
            </a:r>
          </a:p>
        </p:txBody>
      </p:sp>
      <p:sp>
        <p:nvSpPr>
          <p:cNvPr id="3" name="Content Placeholder 2">
            <a:extLst>
              <a:ext uri="{FF2B5EF4-FFF2-40B4-BE49-F238E27FC236}">
                <a16:creationId xmlns:a16="http://schemas.microsoft.com/office/drawing/2014/main" id="{E4DC82D8-C7DE-3943-819D-4BB617411309}"/>
              </a:ext>
            </a:extLst>
          </p:cNvPr>
          <p:cNvSpPr>
            <a:spLocks noGrp="1"/>
          </p:cNvSpPr>
          <p:nvPr>
            <p:ph idx="1"/>
          </p:nvPr>
        </p:nvSpPr>
        <p:spPr>
          <a:xfrm>
            <a:off x="609600" y="1600200"/>
            <a:ext cx="10160000" cy="4191000"/>
          </a:xfrm>
        </p:spPr>
        <p:txBody>
          <a:bodyPr>
            <a:normAutofit/>
          </a:bodyPr>
          <a:lstStyle/>
          <a:p>
            <a:endParaRPr lang="en-US" sz="2400" dirty="0"/>
          </a:p>
          <a:p>
            <a:r>
              <a:rPr lang="en-US" sz="2400" dirty="0"/>
              <a:t>Transportability </a:t>
            </a:r>
          </a:p>
          <a:p>
            <a:pPr lvl="1" algn="ctr"/>
            <a:r>
              <a:rPr lang="en-US" sz="2400" i="1" dirty="0"/>
              <a:t>Population composition and the mechanism in the source population</a:t>
            </a:r>
          </a:p>
          <a:p>
            <a:pPr marL="411480" lvl="1" indent="0" algn="ctr">
              <a:buNone/>
            </a:pPr>
            <a:r>
              <a:rPr lang="en-US" sz="2400" i="1" dirty="0"/>
              <a:t>+</a:t>
            </a:r>
          </a:p>
          <a:p>
            <a:pPr lvl="1" algn="ctr"/>
            <a:r>
              <a:rPr lang="en-US" sz="2400" i="1" dirty="0"/>
              <a:t>Information about how those differ in target population</a:t>
            </a:r>
          </a:p>
          <a:p>
            <a:endParaRPr lang="en-US" sz="2400" dirty="0"/>
          </a:p>
          <a:p>
            <a:r>
              <a:rPr lang="en-US" sz="2400" dirty="0"/>
              <a:t>“Seed and soil”</a:t>
            </a:r>
          </a:p>
          <a:p>
            <a:endParaRPr lang="en-US" dirty="0"/>
          </a:p>
        </p:txBody>
      </p:sp>
      <p:sp>
        <p:nvSpPr>
          <p:cNvPr id="4" name="Rectangle 3">
            <a:extLst>
              <a:ext uri="{FF2B5EF4-FFF2-40B4-BE49-F238E27FC236}">
                <a16:creationId xmlns:a16="http://schemas.microsoft.com/office/drawing/2014/main" id="{2285CF0E-1916-C145-8ECD-94A7E576CF9E}"/>
              </a:ext>
            </a:extLst>
          </p:cNvPr>
          <p:cNvSpPr/>
          <p:nvPr/>
        </p:nvSpPr>
        <p:spPr>
          <a:xfrm>
            <a:off x="5105400" y="5943600"/>
            <a:ext cx="6096000" cy="738664"/>
          </a:xfrm>
          <a:prstGeom prst="rect">
            <a:avLst/>
          </a:prstGeom>
        </p:spPr>
        <p:txBody>
          <a:bodyPr>
            <a:spAutoFit/>
          </a:bodyPr>
          <a:lstStyle/>
          <a:p>
            <a:r>
              <a:rPr lang="en-US" sz="1400" dirty="0">
                <a:latin typeface="Helvetica" pitchFamily="2" charset="0"/>
              </a:rPr>
              <a:t>Judea Pearl and Elias </a:t>
            </a:r>
            <a:r>
              <a:rPr lang="en-US" sz="1400" dirty="0" err="1">
                <a:latin typeface="Helvetica" pitchFamily="2" charset="0"/>
              </a:rPr>
              <a:t>Bareinboim</a:t>
            </a:r>
            <a:r>
              <a:rPr lang="en-US" sz="1400" dirty="0">
                <a:latin typeface="Helvetica" pitchFamily="2" charset="0"/>
              </a:rPr>
              <a:t> 2011 JSM Proceedings, Miami Beach FL, July 30-August 4, 2011, pp. 157-171. Statistical Science</a:t>
            </a:r>
          </a:p>
          <a:p>
            <a:r>
              <a:rPr lang="en-US" sz="1400" dirty="0">
                <a:latin typeface="Helvetica" pitchFamily="2" charset="0"/>
              </a:rPr>
              <a:t>2014, Vol. 29, No. 4, 579–595</a:t>
            </a:r>
          </a:p>
        </p:txBody>
      </p:sp>
    </p:spTree>
    <p:extLst>
      <p:ext uri="{BB962C8B-B14F-4D97-AF65-F5344CB8AC3E}">
        <p14:creationId xmlns:p14="http://schemas.microsoft.com/office/powerpoint/2010/main" val="394710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6987-97BC-6E48-996F-082CF3B2E239}"/>
              </a:ext>
            </a:extLst>
          </p:cNvPr>
          <p:cNvSpPr>
            <a:spLocks noGrp="1"/>
          </p:cNvSpPr>
          <p:nvPr>
            <p:ph type="ctrTitle"/>
          </p:nvPr>
        </p:nvSpPr>
        <p:spPr>
          <a:xfrm>
            <a:off x="895350" y="1752600"/>
            <a:ext cx="10058400" cy="2593975"/>
          </a:xfrm>
        </p:spPr>
        <p:txBody>
          <a:bodyPr>
            <a:normAutofit fontScale="90000"/>
          </a:bodyPr>
          <a:lstStyle/>
          <a:p>
            <a:r>
              <a:rPr lang="en-US" sz="5400" dirty="0"/>
              <a:t>How do we optimize the mix of implementation strategies when there are too many strategies to compare empirically?</a:t>
            </a:r>
          </a:p>
        </p:txBody>
      </p:sp>
    </p:spTree>
    <p:extLst>
      <p:ext uri="{BB962C8B-B14F-4D97-AF65-F5344CB8AC3E}">
        <p14:creationId xmlns:p14="http://schemas.microsoft.com/office/powerpoint/2010/main" val="265422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DB6F60-24CB-DF4D-999E-7573519CD7F8}"/>
              </a:ext>
            </a:extLst>
          </p:cNvPr>
          <p:cNvSpPr>
            <a:spLocks noGrp="1"/>
          </p:cNvSpPr>
          <p:nvPr>
            <p:ph type="title"/>
          </p:nvPr>
        </p:nvSpPr>
        <p:spPr/>
        <p:txBody>
          <a:bodyPr/>
          <a:lstStyle/>
          <a:p>
            <a:r>
              <a:rPr lang="en-US" dirty="0"/>
              <a:t>Example: Differentiated Service Delivery</a:t>
            </a:r>
          </a:p>
        </p:txBody>
      </p:sp>
      <p:grpSp>
        <p:nvGrpSpPr>
          <p:cNvPr id="2" name="Group 1" descr="Scenario #1&#10;Responds to A (e.g., MMS)&#10;Responds to B (e.g. CAG)&#10;Comparative effectiveness: B is worse than A&#10;Optimization: B contributes significantly to public health impact">
            <a:extLst>
              <a:ext uri="{FF2B5EF4-FFF2-40B4-BE49-F238E27FC236}">
                <a16:creationId xmlns:a16="http://schemas.microsoft.com/office/drawing/2014/main" id="{AA08187C-37B5-4234-B54D-A439165D3ADB}"/>
              </a:ext>
            </a:extLst>
          </p:cNvPr>
          <p:cNvGrpSpPr/>
          <p:nvPr/>
        </p:nvGrpSpPr>
        <p:grpSpPr>
          <a:xfrm>
            <a:off x="533400" y="1495247"/>
            <a:ext cx="5020491" cy="4984277"/>
            <a:chOff x="533400" y="1495247"/>
            <a:chExt cx="5020491" cy="4984277"/>
          </a:xfrm>
        </p:grpSpPr>
        <p:sp>
          <p:nvSpPr>
            <p:cNvPr id="17" name="TextBox 16">
              <a:extLst>
                <a:ext uri="{FF2B5EF4-FFF2-40B4-BE49-F238E27FC236}">
                  <a16:creationId xmlns:a16="http://schemas.microsoft.com/office/drawing/2014/main" id="{149C1B0A-B983-BA4D-BB80-F4C9ACFC4A68}"/>
                </a:ext>
              </a:extLst>
            </p:cNvPr>
            <p:cNvSpPr txBox="1"/>
            <p:nvPr/>
          </p:nvSpPr>
          <p:spPr>
            <a:xfrm>
              <a:off x="573984" y="5833193"/>
              <a:ext cx="4366553" cy="646331"/>
            </a:xfrm>
            <a:prstGeom prst="rect">
              <a:avLst/>
            </a:prstGeom>
            <a:noFill/>
          </p:spPr>
          <p:txBody>
            <a:bodyPr wrap="square" rtlCol="0">
              <a:spAutoFit/>
            </a:bodyPr>
            <a:lstStyle/>
            <a:p>
              <a:pPr algn="ctr"/>
              <a:r>
                <a:rPr lang="en-US" dirty="0"/>
                <a:t>Optimization: B contributes significantly to public health impact</a:t>
              </a:r>
            </a:p>
          </p:txBody>
        </p:sp>
        <p:sp>
          <p:nvSpPr>
            <p:cNvPr id="15" name="TextBox 14">
              <a:extLst>
                <a:ext uri="{FF2B5EF4-FFF2-40B4-BE49-F238E27FC236}">
                  <a16:creationId xmlns:a16="http://schemas.microsoft.com/office/drawing/2014/main" id="{800612A3-38DC-D44A-A70C-D37E75BAA4A2}"/>
                </a:ext>
              </a:extLst>
            </p:cNvPr>
            <p:cNvSpPr txBox="1"/>
            <p:nvPr/>
          </p:nvSpPr>
          <p:spPr>
            <a:xfrm>
              <a:off x="561068" y="5448317"/>
              <a:ext cx="4379469" cy="369332"/>
            </a:xfrm>
            <a:prstGeom prst="rect">
              <a:avLst/>
            </a:prstGeom>
            <a:noFill/>
          </p:spPr>
          <p:txBody>
            <a:bodyPr wrap="none" rtlCol="0">
              <a:spAutoFit/>
            </a:bodyPr>
            <a:lstStyle/>
            <a:p>
              <a:pPr algn="ctr"/>
              <a:r>
                <a:rPr lang="en-US" dirty="0"/>
                <a:t>Comparative effectiveness: B is worse than A</a:t>
              </a:r>
            </a:p>
          </p:txBody>
        </p:sp>
        <p:sp>
          <p:nvSpPr>
            <p:cNvPr id="8" name="Oval 7">
              <a:extLst>
                <a:ext uri="{FF2B5EF4-FFF2-40B4-BE49-F238E27FC236}">
                  <a16:creationId xmlns:a16="http://schemas.microsoft.com/office/drawing/2014/main" id="{5B8A2838-6CCE-E141-A858-3829D3A84F68}"/>
                </a:ext>
                <a:ext uri="{C183D7F6-B498-43B3-948B-1728B52AA6E4}">
                  <adec:decorative xmlns:adec="http://schemas.microsoft.com/office/drawing/2017/decorative" val="1"/>
                </a:ext>
              </a:extLst>
            </p:cNvPr>
            <p:cNvSpPr/>
            <p:nvPr/>
          </p:nvSpPr>
          <p:spPr>
            <a:xfrm>
              <a:off x="2700828" y="3468088"/>
              <a:ext cx="1018500" cy="927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7AF514-B053-644E-B758-F560D4BA6429}"/>
                </a:ext>
                <a:ext uri="{C183D7F6-B498-43B3-948B-1728B52AA6E4}">
                  <adec:decorative xmlns:adec="http://schemas.microsoft.com/office/drawing/2017/decorative" val="1"/>
                </a:ext>
              </a:extLst>
            </p:cNvPr>
            <p:cNvSpPr/>
            <p:nvPr/>
          </p:nvSpPr>
          <p:spPr>
            <a:xfrm>
              <a:off x="1505074" y="3334807"/>
              <a:ext cx="1383323" cy="1324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E9FC20-33AF-D649-875C-49DC0C57299B}"/>
                </a:ext>
                <a:ext uri="{C183D7F6-B498-43B3-948B-1728B52AA6E4}">
                  <adec:decorative xmlns:adec="http://schemas.microsoft.com/office/drawing/2017/decorative" val="1"/>
                </a:ext>
              </a:extLst>
            </p:cNvPr>
            <p:cNvSpPr/>
            <p:nvPr/>
          </p:nvSpPr>
          <p:spPr>
            <a:xfrm>
              <a:off x="1329228" y="3044632"/>
              <a:ext cx="2592207" cy="2118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8D51CF-AF6F-1446-BEE3-E40D640672BF}"/>
                </a:ext>
              </a:extLst>
            </p:cNvPr>
            <p:cNvSpPr txBox="1"/>
            <p:nvPr/>
          </p:nvSpPr>
          <p:spPr>
            <a:xfrm>
              <a:off x="2961684" y="2186843"/>
              <a:ext cx="2592207" cy="369332"/>
            </a:xfrm>
            <a:prstGeom prst="rect">
              <a:avLst/>
            </a:prstGeom>
            <a:noFill/>
          </p:spPr>
          <p:txBody>
            <a:bodyPr wrap="square" rtlCol="0">
              <a:spAutoFit/>
            </a:bodyPr>
            <a:lstStyle/>
            <a:p>
              <a:pPr algn="ctr"/>
              <a:r>
                <a:rPr lang="en-US" dirty="0"/>
                <a:t>Responds to B (e.g., CAG)</a:t>
              </a:r>
            </a:p>
          </p:txBody>
        </p:sp>
        <p:sp>
          <p:nvSpPr>
            <p:cNvPr id="3" name="TextBox 2">
              <a:extLst>
                <a:ext uri="{FF2B5EF4-FFF2-40B4-BE49-F238E27FC236}">
                  <a16:creationId xmlns:a16="http://schemas.microsoft.com/office/drawing/2014/main" id="{E7937D7A-86E8-2A41-B3BE-11D96FE16D44}"/>
                </a:ext>
              </a:extLst>
            </p:cNvPr>
            <p:cNvSpPr txBox="1"/>
            <p:nvPr/>
          </p:nvSpPr>
          <p:spPr>
            <a:xfrm>
              <a:off x="533400" y="1958089"/>
              <a:ext cx="2217402" cy="646331"/>
            </a:xfrm>
            <a:prstGeom prst="rect">
              <a:avLst/>
            </a:prstGeom>
            <a:noFill/>
          </p:spPr>
          <p:txBody>
            <a:bodyPr wrap="square" rtlCol="0">
              <a:spAutoFit/>
            </a:bodyPr>
            <a:lstStyle/>
            <a:p>
              <a:pPr algn="ctr"/>
              <a:r>
                <a:rPr lang="en-US" dirty="0"/>
                <a:t>Responds to A (e.g., MMS)</a:t>
              </a:r>
            </a:p>
          </p:txBody>
        </p:sp>
        <p:sp>
          <p:nvSpPr>
            <p:cNvPr id="5" name="TextBox 4">
              <a:extLst>
                <a:ext uri="{FF2B5EF4-FFF2-40B4-BE49-F238E27FC236}">
                  <a16:creationId xmlns:a16="http://schemas.microsoft.com/office/drawing/2014/main" id="{BF8CE7C8-FE8F-A24F-A088-688CE720FE35}"/>
                </a:ext>
              </a:extLst>
            </p:cNvPr>
            <p:cNvSpPr txBox="1"/>
            <p:nvPr/>
          </p:nvSpPr>
          <p:spPr>
            <a:xfrm>
              <a:off x="1976575" y="1495247"/>
              <a:ext cx="1705916" cy="461665"/>
            </a:xfrm>
            <a:prstGeom prst="rect">
              <a:avLst/>
            </a:prstGeom>
            <a:noFill/>
          </p:spPr>
          <p:txBody>
            <a:bodyPr wrap="none" rtlCol="0">
              <a:spAutoFit/>
            </a:bodyPr>
            <a:lstStyle/>
            <a:p>
              <a:r>
                <a:rPr lang="en-US" sz="2400" dirty="0"/>
                <a:t>Scenario  #1</a:t>
              </a:r>
            </a:p>
          </p:txBody>
        </p:sp>
      </p:grpSp>
      <p:grpSp>
        <p:nvGrpSpPr>
          <p:cNvPr id="6" name="Group 5" descr="Scenario #2&#10;Responds to A (e.g., MMS)&#10;Responds to B (e.g. CAG)&#10;Comparative effectiveness: B is worse than A&#10;Optimization: B does not contribute to public health impact">
            <a:extLst>
              <a:ext uri="{FF2B5EF4-FFF2-40B4-BE49-F238E27FC236}">
                <a16:creationId xmlns:a16="http://schemas.microsoft.com/office/drawing/2014/main" id="{92741E60-37F9-4A19-A768-97FEBC74AD25}"/>
              </a:ext>
            </a:extLst>
          </p:cNvPr>
          <p:cNvGrpSpPr/>
          <p:nvPr/>
        </p:nvGrpSpPr>
        <p:grpSpPr>
          <a:xfrm>
            <a:off x="6558291" y="1447800"/>
            <a:ext cx="4700325" cy="5078220"/>
            <a:chOff x="6558291" y="1447800"/>
            <a:chExt cx="4700325" cy="5078220"/>
          </a:xfrm>
        </p:grpSpPr>
        <p:sp>
          <p:nvSpPr>
            <p:cNvPr id="12" name="Oval 11">
              <a:extLst>
                <a:ext uri="{FF2B5EF4-FFF2-40B4-BE49-F238E27FC236}">
                  <a16:creationId xmlns:a16="http://schemas.microsoft.com/office/drawing/2014/main" id="{047CDB33-528F-654F-94B9-ADF36B2C11A4}"/>
                </a:ext>
                <a:ext uri="{C183D7F6-B498-43B3-948B-1728B52AA6E4}">
                  <adec:decorative xmlns:adec="http://schemas.microsoft.com/office/drawing/2017/decorative" val="1"/>
                </a:ext>
              </a:extLst>
            </p:cNvPr>
            <p:cNvSpPr/>
            <p:nvPr/>
          </p:nvSpPr>
          <p:spPr>
            <a:xfrm>
              <a:off x="7779305" y="3441285"/>
              <a:ext cx="1383323" cy="1324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B93222-605A-8A4E-94FA-49D7D034C962}"/>
                </a:ext>
                <a:ext uri="{C183D7F6-B498-43B3-948B-1728B52AA6E4}">
                  <adec:decorative xmlns:adec="http://schemas.microsoft.com/office/drawing/2017/decorative" val="1"/>
                </a:ext>
              </a:extLst>
            </p:cNvPr>
            <p:cNvSpPr/>
            <p:nvPr/>
          </p:nvSpPr>
          <p:spPr>
            <a:xfrm>
              <a:off x="7968075" y="3639837"/>
              <a:ext cx="1018500" cy="927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109E0D-3422-3B49-A8A3-63EF594EF766}"/>
                </a:ext>
                <a:ext uri="{C183D7F6-B498-43B3-948B-1728B52AA6E4}">
                  <adec:decorative xmlns:adec="http://schemas.microsoft.com/office/drawing/2017/decorative" val="1"/>
                </a:ext>
              </a:extLst>
            </p:cNvPr>
            <p:cNvSpPr/>
            <p:nvPr/>
          </p:nvSpPr>
          <p:spPr>
            <a:xfrm>
              <a:off x="7603459" y="3151110"/>
              <a:ext cx="2592207" cy="2118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A862718-36D2-B246-9963-7720A7E5173C}"/>
                </a:ext>
              </a:extLst>
            </p:cNvPr>
            <p:cNvSpPr txBox="1"/>
            <p:nvPr/>
          </p:nvSpPr>
          <p:spPr>
            <a:xfrm>
              <a:off x="6763261" y="5879689"/>
              <a:ext cx="4379469" cy="646331"/>
            </a:xfrm>
            <a:prstGeom prst="rect">
              <a:avLst/>
            </a:prstGeom>
            <a:noFill/>
          </p:spPr>
          <p:txBody>
            <a:bodyPr wrap="square" rtlCol="0">
              <a:spAutoFit/>
            </a:bodyPr>
            <a:lstStyle/>
            <a:p>
              <a:pPr algn="ctr"/>
              <a:r>
                <a:rPr lang="en-US" dirty="0"/>
                <a:t>Optimization: B does not contribute to public health impact</a:t>
              </a:r>
            </a:p>
          </p:txBody>
        </p:sp>
        <p:sp>
          <p:nvSpPr>
            <p:cNvPr id="16" name="TextBox 15">
              <a:extLst>
                <a:ext uri="{FF2B5EF4-FFF2-40B4-BE49-F238E27FC236}">
                  <a16:creationId xmlns:a16="http://schemas.microsoft.com/office/drawing/2014/main" id="{673A75B7-B960-4A42-9196-DCD60002D450}"/>
                </a:ext>
              </a:extLst>
            </p:cNvPr>
            <p:cNvSpPr txBox="1"/>
            <p:nvPr/>
          </p:nvSpPr>
          <p:spPr>
            <a:xfrm>
              <a:off x="6750345" y="5494813"/>
              <a:ext cx="4379469" cy="369332"/>
            </a:xfrm>
            <a:prstGeom prst="rect">
              <a:avLst/>
            </a:prstGeom>
            <a:noFill/>
          </p:spPr>
          <p:txBody>
            <a:bodyPr wrap="none" rtlCol="0">
              <a:spAutoFit/>
            </a:bodyPr>
            <a:lstStyle/>
            <a:p>
              <a:pPr algn="ctr"/>
              <a:r>
                <a:rPr lang="en-US" dirty="0"/>
                <a:t>Comparative effectiveness: B is worse than A</a:t>
              </a:r>
            </a:p>
          </p:txBody>
        </p:sp>
        <p:sp>
          <p:nvSpPr>
            <p:cNvPr id="21" name="TextBox 20">
              <a:extLst>
                <a:ext uri="{FF2B5EF4-FFF2-40B4-BE49-F238E27FC236}">
                  <a16:creationId xmlns:a16="http://schemas.microsoft.com/office/drawing/2014/main" id="{C6F2FDDB-26C2-1342-8EA4-6A8D6877D544}"/>
                </a:ext>
              </a:extLst>
            </p:cNvPr>
            <p:cNvSpPr txBox="1"/>
            <p:nvPr/>
          </p:nvSpPr>
          <p:spPr>
            <a:xfrm>
              <a:off x="8666409" y="2484720"/>
              <a:ext cx="2592207" cy="369332"/>
            </a:xfrm>
            <a:prstGeom prst="rect">
              <a:avLst/>
            </a:prstGeom>
            <a:noFill/>
          </p:spPr>
          <p:txBody>
            <a:bodyPr wrap="square" rtlCol="0">
              <a:spAutoFit/>
            </a:bodyPr>
            <a:lstStyle/>
            <a:p>
              <a:pPr algn="ctr"/>
              <a:r>
                <a:rPr lang="en-US" dirty="0"/>
                <a:t>Responds to B (e.g., CAG)</a:t>
              </a:r>
            </a:p>
          </p:txBody>
        </p:sp>
        <p:sp>
          <p:nvSpPr>
            <p:cNvPr id="20" name="TextBox 19">
              <a:extLst>
                <a:ext uri="{FF2B5EF4-FFF2-40B4-BE49-F238E27FC236}">
                  <a16:creationId xmlns:a16="http://schemas.microsoft.com/office/drawing/2014/main" id="{94F864A6-0BCD-0E41-88AC-41A31C9798F7}"/>
                </a:ext>
              </a:extLst>
            </p:cNvPr>
            <p:cNvSpPr txBox="1"/>
            <p:nvPr/>
          </p:nvSpPr>
          <p:spPr>
            <a:xfrm>
              <a:off x="6558291" y="2036349"/>
              <a:ext cx="2217402" cy="646331"/>
            </a:xfrm>
            <a:prstGeom prst="rect">
              <a:avLst/>
            </a:prstGeom>
            <a:noFill/>
          </p:spPr>
          <p:txBody>
            <a:bodyPr wrap="square" rtlCol="0">
              <a:spAutoFit/>
            </a:bodyPr>
            <a:lstStyle/>
            <a:p>
              <a:pPr algn="ctr"/>
              <a:r>
                <a:rPr lang="en-US" dirty="0"/>
                <a:t>Responds to A (e.g., MMS)</a:t>
              </a:r>
            </a:p>
          </p:txBody>
        </p:sp>
        <p:sp>
          <p:nvSpPr>
            <p:cNvPr id="19" name="TextBox 18">
              <a:extLst>
                <a:ext uri="{FF2B5EF4-FFF2-40B4-BE49-F238E27FC236}">
                  <a16:creationId xmlns:a16="http://schemas.microsoft.com/office/drawing/2014/main" id="{3D785807-E452-C949-A66B-00D644255D53}"/>
                </a:ext>
              </a:extLst>
            </p:cNvPr>
            <p:cNvSpPr txBox="1"/>
            <p:nvPr/>
          </p:nvSpPr>
          <p:spPr>
            <a:xfrm>
              <a:off x="8325526" y="1447800"/>
              <a:ext cx="1636987" cy="461665"/>
            </a:xfrm>
            <a:prstGeom prst="rect">
              <a:avLst/>
            </a:prstGeom>
            <a:noFill/>
          </p:spPr>
          <p:txBody>
            <a:bodyPr wrap="none" rtlCol="0">
              <a:spAutoFit/>
            </a:bodyPr>
            <a:lstStyle/>
            <a:p>
              <a:r>
                <a:rPr lang="en-US" sz="2400" dirty="0"/>
                <a:t>Scenario #2</a:t>
              </a:r>
            </a:p>
          </p:txBody>
        </p:sp>
      </p:grpSp>
    </p:spTree>
    <p:extLst>
      <p:ext uri="{BB962C8B-B14F-4D97-AF65-F5344CB8AC3E}">
        <p14:creationId xmlns:p14="http://schemas.microsoft.com/office/powerpoint/2010/main" val="4029307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06E4-611D-044F-B5DE-44B35E3CB1E4}"/>
              </a:ext>
            </a:extLst>
          </p:cNvPr>
          <p:cNvSpPr>
            <a:spLocks noGrp="1"/>
          </p:cNvSpPr>
          <p:nvPr>
            <p:ph type="title"/>
          </p:nvPr>
        </p:nvSpPr>
        <p:spPr/>
        <p:txBody>
          <a:bodyPr/>
          <a:lstStyle/>
          <a:p>
            <a:r>
              <a:rPr lang="en-US" dirty="0"/>
              <a:t>Can choice experiments play a role in optimization? </a:t>
            </a:r>
          </a:p>
        </p:txBody>
      </p:sp>
      <p:pic>
        <p:nvPicPr>
          <p:cNvPr id="4" name="Picture 3" descr="Level 0 Attribute: Total time you spend at the facility at each visit = 1 hour; Distance to the facility = Less than 5Km; Months of supply of ARVs you are given at each visit = Get ARVs for 1 month; Times at which you could go for your visit and find the facility open and seeing patients = Mon-Fri mornings; Attitude of staff in the facility = Staff is rude.&#10;Level 1 Attribute: Total time you spend at the facility = 3 hours; Distance to the facility = 10Km; Months of supply of ARVs you are given at each visit = Get ARVs for 3 months; Times at which you could go for your visit and find the facility open and seeing patients = Mon-Fri mornings and Mon-Fri afternoons; Attitude of staff in the facility = Staff is nice.&#10;Level 2 Attribute: Total time you spend at the facility = 5 hours; Distance to the facility = 20Km; Months of supply of ARVs you are given at each visit = Get ARVs for 6 months; Times at which you could go for your visit and find the facility open and seeing patients = Mon-Fri mornings and Saturday morning; Attitude of staff in the facility = none reported.&#10;&#10; "/>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7543800" cy="5029200"/>
          </a:xfrm>
          <a:prstGeom prst="rect">
            <a:avLst/>
          </a:prstGeom>
          <a:noFill/>
          <a:ln>
            <a:noFill/>
          </a:ln>
        </p:spPr>
      </p:pic>
    </p:spTree>
    <p:extLst>
      <p:ext uri="{BB962C8B-B14F-4D97-AF65-F5344CB8AC3E}">
        <p14:creationId xmlns:p14="http://schemas.microsoft.com/office/powerpoint/2010/main" val="148218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1448-503F-8F42-A6FA-90D3F5ABF3BF}"/>
              </a:ext>
            </a:extLst>
          </p:cNvPr>
          <p:cNvSpPr>
            <a:spLocks noGrp="1"/>
          </p:cNvSpPr>
          <p:nvPr>
            <p:ph type="title"/>
          </p:nvPr>
        </p:nvSpPr>
        <p:spPr>
          <a:xfrm>
            <a:off x="714214" y="415359"/>
            <a:ext cx="10515600" cy="1325563"/>
          </a:xfrm>
        </p:spPr>
        <p:txBody>
          <a:bodyPr/>
          <a:lstStyle/>
          <a:p>
            <a:r>
              <a:rPr lang="en-US" sz="4400" dirty="0"/>
              <a:t>Subgroups detected by latent class analyses: Choice experiment in Zambia (N=247)</a:t>
            </a:r>
          </a:p>
        </p:txBody>
      </p:sp>
      <p:grpSp>
        <p:nvGrpSpPr>
          <p:cNvPr id="10" name="Group 9" descr="85% Location drives decisions&#10;Three month visit frequency very important&#10;Strongly prefer clinic">
            <a:extLst>
              <a:ext uri="{FF2B5EF4-FFF2-40B4-BE49-F238E27FC236}">
                <a16:creationId xmlns:a16="http://schemas.microsoft.com/office/drawing/2014/main" id="{9FB8021C-BDA1-46B3-AF74-0BCEE076E066}"/>
              </a:ext>
            </a:extLst>
          </p:cNvPr>
          <p:cNvGrpSpPr/>
          <p:nvPr/>
        </p:nvGrpSpPr>
        <p:grpSpPr>
          <a:xfrm>
            <a:off x="838200" y="2179341"/>
            <a:ext cx="4572342" cy="3346985"/>
            <a:chOff x="838200" y="2179341"/>
            <a:chExt cx="4572342" cy="3346985"/>
          </a:xfrm>
        </p:grpSpPr>
        <p:sp>
          <p:nvSpPr>
            <p:cNvPr id="4" name="Oval 3">
              <a:extLst>
                <a:ext uri="{FF2B5EF4-FFF2-40B4-BE49-F238E27FC236}">
                  <a16:creationId xmlns:a16="http://schemas.microsoft.com/office/drawing/2014/main" id="{BEC6EBD3-C7C9-DD47-8877-6EEBC5C0A8CA}"/>
                </a:ext>
                <a:ext uri="{C183D7F6-B498-43B3-948B-1728B52AA6E4}">
                  <adec:decorative xmlns:adec="http://schemas.microsoft.com/office/drawing/2017/decorative" val="1"/>
                </a:ext>
              </a:extLst>
            </p:cNvPr>
            <p:cNvSpPr/>
            <p:nvPr/>
          </p:nvSpPr>
          <p:spPr>
            <a:xfrm>
              <a:off x="1937288" y="2179341"/>
              <a:ext cx="2262753" cy="22153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944A06-6E8A-DF45-90C5-8AA4DA3561C1}"/>
                </a:ext>
              </a:extLst>
            </p:cNvPr>
            <p:cNvSpPr txBox="1"/>
            <p:nvPr/>
          </p:nvSpPr>
          <p:spPr>
            <a:xfrm>
              <a:off x="838200" y="4602996"/>
              <a:ext cx="4572342" cy="923330"/>
            </a:xfrm>
            <a:prstGeom prst="rect">
              <a:avLst/>
            </a:prstGeom>
            <a:noFill/>
          </p:spPr>
          <p:txBody>
            <a:bodyPr wrap="none" rtlCol="0">
              <a:spAutoFit/>
            </a:bodyPr>
            <a:lstStyle/>
            <a:p>
              <a:r>
                <a:rPr lang="en-US" i="1" dirty="0"/>
                <a:t>Location drives decisions</a:t>
              </a:r>
            </a:p>
            <a:p>
              <a:pPr marL="285750" indent="-285750">
                <a:buFont typeface="Arial" panose="020B0604020202020204" pitchFamily="34" charset="0"/>
                <a:buChar char="•"/>
              </a:pPr>
              <a:r>
                <a:rPr lang="en-US" dirty="0"/>
                <a:t>Three month visit frequency very important</a:t>
              </a:r>
            </a:p>
            <a:p>
              <a:pPr marL="285750" indent="-285750">
                <a:buFont typeface="Arial" panose="020B0604020202020204" pitchFamily="34" charset="0"/>
                <a:buChar char="•"/>
              </a:pPr>
              <a:r>
                <a:rPr lang="en-US" dirty="0"/>
                <a:t>Strongly prefer clinic </a:t>
              </a:r>
            </a:p>
          </p:txBody>
        </p:sp>
        <p:sp>
          <p:nvSpPr>
            <p:cNvPr id="9" name="TextBox 8">
              <a:extLst>
                <a:ext uri="{FF2B5EF4-FFF2-40B4-BE49-F238E27FC236}">
                  <a16:creationId xmlns:a16="http://schemas.microsoft.com/office/drawing/2014/main" id="{E2B07321-6C48-5E42-9B66-E668B74D3D93}"/>
                </a:ext>
              </a:extLst>
            </p:cNvPr>
            <p:cNvSpPr txBox="1"/>
            <p:nvPr/>
          </p:nvSpPr>
          <p:spPr>
            <a:xfrm>
              <a:off x="2711034" y="3056179"/>
              <a:ext cx="715260" cy="461665"/>
            </a:xfrm>
            <a:prstGeom prst="rect">
              <a:avLst/>
            </a:prstGeom>
            <a:noFill/>
          </p:spPr>
          <p:txBody>
            <a:bodyPr wrap="none" rtlCol="0">
              <a:spAutoFit/>
            </a:bodyPr>
            <a:lstStyle/>
            <a:p>
              <a:r>
                <a:rPr lang="en-US" sz="2400" dirty="0"/>
                <a:t>85%</a:t>
              </a:r>
            </a:p>
          </p:txBody>
        </p:sp>
      </p:grpSp>
      <p:grpSp>
        <p:nvGrpSpPr>
          <p:cNvPr id="11" name="Group 10" descr="15% Prioritize location&#10;Three month visit frequency favored by much less important&#10;Prefer treatment in community">
            <a:extLst>
              <a:ext uri="{FF2B5EF4-FFF2-40B4-BE49-F238E27FC236}">
                <a16:creationId xmlns:a16="http://schemas.microsoft.com/office/drawing/2014/main" id="{8DC27CE8-6283-490E-838A-4F6F19E7DE5F}"/>
              </a:ext>
            </a:extLst>
          </p:cNvPr>
          <p:cNvGrpSpPr/>
          <p:nvPr/>
        </p:nvGrpSpPr>
        <p:grpSpPr>
          <a:xfrm>
            <a:off x="6400801" y="2884382"/>
            <a:ext cx="4648200" cy="2918943"/>
            <a:chOff x="6400801" y="2884382"/>
            <a:chExt cx="4648200" cy="2918943"/>
          </a:xfrm>
        </p:grpSpPr>
        <p:sp>
          <p:nvSpPr>
            <p:cNvPr id="5" name="Oval 4">
              <a:extLst>
                <a:ext uri="{FF2B5EF4-FFF2-40B4-BE49-F238E27FC236}">
                  <a16:creationId xmlns:a16="http://schemas.microsoft.com/office/drawing/2014/main" id="{495293ED-9F36-8F40-9650-5F18A04D3512}"/>
                </a:ext>
                <a:ext uri="{C183D7F6-B498-43B3-948B-1728B52AA6E4}">
                  <adec:decorative xmlns:adec="http://schemas.microsoft.com/office/drawing/2017/decorative" val="1"/>
                </a:ext>
              </a:extLst>
            </p:cNvPr>
            <p:cNvSpPr/>
            <p:nvPr/>
          </p:nvSpPr>
          <p:spPr>
            <a:xfrm>
              <a:off x="7594171" y="2884382"/>
              <a:ext cx="1193368" cy="1097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3DFC7B-1E9C-C244-8E34-59219BD4FA7F}"/>
                </a:ext>
              </a:extLst>
            </p:cNvPr>
            <p:cNvSpPr txBox="1"/>
            <p:nvPr/>
          </p:nvSpPr>
          <p:spPr>
            <a:xfrm>
              <a:off x="6400801" y="4602996"/>
              <a:ext cx="4648200" cy="1200329"/>
            </a:xfrm>
            <a:prstGeom prst="rect">
              <a:avLst/>
            </a:prstGeom>
            <a:noFill/>
          </p:spPr>
          <p:txBody>
            <a:bodyPr wrap="square" rtlCol="0">
              <a:spAutoFit/>
            </a:bodyPr>
            <a:lstStyle/>
            <a:p>
              <a:r>
                <a:rPr lang="en-US" i="1" dirty="0"/>
                <a:t>Prioritize location</a:t>
              </a:r>
            </a:p>
            <a:p>
              <a:pPr marL="285750" indent="-285750">
                <a:buFont typeface="Arial" panose="020B0604020202020204" pitchFamily="34" charset="0"/>
                <a:buChar char="•"/>
              </a:pPr>
              <a:r>
                <a:rPr lang="en-US" dirty="0"/>
                <a:t>Three month visit frequency favored but much less important</a:t>
              </a:r>
            </a:p>
            <a:p>
              <a:pPr marL="285750" indent="-285750">
                <a:buFont typeface="Arial" panose="020B0604020202020204" pitchFamily="34" charset="0"/>
                <a:buChar char="•"/>
              </a:pPr>
              <a:r>
                <a:rPr lang="en-US" dirty="0"/>
                <a:t>Prefer treatment in community</a:t>
              </a:r>
            </a:p>
          </p:txBody>
        </p:sp>
        <p:sp>
          <p:nvSpPr>
            <p:cNvPr id="8" name="TextBox 7">
              <a:extLst>
                <a:ext uri="{FF2B5EF4-FFF2-40B4-BE49-F238E27FC236}">
                  <a16:creationId xmlns:a16="http://schemas.microsoft.com/office/drawing/2014/main" id="{8D96AFB1-FBDB-364F-8731-CDBF39EFC0A7}"/>
                </a:ext>
              </a:extLst>
            </p:cNvPr>
            <p:cNvSpPr txBox="1"/>
            <p:nvPr/>
          </p:nvSpPr>
          <p:spPr>
            <a:xfrm>
              <a:off x="7945468" y="3225343"/>
              <a:ext cx="624356" cy="369332"/>
            </a:xfrm>
            <a:prstGeom prst="rect">
              <a:avLst/>
            </a:prstGeom>
            <a:noFill/>
          </p:spPr>
          <p:txBody>
            <a:bodyPr wrap="square" rtlCol="0">
              <a:spAutoFit/>
            </a:bodyPr>
            <a:lstStyle/>
            <a:p>
              <a:r>
                <a:rPr lang="en-US" dirty="0"/>
                <a:t>15%</a:t>
              </a:r>
            </a:p>
          </p:txBody>
        </p:sp>
      </p:grpSp>
      <p:sp>
        <p:nvSpPr>
          <p:cNvPr id="3" name="TextBox 2">
            <a:extLst>
              <a:ext uri="{FF2B5EF4-FFF2-40B4-BE49-F238E27FC236}">
                <a16:creationId xmlns:a16="http://schemas.microsoft.com/office/drawing/2014/main" id="{A4D1FB33-E748-BB43-BA50-00C66556EE02}"/>
              </a:ext>
            </a:extLst>
          </p:cNvPr>
          <p:cNvSpPr txBox="1"/>
          <p:nvPr/>
        </p:nvSpPr>
        <p:spPr>
          <a:xfrm>
            <a:off x="8569824" y="6477000"/>
            <a:ext cx="2630079" cy="369332"/>
          </a:xfrm>
          <a:prstGeom prst="rect">
            <a:avLst/>
          </a:prstGeom>
          <a:noFill/>
        </p:spPr>
        <p:txBody>
          <a:bodyPr wrap="none" rtlCol="0">
            <a:spAutoFit/>
          </a:bodyPr>
          <a:lstStyle/>
          <a:p>
            <a:r>
              <a:rPr lang="en-US" dirty="0" err="1"/>
              <a:t>Eschun</a:t>
            </a:r>
            <a:r>
              <a:rPr lang="en-US" dirty="0"/>
              <a:t> Wilson JAIDS 2019</a:t>
            </a:r>
          </a:p>
        </p:txBody>
      </p:sp>
    </p:spTree>
    <p:extLst>
      <p:ext uri="{BB962C8B-B14F-4D97-AF65-F5344CB8AC3E}">
        <p14:creationId xmlns:p14="http://schemas.microsoft.com/office/powerpoint/2010/main" val="316196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6A4F-6D35-4C41-BA3C-7CC538D3187B}"/>
              </a:ext>
            </a:extLst>
          </p:cNvPr>
          <p:cNvSpPr>
            <a:spLocks noGrp="1"/>
          </p:cNvSpPr>
          <p:nvPr>
            <p:ph type="ctrTitle"/>
          </p:nvPr>
        </p:nvSpPr>
        <p:spPr>
          <a:xfrm>
            <a:off x="1371600" y="2590800"/>
            <a:ext cx="9144000" cy="2387600"/>
          </a:xfrm>
        </p:spPr>
        <p:txBody>
          <a:bodyPr>
            <a:normAutofit fontScale="90000"/>
          </a:bodyPr>
          <a:lstStyle/>
          <a:p>
            <a:r>
              <a:rPr lang="en-US" dirty="0"/>
              <a:t>How do we optimize use strategies together sequentially (target treatment to response)?</a:t>
            </a:r>
          </a:p>
        </p:txBody>
      </p:sp>
      <p:sp>
        <p:nvSpPr>
          <p:cNvPr id="4" name="Slide Number Placeholder 3">
            <a:extLst>
              <a:ext uri="{FF2B5EF4-FFF2-40B4-BE49-F238E27FC236}">
                <a16:creationId xmlns:a16="http://schemas.microsoft.com/office/drawing/2014/main" id="{AA4F96E2-439A-6648-BEDD-4102E9AF3C3A}"/>
              </a:ext>
            </a:extLst>
          </p:cNvPr>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2534786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6667-8053-E14F-B6B2-2D47BBF2D361}"/>
              </a:ext>
            </a:extLst>
          </p:cNvPr>
          <p:cNvSpPr>
            <a:spLocks noGrp="1"/>
          </p:cNvSpPr>
          <p:nvPr>
            <p:ph type="title"/>
          </p:nvPr>
        </p:nvSpPr>
        <p:spPr/>
        <p:txBody>
          <a:bodyPr/>
          <a:lstStyle/>
          <a:p>
            <a:r>
              <a:rPr lang="en-US" dirty="0"/>
              <a:t>Implementation strategies</a:t>
            </a:r>
          </a:p>
        </p:txBody>
      </p:sp>
      <p:sp>
        <p:nvSpPr>
          <p:cNvPr id="3" name="Content Placeholder 2">
            <a:extLst>
              <a:ext uri="{FF2B5EF4-FFF2-40B4-BE49-F238E27FC236}">
                <a16:creationId xmlns:a16="http://schemas.microsoft.com/office/drawing/2014/main" id="{4DD873D9-4C55-3540-8AEA-B0AB8E000873}"/>
              </a:ext>
            </a:extLst>
          </p:cNvPr>
          <p:cNvSpPr>
            <a:spLocks noGrp="1"/>
          </p:cNvSpPr>
          <p:nvPr>
            <p:ph idx="1"/>
          </p:nvPr>
        </p:nvSpPr>
        <p:spPr/>
        <p:txBody>
          <a:bodyPr>
            <a:normAutofit/>
          </a:bodyPr>
          <a:lstStyle/>
          <a:p>
            <a:r>
              <a:rPr lang="en-US" dirty="0"/>
              <a:t>No silver bullets, therefore how to use strategies (sequentially) to optimize use and effects?</a:t>
            </a:r>
          </a:p>
          <a:p>
            <a:endParaRPr lang="en-US" dirty="0"/>
          </a:p>
          <a:p>
            <a:r>
              <a:rPr lang="en-US" dirty="0"/>
              <a:t>Most things in clinical and public health practice (try something and then try something else in those who don’t respond or succeed).</a:t>
            </a:r>
          </a:p>
          <a:p>
            <a:pPr lvl="1"/>
            <a:r>
              <a:rPr lang="en-US" dirty="0"/>
              <a:t>Can’t do everything at once</a:t>
            </a:r>
          </a:p>
          <a:p>
            <a:endParaRPr lang="en-US" dirty="0"/>
          </a:p>
          <a:p>
            <a:r>
              <a:rPr lang="en-US" dirty="0"/>
              <a:t>Standard research comparison does not answer the question</a:t>
            </a:r>
          </a:p>
          <a:p>
            <a:pPr lvl="1"/>
            <a:r>
              <a:rPr lang="en-US" dirty="0"/>
              <a:t>“A” better then nothing? </a:t>
            </a:r>
          </a:p>
          <a:p>
            <a:pPr lvl="1"/>
            <a:r>
              <a:rPr lang="en-US" dirty="0"/>
              <a:t>“A” better than “B”? </a:t>
            </a:r>
          </a:p>
          <a:p>
            <a:endParaRPr lang="en-US" dirty="0"/>
          </a:p>
          <a:p>
            <a:r>
              <a:rPr lang="en-US" dirty="0"/>
              <a:t>We want, how do you use A and B together to get the best outcomes. </a:t>
            </a:r>
          </a:p>
          <a:p>
            <a:endParaRPr lang="en-US" dirty="0"/>
          </a:p>
        </p:txBody>
      </p:sp>
      <p:sp>
        <p:nvSpPr>
          <p:cNvPr id="4" name="Slide Number Placeholder 3">
            <a:extLst>
              <a:ext uri="{FF2B5EF4-FFF2-40B4-BE49-F238E27FC236}">
                <a16:creationId xmlns:a16="http://schemas.microsoft.com/office/drawing/2014/main" id="{BC17D1E9-C23D-1D44-8ADB-E84D2FC576D3}"/>
              </a:ext>
            </a:extLst>
          </p:cNvPr>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23793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160000" cy="1143000"/>
          </a:xfrm>
        </p:spPr>
        <p:txBody>
          <a:bodyPr/>
          <a:lstStyle/>
          <a:p>
            <a:r>
              <a:rPr lang="en-US" dirty="0"/>
              <a:t>Implementation Science Working Group </a:t>
            </a:r>
          </a:p>
        </p:txBody>
      </p:sp>
      <p:sp>
        <p:nvSpPr>
          <p:cNvPr id="5" name="TextBox 4">
            <a:extLst>
              <a:ext uri="{FF2B5EF4-FFF2-40B4-BE49-F238E27FC236}">
                <a16:creationId xmlns:a16="http://schemas.microsoft.com/office/drawing/2014/main" id="{2EF44F9F-8C23-4EE7-9834-844BA06AC155}"/>
              </a:ext>
            </a:extLst>
          </p:cNvPr>
          <p:cNvSpPr txBox="1"/>
          <p:nvPr/>
        </p:nvSpPr>
        <p:spPr>
          <a:xfrm>
            <a:off x="1219200" y="1447800"/>
            <a:ext cx="8610600" cy="2400657"/>
          </a:xfrm>
          <a:prstGeom prst="rect">
            <a:avLst/>
          </a:prstGeom>
          <a:noFill/>
        </p:spPr>
        <p:txBody>
          <a:bodyPr wrap="square" rtlCol="0">
            <a:spAutoFit/>
          </a:bodyPr>
          <a:lstStyle/>
          <a:p>
            <a:r>
              <a:rPr lang="en-US" sz="2400" b="1" dirty="0"/>
              <a:t>NIH Representatives:</a:t>
            </a:r>
          </a:p>
          <a:p>
            <a:r>
              <a:rPr lang="en-US" b="1" dirty="0"/>
              <a:t>Cheryl Boyce, PhD </a:t>
            </a:r>
            <a:r>
              <a:rPr lang="en-US" dirty="0"/>
              <a:t>– National Heart, Lung, and Blood Institute (NHLBI)</a:t>
            </a:r>
          </a:p>
          <a:p>
            <a:r>
              <a:rPr lang="en-US" b="1" dirty="0"/>
              <a:t>Dara </a:t>
            </a:r>
            <a:r>
              <a:rPr lang="en-US" b="1" dirty="0" err="1"/>
              <a:t>Blachman-Demner</a:t>
            </a:r>
            <a:r>
              <a:rPr lang="en-US" b="1" dirty="0"/>
              <a:t>, PhD </a:t>
            </a:r>
            <a:r>
              <a:rPr lang="en-US" dirty="0"/>
              <a:t>– Office of Behavioral and Social Sciences Research (OBSSR)</a:t>
            </a:r>
          </a:p>
          <a:p>
            <a:r>
              <a:rPr lang="en-US" b="1" dirty="0"/>
              <a:t>Holly Campbell-Rosen, PhD </a:t>
            </a:r>
            <a:r>
              <a:rPr lang="en-US" dirty="0"/>
              <a:t>– National Institute of Mental Health (NIHM)</a:t>
            </a:r>
          </a:p>
          <a:p>
            <a:r>
              <a:rPr lang="en-US" b="1" dirty="0"/>
              <a:t>Helen Cox, MHS </a:t>
            </a:r>
            <a:r>
              <a:rPr lang="en-US" dirty="0"/>
              <a:t>– National Heart, Lung, and Blood Institute (NHLBI)</a:t>
            </a:r>
          </a:p>
          <a:p>
            <a:r>
              <a:rPr lang="en-US" b="1" dirty="0"/>
              <a:t>Linda Kupfer, PhD </a:t>
            </a:r>
            <a:r>
              <a:rPr lang="en-US" dirty="0"/>
              <a:t>– Fogarty International Center (FIC)</a:t>
            </a:r>
          </a:p>
          <a:p>
            <a:r>
              <a:rPr lang="en-US" b="1" dirty="0"/>
              <a:t>Kathryn Morris, MPH </a:t>
            </a:r>
            <a:r>
              <a:rPr lang="en-US" dirty="0"/>
              <a:t>– Office of Behavioral and Social Sciences Research (OBSSR)</a:t>
            </a:r>
          </a:p>
          <a:p>
            <a:r>
              <a:rPr lang="en-US" b="1" dirty="0"/>
              <a:t>Joana Roe, BA </a:t>
            </a:r>
            <a:r>
              <a:rPr lang="en-US" dirty="0"/>
              <a:t>– National Institute of Allergy and Infectious Diseases (NIAID)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3059779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058400" cy="854075"/>
          </a:xfrm>
          <a:solidFill>
            <a:schemeClr val="tx2"/>
          </a:solidFill>
        </p:spPr>
        <p:txBody>
          <a:bodyPr>
            <a:noAutofit/>
          </a:bodyPr>
          <a:lstStyle/>
          <a:p>
            <a:r>
              <a:rPr lang="en-US" sz="3200" b="1" dirty="0">
                <a:solidFill>
                  <a:schemeClr val="bg1"/>
                </a:solidFill>
              </a:rPr>
              <a:t>Adaptive Strategies to Target Public Health Interventions</a:t>
            </a:r>
          </a:p>
        </p:txBody>
      </p:sp>
      <p:sp>
        <p:nvSpPr>
          <p:cNvPr id="3" name="Content Placeholder 2"/>
          <p:cNvSpPr>
            <a:spLocks noGrp="1"/>
          </p:cNvSpPr>
          <p:nvPr>
            <p:ph sz="half" idx="1"/>
          </p:nvPr>
        </p:nvSpPr>
        <p:spPr>
          <a:xfrm>
            <a:off x="609600" y="1447800"/>
            <a:ext cx="10287000" cy="4600699"/>
          </a:xfrm>
        </p:spPr>
        <p:txBody>
          <a:bodyPr>
            <a:noAutofit/>
          </a:bodyPr>
          <a:lstStyle/>
          <a:p>
            <a:pPr marL="457189" lvl="1" indent="-457189"/>
            <a:r>
              <a:rPr lang="en-US" dirty="0"/>
              <a:t>An adaptive, sequential strategy uses multiple interventions or strategies (each of which may have small effects) over time</a:t>
            </a:r>
          </a:p>
          <a:p>
            <a:pPr marL="457189" lvl="1" indent="-457189"/>
            <a:endParaRPr lang="en-US" dirty="0"/>
          </a:p>
          <a:p>
            <a:pPr marL="457189" lvl="1" indent="-457189"/>
            <a:r>
              <a:rPr lang="en-US" dirty="0"/>
              <a:t>“Adaptive” because what is used depend prior response</a:t>
            </a:r>
          </a:p>
          <a:p>
            <a:pPr marL="990575" lvl="2" indent="-457189"/>
            <a:r>
              <a:rPr lang="en-US" sz="2400" i="1" dirty="0"/>
              <a:t>Start with less effective but less toxic / less expensive intervention or strategy and then escalate (switch, augment) among those not responding</a:t>
            </a:r>
          </a:p>
          <a:p>
            <a:endParaRPr lang="en-US" sz="2400" dirty="0"/>
          </a:p>
          <a:p>
            <a:r>
              <a:rPr lang="en-US" sz="2400" dirty="0"/>
              <a:t>Minimizes expenditures / toxicities for whom the initial strategy is sufficient (optimizing efficiency)</a:t>
            </a:r>
          </a:p>
          <a:p>
            <a:r>
              <a:rPr lang="en-US" sz="2400" dirty="0"/>
              <a:t>Intensifies support for those who need additional or alternative help (optimizing effectiveness)</a:t>
            </a:r>
          </a:p>
        </p:txBody>
      </p:sp>
    </p:spTree>
    <p:extLst>
      <p:ext uri="{BB962C8B-B14F-4D97-AF65-F5344CB8AC3E}">
        <p14:creationId xmlns:p14="http://schemas.microsoft.com/office/powerpoint/2010/main" val="3043351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668000" cy="939800"/>
          </a:xfrm>
          <a:solidFill>
            <a:schemeClr val="tx2"/>
          </a:solidFill>
        </p:spPr>
        <p:txBody>
          <a:bodyPr>
            <a:noAutofit/>
          </a:bodyPr>
          <a:lstStyle/>
          <a:p>
            <a:r>
              <a:rPr lang="en-US" sz="3733" b="1" dirty="0">
                <a:solidFill>
                  <a:schemeClr val="bg1"/>
                </a:solidFill>
              </a:rPr>
              <a:t>Sequential multiple assignment randomized trials</a:t>
            </a:r>
          </a:p>
        </p:txBody>
      </p:sp>
      <p:pic>
        <p:nvPicPr>
          <p:cNvPr id="4" name="Content Placeholder 3" descr="See not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966" y="1676400"/>
            <a:ext cx="10328329" cy="4544029"/>
          </a:xfrm>
        </p:spPr>
      </p:pic>
      <p:sp>
        <p:nvSpPr>
          <p:cNvPr id="3" name="TextBox 2" descr="Flowchart 1:&#10;Study Population to First stage &quot;prevention&quot; intervention to Assess response to Second stage &quot;treatment&quot; intervention to Measure outcomes&#10;Flowchart 2: Study enrollment goes to:&#10;1. Routine education and counseling (REC); if Not Retained it then goes to ">
            <a:extLst>
              <a:ext uri="{FF2B5EF4-FFF2-40B4-BE49-F238E27FC236}">
                <a16:creationId xmlns:a16="http://schemas.microsoft.com/office/drawing/2014/main" id="{08B6ECF2-7ED4-2242-9A7A-42CCFE7A38C3}"/>
              </a:ext>
            </a:extLst>
          </p:cNvPr>
          <p:cNvSpPr txBox="1"/>
          <p:nvPr/>
        </p:nvSpPr>
        <p:spPr>
          <a:xfrm>
            <a:off x="8534400" y="6488668"/>
            <a:ext cx="2770823" cy="369332"/>
          </a:xfrm>
          <a:prstGeom prst="rect">
            <a:avLst/>
          </a:prstGeom>
          <a:noFill/>
        </p:spPr>
        <p:txBody>
          <a:bodyPr wrap="none" rtlCol="0">
            <a:spAutoFit/>
          </a:bodyPr>
          <a:lstStyle/>
          <a:p>
            <a:r>
              <a:rPr lang="en-US" dirty="0"/>
              <a:t>(Susan Murphy 2011, 2012)</a:t>
            </a:r>
          </a:p>
        </p:txBody>
      </p:sp>
    </p:spTree>
    <p:extLst>
      <p:ext uri="{BB962C8B-B14F-4D97-AF65-F5344CB8AC3E}">
        <p14:creationId xmlns:p14="http://schemas.microsoft.com/office/powerpoint/2010/main" val="344844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01E7-2E84-9541-B9B6-81E441C41C5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A469DEF-587F-1C40-BF20-43D5780C7D77}"/>
              </a:ext>
            </a:extLst>
          </p:cNvPr>
          <p:cNvSpPr>
            <a:spLocks noGrp="1"/>
          </p:cNvSpPr>
          <p:nvPr>
            <p:ph idx="1"/>
          </p:nvPr>
        </p:nvSpPr>
        <p:spPr/>
        <p:txBody>
          <a:bodyPr/>
          <a:lstStyle/>
          <a:p>
            <a:r>
              <a:rPr lang="en-US" sz="2800" dirty="0"/>
              <a:t>Implementation research ask slightly different questions as compared to clinical research</a:t>
            </a:r>
          </a:p>
          <a:p>
            <a:pPr lvl="1"/>
            <a:r>
              <a:rPr lang="en-US" sz="2800" i="1" dirty="0"/>
              <a:t>Different questions raise distinctive challenges</a:t>
            </a:r>
          </a:p>
          <a:p>
            <a:pPr lvl="1"/>
            <a:r>
              <a:rPr lang="en-US" sz="2800" i="1" dirty="0"/>
              <a:t>Distinctive challenges require novel methods</a:t>
            </a:r>
          </a:p>
          <a:p>
            <a:endParaRPr lang="en-US" sz="2800" dirty="0"/>
          </a:p>
          <a:p>
            <a:r>
              <a:rPr lang="en-US" sz="2800" dirty="0"/>
              <a:t>Need to community of HIV researchers to adopt and use those tools (along with theories and frameworks)</a:t>
            </a:r>
          </a:p>
          <a:p>
            <a:endParaRPr lang="en-US" sz="2800" dirty="0"/>
          </a:p>
          <a:p>
            <a:r>
              <a:rPr lang="en-US" sz="2800" dirty="0"/>
              <a:t>Accelerate to end HIV epidemic</a:t>
            </a:r>
          </a:p>
          <a:p>
            <a:endParaRPr lang="en-US" dirty="0"/>
          </a:p>
        </p:txBody>
      </p:sp>
    </p:spTree>
    <p:extLst>
      <p:ext uri="{BB962C8B-B14F-4D97-AF65-F5344CB8AC3E}">
        <p14:creationId xmlns:p14="http://schemas.microsoft.com/office/powerpoint/2010/main" val="342490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0"/>
            <a:ext cx="10058400" cy="3051176"/>
          </a:xfrm>
        </p:spPr>
        <p:txBody>
          <a:bodyPr/>
          <a:lstStyle/>
          <a:p>
            <a:br>
              <a:rPr lang="en-US" sz="3900" b="1" dirty="0">
                <a:latin typeface="+mn-lt"/>
              </a:rPr>
            </a:br>
            <a:br>
              <a:rPr lang="en-US" sz="3900" b="1" dirty="0">
                <a:latin typeface="+mn-lt"/>
              </a:rPr>
            </a:br>
            <a:br>
              <a:rPr lang="en-US" sz="3900" b="1" dirty="0">
                <a:latin typeface="+mn-lt"/>
              </a:rPr>
            </a:br>
            <a:br>
              <a:rPr lang="en-US" sz="3900" b="1" dirty="0">
                <a:latin typeface="+mn-lt"/>
              </a:rPr>
            </a:br>
            <a:r>
              <a:rPr lang="en-US" sz="3900" b="1" dirty="0">
                <a:latin typeface="+mn-lt"/>
              </a:rPr>
              <a:t>Training opportunities and resources to expand the Implementation Science research workforce</a:t>
            </a:r>
            <a:br>
              <a:rPr lang="en-US" sz="3900" b="1" dirty="0">
                <a:latin typeface="+mn-lt"/>
              </a:rPr>
            </a:br>
            <a:endParaRPr lang="en-US" sz="3900" b="1" dirty="0">
              <a:latin typeface="+mn-lt"/>
            </a:endParaRPr>
          </a:p>
        </p:txBody>
      </p:sp>
      <p:sp>
        <p:nvSpPr>
          <p:cNvPr id="3" name="Subtitle 2"/>
          <p:cNvSpPr>
            <a:spLocks noGrp="1"/>
          </p:cNvSpPr>
          <p:nvPr>
            <p:ph type="subTitle" idx="1"/>
          </p:nvPr>
        </p:nvSpPr>
        <p:spPr>
          <a:xfrm>
            <a:off x="840259" y="4978400"/>
            <a:ext cx="8615680" cy="1066800"/>
          </a:xfrm>
        </p:spPr>
        <p:txBody>
          <a:bodyPr>
            <a:normAutofit/>
          </a:bodyPr>
          <a:lstStyle/>
          <a:p>
            <a:r>
              <a:rPr lang="en-US" sz="3200" b="1" dirty="0">
                <a:solidFill>
                  <a:schemeClr val="tx1"/>
                </a:solidFill>
                <a:latin typeface="+mj-lt"/>
              </a:rPr>
              <a:t>Mari-Lynn Drainoni, PhD</a:t>
            </a:r>
          </a:p>
          <a:p>
            <a:r>
              <a:rPr lang="en-US" sz="2400" b="1" dirty="0">
                <a:solidFill>
                  <a:schemeClr val="tx1"/>
                </a:solidFill>
                <a:latin typeface="+mj-lt"/>
              </a:rPr>
              <a:t>Boston University School of Medicine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spTree>
    <p:extLst>
      <p:ext uri="{BB962C8B-B14F-4D97-AF65-F5344CB8AC3E}">
        <p14:creationId xmlns:p14="http://schemas.microsoft.com/office/powerpoint/2010/main" val="431937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Research Training</a:t>
            </a:r>
          </a:p>
        </p:txBody>
      </p:sp>
      <p:sp>
        <p:nvSpPr>
          <p:cNvPr id="3" name="Content Placeholder 2"/>
          <p:cNvSpPr>
            <a:spLocks noGrp="1"/>
          </p:cNvSpPr>
          <p:nvPr>
            <p:ph idx="1"/>
          </p:nvPr>
        </p:nvSpPr>
        <p:spPr>
          <a:xfrm>
            <a:off x="381000" y="1371600"/>
            <a:ext cx="10744200" cy="5257800"/>
          </a:xfrm>
        </p:spPr>
        <p:txBody>
          <a:bodyPr>
            <a:noAutofit/>
          </a:bodyPr>
          <a:lstStyle/>
          <a:p>
            <a:r>
              <a:rPr lang="en-US" sz="3000" b="1" dirty="0"/>
              <a:t>An HIV-related IS workforce is needed</a:t>
            </a:r>
          </a:p>
          <a:p>
            <a:pPr lvl="1"/>
            <a:r>
              <a:rPr lang="en-US" sz="3000" b="1" dirty="0"/>
              <a:t>Need for IS generalists/methodologists</a:t>
            </a:r>
          </a:p>
          <a:p>
            <a:pPr lvl="1"/>
            <a:r>
              <a:rPr lang="en-US" sz="3000" b="1" dirty="0"/>
              <a:t>Mixed methods training important to understand the “why” of the research-to-practice gap</a:t>
            </a:r>
          </a:p>
          <a:p>
            <a:pPr lvl="1"/>
            <a:r>
              <a:rPr lang="en-US" sz="3000" b="1" dirty="0"/>
              <a:t>IS-trained with content expertise - bring important value</a:t>
            </a:r>
          </a:p>
          <a:p>
            <a:r>
              <a:rPr lang="en-US" sz="3000" b="1" dirty="0"/>
              <a:t>Two priorities:</a:t>
            </a:r>
          </a:p>
          <a:p>
            <a:pPr lvl="1"/>
            <a:r>
              <a:rPr lang="en-US" sz="3000" b="1" dirty="0"/>
              <a:t>Leveraging existing IS training</a:t>
            </a:r>
          </a:p>
          <a:p>
            <a:pPr lvl="1"/>
            <a:r>
              <a:rPr lang="en-US" sz="3000" b="1" dirty="0"/>
              <a:t>Expand IS training to add HIV focus</a:t>
            </a:r>
          </a:p>
          <a:p>
            <a:endParaRPr lang="en-US" sz="3200" b="1"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407839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Training Questions &amp; Gaps</a:t>
            </a:r>
          </a:p>
        </p:txBody>
      </p:sp>
      <p:sp>
        <p:nvSpPr>
          <p:cNvPr id="3" name="Content Placeholder 2"/>
          <p:cNvSpPr>
            <a:spLocks noGrp="1"/>
          </p:cNvSpPr>
          <p:nvPr>
            <p:ph idx="1"/>
          </p:nvPr>
        </p:nvSpPr>
        <p:spPr/>
        <p:txBody>
          <a:bodyPr>
            <a:normAutofit fontScale="85000" lnSpcReduction="20000"/>
          </a:bodyPr>
          <a:lstStyle/>
          <a:p>
            <a:pPr marL="342900" lvl="1">
              <a:buClr>
                <a:schemeClr val="accent1"/>
              </a:buClr>
            </a:pPr>
            <a:r>
              <a:rPr lang="en-US" sz="3500" b="1" dirty="0"/>
              <a:t>Cannot just “do” IS research without training</a:t>
            </a:r>
          </a:p>
          <a:p>
            <a:r>
              <a:rPr lang="en-US" sz="3500" b="1" dirty="0"/>
              <a:t>What can be easily layered onto current IS generalist training?</a:t>
            </a:r>
          </a:p>
          <a:p>
            <a:r>
              <a:rPr lang="en-US" sz="3500" b="1" dirty="0"/>
              <a:t>What can be easily layered into HIV-related research consortia and activities?</a:t>
            </a:r>
          </a:p>
          <a:p>
            <a:r>
              <a:rPr lang="en-US" sz="3500" b="1" dirty="0"/>
              <a:t>Almost all NIH-sponsored trainings targeted to specific content area – nothing specific to HIV </a:t>
            </a:r>
          </a:p>
          <a:p>
            <a:r>
              <a:rPr lang="en-US" sz="3500" b="1" dirty="0"/>
              <a:t>High demand for &amp; low supply of IS training program</a:t>
            </a:r>
          </a:p>
          <a:p>
            <a:r>
              <a:rPr lang="en-US" sz="3500" b="1" dirty="0"/>
              <a:t>Except for larger NIH-funded training programs to a specific institution, most NIH-funded trainings target only clinician investigators </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2750731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63200" cy="944562"/>
          </a:xfrm>
        </p:spPr>
        <p:txBody>
          <a:bodyPr/>
          <a:lstStyle/>
          <a:p>
            <a:r>
              <a:rPr lang="en-US" sz="4000" b="1" dirty="0"/>
              <a:t>Training Opportunities</a:t>
            </a:r>
          </a:p>
        </p:txBody>
      </p:sp>
      <p:sp>
        <p:nvSpPr>
          <p:cNvPr id="3" name="Content Placeholder 2"/>
          <p:cNvSpPr>
            <a:spLocks noGrp="1"/>
          </p:cNvSpPr>
          <p:nvPr>
            <p:ph idx="1"/>
          </p:nvPr>
        </p:nvSpPr>
        <p:spPr>
          <a:xfrm>
            <a:off x="228600" y="1295400"/>
            <a:ext cx="10541000" cy="5105400"/>
          </a:xfrm>
        </p:spPr>
        <p:txBody>
          <a:bodyPr>
            <a:noAutofit/>
          </a:bodyPr>
          <a:lstStyle/>
          <a:p>
            <a:pPr lvl="0">
              <a:spcBef>
                <a:spcPts val="0"/>
              </a:spcBef>
            </a:pPr>
            <a:r>
              <a:rPr lang="en-US" sz="2800" b="1" dirty="0"/>
              <a:t>Create an information exchange network or “learning system”</a:t>
            </a:r>
          </a:p>
          <a:p>
            <a:pPr lvl="1">
              <a:spcBef>
                <a:spcPts val="0"/>
              </a:spcBef>
            </a:pPr>
            <a:r>
              <a:rPr lang="en-US" sz="2800" b="1" dirty="0"/>
              <a:t>Registry of funded HIV implementation trials or hybrid studies   </a:t>
            </a:r>
          </a:p>
          <a:p>
            <a:pPr lvl="0">
              <a:spcBef>
                <a:spcPts val="0"/>
              </a:spcBef>
            </a:pPr>
            <a:r>
              <a:rPr lang="en-US" sz="2800" b="1" dirty="0"/>
              <a:t>Establish a registry of  curricula </a:t>
            </a:r>
          </a:p>
          <a:p>
            <a:pPr lvl="1">
              <a:spcBef>
                <a:spcPts val="0"/>
              </a:spcBef>
            </a:pPr>
            <a:r>
              <a:rPr lang="en-US" sz="2800" b="1" dirty="0"/>
              <a:t>Many curricula out there  – work with developers to determine if there is HIV-related content</a:t>
            </a:r>
          </a:p>
          <a:p>
            <a:pPr lvl="1">
              <a:spcBef>
                <a:spcPts val="0"/>
              </a:spcBef>
            </a:pPr>
            <a:r>
              <a:rPr lang="en-US" sz="2800" b="1" dirty="0"/>
              <a:t>Integrate implementation science methods into CTSAs </a:t>
            </a:r>
          </a:p>
          <a:p>
            <a:pPr lvl="1">
              <a:spcBef>
                <a:spcPts val="0"/>
              </a:spcBef>
            </a:pPr>
            <a:r>
              <a:rPr lang="en-US" sz="2800" b="1" dirty="0"/>
              <a:t>Push implementation science as a core function of CFARs</a:t>
            </a:r>
          </a:p>
          <a:p>
            <a:pPr lvl="1">
              <a:spcBef>
                <a:spcPts val="0"/>
              </a:spcBef>
            </a:pPr>
            <a:r>
              <a:rPr lang="en-US" sz="2800" b="1" dirty="0"/>
              <a:t>Develop and harmonize online “intro to IS course” (inter-CFAR course)</a:t>
            </a:r>
          </a:p>
          <a:p>
            <a:pPr lvl="0">
              <a:spcBef>
                <a:spcPts val="0"/>
              </a:spcBef>
            </a:pPr>
            <a:r>
              <a:rPr lang="en-US" sz="2800" b="1" dirty="0"/>
              <a:t>Integrate IS methods/training days into national HIV meetings</a:t>
            </a:r>
          </a:p>
          <a:p>
            <a:pPr lvl="0">
              <a:spcBef>
                <a:spcPts val="0"/>
              </a:spcBef>
            </a:pPr>
            <a:r>
              <a:rPr lang="en-US" sz="2800" b="1" dirty="0"/>
              <a:t>Integrate more explicit HIV components into current implementation science training opportunities</a:t>
            </a:r>
          </a:p>
          <a:p>
            <a:pPr marL="114300" indent="0">
              <a:buNone/>
            </a:pPr>
            <a:endParaRPr lang="en-US" sz="2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194150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92162"/>
          </a:xfrm>
        </p:spPr>
        <p:txBody>
          <a:bodyPr/>
          <a:lstStyle/>
          <a:p>
            <a:r>
              <a:rPr lang="en-US" sz="4000" b="1" dirty="0"/>
              <a:t>Implementation Research Training Ideas </a:t>
            </a:r>
          </a:p>
        </p:txBody>
      </p:sp>
      <p:sp>
        <p:nvSpPr>
          <p:cNvPr id="3" name="Content Placeholder 2"/>
          <p:cNvSpPr>
            <a:spLocks noGrp="1"/>
          </p:cNvSpPr>
          <p:nvPr>
            <p:ph idx="1"/>
          </p:nvPr>
        </p:nvSpPr>
        <p:spPr>
          <a:xfrm>
            <a:off x="228600" y="1143000"/>
            <a:ext cx="10541000" cy="5257800"/>
          </a:xfrm>
        </p:spPr>
        <p:txBody>
          <a:bodyPr>
            <a:noAutofit/>
          </a:bodyPr>
          <a:lstStyle/>
          <a:p>
            <a:pPr lvl="0"/>
            <a:r>
              <a:rPr lang="en-US" sz="2800" b="1" dirty="0"/>
              <a:t>One size training does not fit all</a:t>
            </a:r>
          </a:p>
          <a:p>
            <a:pPr lvl="1"/>
            <a:r>
              <a:rPr lang="en-US" sz="2800" b="1" dirty="0"/>
              <a:t>General IS training for partnerships vs. in-depth training to do it yourself </a:t>
            </a:r>
          </a:p>
          <a:p>
            <a:pPr lvl="0"/>
            <a:r>
              <a:rPr lang="en-US" sz="2800" b="1" dirty="0"/>
              <a:t>Potential examples:</a:t>
            </a:r>
          </a:p>
          <a:p>
            <a:pPr lvl="1"/>
            <a:r>
              <a:rPr lang="en-US" sz="2800" b="1" dirty="0"/>
              <a:t>General training in IS for researchers involved in earlier translational steps of HIV research – form partnerships with implementation researchers </a:t>
            </a:r>
          </a:p>
          <a:p>
            <a:pPr lvl="1"/>
            <a:r>
              <a:rPr lang="en-US" sz="2800" b="1" dirty="0"/>
              <a:t>For effectiveness/large data researchers, how to add IS components to understand my data</a:t>
            </a:r>
          </a:p>
          <a:p>
            <a:pPr lvl="1"/>
            <a:r>
              <a:rPr lang="en-US" sz="2800" b="1" dirty="0"/>
              <a:t>For behavioral scientists/intervention developers, IS mixed methods to use to understand intervention outcomes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333953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4" descr="Implementation Studies&#10;Preintervention leads to Efficacy (explanatory studies which leads Effectiveness (pragmatic) studies and Exploration, Adaption, preparation, feasibility, and piloting, Implementation and Sustainability repeatedly."/>
          <p:cNvPicPr>
            <a:picLocks noChangeAspect="1"/>
          </p:cNvPicPr>
          <p:nvPr/>
        </p:nvPicPr>
        <p:blipFill>
          <a:blip r:embed="rId2"/>
          <a:stretch>
            <a:fillRect/>
          </a:stretch>
        </p:blipFill>
        <p:spPr>
          <a:xfrm>
            <a:off x="0" y="21500"/>
            <a:ext cx="11333162" cy="6836500"/>
          </a:xfrm>
          <a:prstGeom prst="rect">
            <a:avLst/>
          </a:prstGeom>
        </p:spPr>
      </p:pic>
      <p:sp>
        <p:nvSpPr>
          <p:cNvPr id="6" name="Text Box 4" descr="Implementation Studies&#10;Preintervention leads to Efficacy (explanatory studies which leads Effectiveness (pragmatic) studies and Exploration, Adaption, preparation, feasibility, and piloting, Implementation and Sustainability repeatedly."/>
          <p:cNvSpPr txBox="1">
            <a:spLocks noChangeArrowheads="1"/>
          </p:cNvSpPr>
          <p:nvPr/>
        </p:nvSpPr>
        <p:spPr bwMode="auto">
          <a:xfrm>
            <a:off x="7787649" y="6571521"/>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sgoth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msgoth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msgoth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msgoth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msgothic" charset="0"/>
              </a:defRPr>
            </a:lvl9pPr>
          </a:lstStyle>
          <a:p>
            <a:r>
              <a:rPr lang="en-GB" altLang="en-US" sz="1200" b="1" dirty="0">
                <a:latin typeface="Arial" panose="020B0604020202020204" pitchFamily="34" charset="0"/>
              </a:rPr>
              <a:t>Hilary Pinnock et al. BMJ 2017;356:bmj.i6795</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13731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Science Priority Topics</a:t>
            </a:r>
          </a:p>
        </p:txBody>
      </p:sp>
      <p:sp>
        <p:nvSpPr>
          <p:cNvPr id="5" name="TextBox 4">
            <a:extLst>
              <a:ext uri="{FF2B5EF4-FFF2-40B4-BE49-F238E27FC236}">
                <a16:creationId xmlns:a16="http://schemas.microsoft.com/office/drawing/2014/main" id="{4595C079-5FAA-48F1-AB1F-764467020799}"/>
              </a:ext>
            </a:extLst>
          </p:cNvPr>
          <p:cNvSpPr txBox="1"/>
          <p:nvPr/>
        </p:nvSpPr>
        <p:spPr>
          <a:xfrm>
            <a:off x="575872" y="1676400"/>
            <a:ext cx="10549328" cy="3062377"/>
          </a:xfrm>
          <a:prstGeom prst="rect">
            <a:avLst/>
          </a:prstGeom>
          <a:noFill/>
        </p:spPr>
        <p:txBody>
          <a:bodyPr wrap="square" rtlCol="0">
            <a:spAutoFit/>
          </a:bodyPr>
          <a:lstStyle/>
          <a:p>
            <a:pPr marL="342900" indent="-342900">
              <a:lnSpc>
                <a:spcPct val="200000"/>
              </a:lnSpc>
              <a:buAutoNum type="arabicPeriod"/>
            </a:pPr>
            <a:r>
              <a:rPr lang="en-US" sz="2500" dirty="0"/>
              <a:t>Introduction to Implementation Science (IS) Research</a:t>
            </a:r>
          </a:p>
          <a:p>
            <a:pPr marL="342900" indent="-342900">
              <a:lnSpc>
                <a:spcPct val="200000"/>
              </a:lnSpc>
              <a:buAutoNum type="arabicPeriod"/>
            </a:pPr>
            <a:r>
              <a:rPr lang="en-US" sz="2500" dirty="0"/>
              <a:t>Synthesizing priority IS HIV co-morbidity research questions</a:t>
            </a:r>
          </a:p>
          <a:p>
            <a:pPr marL="342900" indent="-342900">
              <a:lnSpc>
                <a:spcPct val="200000"/>
              </a:lnSpc>
              <a:buAutoNum type="arabicPeriod"/>
            </a:pPr>
            <a:r>
              <a:rPr lang="en-US" sz="2500" dirty="0"/>
              <a:t>Novel observational and experimental IS research designs</a:t>
            </a:r>
          </a:p>
          <a:p>
            <a:pPr marL="342900" indent="-342900">
              <a:lnSpc>
                <a:spcPct val="200000"/>
              </a:lnSpc>
              <a:buAutoNum type="arabicPeriod"/>
            </a:pPr>
            <a:r>
              <a:rPr lang="en-US" sz="2500" dirty="0"/>
              <a:t>Training opportunities and resources to expand the IS research workforce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64054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C9C-690B-8D4C-B9A9-EA2103BAB685}"/>
              </a:ext>
            </a:extLst>
          </p:cNvPr>
          <p:cNvSpPr>
            <a:spLocks noGrp="1"/>
          </p:cNvSpPr>
          <p:nvPr>
            <p:ph type="ctrTitle"/>
          </p:nvPr>
        </p:nvSpPr>
        <p:spPr>
          <a:xfrm>
            <a:off x="685800" y="1447800"/>
            <a:ext cx="9144000" cy="2387600"/>
          </a:xfrm>
        </p:spPr>
        <p:txBody>
          <a:bodyPr>
            <a:normAutofit/>
          </a:bodyPr>
          <a:lstStyle/>
          <a:p>
            <a:r>
              <a:rPr lang="en-US" sz="3900" b="1" dirty="0">
                <a:latin typeface="+mn-lt"/>
              </a:rPr>
              <a:t>Introduction to Implementation Science (IS) Research</a:t>
            </a:r>
          </a:p>
        </p:txBody>
      </p:sp>
      <p:sp>
        <p:nvSpPr>
          <p:cNvPr id="3" name="Subtitle 2">
            <a:extLst>
              <a:ext uri="{FF2B5EF4-FFF2-40B4-BE49-F238E27FC236}">
                <a16:creationId xmlns:a16="http://schemas.microsoft.com/office/drawing/2014/main" id="{3AE24AA5-4A65-6D47-B20E-9FA5ECD2C118}"/>
              </a:ext>
            </a:extLst>
          </p:cNvPr>
          <p:cNvSpPr>
            <a:spLocks noGrp="1"/>
          </p:cNvSpPr>
          <p:nvPr>
            <p:ph type="subTitle" idx="1"/>
          </p:nvPr>
        </p:nvSpPr>
        <p:spPr>
          <a:xfrm>
            <a:off x="685800" y="4016426"/>
            <a:ext cx="9144000" cy="1655762"/>
          </a:xfrm>
        </p:spPr>
        <p:txBody>
          <a:bodyPr>
            <a:normAutofit/>
          </a:bodyPr>
          <a:lstStyle/>
          <a:p>
            <a:r>
              <a:rPr lang="en-US" sz="2400" b="1" dirty="0">
                <a:latin typeface="+mj-lt"/>
              </a:rPr>
              <a:t>Denis Nash, PhD, MPH</a:t>
            </a:r>
          </a:p>
          <a:p>
            <a:r>
              <a:rPr lang="en-US" sz="2400" b="1" dirty="0">
                <a:latin typeface="+mj-lt"/>
              </a:rPr>
              <a:t>City University of New York (CUNY) School of Public Health</a:t>
            </a:r>
          </a:p>
          <a:p>
            <a:r>
              <a:rPr lang="en-US" sz="2400" b="1" dirty="0">
                <a:latin typeface="+mj-lt"/>
              </a:rPr>
              <a:t>CUNY Institute for Implementation Science in Population Health</a:t>
            </a:r>
          </a:p>
        </p:txBody>
      </p:sp>
      <p:pic>
        <p:nvPicPr>
          <p:cNvPr id="5" name="Picture 4" descr="CUNY SPH logo&#10;Graduate School of Public Health &amp; Health Policy">
            <a:extLst>
              <a:ext uri="{FF2B5EF4-FFF2-40B4-BE49-F238E27FC236}">
                <a16:creationId xmlns:a16="http://schemas.microsoft.com/office/drawing/2014/main" id="{E9E00943-9F01-E545-82EA-C4F0A0F8D09F}"/>
              </a:ext>
            </a:extLst>
          </p:cNvPr>
          <p:cNvPicPr>
            <a:picLocks noChangeAspect="1"/>
          </p:cNvPicPr>
          <p:nvPr/>
        </p:nvPicPr>
        <p:blipFill>
          <a:blip r:embed="rId2"/>
          <a:stretch>
            <a:fillRect/>
          </a:stretch>
        </p:blipFill>
        <p:spPr>
          <a:xfrm>
            <a:off x="685800" y="5707199"/>
            <a:ext cx="3431224" cy="1122363"/>
          </a:xfrm>
          <a:prstGeom prst="rect">
            <a:avLst/>
          </a:prstGeom>
        </p:spPr>
      </p:pic>
      <p:pic>
        <p:nvPicPr>
          <p:cNvPr id="4" name="Picture 3" descr="ISPH CU NY logo&#10;Institute for Implementation Science in Population Health">
            <a:extLst>
              <a:ext uri="{FF2B5EF4-FFF2-40B4-BE49-F238E27FC236}">
                <a16:creationId xmlns:a16="http://schemas.microsoft.com/office/drawing/2014/main" id="{3BF73416-E830-D142-AE2C-A6EDA4AA4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170" y="5853215"/>
            <a:ext cx="1727630" cy="1004785"/>
          </a:xfrm>
          <a:prstGeom prst="rect">
            <a:avLst/>
          </a:prstGeom>
        </p:spPr>
      </p:pic>
    </p:spTree>
    <p:extLst>
      <p:ext uri="{BB962C8B-B14F-4D97-AF65-F5344CB8AC3E}">
        <p14:creationId xmlns:p14="http://schemas.microsoft.com/office/powerpoint/2010/main" val="46264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C286E-BE3B-A148-A9A5-085CF17C3595}"/>
              </a:ext>
            </a:extLst>
          </p:cNvPr>
          <p:cNvSpPr>
            <a:spLocks noGrp="1"/>
          </p:cNvSpPr>
          <p:nvPr>
            <p:ph type="title"/>
          </p:nvPr>
        </p:nvSpPr>
        <p:spPr>
          <a:xfrm>
            <a:off x="838200" y="134705"/>
            <a:ext cx="10515600" cy="765032"/>
          </a:xfrm>
        </p:spPr>
        <p:txBody>
          <a:bodyPr/>
          <a:lstStyle/>
          <a:p>
            <a:r>
              <a:rPr lang="en-US" dirty="0"/>
              <a:t>What is Implementation Science?</a:t>
            </a:r>
          </a:p>
        </p:txBody>
      </p:sp>
      <p:sp>
        <p:nvSpPr>
          <p:cNvPr id="6" name="Content Placeholder 5">
            <a:extLst>
              <a:ext uri="{FF2B5EF4-FFF2-40B4-BE49-F238E27FC236}">
                <a16:creationId xmlns:a16="http://schemas.microsoft.com/office/drawing/2014/main" id="{B61EFA8F-5393-5E4B-927F-6A52B855BBF8}"/>
              </a:ext>
            </a:extLst>
          </p:cNvPr>
          <p:cNvSpPr>
            <a:spLocks noGrp="1"/>
          </p:cNvSpPr>
          <p:nvPr>
            <p:ph idx="1"/>
          </p:nvPr>
        </p:nvSpPr>
        <p:spPr>
          <a:xfrm>
            <a:off x="152400" y="1045086"/>
            <a:ext cx="10515600" cy="5671450"/>
          </a:xfrm>
        </p:spPr>
        <p:txBody>
          <a:bodyPr>
            <a:normAutofit/>
          </a:bodyPr>
          <a:lstStyle/>
          <a:p>
            <a:r>
              <a:rPr lang="en-US" sz="3200" dirty="0"/>
              <a:t>Implementation research is “the scientific study of the use of strategies to adopt and integrate evidence-based health interventions into clinical and community settings to improve individual outcomes and benefit population health”.  </a:t>
            </a:r>
          </a:p>
          <a:p>
            <a:r>
              <a:rPr lang="en-US" sz="3200" dirty="0"/>
              <a:t>Implementation science conventionally addresses the gap between healthcare interventions that have been shown to work, and their successful adoption and routine use by service providers and individuals who may benefit from them in ‘real world’ settings.</a:t>
            </a:r>
          </a:p>
        </p:txBody>
      </p:sp>
      <p:sp>
        <p:nvSpPr>
          <p:cNvPr id="7" name="Rectangle 6">
            <a:extLst>
              <a:ext uri="{FF2B5EF4-FFF2-40B4-BE49-F238E27FC236}">
                <a16:creationId xmlns:a16="http://schemas.microsoft.com/office/drawing/2014/main" id="{AFF00D4E-894C-D346-AB2D-CD1CD44F4DFB}"/>
              </a:ext>
            </a:extLst>
          </p:cNvPr>
          <p:cNvSpPr/>
          <p:nvPr/>
        </p:nvSpPr>
        <p:spPr>
          <a:xfrm>
            <a:off x="5279717" y="6205676"/>
            <a:ext cx="6096000" cy="646331"/>
          </a:xfrm>
          <a:prstGeom prst="rect">
            <a:avLst/>
          </a:prstGeom>
        </p:spPr>
        <p:txBody>
          <a:bodyPr>
            <a:spAutoFit/>
          </a:bodyPr>
          <a:lstStyle/>
          <a:p>
            <a:r>
              <a:rPr lang="en-US" u="sng" dirty="0">
                <a:hlinkClick r:id="rId2"/>
              </a:rPr>
              <a:t>https://grants.nih.gov/grants/guide/pa-files/PAR-19-274.html</a:t>
            </a:r>
            <a:endParaRPr lang="en-US" dirty="0"/>
          </a:p>
          <a:p>
            <a:r>
              <a:rPr lang="en-US" u="sng" dirty="0">
                <a:hlinkClick r:id="rId3"/>
              </a:rPr>
              <a:t>http://cunyisph.org/isph-toolkit/</a:t>
            </a:r>
            <a:endParaRPr lang="en-US" dirty="0"/>
          </a:p>
        </p:txBody>
      </p:sp>
      <p:sp>
        <p:nvSpPr>
          <p:cNvPr id="2" name="TextBox 1">
            <a:extLst>
              <a:ext uri="{FF2B5EF4-FFF2-40B4-BE49-F238E27FC236}">
                <a16:creationId xmlns:a16="http://schemas.microsoft.com/office/drawing/2014/main" id="{C20D5513-6781-0C4E-B525-FE6E3D0496F1}"/>
              </a:ext>
            </a:extLst>
          </p:cNvPr>
          <p:cNvSpPr txBox="1"/>
          <p:nvPr/>
        </p:nvSpPr>
        <p:spPr>
          <a:xfrm>
            <a:off x="-59423" y="6546533"/>
            <a:ext cx="4347344" cy="369332"/>
          </a:xfrm>
          <a:prstGeom prst="rect">
            <a:avLst/>
          </a:prstGeom>
          <a:noFill/>
        </p:spPr>
        <p:txBody>
          <a:bodyPr wrap="none" rtlCol="0">
            <a:spAutoFit/>
          </a:bodyPr>
          <a:lstStyle/>
          <a:p>
            <a:r>
              <a:rPr lang="en-US" dirty="0"/>
              <a:t>Proctor et al. 2009.; Glasgow et al, AJE 2012 </a:t>
            </a:r>
          </a:p>
        </p:txBody>
      </p:sp>
      <p:sp>
        <p:nvSpPr>
          <p:cNvPr id="4" name="Slide Number Placeholder 3">
            <a:extLst>
              <a:ext uri="{FF2B5EF4-FFF2-40B4-BE49-F238E27FC236}">
                <a16:creationId xmlns:a16="http://schemas.microsoft.com/office/drawing/2014/main" id="{B38DAF4F-FEE0-0B4D-941C-A6296591B476}"/>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Tree>
    <p:extLst>
      <p:ext uri="{BB962C8B-B14F-4D97-AF65-F5344CB8AC3E}">
        <p14:creationId xmlns:p14="http://schemas.microsoft.com/office/powerpoint/2010/main" val="170094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C286E-BE3B-A148-A9A5-085CF17C3595}"/>
              </a:ext>
            </a:extLst>
          </p:cNvPr>
          <p:cNvSpPr>
            <a:spLocks noGrp="1"/>
          </p:cNvSpPr>
          <p:nvPr>
            <p:ph type="title"/>
          </p:nvPr>
        </p:nvSpPr>
        <p:spPr>
          <a:xfrm>
            <a:off x="838200" y="134705"/>
            <a:ext cx="10515600" cy="765032"/>
          </a:xfrm>
        </p:spPr>
        <p:txBody>
          <a:bodyPr/>
          <a:lstStyle/>
          <a:p>
            <a:r>
              <a:rPr lang="en-US" dirty="0"/>
              <a:t>What is Implementation Science? </a:t>
            </a:r>
          </a:p>
        </p:txBody>
      </p:sp>
      <p:sp>
        <p:nvSpPr>
          <p:cNvPr id="6" name="Content Placeholder 5">
            <a:extLst>
              <a:ext uri="{FF2B5EF4-FFF2-40B4-BE49-F238E27FC236}">
                <a16:creationId xmlns:a16="http://schemas.microsoft.com/office/drawing/2014/main" id="{B61EFA8F-5393-5E4B-927F-6A52B855BBF8}"/>
              </a:ext>
            </a:extLst>
          </p:cNvPr>
          <p:cNvSpPr>
            <a:spLocks noGrp="1"/>
          </p:cNvSpPr>
          <p:nvPr>
            <p:ph idx="1"/>
          </p:nvPr>
        </p:nvSpPr>
        <p:spPr>
          <a:xfrm>
            <a:off x="152400" y="899737"/>
            <a:ext cx="11049000" cy="5671450"/>
          </a:xfrm>
        </p:spPr>
        <p:txBody>
          <a:bodyPr>
            <a:noAutofit/>
          </a:bodyPr>
          <a:lstStyle/>
          <a:p>
            <a:r>
              <a:rPr lang="en-US" sz="2400" dirty="0"/>
              <a:t>After efficacy studies discover interventions yielding better outcomes under controlled conditions, IS focuses on factors and processes or the ‘how and why’ interventions are adopted, implemented &amp; sustained in practice-based settings.</a:t>
            </a:r>
          </a:p>
          <a:p>
            <a:r>
              <a:rPr lang="en-US" sz="2400" dirty="0"/>
              <a:t>IS is also focused on “the use of strategies to introduce or change evidence-based health interventions within specific settings” (Proctor et al, 2009). This means that strategies are purposefully chosen, and then tested for implementation effectiveness.</a:t>
            </a:r>
          </a:p>
          <a:p>
            <a:r>
              <a:rPr lang="en-US" sz="2400" dirty="0"/>
              <a:t>IS findings can be used to develop better approaches and guidelines to improve the uptake of successful implementation strategies, and enhance the potential for scale-up of programs across diverse settings with the goal of maximizing their uptake and impact.</a:t>
            </a:r>
          </a:p>
          <a:p>
            <a:pPr lvl="1"/>
            <a:r>
              <a:rPr lang="en-US" sz="2400" dirty="0"/>
              <a:t>Glasgow et al. note, there is a significant increase in the ‘return on investment’ of healthcare innovations and discoveries by optimizing intervention uptake, implementation, engagement, and scale-up</a:t>
            </a:r>
          </a:p>
        </p:txBody>
      </p:sp>
      <p:sp>
        <p:nvSpPr>
          <p:cNvPr id="2" name="TextBox 1">
            <a:extLst>
              <a:ext uri="{FF2B5EF4-FFF2-40B4-BE49-F238E27FC236}">
                <a16:creationId xmlns:a16="http://schemas.microsoft.com/office/drawing/2014/main" id="{C20D5513-6781-0C4E-B525-FE6E3D0496F1}"/>
              </a:ext>
            </a:extLst>
          </p:cNvPr>
          <p:cNvSpPr txBox="1"/>
          <p:nvPr/>
        </p:nvSpPr>
        <p:spPr>
          <a:xfrm>
            <a:off x="-59423" y="6546533"/>
            <a:ext cx="4347344" cy="369332"/>
          </a:xfrm>
          <a:prstGeom prst="rect">
            <a:avLst/>
          </a:prstGeom>
          <a:noFill/>
        </p:spPr>
        <p:txBody>
          <a:bodyPr wrap="none" rtlCol="0">
            <a:spAutoFit/>
          </a:bodyPr>
          <a:lstStyle/>
          <a:p>
            <a:r>
              <a:rPr lang="en-US" dirty="0"/>
              <a:t>Proctor et al. 2009.; Glasgow et al, AJE 2012 </a:t>
            </a:r>
          </a:p>
        </p:txBody>
      </p:sp>
      <p:sp>
        <p:nvSpPr>
          <p:cNvPr id="7" name="Rectangle 6">
            <a:extLst>
              <a:ext uri="{FF2B5EF4-FFF2-40B4-BE49-F238E27FC236}">
                <a16:creationId xmlns:a16="http://schemas.microsoft.com/office/drawing/2014/main" id="{AFF00D4E-894C-D346-AB2D-CD1CD44F4DFB}"/>
              </a:ext>
            </a:extLst>
          </p:cNvPr>
          <p:cNvSpPr/>
          <p:nvPr/>
        </p:nvSpPr>
        <p:spPr>
          <a:xfrm>
            <a:off x="5279717" y="6205676"/>
            <a:ext cx="6096000" cy="646331"/>
          </a:xfrm>
          <a:prstGeom prst="rect">
            <a:avLst/>
          </a:prstGeom>
        </p:spPr>
        <p:txBody>
          <a:bodyPr>
            <a:spAutoFit/>
          </a:bodyPr>
          <a:lstStyle/>
          <a:p>
            <a:r>
              <a:rPr lang="en-US" u="sng" dirty="0">
                <a:hlinkClick r:id="rId2"/>
              </a:rPr>
              <a:t>https://grants.nih.gov/grants/guide/pa-files/PAR-19-274.html</a:t>
            </a:r>
            <a:endParaRPr lang="en-US" dirty="0"/>
          </a:p>
          <a:p>
            <a:r>
              <a:rPr lang="en-US" u="sng" dirty="0">
                <a:hlinkClick r:id="rId3"/>
              </a:rPr>
              <a:t>http://cunyisph.org/isph-toolkit/</a:t>
            </a:r>
            <a:endParaRPr lang="en-US" dirty="0"/>
          </a:p>
        </p:txBody>
      </p:sp>
      <p:sp>
        <p:nvSpPr>
          <p:cNvPr id="4" name="Slide Number Placeholder 3">
            <a:extLst>
              <a:ext uri="{FF2B5EF4-FFF2-40B4-BE49-F238E27FC236}">
                <a16:creationId xmlns:a16="http://schemas.microsoft.com/office/drawing/2014/main" id="{B38DAF4F-FEE0-0B4D-941C-A6296591B476}"/>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5025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4980" y="6652852"/>
            <a:ext cx="2593980" cy="253916"/>
          </a:xfrm>
          <a:prstGeom prst="rect">
            <a:avLst/>
          </a:prstGeom>
          <a:noFill/>
        </p:spPr>
        <p:txBody>
          <a:bodyPr wrap="none" rtlCol="0">
            <a:spAutoFit/>
          </a:bodyPr>
          <a:lstStyle/>
          <a:p>
            <a:r>
              <a:rPr lang="en-US" sz="1050" b="1" dirty="0">
                <a:solidFill>
                  <a:schemeClr val="bg1"/>
                </a:solidFill>
              </a:rPr>
              <a:t>Slide courtesy of N Ford, WHO and UNAIDS</a:t>
            </a:r>
          </a:p>
        </p:txBody>
      </p:sp>
      <p:graphicFrame>
        <p:nvGraphicFramePr>
          <p:cNvPr id="4" name="Chart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08440718"/>
              </p:ext>
            </p:extLst>
          </p:nvPr>
        </p:nvGraphicFramePr>
        <p:xfrm>
          <a:off x="1618487" y="86645"/>
          <a:ext cx="4599431" cy="6771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Explanation of Chart in Notes"/>
          <p:cNvGraphicFramePr>
            <a:graphicFrameLocks/>
          </p:cNvGraphicFramePr>
          <p:nvPr>
            <p:extLst>
              <p:ext uri="{D42A27DB-BD31-4B8C-83A1-F6EECF244321}">
                <p14:modId xmlns:p14="http://schemas.microsoft.com/office/powerpoint/2010/main" val="618233600"/>
              </p:ext>
            </p:extLst>
          </p:nvPr>
        </p:nvGraphicFramePr>
        <p:xfrm>
          <a:off x="6217919" y="134911"/>
          <a:ext cx="4450081" cy="6723089"/>
        </p:xfrm>
        <a:graphic>
          <a:graphicData uri="http://schemas.openxmlformats.org/drawingml/2006/chart">
            <c:chart xmlns:c="http://schemas.openxmlformats.org/drawingml/2006/chart" xmlns:r="http://schemas.openxmlformats.org/officeDocument/2006/relationships" r:id="rId4"/>
          </a:graphicData>
        </a:graphic>
      </p:graphicFrame>
      <p:sp>
        <p:nvSpPr>
          <p:cNvPr id="59395" name="Oval 5">
            <a:extLst>
              <a:ext uri="{C183D7F6-B498-43B3-948B-1728B52AA6E4}">
                <adec:decorative xmlns:adec="http://schemas.microsoft.com/office/drawing/2017/decorative" val="1"/>
              </a:ext>
            </a:extLst>
          </p:cNvPr>
          <p:cNvSpPr>
            <a:spLocks noChangeArrowheads="1"/>
          </p:cNvSpPr>
          <p:nvPr/>
        </p:nvSpPr>
        <p:spPr bwMode="auto">
          <a:xfrm>
            <a:off x="8806136" y="3352292"/>
            <a:ext cx="1849672" cy="500642"/>
          </a:xfrm>
          <a:prstGeom prst="ellipse">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58633" tIns="29317" rIns="58633" bIns="29317"/>
          <a:lstStyle/>
          <a:p>
            <a:pPr defTabSz="667777"/>
            <a:endParaRPr lang="en-US" sz="1154">
              <a:solidFill>
                <a:srgbClr val="FFFFFF"/>
              </a:solidFill>
              <a:cs typeface="Arial" charset="0"/>
            </a:endParaRPr>
          </a:p>
        </p:txBody>
      </p:sp>
      <p:sp>
        <p:nvSpPr>
          <p:cNvPr id="59396" name="Title 2"/>
          <p:cNvSpPr>
            <a:spLocks noGrp="1"/>
          </p:cNvSpPr>
          <p:nvPr>
            <p:ph type="title"/>
          </p:nvPr>
        </p:nvSpPr>
        <p:spPr>
          <a:xfrm>
            <a:off x="7374654" y="1078748"/>
            <a:ext cx="3098274" cy="758439"/>
          </a:xfrm>
        </p:spPr>
        <p:txBody>
          <a:bodyPr>
            <a:normAutofit/>
          </a:bodyPr>
          <a:lstStyle/>
          <a:p>
            <a:r>
              <a:rPr lang="en-US" sz="2100" dirty="0">
                <a:solidFill>
                  <a:srgbClr val="FFFFFF"/>
                </a:solidFill>
                <a:latin typeface="Calibri" charset="0"/>
                <a:cs typeface="ＭＳ Ｐゴシック" charset="0"/>
              </a:rPr>
              <a:t>% Starting ART CD4&lt;100 </a:t>
            </a:r>
          </a:p>
        </p:txBody>
      </p:sp>
      <p:sp>
        <p:nvSpPr>
          <p:cNvPr id="8" name="TextBox 7">
            <a:extLst>
              <a:ext uri="{FF2B5EF4-FFF2-40B4-BE49-F238E27FC236}">
                <a16:creationId xmlns:a16="http://schemas.microsoft.com/office/drawing/2014/main" id="{765CB9FB-B3C1-C445-A22C-2774BEBC3937}"/>
              </a:ext>
            </a:extLst>
          </p:cNvPr>
          <p:cNvSpPr txBox="1"/>
          <p:nvPr/>
        </p:nvSpPr>
        <p:spPr>
          <a:xfrm>
            <a:off x="2240487" y="5365742"/>
            <a:ext cx="3734548" cy="646331"/>
          </a:xfrm>
          <a:prstGeom prst="rect">
            <a:avLst/>
          </a:prstGeom>
          <a:solidFill>
            <a:schemeClr val="tx2"/>
          </a:solidFill>
        </p:spPr>
        <p:txBody>
          <a:bodyPr wrap="none" rtlCol="0">
            <a:spAutoFit/>
          </a:bodyPr>
          <a:lstStyle/>
          <a:p>
            <a:pPr algn="ctr"/>
            <a:r>
              <a:rPr lang="en-US" dirty="0">
                <a:solidFill>
                  <a:schemeClr val="bg1"/>
                </a:solidFill>
              </a:rPr>
              <a:t>90-90-90 progress among 38M PLWH:</a:t>
            </a:r>
          </a:p>
          <a:p>
            <a:pPr algn="ctr"/>
            <a:r>
              <a:rPr lang="en-US" dirty="0">
                <a:solidFill>
                  <a:schemeClr val="bg1"/>
                </a:solidFill>
              </a:rPr>
              <a:t>2018: 79-78-86</a:t>
            </a:r>
          </a:p>
        </p:txBody>
      </p:sp>
      <p:grpSp>
        <p:nvGrpSpPr>
          <p:cNvPr id="13" name="Group 12" descr="Explanation of Chart in Notes">
            <a:extLst>
              <a:ext uri="{FF2B5EF4-FFF2-40B4-BE49-F238E27FC236}">
                <a16:creationId xmlns:a16="http://schemas.microsoft.com/office/drawing/2014/main" id="{9BBD8452-D31E-2848-AFE5-B2EAAA2726FD}"/>
              </a:ext>
            </a:extLst>
          </p:cNvPr>
          <p:cNvGrpSpPr/>
          <p:nvPr/>
        </p:nvGrpSpPr>
        <p:grpSpPr>
          <a:xfrm>
            <a:off x="6205728" y="86643"/>
            <a:ext cx="4526765" cy="6771354"/>
            <a:chOff x="4353582" y="381344"/>
            <a:chExt cx="4815808" cy="6090356"/>
          </a:xfrm>
        </p:grpSpPr>
        <p:pic>
          <p:nvPicPr>
            <p:cNvPr id="14" name="Picture 13">
              <a:extLst>
                <a:ext uri="{FF2B5EF4-FFF2-40B4-BE49-F238E27FC236}">
                  <a16:creationId xmlns:a16="http://schemas.microsoft.com/office/drawing/2014/main" id="{8518B93F-14BF-1D46-A0B9-2678330B7535}"/>
                </a:ext>
              </a:extLst>
            </p:cNvPr>
            <p:cNvPicPr>
              <a:picLocks noChangeAspect="1"/>
            </p:cNvPicPr>
            <p:nvPr/>
          </p:nvPicPr>
          <p:blipFill>
            <a:blip r:embed="rId5"/>
            <a:stretch>
              <a:fillRect/>
            </a:stretch>
          </p:blipFill>
          <p:spPr>
            <a:xfrm>
              <a:off x="4353582" y="381344"/>
              <a:ext cx="4815808" cy="6090356"/>
            </a:xfrm>
            <a:prstGeom prst="rect">
              <a:avLst/>
            </a:prstGeom>
          </p:spPr>
        </p:pic>
        <p:sp>
          <p:nvSpPr>
            <p:cNvPr id="15" name="TextBox 14">
              <a:extLst>
                <a:ext uri="{FF2B5EF4-FFF2-40B4-BE49-F238E27FC236}">
                  <a16:creationId xmlns:a16="http://schemas.microsoft.com/office/drawing/2014/main" id="{A5881439-CBD6-6A45-B846-31E697A91089}"/>
                </a:ext>
              </a:extLst>
            </p:cNvPr>
            <p:cNvSpPr txBox="1"/>
            <p:nvPr/>
          </p:nvSpPr>
          <p:spPr>
            <a:xfrm>
              <a:off x="8046533" y="1405323"/>
              <a:ext cx="455671" cy="207617"/>
            </a:xfrm>
            <a:prstGeom prst="rect">
              <a:avLst/>
            </a:prstGeom>
            <a:noFill/>
          </p:spPr>
          <p:txBody>
            <a:bodyPr wrap="none" rtlCol="0">
              <a:spAutoFit/>
            </a:bodyPr>
            <a:lstStyle/>
            <a:p>
              <a:r>
                <a:rPr lang="en-US" sz="900" dirty="0"/>
                <a:t>1.8M</a:t>
              </a:r>
            </a:p>
          </p:txBody>
        </p:sp>
        <p:sp>
          <p:nvSpPr>
            <p:cNvPr id="16" name="TextBox 15">
              <a:extLst>
                <a:ext uri="{FF2B5EF4-FFF2-40B4-BE49-F238E27FC236}">
                  <a16:creationId xmlns:a16="http://schemas.microsoft.com/office/drawing/2014/main" id="{103F6F61-46DD-F240-A144-17DE436CE8AD}"/>
                </a:ext>
              </a:extLst>
            </p:cNvPr>
            <p:cNvSpPr txBox="1"/>
            <p:nvPr/>
          </p:nvSpPr>
          <p:spPr>
            <a:xfrm>
              <a:off x="8155605" y="4821745"/>
              <a:ext cx="443735" cy="207617"/>
            </a:xfrm>
            <a:prstGeom prst="rect">
              <a:avLst/>
            </a:prstGeom>
            <a:noFill/>
          </p:spPr>
          <p:txBody>
            <a:bodyPr wrap="none" rtlCol="0">
              <a:spAutoFit/>
            </a:bodyPr>
            <a:lstStyle/>
            <a:p>
              <a:r>
                <a:rPr lang="en-US" sz="900" dirty="0"/>
                <a:t>940K</a:t>
              </a:r>
            </a:p>
          </p:txBody>
        </p:sp>
        <p:sp>
          <p:nvSpPr>
            <p:cNvPr id="17" name="TextBox 16">
              <a:extLst>
                <a:ext uri="{FF2B5EF4-FFF2-40B4-BE49-F238E27FC236}">
                  <a16:creationId xmlns:a16="http://schemas.microsoft.com/office/drawing/2014/main" id="{CDE2E9A6-9FB1-3B44-871D-7328B3608896}"/>
                </a:ext>
              </a:extLst>
            </p:cNvPr>
            <p:cNvSpPr txBox="1"/>
            <p:nvPr/>
          </p:nvSpPr>
          <p:spPr>
            <a:xfrm>
              <a:off x="8585961" y="2642767"/>
              <a:ext cx="517064" cy="207617"/>
            </a:xfrm>
            <a:prstGeom prst="rect">
              <a:avLst/>
            </a:prstGeom>
            <a:noFill/>
          </p:spPr>
          <p:txBody>
            <a:bodyPr wrap="none" rtlCol="0">
              <a:spAutoFit/>
            </a:bodyPr>
            <a:lstStyle/>
            <a:p>
              <a:r>
                <a:rPr lang="en-US" sz="900" dirty="0"/>
                <a:t>Target</a:t>
              </a:r>
            </a:p>
          </p:txBody>
        </p:sp>
        <p:sp>
          <p:nvSpPr>
            <p:cNvPr id="18" name="TextBox 17">
              <a:extLst>
                <a:ext uri="{FF2B5EF4-FFF2-40B4-BE49-F238E27FC236}">
                  <a16:creationId xmlns:a16="http://schemas.microsoft.com/office/drawing/2014/main" id="{420213D0-AFA0-5643-87EA-B29ABB7DE845}"/>
                </a:ext>
              </a:extLst>
            </p:cNvPr>
            <p:cNvSpPr txBox="1"/>
            <p:nvPr/>
          </p:nvSpPr>
          <p:spPr>
            <a:xfrm>
              <a:off x="8598656" y="5714269"/>
              <a:ext cx="517064" cy="207617"/>
            </a:xfrm>
            <a:prstGeom prst="rect">
              <a:avLst/>
            </a:prstGeom>
            <a:noFill/>
          </p:spPr>
          <p:txBody>
            <a:bodyPr wrap="none" rtlCol="0">
              <a:spAutoFit/>
            </a:bodyPr>
            <a:lstStyle/>
            <a:p>
              <a:r>
                <a:rPr lang="en-US" sz="900" dirty="0"/>
                <a:t>Target</a:t>
              </a:r>
            </a:p>
          </p:txBody>
        </p:sp>
      </p:grpSp>
    </p:spTree>
    <p:extLst>
      <p:ext uri="{BB962C8B-B14F-4D97-AF65-F5344CB8AC3E}">
        <p14:creationId xmlns:p14="http://schemas.microsoft.com/office/powerpoint/2010/main" val="21401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913 0 L -0.50139 0.00093 " pathEditMode="relative" rAng="0" ptsTypes="AA">
                                      <p:cBhvr>
                                        <p:cTn id="6" dur="2000" fill="hold"/>
                                        <p:tgtEl>
                                          <p:spTgt spid="13"/>
                                        </p:tgtEl>
                                        <p:attrNameLst>
                                          <p:attrName>ppt_x</p:attrName>
                                          <p:attrName>ppt_y</p:attrName>
                                        </p:attrNameLst>
                                      </p:cBhvr>
                                      <p:rCtr x="-1762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TstDate xmlns="b8a5a587-e5b5-43c7-a5cc-2d4346164dbd" xsi:nil="true"/>
    <EmailSubject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CFEDB35658C94986091899D857536B" ma:contentTypeVersion="13" ma:contentTypeDescription="Create a new document." ma:contentTypeScope="" ma:versionID="fa6b2d986ebe88764b90fe16d8e36b8f">
  <xsd:schema xmlns:xsd="http://www.w3.org/2001/XMLSchema" xmlns:xs="http://www.w3.org/2001/XMLSchema" xmlns:p="http://schemas.microsoft.com/office/2006/metadata/properties" xmlns:ns1="http://schemas.microsoft.com/sharepoint/v3" xmlns:ns2="b8a5a587-e5b5-43c7-a5cc-2d4346164dbd" xmlns:ns3="http://schemas.microsoft.com/sharepoint/v4" targetNamespace="http://schemas.microsoft.com/office/2006/metadata/properties" ma:root="true" ma:fieldsID="b6f28b31fce7ec39ec7f776568abb3b7" ns1:_="" ns2:_="" ns3:_="">
    <xsd:import namespace="http://schemas.microsoft.com/sharepoint/v3"/>
    <xsd:import namespace="b8a5a587-e5b5-43c7-a5cc-2d4346164dbd"/>
    <xsd:import namespace="http://schemas.microsoft.com/sharepoint/v4"/>
    <xsd:element name="properties">
      <xsd:complexType>
        <xsd:sequence>
          <xsd:element name="documentManagement">
            <xsd:complexType>
              <xsd:all>
                <xsd:element ref="ns2:TstDate"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a5a587-e5b5-43c7-a5cc-2d4346164dbd" elementFormDefault="qualified">
    <xsd:import namespace="http://schemas.microsoft.com/office/2006/documentManagement/types"/>
    <xsd:import namespace="http://schemas.microsoft.com/office/infopath/2007/PartnerControls"/>
    <xsd:element name="TstDate" ma:index="8" nillable="true" ma:displayName="Date" ma:format="DateOnly" ma:internalName="Ts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FBEAF-80DC-418E-AB1B-D1E583761DD1}">
  <ds:schemaRefs>
    <ds:schemaRef ds:uri="http://schemas.microsoft.com/sharepoint/v3/contenttype/forms"/>
  </ds:schemaRefs>
</ds:datastoreItem>
</file>

<file path=customXml/itemProps2.xml><?xml version="1.0" encoding="utf-8"?>
<ds:datastoreItem xmlns:ds="http://schemas.openxmlformats.org/officeDocument/2006/customXml" ds:itemID="{90407662-173E-494C-91D2-DB1D764109D0}">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b8a5a587-e5b5-43c7-a5cc-2d4346164dbd"/>
    <ds:schemaRef ds:uri="http://purl.org/dc/terms/"/>
    <ds:schemaRef ds:uri="http://schemas.openxmlformats.org/package/2006/metadata/core-properties"/>
    <ds:schemaRef ds:uri="http://schemas.microsoft.com/sharepoint/v4"/>
    <ds:schemaRef ds:uri="http://www.w3.org/XML/1998/namespace"/>
    <ds:schemaRef ds:uri="http://purl.org/dc/elements/1.1/"/>
  </ds:schemaRefs>
</ds:datastoreItem>
</file>

<file path=customXml/itemProps3.xml><?xml version="1.0" encoding="utf-8"?>
<ds:datastoreItem xmlns:ds="http://schemas.openxmlformats.org/officeDocument/2006/customXml" ds:itemID="{5B90693F-1961-467B-B9BC-609F043CD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5a587-e5b5-43c7-a5cc-2d4346164db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1884</TotalTime>
  <Words>2576</Words>
  <Application>Microsoft Office PowerPoint</Application>
  <PresentationFormat>Widescreen</PresentationFormat>
  <Paragraphs>302</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vt:lpstr>
      <vt:lpstr>Helvetica</vt:lpstr>
      <vt:lpstr>Wingdings</vt:lpstr>
      <vt:lpstr>Adjacency</vt:lpstr>
      <vt:lpstr> </vt:lpstr>
      <vt:lpstr>Implementation Science Working Group</vt:lpstr>
      <vt:lpstr>Implementation Science Working Group </vt:lpstr>
      <vt:lpstr>  </vt:lpstr>
      <vt:lpstr>Implementation Science Priority Topics</vt:lpstr>
      <vt:lpstr>Introduction to Implementation Science (IS) Research</vt:lpstr>
      <vt:lpstr>What is Implementation Science?</vt:lpstr>
      <vt:lpstr>What is Implementation Science? </vt:lpstr>
      <vt:lpstr>% Starting ART CD4&lt;100 </vt:lpstr>
      <vt:lpstr>Median CD4 count at ART initiation in landmark controlled trials (left side of figure), and at diagnosis or ART initiation in the real world (right side of figure)</vt:lpstr>
      <vt:lpstr>Why we need HIV-related IS Research</vt:lpstr>
      <vt:lpstr>IS Opportunities vis a vis HIV-associated co-morbidities: The Big Picture</vt:lpstr>
      <vt:lpstr>J.D. Smith, Ph.D. Northwestern University Feinberg School of Medicine</vt:lpstr>
      <vt:lpstr>Current State-of-the-Science</vt:lpstr>
      <vt:lpstr>Key Research Questions</vt:lpstr>
      <vt:lpstr>Why these Questions?</vt:lpstr>
      <vt:lpstr>Opportunities</vt:lpstr>
      <vt:lpstr>Novel study designs for implementation research (a sampler)</vt:lpstr>
      <vt:lpstr>Traditional Clinical Research</vt:lpstr>
      <vt:lpstr>Implementation Research Questions</vt:lpstr>
      <vt:lpstr>External Validity – Clinical Treatments</vt:lpstr>
      <vt:lpstr>External Validity – Implementation Strategies</vt:lpstr>
      <vt:lpstr>New Science of External Validity?</vt:lpstr>
      <vt:lpstr>How do we optimize the mix of implementation strategies when there are too many strategies to compare empirically?</vt:lpstr>
      <vt:lpstr>Example: Differentiated Service Delivery</vt:lpstr>
      <vt:lpstr>Can choice experiments play a role in optimization? </vt:lpstr>
      <vt:lpstr>Subgroups detected by latent class analyses: Choice experiment in Zambia (N=247)</vt:lpstr>
      <vt:lpstr>How do we optimize use strategies together sequentially (target treatment to response)?</vt:lpstr>
      <vt:lpstr>Implementation strategies</vt:lpstr>
      <vt:lpstr>Adaptive Strategies to Target Public Health Interventions</vt:lpstr>
      <vt:lpstr>Sequential multiple assignment randomized trials</vt:lpstr>
      <vt:lpstr>Conclusion</vt:lpstr>
      <vt:lpstr>    Training opportunities and resources to expand the Implementation Science research workforce </vt:lpstr>
      <vt:lpstr>Implementation Research Training</vt:lpstr>
      <vt:lpstr>IS Training Questions &amp; Gaps</vt:lpstr>
      <vt:lpstr>Training Opportunities</vt:lpstr>
      <vt:lpstr>Implementation Research Training Ideas </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Drainoni, Mari-Lynn</dc:creator>
  <cp:lastModifiedBy>Fike, Nathalie (NIH/NHLBI) [C]</cp:lastModifiedBy>
  <cp:revision>57</cp:revision>
  <dcterms:created xsi:type="dcterms:W3CDTF">2019-01-09T15:28:47Z</dcterms:created>
  <dcterms:modified xsi:type="dcterms:W3CDTF">2019-11-22T16:17:50Z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0x010100FBCFEDB35658C94986091899D857536B</vt:lpwstr>
  </property>
</Properties>
</file>