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66" r:id="rId7"/>
    <p:sldId id="267" r:id="rId8"/>
    <p:sldId id="258" r:id="rId9"/>
    <p:sldId id="271" r:id="rId10"/>
    <p:sldId id="272" r:id="rId11"/>
    <p:sldId id="273" r:id="rId12"/>
    <p:sldId id="274" r:id="rId13"/>
    <p:sldId id="262" r:id="rId14"/>
    <p:sldId id="275" r:id="rId15"/>
    <p:sldId id="27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7" r:id="rId24"/>
    <p:sldId id="289" r:id="rId25"/>
    <p:sldId id="290" r:id="rId26"/>
    <p:sldId id="278" r:id="rId27"/>
    <p:sldId id="280" r:id="rId28"/>
    <p:sldId id="28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590"/>
  </p:normalViewPr>
  <p:slideViewPr>
    <p:cSldViewPr snapToGrid="0" snapToObjects="1">
      <p:cViewPr varScale="1">
        <p:scale>
          <a:sx n="47" d="100"/>
          <a:sy n="47" d="100"/>
        </p:scale>
        <p:origin x="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EC229-1820-F24B-896B-651084EA4DB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A092-6A23-A641-8B91-EEA397B3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comorbidities vary depending cohort factors such as age and geographic region,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5,8,9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include hypertension, hyperlipidemia, cardiovascular disease, cancers, diabetes, chronic liver disease, kidney disease, decreased bone mineral density and chronic lung diseases, mental health and substance use disorders.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3,6,7,10-12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A092-6A23-A641-8B91-EEA397B338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comorbidities vary depending cohort factors such as age and geographic region,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5,8,9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include hypertension, hyperlipidemia, cardiovascular disease, cancers, diabetes, chronic liver disease, kidney disease, decreased bone mineral density and chronic lung diseases, mental health and substance use disorders.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3,6,7,10-12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A092-6A23-A641-8B91-EEA397B33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comorbidities vary depending cohort factors such as age and geographic region,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5,8,9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include hypertension, hyperlipidemia, cardiovascular disease, cancers, diabetes, chronic liver disease, kidney disease, decreased bone mineral density and chronic lung diseases, mental health and substance use disorders.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3,6,7,10-12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A092-6A23-A641-8B91-EEA397B33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clinical practice guidelines address single diseases, exclude PLWH, and often even older uninfected adults,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are based on data from clinical trials that exclude those with multimorbidity. 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CA092-6A23-A641-8B91-EEA397B338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99BA-46A1-5646-98AF-AEAAAF08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9B04-DBE4-7445-A3E4-BBF8BAB19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A3874-9E09-B940-A197-541761F0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3A98D-BC96-F244-8F2D-59935FC0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D019-4271-F649-81A3-134453F4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8633-F496-A547-BD89-56D29E84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26C7B-DE5D-9045-A798-C4668B7AA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B309-AB96-6142-B793-886D08C7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9B96E-6110-3B44-90B0-83DE9AEB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9B46-8CB9-2140-87FE-A74AD573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C4311-8220-8142-A782-30004A55B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9B2AE-276E-8143-AAD5-58BDB937B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3BBF-2CE2-6648-80AF-70C26417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9709-32AD-1D4D-8E70-357564DE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EB7D-2F11-D145-AA35-21862C01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C6AE-18EE-934B-915B-0E4EC4E4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B57-53EE-D142-9D63-F327AB23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b="0" i="0"/>
            </a:lvl1pPr>
            <a:lvl2pPr>
              <a:lnSpc>
                <a:spcPct val="110000"/>
              </a:lnSpc>
              <a:defRPr b="0" i="0"/>
            </a:lvl2pPr>
            <a:lvl3pPr>
              <a:lnSpc>
                <a:spcPct val="110000"/>
              </a:lnSpc>
              <a:defRPr b="0" i="0"/>
            </a:lvl3pPr>
            <a:lvl4pPr>
              <a:lnSpc>
                <a:spcPct val="110000"/>
              </a:lnSpc>
              <a:defRPr b="0" i="0"/>
            </a:lvl4pPr>
            <a:lvl5pPr>
              <a:lnSpc>
                <a:spcPct val="110000"/>
              </a:lnSpc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C253F-FB62-E845-8B83-06550B8C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36E1-22AB-7A40-870A-33EE1B75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B5135-D5E4-114A-A021-8305C864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C038E6-3E10-3748-A950-79AB8BB6AE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22300" cy="6858000"/>
          </a:xfrm>
          <a:prstGeom prst="rect">
            <a:avLst/>
          </a:prstGeom>
          <a:solidFill>
            <a:srgbClr val="2458A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defTabSz="914400" eaLnBrk="1" hangingPunct="1"/>
            <a:endParaRPr lang="en-US" altLang="en-US" sz="3000" b="1">
              <a:solidFill>
                <a:srgbClr val="BDD8D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2745-67E9-3B42-AC2C-B17CAC72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D4514-E87B-3341-9B85-823C5593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67F3-259D-F642-B857-3C03182C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981E-29E1-6E4D-A4BC-CD41BDF0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19B4-B708-8D4E-A89E-EFF8F576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1405-75A7-634D-B5F4-CE12082E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487D-BD0F-D84B-A484-4629761EB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14F9E-24F8-5E4C-9AF9-E66D0414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92C54-935F-E64D-AF4C-39DC28F3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F131-DE94-BD48-816D-C7ECC367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836B8-AFBA-A94B-902B-85B1C7A4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7348-DE6D-B947-A641-4E7965DD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9D9A-13B4-A24B-9F3C-1F5F0EDDB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26140-A870-1D4C-BE7B-795E225A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F5053-F3C8-6743-80AC-94DFB9309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B8C8-B057-BB4E-9CCA-825B8307D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F701-F510-B741-A42A-A9788CBE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F8DBD-D16C-FC4A-8FCB-2B3491E7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A1371-D35D-1048-8578-2CE2263F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D095-1A54-7247-8070-C9136BFC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C2478-3C9D-9443-98A7-B7323EDB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23E83-B9BD-6640-B694-CE34ED9C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D6747-ABD7-904B-A391-955AC552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89184-060F-A447-9125-36FE7DAA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D87DA-1DB5-EF4A-9439-9F29AA85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B42AE-6389-C541-8EAF-CCF70054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0A4A-4592-144F-8F3B-72303022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7797-7CB7-AF42-9D42-1614F5C7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0075E-A025-2A40-9974-2AE5DB04F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A8EE2-319A-594F-9123-371FE2F2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A7C53-0690-AE40-A8C0-F8139C4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D38C-7EEA-1F48-BC28-0B6EDD18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ADC6-58C6-964A-94A5-0CDC70B5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72F88-4F49-A248-B9D1-A0D177FC4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AE807-FA16-084A-9D78-0E42AE7C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BC0B8-7EBA-E343-A06F-EE0592B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CE106-DAD4-504E-9307-44B68988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C4937-A17E-184C-B776-FE1CD0FD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28518-570F-C440-905C-85F38115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A477-35CB-1543-8A14-7BA8027B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1C32A-FCA5-8649-9773-3C210F2E8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3006-044F-0344-B0FD-DECCC5C5C62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41AB-4773-BD4D-9387-CACA91D6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42E1-DCE7-7340-93E6-EE492500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3ECBE1-CBFD-FD40-9149-E3C8F23530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22300" cy="6858000"/>
          </a:xfrm>
          <a:prstGeom prst="rect">
            <a:avLst/>
          </a:prstGeom>
          <a:solidFill>
            <a:srgbClr val="2458A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defTabSz="914400" eaLnBrk="1" hangingPunct="1"/>
            <a:endParaRPr lang="en-US" altLang="en-US" sz="3000" b="1">
              <a:solidFill>
                <a:srgbClr val="BDD8D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baseline="0">
          <a:solidFill>
            <a:schemeClr val="tx2">
              <a:lumMod val="75000"/>
            </a:schemeClr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System Font Regular"/>
        <a:buChar char="-"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E81A-0667-C147-9F69-57B579BF1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Clinical Research Working Group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2B83C-79E3-8242-A9D9-026726C1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7792"/>
            <a:ext cx="9144000" cy="20710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Todd Brown, Ann </a:t>
            </a:r>
            <a:r>
              <a:rPr lang="en-US" sz="3200" dirty="0" err="1"/>
              <a:t>Kurth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Co-Chairs</a:t>
            </a:r>
          </a:p>
        </p:txBody>
      </p:sp>
    </p:spTree>
    <p:extLst>
      <p:ext uri="{BB962C8B-B14F-4D97-AF65-F5344CB8AC3E}">
        <p14:creationId xmlns:p14="http://schemas.microsoft.com/office/powerpoint/2010/main" val="40443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96291" y="1805853"/>
            <a:ext cx="9144000" cy="2387600"/>
          </a:xfrm>
        </p:spPr>
        <p:txBody>
          <a:bodyPr/>
          <a:lstStyle/>
          <a:p>
            <a:r>
              <a:rPr lang="en-US" b="1" dirty="0"/>
              <a:t>BRIEF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00402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365125"/>
            <a:ext cx="117948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 for panelists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00" y="1543916"/>
            <a:ext cx="11554690" cy="490768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    	What are the most critical research studies needed to address 	prevention among individuals with HIV? United States? Resource-limited 	countries?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	What is </a:t>
            </a:r>
            <a:r>
              <a:rPr lang="en-US" b="1" u="sng" dirty="0"/>
              <a:t>the</a:t>
            </a:r>
            <a:r>
              <a:rPr lang="en-US" dirty="0"/>
              <a:t> major barrier to research studies addressing prevention 	strategies for comorbidities among individuals with HIV?</a:t>
            </a:r>
          </a:p>
        </p:txBody>
      </p:sp>
    </p:spTree>
    <p:extLst>
      <p:ext uri="{BB962C8B-B14F-4D97-AF65-F5344CB8AC3E}">
        <p14:creationId xmlns:p14="http://schemas.microsoft.com/office/powerpoint/2010/main" val="211891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81" y="355888"/>
            <a:ext cx="10515600" cy="1325563"/>
          </a:xfrm>
        </p:spPr>
        <p:txBody>
          <a:bodyPr/>
          <a:lstStyle/>
          <a:p>
            <a:r>
              <a:rPr lang="en-US" b="1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96" y="1825625"/>
            <a:ext cx="1141614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Urgent need to evaluate preventive medicine practices to assure that HIV is considered a potential risk factor for </a:t>
            </a:r>
            <a:r>
              <a:rPr lang="en-US" dirty="0">
                <a:sym typeface="Symbol" panose="05050102010706020507" pitchFamily="18" charset="2"/>
              </a:rPr>
              <a:t></a:t>
            </a:r>
            <a:r>
              <a:rPr lang="en-US" dirty="0"/>
              <a:t> risk of development of comorbidities and if yes, to evaluate best practices for prevention, early screening, detection, and treatment, to optimally prevent or mitigate disease in this population </a:t>
            </a:r>
            <a:r>
              <a:rPr lang="en-US" u="sng" dirty="0"/>
              <a:t>across the life spectrum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Need clinical research studies and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29578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E81A-0667-C147-9F69-57B579BF1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2: Comorbidity Management in HIV: Should it be the same as the general population or tailored?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2B83C-79E3-8242-A9D9-026726C1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7792"/>
            <a:ext cx="9144000" cy="20710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Kristina Crothers, Kristine Erlandson, Priscilla </a:t>
            </a:r>
            <a:r>
              <a:rPr lang="en-US" sz="3200" dirty="0" err="1"/>
              <a:t>Hsue</a:t>
            </a:r>
            <a:r>
              <a:rPr lang="en-US" sz="3200" dirty="0"/>
              <a:t>, Lauren Patton, and Emmanuel Thomas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for the HIV Action Workshop, Clinical Research Work Group</a:t>
            </a:r>
          </a:p>
        </p:txBody>
      </p:sp>
    </p:spTree>
    <p:extLst>
      <p:ext uri="{BB962C8B-B14F-4D97-AF65-F5344CB8AC3E}">
        <p14:creationId xmlns:p14="http://schemas.microsoft.com/office/powerpoint/2010/main" val="369499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EAAC-DF63-D34F-8C7B-A45C1D4A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Increasing prevalence of multimorbidity and polypharmacy in aging PLWH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E9EA-5296-654A-8A88-8FE8B79D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Multi-morbidity, the concomitant presence of 2 or more comorbid diseases, impacts approximately 25-50% of older PLWH</a:t>
            </a:r>
          </a:p>
          <a:p>
            <a:r>
              <a:rPr lang="en-US" dirty="0"/>
              <a:t>Treatment of multimorbidity is often accompanied by polypharmacy, or use of 5 or more medications</a:t>
            </a:r>
          </a:p>
          <a:p>
            <a:pPr lvl="1"/>
            <a:r>
              <a:rPr lang="en-US" dirty="0"/>
              <a:t>Excluding ART medications, 25% or more of PLWH experience polypharmacy</a:t>
            </a:r>
          </a:p>
        </p:txBody>
      </p:sp>
    </p:spTree>
    <p:extLst>
      <p:ext uri="{BB962C8B-B14F-4D97-AF65-F5344CB8AC3E}">
        <p14:creationId xmlns:p14="http://schemas.microsoft.com/office/powerpoint/2010/main" val="99971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AB01-F907-8C45-9CE9-570301C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mechanisms for comorbidities: Are they different in PLWH and what is the role of HIV?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E16E-646F-1547-8BE8-508DECC1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50880" cy="4559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Differences in pathogenesis can confer differential benefits and harms of standard therapies for comorbidities</a:t>
            </a:r>
          </a:p>
          <a:p>
            <a:pPr lvl="1"/>
            <a:r>
              <a:rPr lang="en-US" dirty="0"/>
              <a:t>Chronic inflammation, immune activation and T-cell dysfunction</a:t>
            </a:r>
          </a:p>
          <a:p>
            <a:pPr lvl="1"/>
            <a:r>
              <a:rPr lang="en-US" dirty="0"/>
              <a:t>HIV treatment</a:t>
            </a:r>
          </a:p>
          <a:p>
            <a:pPr lvl="1"/>
            <a:r>
              <a:rPr lang="en-US" dirty="0"/>
              <a:t>Co-infections </a:t>
            </a:r>
          </a:p>
          <a:p>
            <a:pPr lvl="1"/>
            <a:r>
              <a:rPr lang="en-US" dirty="0"/>
              <a:t>Aging and cellular senescence </a:t>
            </a:r>
          </a:p>
          <a:p>
            <a:r>
              <a:rPr lang="en-US" dirty="0"/>
              <a:t>Differences in social-behavioral factors can also contribute</a:t>
            </a:r>
          </a:p>
          <a:p>
            <a:pPr lvl="1"/>
            <a:r>
              <a:rPr lang="en-US" dirty="0"/>
              <a:t>Social determinants of health, health behaviors, and socioeconomic disparities</a:t>
            </a:r>
          </a:p>
          <a:p>
            <a:pPr lvl="1"/>
            <a:r>
              <a:rPr lang="en-US" dirty="0"/>
              <a:t>Access to care or disparities in care due to gender, race, ethnicity and 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332887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C231-BFA1-954A-AA6D-AEF2120D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data on optimal treatment and management of comorbidities in PLWH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60037-BE1A-684D-8FEA-B489F921B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standard pharmacologic treatments and management strategies accepted in clinical practice for comorbidities in HIV-uninfected individuals as effective or do they require modification in PLWH?</a:t>
            </a:r>
          </a:p>
        </p:txBody>
      </p:sp>
      <p:sp>
        <p:nvSpPr>
          <p:cNvPr id="10" name="Favors">
            <a:extLst>
              <a:ext uri="{FF2B5EF4-FFF2-40B4-BE49-F238E27FC236}">
                <a16:creationId xmlns:a16="http://schemas.microsoft.com/office/drawing/2014/main" id="{CB71DB3F-BE18-9248-BD55-F6EA9B8F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826" y="3703321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Favors Standard Treatment</a:t>
            </a:r>
          </a:p>
        </p:txBody>
      </p:sp>
      <p:sp>
        <p:nvSpPr>
          <p:cNvPr id="6" name="Efficacy">
            <a:extLst>
              <a:ext uri="{FF2B5EF4-FFF2-40B4-BE49-F238E27FC236}">
                <a16:creationId xmlns:a16="http://schemas.microsoft.com/office/drawing/2014/main" id="{B637D543-E604-6344-8D59-2D78D77C3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" y="4389120"/>
            <a:ext cx="2636520" cy="7508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Efficacy / effectiveness</a:t>
            </a:r>
          </a:p>
        </p:txBody>
      </p:sp>
      <p:sp>
        <p:nvSpPr>
          <p:cNvPr id="7" name="Availability">
            <a:extLst>
              <a:ext uri="{FF2B5EF4-FFF2-40B4-BE49-F238E27FC236}">
                <a16:creationId xmlns:a16="http://schemas.microsoft.com/office/drawing/2014/main" id="{C52E2453-D03D-724C-985A-3955B379956E}"/>
              </a:ext>
            </a:extLst>
          </p:cNvPr>
          <p:cNvSpPr txBox="1"/>
          <p:nvPr/>
        </p:nvSpPr>
        <p:spPr>
          <a:xfrm>
            <a:off x="3550920" y="4389120"/>
            <a:ext cx="2636520" cy="750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Availability, approved indications</a:t>
            </a:r>
          </a:p>
        </p:txBody>
      </p:sp>
      <p:sp>
        <p:nvSpPr>
          <p:cNvPr id="11" name="Against">
            <a:extLst>
              <a:ext uri="{FF2B5EF4-FFF2-40B4-BE49-F238E27FC236}">
                <a16:creationId xmlns:a16="http://schemas.microsoft.com/office/drawing/2014/main" id="{58D2D5CD-8F6B-824D-99EB-74EFBFE4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73" y="3703321"/>
            <a:ext cx="4452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Against Standard Treatment</a:t>
            </a:r>
          </a:p>
        </p:txBody>
      </p:sp>
      <p:sp>
        <p:nvSpPr>
          <p:cNvPr id="9" name="Lack">
            <a:extLst>
              <a:ext uri="{FF2B5EF4-FFF2-40B4-BE49-F238E27FC236}">
                <a16:creationId xmlns:a16="http://schemas.microsoft.com/office/drawing/2014/main" id="{B439F48F-EE10-0B4C-B160-1F8F4F7E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233" y="4373647"/>
            <a:ext cx="2636520" cy="750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Lack of evidence on efficacy, effectiveness</a:t>
            </a:r>
          </a:p>
        </p:txBody>
      </p:sp>
      <p:sp>
        <p:nvSpPr>
          <p:cNvPr id="8" name="Greater">
            <a:extLst>
              <a:ext uri="{FF2B5EF4-FFF2-40B4-BE49-F238E27FC236}">
                <a16:creationId xmlns:a16="http://schemas.microsoft.com/office/drawing/2014/main" id="{273CD6F2-C7AD-7047-A9E7-93D6D6A7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6673" y="4368313"/>
            <a:ext cx="2636520" cy="750888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Greater potential harms/side effects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7CC26-B67D-F145-8939-B86F2E9B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62200" y="530352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5">
            <a:extLst>
              <a:ext uri="{FF2B5EF4-FFF2-40B4-BE49-F238E27FC236}">
                <a16:creationId xmlns:a16="http://schemas.microsoft.com/office/drawing/2014/main" id="{C492B9CE-3B7D-DC45-8E6E-34716853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646036" y="5303520"/>
            <a:ext cx="1295400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F3DB-3CFB-2C4C-9CEE-41A74C09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capacity of health care system to care for aging PLWH, particularly with multimorbidity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8BD5-8928-E041-A7EE-A3EDC63F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r>
              <a:rPr lang="en-US" dirty="0"/>
              <a:t>Fragmentation of care as complexity increases, referrals to subspecialties</a:t>
            </a:r>
          </a:p>
          <a:p>
            <a:pPr lvl="1"/>
            <a:r>
              <a:rPr lang="en-US" dirty="0"/>
              <a:t>Patient safety may be compromised, outcomes worse, health care costs higher </a:t>
            </a:r>
          </a:p>
          <a:p>
            <a:r>
              <a:rPr lang="en-US" dirty="0"/>
              <a:t>Greater support and payor reimbursement for coordination of care as well as novel health care delivery models are needed</a:t>
            </a:r>
          </a:p>
          <a:p>
            <a:r>
              <a:rPr lang="en-US" dirty="0"/>
              <a:t>HIV can serve as a model of accelerated aging that can be applied to the general population to inform management of comorbidities and innovative paradigms of care for patients with multimorbidity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6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B6D9-3EF1-BF48-A3F2-43C5B5A8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Optimizing Treatment, Improving Outcomes and Minimizing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1425-99D1-8D43-9C43-379A4AC0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How should clinical practice guidelines and standards of care for different comorbidities be tailored to PLWH, including those with multimorbidity? </a:t>
            </a:r>
          </a:p>
          <a:p>
            <a:r>
              <a:rPr lang="en-US" dirty="0"/>
              <a:t>How do interventions aimed at decreasing inflammation and immune activation in PLWH impact risk and progression of individual comorbidities as well as multimorbidity?</a:t>
            </a:r>
          </a:p>
          <a:p>
            <a:pPr lvl="0"/>
            <a:r>
              <a:rPr lang="en-US" dirty="0"/>
              <a:t>How should treatment of comorbidities be prioritized amongst PLWH who have multimorbidity? Should frailty and measures of physical function be used to prioritize and tailor therapies? </a:t>
            </a:r>
          </a:p>
        </p:txBody>
      </p:sp>
    </p:spTree>
    <p:extLst>
      <p:ext uri="{BB962C8B-B14F-4D97-AF65-F5344CB8AC3E}">
        <p14:creationId xmlns:p14="http://schemas.microsoft.com/office/powerpoint/2010/main" val="3250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509E-DB30-044C-81D2-D337BC0C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6229-17B4-B641-9993-DB747BEE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EAAC-DF63-D34F-8C7B-A45C1D4A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Purview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E9EA-5296-654A-8A88-8FE8B79D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 To identify the most important clinical research questions in HIV comorbidities over the next 10 years </a:t>
            </a:r>
          </a:p>
          <a:p>
            <a:r>
              <a:rPr lang="en-US" dirty="0"/>
              <a:t>Identity:  Clinical Trials, Deep Human Phenotyping, Translational/Physiologic Human Studies</a:t>
            </a:r>
          </a:p>
          <a:p>
            <a:r>
              <a:rPr lang="en-US" dirty="0"/>
              <a:t>Overlap: </a:t>
            </a:r>
          </a:p>
          <a:p>
            <a:pPr lvl="1"/>
            <a:r>
              <a:rPr lang="en-US" dirty="0"/>
              <a:t>Epidemiology      -Basic Science</a:t>
            </a:r>
          </a:p>
          <a:p>
            <a:pPr lvl="1"/>
            <a:r>
              <a:rPr lang="en-US" dirty="0" err="1"/>
              <a:t>Syndemics</a:t>
            </a:r>
            <a:r>
              <a:rPr lang="en-US" dirty="0"/>
              <a:t>           - Implementation Science  </a:t>
            </a:r>
          </a:p>
        </p:txBody>
      </p:sp>
    </p:spTree>
    <p:extLst>
      <p:ext uri="{BB962C8B-B14F-4D97-AF65-F5344CB8AC3E}">
        <p14:creationId xmlns:p14="http://schemas.microsoft.com/office/powerpoint/2010/main" val="250820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7ADB-EE1B-4C09-9704-C6A21647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391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Topic 3: Patient Reported Outcomes and Biomarkers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92C93-A573-0F4B-B08E-758EA4BCD6DA}"/>
              </a:ext>
            </a:extLst>
          </p:cNvPr>
          <p:cNvSpPr txBox="1"/>
          <p:nvPr/>
        </p:nvSpPr>
        <p:spPr>
          <a:xfrm>
            <a:off x="1146801" y="1317716"/>
            <a:ext cx="9898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Definitions</a:t>
            </a:r>
          </a:p>
          <a:p>
            <a:endParaRPr lang="en-US" sz="2400" b="1" i="1" dirty="0"/>
          </a:p>
          <a:p>
            <a:pPr marL="457200"/>
            <a:r>
              <a:rPr lang="en-US" sz="2400" b="1" i="1" dirty="0"/>
              <a:t>Integral </a:t>
            </a:r>
            <a:r>
              <a:rPr lang="en-US" sz="2400" dirty="0"/>
              <a:t>PRO and biomarkers may serve as part of an intervention or be used to guide eligibility criteria, stratification, monitoring, and serve as endpoints. </a:t>
            </a:r>
          </a:p>
          <a:p>
            <a:pPr marL="457200"/>
            <a:endParaRPr lang="en-US" sz="2400" dirty="0"/>
          </a:p>
          <a:p>
            <a:pPr marL="457200">
              <a:tabLst>
                <a:tab pos="446088" algn="l"/>
              </a:tabLst>
            </a:pPr>
            <a:r>
              <a:rPr lang="en-US" sz="2400" b="1" i="1" dirty="0"/>
              <a:t>Integrated </a:t>
            </a:r>
            <a:r>
              <a:rPr lang="en-US" sz="2400" dirty="0"/>
              <a:t>PRO and biomarkers may be incorporated to test hypothesis testing, and to support clinical outcomes.</a:t>
            </a:r>
          </a:p>
          <a:p>
            <a:pPr marL="457200">
              <a:tabLst>
                <a:tab pos="446088" algn="l"/>
              </a:tabLst>
            </a:pPr>
            <a:endParaRPr lang="en-US" sz="2400" dirty="0"/>
          </a:p>
          <a:p>
            <a:pPr marL="457200">
              <a:tabLst>
                <a:tab pos="446088" algn="l"/>
              </a:tabLst>
            </a:pPr>
            <a:r>
              <a:rPr lang="en-US" sz="2400" b="1" i="1" dirty="0"/>
              <a:t>Exploratory </a:t>
            </a:r>
            <a:r>
              <a:rPr lang="en-US" sz="2400" dirty="0"/>
              <a:t>PRO and biomarkers may be incorporated for assay development or development of hypotheses 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D419-601B-9142-A16B-225970B2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DBD6-8D03-E345-883D-8C306278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0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 and Biomarker Panel Members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2941DB-05FB-9347-A5DD-898EE043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80035"/>
              </p:ext>
            </p:extLst>
          </p:nvPr>
        </p:nvGraphicFramePr>
        <p:xfrm>
          <a:off x="817418" y="1690688"/>
          <a:ext cx="11169073" cy="434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972">
                  <a:extLst>
                    <a:ext uri="{9D8B030D-6E8A-4147-A177-3AD203B41FA5}">
                      <a16:colId xmlns:a16="http://schemas.microsoft.com/office/drawing/2014/main" val="3545792000"/>
                    </a:ext>
                  </a:extLst>
                </a:gridCol>
                <a:gridCol w="5200101">
                  <a:extLst>
                    <a:ext uri="{9D8B030D-6E8A-4147-A177-3AD203B41FA5}">
                      <a16:colId xmlns:a16="http://schemas.microsoft.com/office/drawing/2014/main" val="488972271"/>
                    </a:ext>
                  </a:extLst>
                </a:gridCol>
              </a:tblGrid>
              <a:tr h="534719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</a:rPr>
                        <a:t>Group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</a:rPr>
                        <a:t>Expertise/interest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91168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Joyce Anastasi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Professor Nursing, NYU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Symptoms/CAM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892006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 Judith Currier</a:t>
                      </a:r>
                    </a:p>
                    <a:p>
                      <a:r>
                        <a:rPr lang="en-US" sz="2000" b="0" dirty="0">
                          <a:latin typeface="+mn-lt"/>
                        </a:rPr>
                        <a:t> Professor of Medicine, UCLA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ID/Cardiology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1685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Jules Levin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AIDS Treatment Advocacy Project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Community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6163160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Serena Spudich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Professor of Neurology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Neurology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1044275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 Thomas Uldrick</a:t>
                      </a:r>
                    </a:p>
                    <a:p>
                      <a:r>
                        <a:rPr lang="en-US" sz="2000" b="0" dirty="0">
                          <a:latin typeface="+mn-lt"/>
                        </a:rPr>
                        <a:t> Deputy Head, Global Oncology, Fred Hutch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Oncology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6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48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0630-E57D-4343-82DD-A95CAAF5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391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Patient Reported Outcomes and Biomarkers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/>
          </a:p>
        </p:txBody>
      </p:sp>
      <p:pic>
        <p:nvPicPr>
          <p:cNvPr id="3" name="Picture 2" descr="Examples of Patient Reported Outcomes and Biomarkers&#10;PRO: Health Related Quality of Life&#10;Tool: ACTG SF-21; Functional Assessment of HIV (FAHI); EORTC-QLQ-C30 (Cancer)&#10;Biomarkers: Blood Based Marker&#10;Assay/Imaging Modality: Interleukin-6;CD4/CD8&#10;PRO: Stigma&#10;Tool: Stigma Scale for Chronic Illness&#10;Biomarkers: Composite Marker&#10;Assay/Imaging Modality: VACS-Index&#10;PRO: Mental Health&#10;Tool: PROMIS® Depression, anxiety, alcohol use&#10;Biomarkers: Imaging Marker&#10;Assay/Imaging Modality: Transient elastography (Fibroscan®)&#10;PRO: Physical Functioning&#10;Tool: SF12® Physical Health Component&#10;Biomarkers: Functional Tests&#10;Assay/Imaging Modality: Treadmill Testing">
            <a:extLst>
              <a:ext uri="{FF2B5EF4-FFF2-40B4-BE49-F238E27FC236}">
                <a16:creationId xmlns:a16="http://schemas.microsoft.com/office/drawing/2014/main" id="{5DA1BDD5-C699-6A4A-800E-CF39261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94" y="1662830"/>
            <a:ext cx="11047171" cy="35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0F58-A968-0841-B06B-E33065B1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Observational Study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6C6B2-EB2B-AC46-B9F5-F461764057DE}"/>
              </a:ext>
            </a:extLst>
          </p:cNvPr>
          <p:cNvSpPr/>
          <p:nvPr/>
        </p:nvSpPr>
        <p:spPr>
          <a:xfrm>
            <a:off x="1179361" y="2422609"/>
            <a:ext cx="3183874" cy="312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Population living with HIV</a:t>
            </a:r>
          </a:p>
          <a:p>
            <a:pPr algn="ctr"/>
            <a:r>
              <a:rPr lang="en-US" sz="2800" b="1" dirty="0"/>
              <a:t>(+/-controls)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FCAFF7-C948-8E46-8FC5-791E5165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10203" y="3920647"/>
            <a:ext cx="1903956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598CA3-5907-CB4D-93B0-4687BE6587BD}"/>
              </a:ext>
            </a:extLst>
          </p:cNvPr>
          <p:cNvSpPr txBox="1"/>
          <p:nvPr/>
        </p:nvSpPr>
        <p:spPr>
          <a:xfrm>
            <a:off x="4668045" y="4273624"/>
            <a:ext cx="2855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Etiologic Agents</a:t>
            </a:r>
          </a:p>
          <a:p>
            <a:pPr algn="ctr"/>
            <a:r>
              <a:rPr lang="en-US" sz="2400" dirty="0"/>
              <a:t>Risk Factors</a:t>
            </a:r>
          </a:p>
          <a:p>
            <a:pPr algn="ctr"/>
            <a:r>
              <a:rPr lang="en-US" sz="2400" dirty="0"/>
              <a:t>Pathogenic 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9E551-5EAC-3349-8F25-404696A55470}"/>
              </a:ext>
            </a:extLst>
          </p:cNvPr>
          <p:cNvSpPr/>
          <p:nvPr/>
        </p:nvSpPr>
        <p:spPr>
          <a:xfrm>
            <a:off x="7828765" y="1326155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Cancer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F62EE-260F-F54F-BD90-68A474A651C5}"/>
              </a:ext>
            </a:extLst>
          </p:cNvPr>
          <p:cNvSpPr/>
          <p:nvPr/>
        </p:nvSpPr>
        <p:spPr>
          <a:xfrm>
            <a:off x="7828765" y="1983430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Cardiovascular disease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FE9F1C-DC83-D64E-BF68-8FFDA2E608E8}"/>
              </a:ext>
            </a:extLst>
          </p:cNvPr>
          <p:cNvSpPr/>
          <p:nvPr/>
        </p:nvSpPr>
        <p:spPr>
          <a:xfrm>
            <a:off x="7828765" y="2654892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Co-infection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3C59C-80F1-5F48-A472-2BBCB9C4B83A}"/>
              </a:ext>
            </a:extLst>
          </p:cNvPr>
          <p:cNvSpPr/>
          <p:nvPr/>
        </p:nvSpPr>
        <p:spPr>
          <a:xfrm>
            <a:off x="7828765" y="3356806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Lung Disease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A6F12-2BC3-DC40-80DC-13F93917D0AD}"/>
              </a:ext>
            </a:extLst>
          </p:cNvPr>
          <p:cNvSpPr/>
          <p:nvPr/>
        </p:nvSpPr>
        <p:spPr>
          <a:xfrm>
            <a:off x="7828765" y="4014081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Mental Health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42134-9E0E-4A48-89E4-51B457C94864}"/>
              </a:ext>
            </a:extLst>
          </p:cNvPr>
          <p:cNvSpPr/>
          <p:nvPr/>
        </p:nvSpPr>
        <p:spPr>
          <a:xfrm>
            <a:off x="7828765" y="4657869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Metabolic disease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4A972-7312-0344-8370-CDE73AA03551}"/>
              </a:ext>
            </a:extLst>
          </p:cNvPr>
          <p:cNvSpPr/>
          <p:nvPr/>
        </p:nvSpPr>
        <p:spPr>
          <a:xfrm>
            <a:off x="7828765" y="5294409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Musculoskelatal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E151A-2CAF-674F-B756-8B13F274B92D}"/>
              </a:ext>
            </a:extLst>
          </p:cNvPr>
          <p:cNvSpPr/>
          <p:nvPr/>
        </p:nvSpPr>
        <p:spPr>
          <a:xfrm>
            <a:off x="7828765" y="5907396"/>
            <a:ext cx="2286000" cy="548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Neurologic Disease</a:t>
            </a:r>
          </a:p>
        </p:txBody>
      </p:sp>
    </p:spTree>
    <p:extLst>
      <p:ext uri="{BB962C8B-B14F-4D97-AF65-F5344CB8AC3E}">
        <p14:creationId xmlns:p14="http://schemas.microsoft.com/office/powerpoint/2010/main" val="4364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0F58-A968-0841-B06B-E33065B1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61" y="37389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6C6B2-EB2B-AC46-B9F5-F461764057DE}"/>
              </a:ext>
            </a:extLst>
          </p:cNvPr>
          <p:cNvSpPr/>
          <p:nvPr/>
        </p:nvSpPr>
        <p:spPr>
          <a:xfrm>
            <a:off x="1179361" y="2422609"/>
            <a:ext cx="3183874" cy="312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Subpopulation of Population living with HIV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FCAFF7-C948-8E46-8FC5-791E5165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10203" y="3920647"/>
            <a:ext cx="1903956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598CA3-5907-CB4D-93B0-4687BE6587BD}"/>
              </a:ext>
            </a:extLst>
          </p:cNvPr>
          <p:cNvSpPr txBox="1"/>
          <p:nvPr/>
        </p:nvSpPr>
        <p:spPr>
          <a:xfrm>
            <a:off x="4962546" y="4242370"/>
            <a:ext cx="179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Controlled </a:t>
            </a:r>
          </a:p>
          <a:p>
            <a:pPr algn="ctr"/>
            <a:r>
              <a:rPr lang="en-US" sz="2400" dirty="0"/>
              <a:t>Intervention </a:t>
            </a:r>
          </a:p>
          <a:p>
            <a:pPr algn="ctr"/>
            <a:r>
              <a:rPr lang="en-US" sz="2400" dirty="0"/>
              <a:t>(Exposure)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9E551-5EAC-3349-8F25-404696A55470}"/>
              </a:ext>
            </a:extLst>
          </p:cNvPr>
          <p:cNvSpPr/>
          <p:nvPr/>
        </p:nvSpPr>
        <p:spPr>
          <a:xfrm>
            <a:off x="7828765" y="2314328"/>
            <a:ext cx="2286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Primary 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F62EE-260F-F54F-BD90-68A474A651C5}"/>
              </a:ext>
            </a:extLst>
          </p:cNvPr>
          <p:cNvSpPr/>
          <p:nvPr/>
        </p:nvSpPr>
        <p:spPr>
          <a:xfrm>
            <a:off x="7828765" y="3486553"/>
            <a:ext cx="2286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Secondary Outcomes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FE9F1C-DC83-D64E-BF68-8FFDA2E608E8}"/>
              </a:ext>
            </a:extLst>
          </p:cNvPr>
          <p:cNvSpPr/>
          <p:nvPr/>
        </p:nvSpPr>
        <p:spPr>
          <a:xfrm>
            <a:off x="7828765" y="4629685"/>
            <a:ext cx="2286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Exploratory Outcome</a:t>
            </a:r>
          </a:p>
        </p:txBody>
      </p:sp>
    </p:spTree>
    <p:extLst>
      <p:ext uri="{BB962C8B-B14F-4D97-AF65-F5344CB8AC3E}">
        <p14:creationId xmlns:p14="http://schemas.microsoft.com/office/powerpoint/2010/main" val="267310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495F-B842-425C-BF01-09D5862A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29" y="1265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Questions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875B3-6FAB-524A-8862-4EC3AB74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02" y="1482862"/>
            <a:ext cx="1041069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What questions about comorbidities in PLWH are</a:t>
            </a:r>
            <a:r>
              <a:rPr lang="en-US" sz="2800" b="1" dirty="0"/>
              <a:t> </a:t>
            </a:r>
            <a:r>
              <a:rPr lang="en-US" sz="2800" dirty="0"/>
              <a:t>best addressed through PRO and biomarkers studies?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How can biomarkers and PRO be used to evaluate the effect of HIV on an aging processes?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What technologies facilitate efficient assessment of existing data as well as new PRO and biomarkers?</a:t>
            </a:r>
          </a:p>
        </p:txBody>
      </p:sp>
    </p:spTree>
    <p:extLst>
      <p:ext uri="{BB962C8B-B14F-4D97-AF65-F5344CB8AC3E}">
        <p14:creationId xmlns:p14="http://schemas.microsoft.com/office/powerpoint/2010/main" val="145221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EAAC-DF63-D34F-8C7B-A45C1D4A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-18010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Who We 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75341D-18C2-444D-BA76-C0199B145A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3231974"/>
              </p:ext>
            </p:extLst>
          </p:nvPr>
        </p:nvGraphicFramePr>
        <p:xfrm>
          <a:off x="699653" y="1158865"/>
          <a:ext cx="5063838" cy="539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919">
                  <a:extLst>
                    <a:ext uri="{9D8B030D-6E8A-4147-A177-3AD203B41FA5}">
                      <a16:colId xmlns:a16="http://schemas.microsoft.com/office/drawing/2014/main" val="387965950"/>
                    </a:ext>
                  </a:extLst>
                </a:gridCol>
                <a:gridCol w="2531919">
                  <a:extLst>
                    <a:ext uri="{9D8B030D-6E8A-4147-A177-3AD203B41FA5}">
                      <a16:colId xmlns:a16="http://schemas.microsoft.com/office/drawing/2014/main" val="1493888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7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Allison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Agwu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/Adult  ID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197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Joyce Anastasi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Symptoms/CAM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602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Todd Brown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Endocrinology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532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Kurth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Reproductive Health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999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Kristina Crothers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Pulmonary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367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Judith Currier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ID/Cardiology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907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Kristine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Erlandson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ID/Geriatrics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782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Marcia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Holstad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Self-management in HIV &amp; HIV/Aging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812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Priscilla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Cardiology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5258915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EC6245-7824-4D43-B00C-5AA49CCE46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199177"/>
              </p:ext>
            </p:extLst>
          </p:nvPr>
        </p:nvGraphicFramePr>
        <p:xfrm>
          <a:off x="6026727" y="1145010"/>
          <a:ext cx="5181600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6466941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73935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2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Jules Levin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Community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378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David Metzger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Substance Use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59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Lauren Patton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Oral Health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038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Robert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Remien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Psychology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540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Serena Spudich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Neurology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0717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Lauryn Taylor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Community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756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Emmanuel Thomas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ID/Liver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68083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Uldrick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Oncology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6532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7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3552E1-3869-094D-8C18-F16B3618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80"/>
            <a:ext cx="10515600" cy="1325563"/>
          </a:xfrm>
        </p:spPr>
        <p:txBody>
          <a:bodyPr/>
          <a:lstStyle/>
          <a:p>
            <a:r>
              <a:rPr lang="en-US" dirty="0"/>
              <a:t>Draft 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4137D-5BE4-AF4B-93BE-D0E724A0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45"/>
            <a:ext cx="10515600" cy="547254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/>
              <a:t>Comorbidity management in HIV (</a:t>
            </a:r>
            <a:r>
              <a:rPr lang="en-US" sz="3600" dirty="0" err="1"/>
              <a:t>e.g</a:t>
            </a:r>
            <a:r>
              <a:rPr lang="en-US" sz="3600" dirty="0"/>
              <a:t>, CVD, DM, COPD, Cancer):  Should it be the same as the general population?  </a:t>
            </a:r>
          </a:p>
          <a:p>
            <a:pPr lvl="0"/>
            <a:r>
              <a:rPr lang="en-US" sz="3600" dirty="0"/>
              <a:t>Prevention studies in HIV to reduce comorbidity burden , i.e. tobacco cessation for cancer, Exercise for cardiometabolic risk </a:t>
            </a:r>
          </a:p>
          <a:p>
            <a:pPr lvl="0"/>
            <a:r>
              <a:rPr lang="en-US" sz="3600" dirty="0"/>
              <a:t>Disparities based on sex, age, gender, race, sexual orientation, and race: How to address in clinical trials? </a:t>
            </a:r>
            <a:r>
              <a:rPr lang="en-US" sz="2000" dirty="0"/>
              <a:t> </a:t>
            </a:r>
            <a:endParaRPr lang="en-US" sz="3600" dirty="0"/>
          </a:p>
          <a:p>
            <a:pPr lvl="0"/>
            <a:r>
              <a:rPr lang="en-US" sz="3600" dirty="0"/>
              <a:t>Social determinants of health, Behavioral factors  &amp; their impact on Comorbidity Management</a:t>
            </a:r>
          </a:p>
          <a:p>
            <a:pPr lvl="0"/>
            <a:r>
              <a:rPr lang="en-US" sz="3600" dirty="0"/>
              <a:t>Incorporating patient-centered outcomes in clinical trials</a:t>
            </a:r>
            <a:r>
              <a:rPr lang="en-US" sz="2000" dirty="0"/>
              <a:t> </a:t>
            </a:r>
            <a:endParaRPr lang="en-US" sz="3600" dirty="0"/>
          </a:p>
          <a:p>
            <a:pPr lvl="0"/>
            <a:r>
              <a:rPr lang="en-US" sz="3600" dirty="0"/>
              <a:t>Imaging and biomarker outcomes as surrogates in clinical trials</a:t>
            </a:r>
          </a:p>
          <a:p>
            <a:pPr lvl="0"/>
            <a:r>
              <a:rPr lang="en-US" sz="3600" dirty="0"/>
              <a:t>Obesity in PLWH</a:t>
            </a:r>
          </a:p>
          <a:p>
            <a:pPr lvl="0"/>
            <a:r>
              <a:rPr lang="en-US" sz="3600" dirty="0"/>
              <a:t>Comorbidities in PLWH from Pediatrics to Geriatrics:  Clinical Trials Across the Lifespan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AB01-F907-8C45-9CE9-570301C1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184"/>
            <a:ext cx="10515600" cy="1764324"/>
          </a:xfrm>
        </p:spPr>
        <p:txBody>
          <a:bodyPr>
            <a:normAutofit/>
          </a:bodyPr>
          <a:lstStyle/>
          <a:p>
            <a:r>
              <a:rPr lang="en-US" dirty="0"/>
              <a:t>Priority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E16E-646F-1547-8BE8-508DECC1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5088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/>
              <a:t>Topic 1: </a:t>
            </a:r>
            <a:r>
              <a:rPr lang="en-US" sz="3400" dirty="0"/>
              <a:t>Prevention studies in HIV to reduce comorbidity burden, including screening (anal, cervical cancer; tobacco use; cardiometabolic risk; mental health) and interventions, in a secondary prevention framework across the lifespan, including to reduce comorbidity burden in aging populations.</a:t>
            </a:r>
          </a:p>
          <a:p>
            <a:pPr marL="0" indent="0">
              <a:buNone/>
            </a:pPr>
            <a:r>
              <a:rPr lang="en-US" sz="3400" b="1" dirty="0"/>
              <a:t>Topic 2: </a:t>
            </a:r>
            <a:r>
              <a:rPr lang="en-US" sz="3400" dirty="0"/>
              <a:t>Comorbidity management in HIV (</a:t>
            </a:r>
            <a:r>
              <a:rPr lang="en-US" sz="3400" dirty="0" err="1"/>
              <a:t>e.g</a:t>
            </a:r>
            <a:r>
              <a:rPr lang="en-US" sz="3400" dirty="0"/>
              <a:t>, CVD, DM, COPD, Cancer, Asthma, mental health):  Should it be the same as the general population, or tailored?  (Cover all relevant key co-morbidities).</a:t>
            </a:r>
          </a:p>
          <a:p>
            <a:pPr marL="0" indent="0">
              <a:buNone/>
            </a:pPr>
            <a:r>
              <a:rPr lang="en-US" sz="3400" b="1" dirty="0"/>
              <a:t>Topic 3</a:t>
            </a:r>
            <a:r>
              <a:rPr lang="en-US" sz="3400" dirty="0"/>
              <a:t>: Incorporating patient-centered input and outcomes (symptom management including for pain), as well as innovative imaging and biomarker outcomes as surrogates, in clinical trials. 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dirty="0"/>
              <a:t>In all of the above topical areas we will address and interweave issues of disparities based on sex, age, race, gender, and sexual orientation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9721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40" y="2082945"/>
            <a:ext cx="11674764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Topic 1: </a:t>
            </a: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revention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as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T</a:t>
            </a:r>
            <a:r>
              <a:rPr lang="en-US" dirty="0"/>
              <a:t>reatment</a:t>
            </a:r>
            <a:r>
              <a:rPr lang="en-US" b="1" dirty="0"/>
              <a:t> (</a:t>
            </a:r>
            <a:r>
              <a:rPr lang="en-US" b="1" dirty="0" err="1"/>
              <a:t>PasT</a:t>
            </a:r>
            <a:r>
              <a:rPr lang="en-US" b="1" dirty="0"/>
              <a:t>): </a:t>
            </a:r>
            <a:br>
              <a:rPr lang="en-US" b="1" dirty="0"/>
            </a:br>
            <a:r>
              <a:rPr lang="en-US" sz="5600" b="1" dirty="0"/>
              <a:t>Clinical and Translational Studies to Prevent Comorbidities in People with HIV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913601"/>
            <a:ext cx="10252364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Clinical Research Working Group </a:t>
            </a:r>
          </a:p>
          <a:p>
            <a:r>
              <a:rPr lang="en-US" dirty="0"/>
              <a:t>Allison Agwu (lead) + Marcia Holstad + David Metzger + Bob </a:t>
            </a:r>
            <a:r>
              <a:rPr lang="en-US" dirty="0" err="1"/>
              <a:t>Remien</a:t>
            </a:r>
            <a:r>
              <a:rPr lang="en-US" dirty="0"/>
              <a:t> + Lauren Taylor</a:t>
            </a:r>
          </a:p>
          <a:p>
            <a:r>
              <a:rPr lang="en-US" dirty="0"/>
              <a:t>NIH Comorbidities Conference </a:t>
            </a:r>
          </a:p>
          <a:p>
            <a:r>
              <a:rPr lang="en-US" dirty="0"/>
              <a:t>September 19, 2019</a:t>
            </a:r>
          </a:p>
        </p:txBody>
      </p:sp>
    </p:spTree>
    <p:extLst>
      <p:ext uri="{BB962C8B-B14F-4D97-AF65-F5344CB8AC3E}">
        <p14:creationId xmlns:p14="http://schemas.microsoft.com/office/powerpoint/2010/main" val="366026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8" y="185173"/>
            <a:ext cx="10515600" cy="1325563"/>
          </a:xfrm>
        </p:spPr>
        <p:txBody>
          <a:bodyPr/>
          <a:lstStyle/>
          <a:p>
            <a:r>
              <a:rPr lang="en-US" b="1" dirty="0"/>
              <a:t>Why do we need to think about prevention?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06" y="1353719"/>
            <a:ext cx="6561858" cy="55089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Life expectancy </a:t>
            </a:r>
            <a:r>
              <a:rPr lang="en-US" dirty="0">
                <a:sym typeface="Symbol" panose="05050102010706020507" pitchFamily="18" charset="2"/>
              </a:rPr>
              <a:t> with effective </a:t>
            </a:r>
            <a:r>
              <a:rPr lang="en-US" dirty="0"/>
              <a:t>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Non-HIV associated comorbidities developing in HIV+ Individuals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cardiovascular disease, metabolic dysfunction, organ (</a:t>
            </a:r>
            <a:r>
              <a:rPr lang="en-US" dirty="0" err="1"/>
              <a:t>e.g</a:t>
            </a:r>
            <a:r>
              <a:rPr lang="en-US" dirty="0"/>
              <a:t>,. liver, kidney, neurocognitive, mental health) dysfunction, non-AIDS defining cancers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HIV+ individuals have 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/>
              <a:t>risk factors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Modifiable (e.g., tobacco, substance use, poverty, diet)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Non-modifiable risk factors (race/ethnicity, family history) common compounding the risk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Preventative strategies (e.g., aspirin, statins) routinely employed among HIV-; not routinely for HIV+ adults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Impact of inflammation and accelerated aging along the life course from children to elderly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Individuals who acquired HIV in the first decades of life, concern for higher rates of co-morbidities with 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701" y="1353719"/>
            <a:ext cx="4997448" cy="4994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8236" y="6553323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Griffith OFID 2018</a:t>
            </a:r>
          </a:p>
        </p:txBody>
      </p:sp>
    </p:spTree>
    <p:extLst>
      <p:ext uri="{BB962C8B-B14F-4D97-AF65-F5344CB8AC3E}">
        <p14:creationId xmlns:p14="http://schemas.microsoft.com/office/powerpoint/2010/main" val="3355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63" y="365125"/>
            <a:ext cx="117948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are the remaining key research questions in the area of HIV comorbidity prevention?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10" y="1530061"/>
            <a:ext cx="11554690" cy="49076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1) What are the best ways to screen for, identify, and prevent comorbidities in research and clinical settings for both the United States (US) and resource-limited countries? </a:t>
            </a:r>
          </a:p>
          <a:p>
            <a:pPr marL="0" indent="0">
              <a:buNone/>
            </a:pPr>
            <a:r>
              <a:rPr lang="en-US" dirty="0"/>
              <a:t>2) What are the high priority screening and prevention guidelines (across the age spectrum) that need to incorporate HIV as an additional risk factor? </a:t>
            </a:r>
          </a:p>
          <a:p>
            <a:pPr marL="0" indent="0">
              <a:buNone/>
            </a:pPr>
            <a:r>
              <a:rPr lang="en-US" dirty="0"/>
              <a:t>3) Are there high priority prevention strategies that need to be employed or targeted in individuals with HIV across the age spectrum? </a:t>
            </a:r>
          </a:p>
          <a:p>
            <a:pPr marL="0" indent="0">
              <a:buNone/>
            </a:pPr>
            <a:r>
              <a:rPr lang="en-US" dirty="0"/>
              <a:t>4) Are standard prevention strategies (e.g., diet and exercise) as effective in HIV+ individuals? </a:t>
            </a:r>
          </a:p>
          <a:p>
            <a:pPr marL="0" indent="0">
              <a:buNone/>
            </a:pPr>
            <a:r>
              <a:rPr lang="en-US" dirty="0"/>
              <a:t>5) Are there modeling strategies that can assist in delineating the risk, benefit, and cost-savings implementing screening and prevention strategies among people with HIV?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Panel Members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2941DB-05FB-9347-A5DD-898EE043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86"/>
              </p:ext>
            </p:extLst>
          </p:nvPr>
        </p:nvGraphicFramePr>
        <p:xfrm>
          <a:off x="817418" y="1690688"/>
          <a:ext cx="11169073" cy="496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546">
                  <a:extLst>
                    <a:ext uri="{9D8B030D-6E8A-4147-A177-3AD203B41FA5}">
                      <a16:colId xmlns:a16="http://schemas.microsoft.com/office/drawing/2014/main" val="3545792000"/>
                    </a:ext>
                  </a:extLst>
                </a:gridCol>
                <a:gridCol w="7255527">
                  <a:extLst>
                    <a:ext uri="{9D8B030D-6E8A-4147-A177-3AD203B41FA5}">
                      <a16:colId xmlns:a16="http://schemas.microsoft.com/office/drawing/2014/main" val="488972271"/>
                    </a:ext>
                  </a:extLst>
                </a:gridCol>
              </a:tblGrid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Group member</a:t>
                      </a:r>
                    </a:p>
                    <a:p>
                      <a:r>
                        <a:rPr lang="en-US" sz="3000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Expertise/interest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91168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Allison Agwu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Pediatric,</a:t>
                      </a:r>
                      <a:r>
                        <a:rPr lang="en-US" baseline="0" dirty="0"/>
                        <a:t> adolescent HIV, optimization of care and outcomes; treatment clinical trials, complications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1685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Marcia Holstad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Adherence self-management, HIV positive women, HIV and Aging, motivational interviewing, technology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63160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David Metzger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Psychiatry, HIV prevention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66536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Robert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baseline="0" dirty="0" err="1"/>
                        <a:t>Remien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Mental health, coping &amp; resilience, behavioral &amp; bio-behavioral interventions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31350"/>
                  </a:ext>
                </a:extLst>
              </a:tr>
              <a:tr h="761521">
                <a:tc>
                  <a:txBody>
                    <a:bodyPr/>
                    <a:lstStyle/>
                    <a:p>
                      <a:r>
                        <a:rPr lang="en-US" sz="3000" dirty="0"/>
                        <a:t>Lauryn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engagement,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8941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TstDate xmlns="b8a5a587-e5b5-43c7-a5cc-2d4346164dbd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FEDB35658C94986091899D857536B" ma:contentTypeVersion="13" ma:contentTypeDescription="Create a new document." ma:contentTypeScope="" ma:versionID="fa6b2d986ebe88764b90fe16d8e36b8f">
  <xsd:schema xmlns:xsd="http://www.w3.org/2001/XMLSchema" xmlns:xs="http://www.w3.org/2001/XMLSchema" xmlns:p="http://schemas.microsoft.com/office/2006/metadata/properties" xmlns:ns1="http://schemas.microsoft.com/sharepoint/v3" xmlns:ns2="b8a5a587-e5b5-43c7-a5cc-2d4346164dbd" xmlns:ns3="http://schemas.microsoft.com/sharepoint/v4" targetNamespace="http://schemas.microsoft.com/office/2006/metadata/properties" ma:root="true" ma:fieldsID="b6f28b31fce7ec39ec7f776568abb3b7" ns1:_="" ns2:_="" ns3:_="">
    <xsd:import namespace="http://schemas.microsoft.com/sharepoint/v3"/>
    <xsd:import namespace="b8a5a587-e5b5-43c7-a5cc-2d4346164d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st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Mail From" ma:hidden="true" ma:internalName="EmailFrom">
      <xsd:simpleType>
        <xsd:restriction base="dms:Text"/>
      </xsd:simpleType>
    </xsd:element>
    <xsd:element name="EmailSubject" ma:index="14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5a587-e5b5-43c7-a5cc-2d4346164dbd" elementFormDefault="qualified">
    <xsd:import namespace="http://schemas.microsoft.com/office/2006/documentManagement/types"/>
    <xsd:import namespace="http://schemas.microsoft.com/office/infopath/2007/PartnerControls"/>
    <xsd:element name="TstDate" ma:index="8" nillable="true" ma:displayName="Date" ma:format="DateOnly" ma:internalName="Ts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072A6-CFA7-475B-9908-26DBF2623A52}">
  <ds:schemaRefs>
    <ds:schemaRef ds:uri="http://schemas.microsoft.com/office/2006/documentManagement/types"/>
    <ds:schemaRef ds:uri="b8a5a587-e5b5-43c7-a5cc-2d4346164db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D20D55-C166-44D1-8595-77154F0ED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a5a587-e5b5-43c7-a5cc-2d4346164db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F28F7-85DA-4073-A9A2-EFE626604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1515</Words>
  <Application>Microsoft Office PowerPoint</Application>
  <PresentationFormat>Widescreen</PresentationFormat>
  <Paragraphs>201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System Font Regular</vt:lpstr>
      <vt:lpstr>Times New Roman</vt:lpstr>
      <vt:lpstr>Verdana</vt:lpstr>
      <vt:lpstr>Wingdings</vt:lpstr>
      <vt:lpstr>1_Office Theme</vt:lpstr>
      <vt:lpstr>Clinical Research Working Group </vt:lpstr>
      <vt:lpstr>Our Purview</vt:lpstr>
      <vt:lpstr>Who We Are</vt:lpstr>
      <vt:lpstr>Draft Topics</vt:lpstr>
      <vt:lpstr>Priority Topics</vt:lpstr>
      <vt:lpstr>Topic 1: Prevention as Treatment (PasT):  Clinical and Translational Studies to Prevent Comorbidities in People with HIV </vt:lpstr>
      <vt:lpstr>Why do we need to think about prevention?</vt:lpstr>
      <vt:lpstr>What are the remaining key research questions in the area of HIV comorbidity prevention?  </vt:lpstr>
      <vt:lpstr>Panel Members</vt:lpstr>
      <vt:lpstr>BRIEF PANEL DISCUSSION</vt:lpstr>
      <vt:lpstr>Questions for panelists </vt:lpstr>
      <vt:lpstr>Take home message</vt:lpstr>
      <vt:lpstr>Topic 2: Comorbidity Management in HIV: Should it be the same as the general population or tailored?</vt:lpstr>
      <vt:lpstr>Increasing prevalence of multimorbidity and polypharmacy in aging PLWH</vt:lpstr>
      <vt:lpstr>Potential mechanisms for comorbidities: Are they different in PLWH and what is the role of HIV?</vt:lpstr>
      <vt:lpstr>Limited data on optimal treatment and management of comorbidities in PLWH</vt:lpstr>
      <vt:lpstr>Limited capacity of health care system to care for aging PLWH, particularly with multimorbidity</vt:lpstr>
      <vt:lpstr>Optimizing Treatment, Improving Outcomes and Minimizing Harms</vt:lpstr>
      <vt:lpstr>Discussion</vt:lpstr>
      <vt:lpstr>Topic 3: Patient Reported Outcomes and Biomarkers </vt:lpstr>
      <vt:lpstr>Panel Members </vt:lpstr>
      <vt:lpstr>PRO and Biomarker Panel Members</vt:lpstr>
      <vt:lpstr>Patient Reported Outcomes and Biomarkers </vt:lpstr>
      <vt:lpstr>Observational Study </vt:lpstr>
      <vt:lpstr>Clinical trial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Comorbidity Management in HIV: Should it be the same as the general population or tailored?</dc:title>
  <dc:creator>Kristina A. Crothers</dc:creator>
  <cp:lastModifiedBy>Fike, Nathalie (NIH/NHLBI) [C]</cp:lastModifiedBy>
  <cp:revision>40</cp:revision>
  <dcterms:created xsi:type="dcterms:W3CDTF">2019-09-11T03:55:52Z</dcterms:created>
  <dcterms:modified xsi:type="dcterms:W3CDTF">2019-11-22T19:28:22Z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0x010100FBCFEDB35658C94986091899D857536B</vt:lpwstr>
  </property>
</Properties>
</file>