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62" r:id="rId5"/>
    <p:sldId id="272" r:id="rId6"/>
    <p:sldId id="273" r:id="rId7"/>
    <p:sldId id="270" r:id="rId8"/>
    <p:sldId id="275" r:id="rId9"/>
    <p:sldId id="271" r:id="rId10"/>
    <p:sldId id="266" r:id="rId11"/>
    <p:sldId id="265" r:id="rId12"/>
    <p:sldId id="267" r:id="rId13"/>
    <p:sldId id="268" r:id="rId14"/>
    <p:sldId id="269" r:id="rId15"/>
    <p:sldId id="276" r:id="rId16"/>
    <p:sldId id="277"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1"/>
    <p:restoredTop sz="94631"/>
  </p:normalViewPr>
  <p:slideViewPr>
    <p:cSldViewPr snapToGrid="0" snapToObjects="1">
      <p:cViewPr varScale="1">
        <p:scale>
          <a:sx n="67" d="100"/>
          <a:sy n="67" d="100"/>
        </p:scale>
        <p:origin x="5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BE330-717A-F940-AA55-9DDC04B26354}" type="datetimeFigureOut">
              <a:rPr lang="en-US" smtClean="0"/>
              <a:t>11/21/2019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1B7A5-45F4-5F48-BDF0-5C61B6E125C2}" type="slidenum">
              <a:rPr lang="en-US" smtClean="0"/>
              <a:t>‹#›</a:t>
            </a:fld>
            <a:endParaRPr lang="en-US"/>
          </a:p>
        </p:txBody>
      </p:sp>
    </p:spTree>
    <p:extLst>
      <p:ext uri="{BB962C8B-B14F-4D97-AF65-F5344CB8AC3E}">
        <p14:creationId xmlns:p14="http://schemas.microsoft.com/office/powerpoint/2010/main" val="394035896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1B7A5-45F4-5F48-BDF0-5C61B6E125C2}" type="slidenum">
              <a:rPr lang="en-US" smtClean="0"/>
              <a:t>5</a:t>
            </a:fld>
            <a:endParaRPr lang="en-US"/>
          </a:p>
        </p:txBody>
      </p:sp>
    </p:spTree>
    <p:extLst>
      <p:ext uri="{BB962C8B-B14F-4D97-AF65-F5344CB8AC3E}">
        <p14:creationId xmlns:p14="http://schemas.microsoft.com/office/powerpoint/2010/main" val="386558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1B7A5-45F4-5F48-BDF0-5C61B6E125C2}" type="slidenum">
              <a:rPr lang="en-US" smtClean="0"/>
              <a:t>8</a:t>
            </a:fld>
            <a:endParaRPr lang="en-US"/>
          </a:p>
        </p:txBody>
      </p:sp>
    </p:spTree>
    <p:extLst>
      <p:ext uri="{BB962C8B-B14F-4D97-AF65-F5344CB8AC3E}">
        <p14:creationId xmlns:p14="http://schemas.microsoft.com/office/powerpoint/2010/main" val="378783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3B42CA-4C16-2346-BC17-7E06AFDD541E}"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276025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B42CA-4C16-2346-BC17-7E06AFDD541E}"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15416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B42CA-4C16-2346-BC17-7E06AFDD541E}"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387201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B42CA-4C16-2346-BC17-7E06AFDD541E}"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4590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3B42CA-4C16-2346-BC17-7E06AFDD541E}"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20040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B42CA-4C16-2346-BC17-7E06AFDD541E}"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119672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B42CA-4C16-2346-BC17-7E06AFDD541E}" type="datetimeFigureOut">
              <a:rPr lang="en-US" smtClean="0"/>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278064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B42CA-4C16-2346-BC17-7E06AFDD541E}" type="datetimeFigureOut">
              <a:rPr lang="en-US" smtClean="0"/>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208207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B42CA-4C16-2346-BC17-7E06AFDD541E}" type="datetimeFigureOut">
              <a:rPr lang="en-US" smtClean="0"/>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137987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3B42CA-4C16-2346-BC17-7E06AFDD541E}"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362909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3B42CA-4C16-2346-BC17-7E06AFDD541E}"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04C22-0CD2-9440-ADFF-236A9F35FF6A}" type="slidenum">
              <a:rPr lang="en-US" smtClean="0"/>
              <a:t>‹#›</a:t>
            </a:fld>
            <a:endParaRPr lang="en-US"/>
          </a:p>
        </p:txBody>
      </p:sp>
    </p:spTree>
    <p:extLst>
      <p:ext uri="{BB962C8B-B14F-4D97-AF65-F5344CB8AC3E}">
        <p14:creationId xmlns:p14="http://schemas.microsoft.com/office/powerpoint/2010/main" val="16859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43B42CA-4C16-2346-BC17-7E06AFDD541E}" type="datetimeFigureOut">
              <a:rPr lang="en-US" smtClean="0"/>
              <a:t>11/21/2019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504C22-0CD2-9440-ADFF-236A9F35FF6A}" type="slidenum">
              <a:rPr lang="en-US" smtClean="0"/>
              <a:t>‹#›</a:t>
            </a:fld>
            <a:endParaRPr lang="en-US"/>
          </a:p>
        </p:txBody>
      </p:sp>
    </p:spTree>
    <p:extLst>
      <p:ext uri="{BB962C8B-B14F-4D97-AF65-F5344CB8AC3E}">
        <p14:creationId xmlns:p14="http://schemas.microsoft.com/office/powerpoint/2010/main" val="2566261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67EEF8-1440-4668-9356-D77826AC6E00}"/>
              </a:ext>
            </a:extLst>
          </p:cNvPr>
          <p:cNvSpPr>
            <a:spLocks noGrp="1"/>
          </p:cNvSpPr>
          <p:nvPr>
            <p:ph type="title"/>
          </p:nvPr>
        </p:nvSpPr>
        <p:spPr>
          <a:xfrm>
            <a:off x="334739" y="241188"/>
            <a:ext cx="7886700" cy="994172"/>
          </a:xfrm>
        </p:spPr>
        <p:txBody>
          <a:bodyPr>
            <a:normAutofit/>
          </a:bodyPr>
          <a:lstStyle/>
          <a:p>
            <a:r>
              <a:rPr lang="en-US" sz="2400" b="1" dirty="0">
                <a:solidFill>
                  <a:srgbClr val="0000FF"/>
                </a:solidFill>
                <a:latin typeface="+mn-lt"/>
                <a:cs typeface="Arial"/>
              </a:rPr>
              <a:t>Basic Science of HIV Comorbidities: The Microbiome</a:t>
            </a:r>
            <a:br>
              <a:rPr lang="en-US" sz="2400" b="1" dirty="0">
                <a:solidFill>
                  <a:srgbClr val="0000FF"/>
                </a:solidFill>
                <a:cs typeface="Arial"/>
              </a:rPr>
            </a:br>
            <a:endParaRPr lang="en-US" sz="2400" dirty="0"/>
          </a:p>
        </p:txBody>
      </p:sp>
      <p:sp>
        <p:nvSpPr>
          <p:cNvPr id="15" name="Line 5">
            <a:extLst>
              <a:ext uri="{FF2B5EF4-FFF2-40B4-BE49-F238E27FC236}">
                <a16:creationId xmlns:a16="http://schemas.microsoft.com/office/drawing/2014/main" id="{C43267D2-EFF4-4E43-9333-4D91451C2CC3}"/>
              </a:ext>
              <a:ext uri="{C183D7F6-B498-43B3-948B-1728B52AA6E4}">
                <adec:decorative xmlns:adec="http://schemas.microsoft.com/office/drawing/2017/decorative" val="1"/>
              </a:ext>
            </a:extLst>
          </p:cNvPr>
          <p:cNvSpPr>
            <a:spLocks noChangeShapeType="1"/>
          </p:cNvSpPr>
          <p:nvPr/>
        </p:nvSpPr>
        <p:spPr bwMode="auto">
          <a:xfrm flipV="1">
            <a:off x="0" y="859171"/>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a:endParaRPr>
          </a:p>
        </p:txBody>
      </p:sp>
      <p:pic>
        <p:nvPicPr>
          <p:cNvPr id="7" name="Picture 6">
            <a:extLst>
              <a:ext uri="{FF2B5EF4-FFF2-40B4-BE49-F238E27FC236}">
                <a16:creationId xmlns:a16="http://schemas.microsoft.com/office/drawing/2014/main" id="{80C65643-CEB4-1246-9D4E-4ACE4F1510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17627" y="1131554"/>
            <a:ext cx="6321020" cy="2820618"/>
          </a:xfrm>
          <a:prstGeom prst="rect">
            <a:avLst/>
          </a:prstGeom>
        </p:spPr>
      </p:pic>
      <p:sp>
        <p:nvSpPr>
          <p:cNvPr id="2" name="Rectangle 1">
            <a:extLst>
              <a:ext uri="{FF2B5EF4-FFF2-40B4-BE49-F238E27FC236}">
                <a16:creationId xmlns:a16="http://schemas.microsoft.com/office/drawing/2014/main" id="{D86D9304-C50D-5841-B79A-FE2904417E06}"/>
              </a:ext>
            </a:extLst>
          </p:cNvPr>
          <p:cNvSpPr/>
          <p:nvPr/>
        </p:nvSpPr>
        <p:spPr>
          <a:xfrm>
            <a:off x="1902012" y="4170937"/>
            <a:ext cx="5038835" cy="461665"/>
          </a:xfrm>
          <a:prstGeom prst="rect">
            <a:avLst/>
          </a:prstGeom>
          <a:solidFill>
            <a:schemeClr val="bg1"/>
          </a:solidFill>
        </p:spPr>
        <p:txBody>
          <a:bodyPr wrap="square">
            <a:spAutoFit/>
          </a:bodyPr>
          <a:lstStyle/>
          <a:p>
            <a:pPr algn="ctr"/>
            <a:r>
              <a:rPr lang="en-US" sz="1200" b="1" dirty="0">
                <a:solidFill>
                  <a:srgbClr val="0000FF"/>
                </a:solidFill>
                <a:cs typeface="Arial"/>
              </a:rPr>
              <a:t>Ron </a:t>
            </a:r>
            <a:r>
              <a:rPr lang="en-US" sz="1200" b="1" dirty="0" err="1">
                <a:solidFill>
                  <a:srgbClr val="0000FF"/>
                </a:solidFill>
                <a:cs typeface="Arial"/>
              </a:rPr>
              <a:t>Collman</a:t>
            </a:r>
            <a:r>
              <a:rPr lang="en-US" sz="1200" b="1" dirty="0">
                <a:solidFill>
                  <a:srgbClr val="0000FF"/>
                </a:solidFill>
                <a:cs typeface="Arial"/>
              </a:rPr>
              <a:t>, MD - University of Pennsylvania</a:t>
            </a:r>
          </a:p>
          <a:p>
            <a:pPr algn="ctr"/>
            <a:r>
              <a:rPr lang="en-US" sz="1200" b="1" dirty="0">
                <a:solidFill>
                  <a:srgbClr val="0000FF"/>
                </a:solidFill>
                <a:cs typeface="Arial"/>
              </a:rPr>
              <a:t>Dirk Dittmer, PhD - University of North Carolina</a:t>
            </a:r>
          </a:p>
        </p:txBody>
      </p:sp>
    </p:spTree>
    <p:extLst>
      <p:ext uri="{BB962C8B-B14F-4D97-AF65-F5344CB8AC3E}">
        <p14:creationId xmlns:p14="http://schemas.microsoft.com/office/powerpoint/2010/main" val="41129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8847-00C5-4658-A91B-7CBA0A12717C}"/>
              </a:ext>
            </a:extLst>
          </p:cNvPr>
          <p:cNvSpPr>
            <a:spLocks noGrp="1"/>
          </p:cNvSpPr>
          <p:nvPr>
            <p:ph type="title"/>
          </p:nvPr>
        </p:nvSpPr>
        <p:spPr/>
        <p:txBody>
          <a:bodyPr/>
          <a:lstStyle/>
          <a:p>
            <a:r>
              <a:rPr lang="en-US" dirty="0"/>
              <a:t>          </a:t>
            </a:r>
          </a:p>
        </p:txBody>
      </p:sp>
      <p:sp>
        <p:nvSpPr>
          <p:cNvPr id="4" name="TextBox 3">
            <a:extLst>
              <a:ext uri="{FF2B5EF4-FFF2-40B4-BE49-F238E27FC236}">
                <a16:creationId xmlns:a16="http://schemas.microsoft.com/office/drawing/2014/main" id="{7A8AC18A-0197-1F40-80F2-D62C4A8A7A72}"/>
              </a:ext>
            </a:extLst>
          </p:cNvPr>
          <p:cNvSpPr txBox="1"/>
          <p:nvPr/>
        </p:nvSpPr>
        <p:spPr>
          <a:xfrm>
            <a:off x="339127" y="105324"/>
            <a:ext cx="8388501" cy="461665"/>
          </a:xfrm>
          <a:prstGeom prst="rect">
            <a:avLst/>
          </a:prstGeom>
          <a:noFill/>
        </p:spPr>
        <p:txBody>
          <a:bodyPr wrap="square" rtlCol="0">
            <a:spAutoFit/>
          </a:bodyPr>
          <a:lstStyle/>
          <a:p>
            <a:pPr>
              <a:spcAft>
                <a:spcPts val="1200"/>
              </a:spcAft>
            </a:pPr>
            <a:r>
              <a:rPr lang="en-US" sz="2400" b="1" dirty="0">
                <a:solidFill>
                  <a:srgbClr val="0000FF"/>
                </a:solidFill>
                <a:cs typeface="Arial" panose="020B0604020202020204" pitchFamily="34" charset="0"/>
              </a:rPr>
              <a:t>Key question - 3</a:t>
            </a:r>
          </a:p>
        </p:txBody>
      </p:sp>
      <p:sp>
        <p:nvSpPr>
          <p:cNvPr id="6" name="Line 5">
            <a:extLst>
              <a:ext uri="{FF2B5EF4-FFF2-40B4-BE49-F238E27FC236}">
                <a16:creationId xmlns:a16="http://schemas.microsoft.com/office/drawing/2014/main" id="{B9488C16-07D6-9B43-9CC3-3DCB78FE68C8}"/>
              </a:ext>
              <a:ext uri="{C183D7F6-B498-43B3-948B-1728B52AA6E4}">
                <adec:decorative xmlns:adec="http://schemas.microsoft.com/office/drawing/2017/decorative" val="1"/>
              </a:ext>
            </a:extLst>
          </p:cNvPr>
          <p:cNvSpPr>
            <a:spLocks noChangeShapeType="1"/>
          </p:cNvSpPr>
          <p:nvPr/>
        </p:nvSpPr>
        <p:spPr bwMode="auto">
          <a:xfrm flipV="1">
            <a:off x="0" y="662787"/>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3" name="TextBox 2">
            <a:extLst>
              <a:ext uri="{FF2B5EF4-FFF2-40B4-BE49-F238E27FC236}">
                <a16:creationId xmlns:a16="http://schemas.microsoft.com/office/drawing/2014/main" id="{ADF4BB5D-1C0E-414C-8A71-C60B7189A244}"/>
              </a:ext>
            </a:extLst>
          </p:cNvPr>
          <p:cNvSpPr txBox="1"/>
          <p:nvPr/>
        </p:nvSpPr>
        <p:spPr>
          <a:xfrm>
            <a:off x="466928" y="769464"/>
            <a:ext cx="8326876" cy="2654573"/>
          </a:xfrm>
          <a:prstGeom prst="rect">
            <a:avLst/>
          </a:prstGeom>
          <a:noFill/>
        </p:spPr>
        <p:txBody>
          <a:bodyPr wrap="square" rtlCol="0">
            <a:spAutoFit/>
          </a:bodyPr>
          <a:lstStyle/>
          <a:p>
            <a:pPr>
              <a:spcAft>
                <a:spcPts val="900"/>
              </a:spcAft>
              <a:tabLst>
                <a:tab pos="225425" algn="l"/>
              </a:tabLst>
            </a:pPr>
            <a:r>
              <a:rPr lang="en-US" sz="1600" dirty="0">
                <a:cs typeface="Arial" panose="020B0604020202020204" pitchFamily="34" charset="0"/>
              </a:rPr>
              <a:t>3.	What are the </a:t>
            </a:r>
            <a:r>
              <a:rPr lang="en-US" sz="1600" b="1" dirty="0">
                <a:solidFill>
                  <a:srgbClr val="0432FF"/>
                </a:solidFill>
                <a:cs typeface="Arial" panose="020B0604020202020204" pitchFamily="34" charset="0"/>
              </a:rPr>
              <a:t>mechanisms</a:t>
            </a:r>
            <a:r>
              <a:rPr lang="en-US" sz="1600" dirty="0">
                <a:cs typeface="Arial" panose="020B0604020202020204" pitchFamily="34" charset="0"/>
              </a:rPr>
              <a:t> of host/HIV/microbiome interactions?</a:t>
            </a:r>
          </a:p>
          <a:p>
            <a:pPr marL="576263" lvl="1" indent="-233363">
              <a:spcAft>
                <a:spcPts val="900"/>
              </a:spcAft>
              <a:buFont typeface="Arial" panose="020B0604020202020204" pitchFamily="34" charset="0"/>
              <a:buChar char="•"/>
              <a:tabLst>
                <a:tab pos="225425" algn="l"/>
              </a:tabLst>
            </a:pPr>
            <a:r>
              <a:rPr lang="en-US" sz="1600" dirty="0">
                <a:cs typeface="Arial" panose="020B0604020202020204" pitchFamily="34" charset="0"/>
              </a:rPr>
              <a:t>What are the mediators responsible (protein, carbohydrate, small molecule metabolomic, other), and how do microbial products influence the host metabolome, and vice-versa? How does ART impact these pathways?</a:t>
            </a:r>
          </a:p>
          <a:p>
            <a:pPr marL="576263" lvl="1" indent="-233363">
              <a:spcAft>
                <a:spcPts val="900"/>
              </a:spcAft>
              <a:buFont typeface="Arial" panose="020B0604020202020204" pitchFamily="34" charset="0"/>
              <a:buChar char="•"/>
              <a:tabLst>
                <a:tab pos="225425" algn="l"/>
              </a:tabLst>
            </a:pPr>
            <a:r>
              <a:rPr lang="en-US" sz="1600" dirty="0">
                <a:cs typeface="Arial" panose="020B0604020202020204" pitchFamily="34" charset="0"/>
              </a:rPr>
              <a:t>Beyond taxonomy, what functional changes to the microbiome are involved in these mechanisms?  </a:t>
            </a:r>
          </a:p>
          <a:p>
            <a:pPr marL="576263" lvl="1" indent="-233363">
              <a:spcAft>
                <a:spcPts val="900"/>
              </a:spcAft>
              <a:buFont typeface="Arial" panose="020B0604020202020204" pitchFamily="34" charset="0"/>
              <a:buChar char="•"/>
              <a:tabLst>
                <a:tab pos="225425" algn="l"/>
              </a:tabLst>
            </a:pPr>
            <a:r>
              <a:rPr lang="en-US" sz="1600" dirty="0">
                <a:cs typeface="Arial" panose="020B0604020202020204" pitchFamily="34" charset="0"/>
              </a:rPr>
              <a:t>Are new bioinformatic and statistical tools needed to more completely describe these mechanisms and relationship to host gene expression and immune/inflammatory mediators?</a:t>
            </a:r>
          </a:p>
        </p:txBody>
      </p:sp>
      <p:pic>
        <p:nvPicPr>
          <p:cNvPr id="5" name="Picture 4">
            <a:extLst>
              <a:ext uri="{FF2B5EF4-FFF2-40B4-BE49-F238E27FC236}">
                <a16:creationId xmlns:a16="http://schemas.microsoft.com/office/drawing/2014/main" id="{17F71280-2BE5-EA4D-93E0-8B84A2988A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11716" y="4196457"/>
            <a:ext cx="1356258" cy="891739"/>
          </a:xfrm>
          <a:prstGeom prst="rect">
            <a:avLst/>
          </a:prstGeom>
        </p:spPr>
      </p:pic>
    </p:spTree>
    <p:extLst>
      <p:ext uri="{BB962C8B-B14F-4D97-AF65-F5344CB8AC3E}">
        <p14:creationId xmlns:p14="http://schemas.microsoft.com/office/powerpoint/2010/main" val="427199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24B4-553B-41A5-8674-57411F92307A}"/>
              </a:ext>
            </a:extLst>
          </p:cNvPr>
          <p:cNvSpPr>
            <a:spLocks noGrp="1"/>
          </p:cNvSpPr>
          <p:nvPr>
            <p:ph type="title"/>
          </p:nvPr>
        </p:nvSpPr>
        <p:spPr/>
        <p:txBody>
          <a:bodyPr/>
          <a:lstStyle/>
          <a:p>
            <a:r>
              <a:rPr lang="en-US" dirty="0"/>
              <a:t>           </a:t>
            </a:r>
          </a:p>
        </p:txBody>
      </p:sp>
      <p:sp>
        <p:nvSpPr>
          <p:cNvPr id="4" name="TextBox 3">
            <a:extLst>
              <a:ext uri="{FF2B5EF4-FFF2-40B4-BE49-F238E27FC236}">
                <a16:creationId xmlns:a16="http://schemas.microsoft.com/office/drawing/2014/main" id="{7A8AC18A-0197-1F40-80F2-D62C4A8A7A72}"/>
              </a:ext>
            </a:extLst>
          </p:cNvPr>
          <p:cNvSpPr txBox="1"/>
          <p:nvPr/>
        </p:nvSpPr>
        <p:spPr>
          <a:xfrm>
            <a:off x="339127" y="105324"/>
            <a:ext cx="8388501" cy="461665"/>
          </a:xfrm>
          <a:prstGeom prst="rect">
            <a:avLst/>
          </a:prstGeom>
          <a:noFill/>
        </p:spPr>
        <p:txBody>
          <a:bodyPr wrap="square" rtlCol="0">
            <a:spAutoFit/>
          </a:bodyPr>
          <a:lstStyle/>
          <a:p>
            <a:pPr>
              <a:spcAft>
                <a:spcPts val="1200"/>
              </a:spcAft>
            </a:pPr>
            <a:r>
              <a:rPr lang="en-US" sz="2400" b="1" dirty="0">
                <a:solidFill>
                  <a:srgbClr val="0000FF"/>
                </a:solidFill>
                <a:cs typeface="Arial" panose="020B0604020202020204" pitchFamily="34" charset="0"/>
              </a:rPr>
              <a:t>Key question - 4</a:t>
            </a:r>
          </a:p>
        </p:txBody>
      </p:sp>
      <p:sp>
        <p:nvSpPr>
          <p:cNvPr id="6" name="Line 5">
            <a:extLst>
              <a:ext uri="{FF2B5EF4-FFF2-40B4-BE49-F238E27FC236}">
                <a16:creationId xmlns:a16="http://schemas.microsoft.com/office/drawing/2014/main" id="{AFB83DA7-F315-7B4E-8265-2D2A53C21DAB}"/>
              </a:ext>
              <a:ext uri="{C183D7F6-B498-43B3-948B-1728B52AA6E4}">
                <adec:decorative xmlns:adec="http://schemas.microsoft.com/office/drawing/2017/decorative" val="1"/>
              </a:ext>
            </a:extLst>
          </p:cNvPr>
          <p:cNvSpPr>
            <a:spLocks noChangeShapeType="1"/>
          </p:cNvSpPr>
          <p:nvPr/>
        </p:nvSpPr>
        <p:spPr bwMode="auto">
          <a:xfrm flipV="1">
            <a:off x="0" y="662787"/>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3" name="TextBox 2">
            <a:extLst>
              <a:ext uri="{FF2B5EF4-FFF2-40B4-BE49-F238E27FC236}">
                <a16:creationId xmlns:a16="http://schemas.microsoft.com/office/drawing/2014/main" id="{ADF4BB5D-1C0E-414C-8A71-C60B7189A244}"/>
              </a:ext>
            </a:extLst>
          </p:cNvPr>
          <p:cNvSpPr txBox="1"/>
          <p:nvPr/>
        </p:nvSpPr>
        <p:spPr>
          <a:xfrm>
            <a:off x="466928" y="769464"/>
            <a:ext cx="8326876" cy="2523768"/>
          </a:xfrm>
          <a:prstGeom prst="rect">
            <a:avLst/>
          </a:prstGeom>
          <a:noFill/>
        </p:spPr>
        <p:txBody>
          <a:bodyPr wrap="square" rtlCol="0">
            <a:spAutoFit/>
          </a:bodyPr>
          <a:lstStyle/>
          <a:p>
            <a:pPr marL="231775" indent="-231775">
              <a:spcAft>
                <a:spcPts val="900"/>
              </a:spcAft>
              <a:tabLst>
                <a:tab pos="225425" algn="l"/>
              </a:tabLst>
            </a:pPr>
            <a:r>
              <a:rPr lang="en-US" sz="1600" dirty="0">
                <a:cs typeface="Arial" panose="020B0604020202020204" pitchFamily="34" charset="0"/>
              </a:rPr>
              <a:t>4.	If causal or contributory - rather than just a consequence/association - </a:t>
            </a:r>
            <a:r>
              <a:rPr lang="en-US" sz="1600" b="1" dirty="0">
                <a:solidFill>
                  <a:srgbClr val="0432FF"/>
                </a:solidFill>
                <a:cs typeface="Arial" panose="020B0604020202020204" pitchFamily="34" charset="0"/>
              </a:rPr>
              <a:t>can the microbiome in HIV be manipulated</a:t>
            </a:r>
            <a:r>
              <a:rPr lang="en-US" sz="1600" dirty="0">
                <a:cs typeface="Arial" panose="020B0604020202020204" pitchFamily="34" charset="0"/>
              </a:rPr>
              <a:t> to modify these pathways?</a:t>
            </a:r>
          </a:p>
          <a:p>
            <a:pPr marL="628650" lvl="1" indent="-285750">
              <a:spcAft>
                <a:spcPts val="900"/>
              </a:spcAft>
              <a:buFont typeface="Arial" panose="020B0604020202020204" pitchFamily="34" charset="0"/>
              <a:buChar char="•"/>
              <a:tabLst>
                <a:tab pos="225425" algn="l"/>
              </a:tabLst>
            </a:pPr>
            <a:r>
              <a:rPr lang="en-US" sz="1600" dirty="0">
                <a:cs typeface="Arial" panose="020B0604020202020204" pitchFamily="34" charset="0"/>
              </a:rPr>
              <a:t>Via microbiome replacement, selective microbe targeting, microbe-directed small molecule therapeutics or other approaches?</a:t>
            </a:r>
          </a:p>
          <a:p>
            <a:pPr marL="628650" lvl="1" indent="-285750">
              <a:spcAft>
                <a:spcPts val="900"/>
              </a:spcAft>
              <a:buFont typeface="Arial" panose="020B0604020202020204" pitchFamily="34" charset="0"/>
              <a:buChar char="•"/>
              <a:tabLst>
                <a:tab pos="225425" algn="l"/>
              </a:tabLst>
            </a:pPr>
            <a:r>
              <a:rPr lang="en-US" sz="1600" dirty="0">
                <a:cs typeface="Arial" panose="020B0604020202020204" pitchFamily="34" charset="0"/>
              </a:rPr>
              <a:t>To be successful, would such approaches need to also target the injured mucosa to achieve sustained impact? </a:t>
            </a:r>
          </a:p>
          <a:p>
            <a:pPr>
              <a:spcAft>
                <a:spcPts val="900"/>
              </a:spcAft>
              <a:tabLst>
                <a:tab pos="225425" algn="l"/>
              </a:tabLst>
            </a:pPr>
            <a:endParaRPr lang="en-US" sz="1600" dirty="0">
              <a:cs typeface="Arial" panose="020B0604020202020204" pitchFamily="34" charset="0"/>
            </a:endParaRPr>
          </a:p>
          <a:p>
            <a:pPr>
              <a:spcAft>
                <a:spcPts val="900"/>
              </a:spcAft>
            </a:pPr>
            <a:endParaRPr lang="en-US" sz="1600" dirty="0" err="1">
              <a:cs typeface="Arial" panose="020B0604020202020204" pitchFamily="34" charset="0"/>
            </a:endParaRPr>
          </a:p>
        </p:txBody>
      </p:sp>
      <p:pic>
        <p:nvPicPr>
          <p:cNvPr id="5" name="Picture 4">
            <a:extLst>
              <a:ext uri="{FF2B5EF4-FFF2-40B4-BE49-F238E27FC236}">
                <a16:creationId xmlns:a16="http://schemas.microsoft.com/office/drawing/2014/main" id="{3CB18F9F-DB10-0340-9385-1CD1E4E176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11716" y="4196457"/>
            <a:ext cx="1356258" cy="891739"/>
          </a:xfrm>
          <a:prstGeom prst="rect">
            <a:avLst/>
          </a:prstGeom>
        </p:spPr>
      </p:pic>
    </p:spTree>
    <p:extLst>
      <p:ext uri="{BB962C8B-B14F-4D97-AF65-F5344CB8AC3E}">
        <p14:creationId xmlns:p14="http://schemas.microsoft.com/office/powerpoint/2010/main" val="10335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8649-3A1C-46E3-8305-8EF66370C1C7}"/>
              </a:ext>
            </a:extLst>
          </p:cNvPr>
          <p:cNvSpPr>
            <a:spLocks noGrp="1"/>
          </p:cNvSpPr>
          <p:nvPr>
            <p:ph type="title"/>
          </p:nvPr>
        </p:nvSpPr>
        <p:spPr/>
        <p:txBody>
          <a:bodyPr/>
          <a:lstStyle/>
          <a:p>
            <a:r>
              <a:rPr lang="en-US" dirty="0"/>
              <a:t>            </a:t>
            </a:r>
          </a:p>
        </p:txBody>
      </p:sp>
      <p:sp>
        <p:nvSpPr>
          <p:cNvPr id="4" name="TextBox 3">
            <a:extLst>
              <a:ext uri="{FF2B5EF4-FFF2-40B4-BE49-F238E27FC236}">
                <a16:creationId xmlns:a16="http://schemas.microsoft.com/office/drawing/2014/main" id="{7A8AC18A-0197-1F40-80F2-D62C4A8A7A72}"/>
              </a:ext>
            </a:extLst>
          </p:cNvPr>
          <p:cNvSpPr txBox="1"/>
          <p:nvPr/>
        </p:nvSpPr>
        <p:spPr>
          <a:xfrm>
            <a:off x="339127" y="105324"/>
            <a:ext cx="8388501" cy="461665"/>
          </a:xfrm>
          <a:prstGeom prst="rect">
            <a:avLst/>
          </a:prstGeom>
          <a:noFill/>
        </p:spPr>
        <p:txBody>
          <a:bodyPr wrap="square" rtlCol="0">
            <a:spAutoFit/>
          </a:bodyPr>
          <a:lstStyle/>
          <a:p>
            <a:pPr>
              <a:spcAft>
                <a:spcPts val="1200"/>
              </a:spcAft>
            </a:pPr>
            <a:r>
              <a:rPr lang="en-US" sz="2400" b="1" dirty="0">
                <a:solidFill>
                  <a:srgbClr val="0000FF"/>
                </a:solidFill>
                <a:cs typeface="Arial" panose="020B0604020202020204" pitchFamily="34" charset="0"/>
              </a:rPr>
              <a:t>Feasibility &amp; Path Forward</a:t>
            </a:r>
          </a:p>
        </p:txBody>
      </p:sp>
      <p:sp>
        <p:nvSpPr>
          <p:cNvPr id="6" name="Line 5">
            <a:extLst>
              <a:ext uri="{FF2B5EF4-FFF2-40B4-BE49-F238E27FC236}">
                <a16:creationId xmlns:a16="http://schemas.microsoft.com/office/drawing/2014/main" id="{AFB83DA7-F315-7B4E-8265-2D2A53C21DAB}"/>
              </a:ext>
              <a:ext uri="{C183D7F6-B498-43B3-948B-1728B52AA6E4}">
                <adec:decorative xmlns:adec="http://schemas.microsoft.com/office/drawing/2017/decorative" val="1"/>
              </a:ext>
            </a:extLst>
          </p:cNvPr>
          <p:cNvSpPr>
            <a:spLocks noChangeShapeType="1"/>
          </p:cNvSpPr>
          <p:nvPr/>
        </p:nvSpPr>
        <p:spPr bwMode="auto">
          <a:xfrm flipV="1">
            <a:off x="0" y="662787"/>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3" name="TextBox 2">
            <a:extLst>
              <a:ext uri="{FF2B5EF4-FFF2-40B4-BE49-F238E27FC236}">
                <a16:creationId xmlns:a16="http://schemas.microsoft.com/office/drawing/2014/main" id="{ADF4BB5D-1C0E-414C-8A71-C60B7189A244}"/>
              </a:ext>
            </a:extLst>
          </p:cNvPr>
          <p:cNvSpPr txBox="1"/>
          <p:nvPr/>
        </p:nvSpPr>
        <p:spPr>
          <a:xfrm>
            <a:off x="466928" y="769464"/>
            <a:ext cx="8326876" cy="3508653"/>
          </a:xfrm>
          <a:prstGeom prst="rect">
            <a:avLst/>
          </a:prstGeom>
          <a:noFill/>
        </p:spPr>
        <p:txBody>
          <a:bodyPr wrap="square" rtlCol="0">
            <a:spAutoFit/>
          </a:bodyPr>
          <a:lstStyle/>
          <a:p>
            <a:pPr marL="231775" indent="-231775">
              <a:spcAft>
                <a:spcPts val="900"/>
              </a:spcAft>
              <a:tabLst>
                <a:tab pos="225425" algn="l"/>
              </a:tabLst>
            </a:pPr>
            <a:r>
              <a:rPr lang="en-US" sz="1600" dirty="0">
                <a:cs typeface="Arial" panose="020B0604020202020204" pitchFamily="34" charset="0"/>
              </a:rPr>
              <a:t>•	Given the rapid progress in microbiome-organ function research, a focused effort in the context of HIV can leverage that progress to accelerate discovery regarding HIV comorbidities.  </a:t>
            </a:r>
          </a:p>
          <a:p>
            <a:pPr marL="231775" indent="-231775">
              <a:spcAft>
                <a:spcPts val="900"/>
              </a:spcAft>
              <a:tabLst>
                <a:tab pos="225425" algn="l"/>
              </a:tabLst>
            </a:pPr>
            <a:r>
              <a:rPr lang="en-US" sz="1600" dirty="0">
                <a:cs typeface="Arial" panose="020B0604020202020204" pitchFamily="34" charset="0"/>
              </a:rPr>
              <a:t>•	Incorporating microbiome/</a:t>
            </a:r>
            <a:r>
              <a:rPr lang="en-US" sz="1600" dirty="0" err="1">
                <a:cs typeface="Arial" panose="020B0604020202020204" pitchFamily="34" charset="0"/>
              </a:rPr>
              <a:t>virome</a:t>
            </a:r>
            <a:r>
              <a:rPr lang="en-US" sz="1600" dirty="0">
                <a:cs typeface="Arial" panose="020B0604020202020204" pitchFamily="34" charset="0"/>
              </a:rPr>
              <a:t>/ </a:t>
            </a:r>
            <a:r>
              <a:rPr lang="en-US" sz="1600" dirty="0" err="1">
                <a:cs typeface="Arial" panose="020B0604020202020204" pitchFamily="34" charset="0"/>
              </a:rPr>
              <a:t>fungome</a:t>
            </a:r>
            <a:r>
              <a:rPr lang="en-US" sz="1600" dirty="0">
                <a:cs typeface="Arial" panose="020B0604020202020204" pitchFamily="34" charset="0"/>
              </a:rPr>
              <a:t> and metabolome measurements into comorbidity-focused HIV clinical trials would provide a platform to advance discovery.</a:t>
            </a:r>
          </a:p>
          <a:p>
            <a:pPr marL="231775" indent="-231775">
              <a:spcAft>
                <a:spcPts val="900"/>
              </a:spcAft>
              <a:tabLst>
                <a:tab pos="225425" algn="l"/>
              </a:tabLst>
            </a:pPr>
            <a:r>
              <a:rPr lang="en-US" sz="1600" dirty="0">
                <a:cs typeface="Arial" panose="020B0604020202020204" pitchFamily="34" charset="0"/>
              </a:rPr>
              <a:t>•	In general, microbiome research murine models have been extremely valuable, but challenges exist in translation to HIV. </a:t>
            </a:r>
          </a:p>
          <a:p>
            <a:pPr marL="628650" lvl="1" indent="-285750">
              <a:spcAft>
                <a:spcPts val="900"/>
              </a:spcAft>
              <a:buFont typeface="Arial" panose="020B0604020202020204" pitchFamily="34" charset="0"/>
              <a:buChar char="•"/>
              <a:tabLst>
                <a:tab pos="225425" algn="l"/>
              </a:tabLst>
            </a:pPr>
            <a:r>
              <a:rPr lang="en-US" sz="1600" dirty="0">
                <a:cs typeface="Arial" panose="020B0604020202020204" pitchFamily="34" charset="0"/>
              </a:rPr>
              <a:t>Nonhuman primates infected with SIV are the best model for HIV pathogenesis, but logistically more challenging and some important differences exist between human and NHP with respect to the microbiome. </a:t>
            </a:r>
          </a:p>
          <a:p>
            <a:pPr marL="628650" lvl="1" indent="-285750">
              <a:spcAft>
                <a:spcPts val="900"/>
              </a:spcAft>
              <a:buFont typeface="Arial" panose="020B0604020202020204" pitchFamily="34" charset="0"/>
              <a:buChar char="•"/>
              <a:tabLst>
                <a:tab pos="225425" algn="l"/>
              </a:tabLst>
            </a:pPr>
            <a:r>
              <a:rPr lang="en-US" sz="1600" dirty="0">
                <a:cs typeface="Arial" panose="020B0604020202020204" pitchFamily="34" charset="0"/>
              </a:rPr>
              <a:t>A mix of small animal, human and innovative NHP studies will likely be needed to advance the field, and development of novel approaches that model the interaction between the microbiome and HIV-</a:t>
            </a:r>
            <a:r>
              <a:rPr lang="en-US" sz="1600" dirty="0" err="1">
                <a:cs typeface="Arial" panose="020B0604020202020204" pitchFamily="34" charset="0"/>
              </a:rPr>
              <a:t>comorbidies</a:t>
            </a:r>
            <a:r>
              <a:rPr lang="en-US" sz="1600" dirty="0">
                <a:cs typeface="Arial" panose="020B0604020202020204" pitchFamily="34" charset="0"/>
              </a:rPr>
              <a:t> will be necessary. </a:t>
            </a:r>
          </a:p>
        </p:txBody>
      </p:sp>
      <p:pic>
        <p:nvPicPr>
          <p:cNvPr id="5" name="Picture 4">
            <a:extLst>
              <a:ext uri="{FF2B5EF4-FFF2-40B4-BE49-F238E27FC236}">
                <a16:creationId xmlns:a16="http://schemas.microsoft.com/office/drawing/2014/main" id="{1F76BAB2-EAD5-3A4C-AAE8-65D99D2358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11716" y="4196457"/>
            <a:ext cx="1356258" cy="891739"/>
          </a:xfrm>
          <a:prstGeom prst="rect">
            <a:avLst/>
          </a:prstGeom>
        </p:spPr>
      </p:pic>
    </p:spTree>
    <p:extLst>
      <p:ext uri="{BB962C8B-B14F-4D97-AF65-F5344CB8AC3E}">
        <p14:creationId xmlns:p14="http://schemas.microsoft.com/office/powerpoint/2010/main" val="15956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6968-D756-4702-B690-24DE88131D61}"/>
              </a:ext>
            </a:extLst>
          </p:cNvPr>
          <p:cNvSpPr>
            <a:spLocks noGrp="1"/>
          </p:cNvSpPr>
          <p:nvPr>
            <p:ph type="title"/>
          </p:nvPr>
        </p:nvSpPr>
        <p:spPr/>
        <p:txBody>
          <a:bodyPr/>
          <a:lstStyle/>
          <a:p>
            <a:r>
              <a:rPr lang="en-US" dirty="0"/>
              <a:t>             </a:t>
            </a:r>
          </a:p>
        </p:txBody>
      </p:sp>
      <p:sp>
        <p:nvSpPr>
          <p:cNvPr id="4" name="TextBox 3">
            <a:extLst>
              <a:ext uri="{FF2B5EF4-FFF2-40B4-BE49-F238E27FC236}">
                <a16:creationId xmlns:a16="http://schemas.microsoft.com/office/drawing/2014/main" id="{7A8AC18A-0197-1F40-80F2-D62C4A8A7A72}"/>
              </a:ext>
            </a:extLst>
          </p:cNvPr>
          <p:cNvSpPr txBox="1"/>
          <p:nvPr/>
        </p:nvSpPr>
        <p:spPr>
          <a:xfrm>
            <a:off x="339127" y="105324"/>
            <a:ext cx="8388501" cy="830997"/>
          </a:xfrm>
          <a:prstGeom prst="rect">
            <a:avLst/>
          </a:prstGeom>
          <a:noFill/>
        </p:spPr>
        <p:txBody>
          <a:bodyPr wrap="square" rtlCol="0">
            <a:spAutoFit/>
          </a:bodyPr>
          <a:lstStyle/>
          <a:p>
            <a:pPr>
              <a:spcAft>
                <a:spcPts val="1200"/>
              </a:spcAft>
            </a:pPr>
            <a:r>
              <a:rPr lang="en-US" sz="2400" b="1" dirty="0">
                <a:solidFill>
                  <a:srgbClr val="0000FF"/>
                </a:solidFill>
                <a:cs typeface="Arial" panose="020B0604020202020204" pitchFamily="34" charset="0"/>
              </a:rPr>
              <a:t>5th International Workshop on Microbiome in HIV Pathogenesis, Prevention and Treatment</a:t>
            </a:r>
          </a:p>
        </p:txBody>
      </p:sp>
      <p:sp>
        <p:nvSpPr>
          <p:cNvPr id="6" name="Line 5">
            <a:extLst>
              <a:ext uri="{FF2B5EF4-FFF2-40B4-BE49-F238E27FC236}">
                <a16:creationId xmlns:a16="http://schemas.microsoft.com/office/drawing/2014/main" id="{AFB83DA7-F315-7B4E-8265-2D2A53C21DAB}"/>
              </a:ext>
              <a:ext uri="{C183D7F6-B498-43B3-948B-1728B52AA6E4}">
                <adec:decorative xmlns:adec="http://schemas.microsoft.com/office/drawing/2017/decorative" val="1"/>
              </a:ext>
            </a:extLst>
          </p:cNvPr>
          <p:cNvSpPr>
            <a:spLocks noChangeShapeType="1"/>
          </p:cNvSpPr>
          <p:nvPr/>
        </p:nvSpPr>
        <p:spPr bwMode="auto">
          <a:xfrm flipV="1">
            <a:off x="93518" y="1057642"/>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3" name="TextBox 2">
            <a:extLst>
              <a:ext uri="{FF2B5EF4-FFF2-40B4-BE49-F238E27FC236}">
                <a16:creationId xmlns:a16="http://schemas.microsoft.com/office/drawing/2014/main" id="{ADF4BB5D-1C0E-414C-8A71-C60B7189A244}"/>
              </a:ext>
            </a:extLst>
          </p:cNvPr>
          <p:cNvSpPr txBox="1"/>
          <p:nvPr/>
        </p:nvSpPr>
        <p:spPr>
          <a:xfrm>
            <a:off x="339127" y="1779686"/>
            <a:ext cx="2809318" cy="823302"/>
          </a:xfrm>
          <a:prstGeom prst="rect">
            <a:avLst/>
          </a:prstGeom>
          <a:noFill/>
        </p:spPr>
        <p:txBody>
          <a:bodyPr wrap="square" rtlCol="0">
            <a:spAutoFit/>
          </a:bodyPr>
          <a:lstStyle/>
          <a:p>
            <a:pPr marL="231775" indent="-231775">
              <a:spcAft>
                <a:spcPts val="900"/>
              </a:spcAft>
              <a:tabLst>
                <a:tab pos="225425" algn="l"/>
              </a:tabLst>
            </a:pPr>
            <a:r>
              <a:rPr lang="en-US" sz="2000" b="1" dirty="0">
                <a:cs typeface="Arial" panose="020B0604020202020204" pitchFamily="34" charset="0"/>
              </a:rPr>
              <a:t>October 16 &amp; 17, 2019</a:t>
            </a:r>
          </a:p>
          <a:p>
            <a:pPr marL="231775" indent="-231775">
              <a:spcAft>
                <a:spcPts val="900"/>
              </a:spcAft>
              <a:tabLst>
                <a:tab pos="225425" algn="l"/>
              </a:tabLst>
            </a:pPr>
            <a:r>
              <a:rPr lang="en-US" sz="2000" b="1" dirty="0">
                <a:cs typeface="Arial" panose="020B0604020202020204" pitchFamily="34" charset="0"/>
              </a:rPr>
              <a:t>Bethesda, MD</a:t>
            </a:r>
          </a:p>
        </p:txBody>
      </p:sp>
      <p:pic>
        <p:nvPicPr>
          <p:cNvPr id="5" name="Picture 4">
            <a:extLst>
              <a:ext uri="{FF2B5EF4-FFF2-40B4-BE49-F238E27FC236}">
                <a16:creationId xmlns:a16="http://schemas.microsoft.com/office/drawing/2014/main" id="{1F76BAB2-EAD5-3A4C-AAE8-65D99D2358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518" y="3564083"/>
            <a:ext cx="2239028" cy="1472160"/>
          </a:xfrm>
          <a:prstGeom prst="rect">
            <a:avLst/>
          </a:prstGeom>
        </p:spPr>
      </p:pic>
      <p:pic>
        <p:nvPicPr>
          <p:cNvPr id="7" name="Picture 6" descr="5th HIV Microbiome Workshop 2019. 16 October - 17 October 2019. Maryland USA">
            <a:extLst>
              <a:ext uri="{FF2B5EF4-FFF2-40B4-BE49-F238E27FC236}">
                <a16:creationId xmlns:a16="http://schemas.microsoft.com/office/drawing/2014/main" id="{56166411-CD57-7D4E-AA74-9CD13A510C0E}"/>
              </a:ext>
            </a:extLst>
          </p:cNvPr>
          <p:cNvPicPr>
            <a:picLocks noChangeAspect="1"/>
          </p:cNvPicPr>
          <p:nvPr/>
        </p:nvPicPr>
        <p:blipFill>
          <a:blip r:embed="rId3"/>
          <a:stretch>
            <a:fillRect/>
          </a:stretch>
        </p:blipFill>
        <p:spPr>
          <a:xfrm>
            <a:off x="3041319" y="1462898"/>
            <a:ext cx="5931389" cy="3573344"/>
          </a:xfrm>
          <a:prstGeom prst="rect">
            <a:avLst/>
          </a:prstGeom>
        </p:spPr>
      </p:pic>
    </p:spTree>
    <p:extLst>
      <p:ext uri="{BB962C8B-B14F-4D97-AF65-F5344CB8AC3E}">
        <p14:creationId xmlns:p14="http://schemas.microsoft.com/office/powerpoint/2010/main" val="232924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404EE8-60DB-44F1-BC8E-04245B5BFC39}"/>
              </a:ext>
            </a:extLst>
          </p:cNvPr>
          <p:cNvSpPr>
            <a:spLocks noGrp="1"/>
          </p:cNvSpPr>
          <p:nvPr>
            <p:ph type="title"/>
          </p:nvPr>
        </p:nvSpPr>
        <p:spPr>
          <a:xfrm>
            <a:off x="334738" y="282008"/>
            <a:ext cx="7886700" cy="994172"/>
          </a:xfrm>
        </p:spPr>
        <p:txBody>
          <a:bodyPr>
            <a:normAutofit/>
          </a:bodyPr>
          <a:lstStyle/>
          <a:p>
            <a:r>
              <a:rPr lang="en-US" sz="2400" b="1" dirty="0">
                <a:solidFill>
                  <a:srgbClr val="0000FF"/>
                </a:solidFill>
                <a:latin typeface="+mn-lt"/>
                <a:cs typeface="Arial"/>
              </a:rPr>
              <a:t>The Microbiome</a:t>
            </a:r>
            <a:br>
              <a:rPr lang="en-US" sz="3600" b="1" dirty="0">
                <a:solidFill>
                  <a:srgbClr val="0000FF"/>
                </a:solidFill>
                <a:cs typeface="Arial"/>
              </a:rPr>
            </a:br>
            <a:endParaRPr lang="en-US" dirty="0"/>
          </a:p>
        </p:txBody>
      </p:sp>
      <p:pic>
        <p:nvPicPr>
          <p:cNvPr id="7" name="Picture 6">
            <a:extLst>
              <a:ext uri="{FF2B5EF4-FFF2-40B4-BE49-F238E27FC236}">
                <a16:creationId xmlns:a16="http://schemas.microsoft.com/office/drawing/2014/main" id="{80C65643-CEB4-1246-9D4E-4ACE4F1510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26950" y="71454"/>
            <a:ext cx="1356258" cy="891739"/>
          </a:xfrm>
          <a:prstGeom prst="rect">
            <a:avLst/>
          </a:prstGeom>
        </p:spPr>
      </p:pic>
      <p:sp>
        <p:nvSpPr>
          <p:cNvPr id="14" name="Line 5">
            <a:extLst>
              <a:ext uri="{FF2B5EF4-FFF2-40B4-BE49-F238E27FC236}">
                <a16:creationId xmlns:a16="http://schemas.microsoft.com/office/drawing/2014/main" id="{79209ED7-AFBB-7A43-A2A0-2FCCB80FE814}"/>
              </a:ext>
              <a:ext uri="{C183D7F6-B498-43B3-948B-1728B52AA6E4}">
                <adec:decorative xmlns:adec="http://schemas.microsoft.com/office/drawing/2017/decorative" val="1"/>
              </a:ext>
            </a:extLst>
          </p:cNvPr>
          <p:cNvSpPr>
            <a:spLocks noChangeShapeType="1"/>
          </p:cNvSpPr>
          <p:nvPr/>
        </p:nvSpPr>
        <p:spPr bwMode="auto">
          <a:xfrm flipV="1">
            <a:off x="0" y="981911"/>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6" name="Rectangle 5">
            <a:extLst>
              <a:ext uri="{FF2B5EF4-FFF2-40B4-BE49-F238E27FC236}">
                <a16:creationId xmlns:a16="http://schemas.microsoft.com/office/drawing/2014/main" id="{4218CFAF-5F1A-154A-985C-3722FA073227}"/>
              </a:ext>
            </a:extLst>
          </p:cNvPr>
          <p:cNvSpPr/>
          <p:nvPr/>
        </p:nvSpPr>
        <p:spPr>
          <a:xfrm>
            <a:off x="332990" y="1268645"/>
            <a:ext cx="8301646" cy="584775"/>
          </a:xfrm>
          <a:prstGeom prst="rect">
            <a:avLst/>
          </a:prstGeom>
        </p:spPr>
        <p:txBody>
          <a:bodyPr wrap="square">
            <a:spAutoFit/>
          </a:bodyPr>
          <a:lstStyle/>
          <a:p>
            <a:r>
              <a:rPr lang="en-US" sz="1600" b="1" dirty="0">
                <a:cs typeface="Arial" panose="020B0604020202020204" pitchFamily="34" charset="0"/>
              </a:rPr>
              <a:t>The totality of microbial residents living in concert with the human body, along with their genes, functions, products</a:t>
            </a:r>
            <a:endParaRPr lang="en-US" sz="1400" dirty="0">
              <a:cs typeface="Arial" panose="020B0604020202020204" pitchFamily="34" charset="0"/>
            </a:endParaRPr>
          </a:p>
        </p:txBody>
      </p:sp>
      <p:sp>
        <p:nvSpPr>
          <p:cNvPr id="11" name="Rectangle 10">
            <a:extLst>
              <a:ext uri="{FF2B5EF4-FFF2-40B4-BE49-F238E27FC236}">
                <a16:creationId xmlns:a16="http://schemas.microsoft.com/office/drawing/2014/main" id="{7B47B523-051E-4245-B6A4-E067DDA94A09}"/>
              </a:ext>
              <a:ext uri="{C183D7F6-B498-43B3-948B-1728B52AA6E4}">
                <adec:decorative xmlns:adec="http://schemas.microsoft.com/office/drawing/2017/decorative" val="1"/>
              </a:ext>
            </a:extLst>
          </p:cNvPr>
          <p:cNvSpPr/>
          <p:nvPr/>
        </p:nvSpPr>
        <p:spPr>
          <a:xfrm>
            <a:off x="457775" y="2031695"/>
            <a:ext cx="3919217" cy="19559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Arial" panose="020B0604020202020204" pitchFamily="34" charset="0"/>
            </a:endParaRPr>
          </a:p>
        </p:txBody>
      </p:sp>
      <p:sp>
        <p:nvSpPr>
          <p:cNvPr id="2" name="Rectangle 1">
            <a:extLst>
              <a:ext uri="{FF2B5EF4-FFF2-40B4-BE49-F238E27FC236}">
                <a16:creationId xmlns:a16="http://schemas.microsoft.com/office/drawing/2014/main" id="{D86D9304-C50D-5841-B79A-FE2904417E06}"/>
              </a:ext>
            </a:extLst>
          </p:cNvPr>
          <p:cNvSpPr/>
          <p:nvPr/>
        </p:nvSpPr>
        <p:spPr>
          <a:xfrm>
            <a:off x="676564" y="2224830"/>
            <a:ext cx="3322078" cy="1569660"/>
          </a:xfrm>
          <a:prstGeom prst="rect">
            <a:avLst/>
          </a:prstGeom>
        </p:spPr>
        <p:txBody>
          <a:bodyPr wrap="square">
            <a:spAutoFit/>
          </a:bodyPr>
          <a:lstStyle/>
          <a:p>
            <a:pPr marL="115888" indent="-115888">
              <a:buFont typeface="Arial" panose="020B0604020202020204" pitchFamily="34" charset="0"/>
              <a:buChar char="•"/>
            </a:pPr>
            <a:r>
              <a:rPr lang="en-US" sz="1600" b="1" dirty="0">
                <a:solidFill>
                  <a:srgbClr val="0000FF"/>
                </a:solidFill>
                <a:cs typeface="Arial" panose="020B0604020202020204" pitchFamily="34" charset="0"/>
              </a:rPr>
              <a:t>Bacterial</a:t>
            </a:r>
          </a:p>
          <a:p>
            <a:pPr marL="115888" indent="-115888">
              <a:buFont typeface="Arial" panose="020B0604020202020204" pitchFamily="34" charset="0"/>
              <a:buChar char="•"/>
            </a:pPr>
            <a:r>
              <a:rPr lang="en-US" sz="1600" b="1" dirty="0">
                <a:solidFill>
                  <a:srgbClr val="0000FF"/>
                </a:solidFill>
                <a:cs typeface="Arial" panose="020B0604020202020204" pitchFamily="34" charset="0"/>
              </a:rPr>
              <a:t>Fungal</a:t>
            </a:r>
          </a:p>
          <a:p>
            <a:pPr marL="115888" indent="-115888">
              <a:buFont typeface="Arial" panose="020B0604020202020204" pitchFamily="34" charset="0"/>
              <a:buChar char="•"/>
            </a:pPr>
            <a:r>
              <a:rPr lang="en-US" sz="1600" b="1" dirty="0">
                <a:solidFill>
                  <a:srgbClr val="0000FF"/>
                </a:solidFill>
                <a:cs typeface="Arial" panose="020B0604020202020204" pitchFamily="34" charset="0"/>
              </a:rPr>
              <a:t>Viral</a:t>
            </a:r>
          </a:p>
          <a:p>
            <a:pPr marL="115888" indent="-115888">
              <a:buFont typeface="Arial" panose="020B0604020202020204" pitchFamily="34" charset="0"/>
              <a:buChar char="•"/>
            </a:pPr>
            <a:endParaRPr lang="en-US" sz="1600" b="1" dirty="0">
              <a:solidFill>
                <a:srgbClr val="0000FF"/>
              </a:solidFill>
              <a:cs typeface="Arial" panose="020B0604020202020204" pitchFamily="34" charset="0"/>
            </a:endParaRPr>
          </a:p>
          <a:p>
            <a:pPr marL="115888" indent="-115888">
              <a:buFont typeface="Arial" panose="020B0604020202020204" pitchFamily="34" charset="0"/>
              <a:buChar char="•"/>
            </a:pPr>
            <a:r>
              <a:rPr lang="en-US" sz="1600" b="1" dirty="0">
                <a:solidFill>
                  <a:srgbClr val="0000FF"/>
                </a:solidFill>
                <a:cs typeface="Arial" panose="020B0604020202020204" pitchFamily="34" charset="0"/>
              </a:rPr>
              <a:t>Developing world: </a:t>
            </a:r>
            <a:r>
              <a:rPr lang="en-US" sz="1600" b="1" dirty="0" err="1">
                <a:solidFill>
                  <a:srgbClr val="0000FF"/>
                </a:solidFill>
                <a:cs typeface="Arial" panose="020B0604020202020204" pitchFamily="34" charset="0"/>
              </a:rPr>
              <a:t>Protazoa</a:t>
            </a:r>
            <a:r>
              <a:rPr lang="en-US" sz="1600" b="1" dirty="0">
                <a:solidFill>
                  <a:srgbClr val="0000FF"/>
                </a:solidFill>
                <a:cs typeface="Arial" panose="020B0604020202020204" pitchFamily="34" charset="0"/>
              </a:rPr>
              <a:t> &amp; chronic colonizing “infections”</a:t>
            </a:r>
          </a:p>
        </p:txBody>
      </p:sp>
      <p:sp>
        <p:nvSpPr>
          <p:cNvPr id="12" name="Rectangle 11">
            <a:extLst>
              <a:ext uri="{FF2B5EF4-FFF2-40B4-BE49-F238E27FC236}">
                <a16:creationId xmlns:a16="http://schemas.microsoft.com/office/drawing/2014/main" id="{18C8078F-0472-014B-9F6B-85B5677B3E26}"/>
              </a:ext>
              <a:ext uri="{C183D7F6-B498-43B3-948B-1728B52AA6E4}">
                <adec:decorative xmlns:adec="http://schemas.microsoft.com/office/drawing/2017/decorative" val="1"/>
              </a:ext>
            </a:extLst>
          </p:cNvPr>
          <p:cNvSpPr/>
          <p:nvPr/>
        </p:nvSpPr>
        <p:spPr>
          <a:xfrm>
            <a:off x="4715419" y="2030043"/>
            <a:ext cx="3919217" cy="19043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Arial" panose="020B0604020202020204" pitchFamily="34" charset="0"/>
            </a:endParaRPr>
          </a:p>
        </p:txBody>
      </p:sp>
      <p:sp>
        <p:nvSpPr>
          <p:cNvPr id="13" name="Rectangle 12">
            <a:extLst>
              <a:ext uri="{FF2B5EF4-FFF2-40B4-BE49-F238E27FC236}">
                <a16:creationId xmlns:a16="http://schemas.microsoft.com/office/drawing/2014/main" id="{2AE697E8-338B-8346-B21A-D999F8859D15}"/>
              </a:ext>
            </a:extLst>
          </p:cNvPr>
          <p:cNvSpPr/>
          <p:nvPr/>
        </p:nvSpPr>
        <p:spPr>
          <a:xfrm>
            <a:off x="6228481" y="2045774"/>
            <a:ext cx="633891" cy="369332"/>
          </a:xfrm>
          <a:prstGeom prst="rect">
            <a:avLst/>
          </a:prstGeom>
        </p:spPr>
        <p:txBody>
          <a:bodyPr wrap="none">
            <a:spAutoFit/>
          </a:bodyPr>
          <a:lstStyle/>
          <a:p>
            <a:pPr algn="ctr"/>
            <a:r>
              <a:rPr lang="en-US" sz="1800" b="1" dirty="0">
                <a:solidFill>
                  <a:srgbClr val="0000FF"/>
                </a:solidFill>
                <a:cs typeface="Arial" panose="020B0604020202020204" pitchFamily="34" charset="0"/>
              </a:rPr>
              <a:t>Sites</a:t>
            </a:r>
          </a:p>
        </p:txBody>
      </p:sp>
      <p:sp>
        <p:nvSpPr>
          <p:cNvPr id="3" name="Rectangle 2">
            <a:extLst>
              <a:ext uri="{FF2B5EF4-FFF2-40B4-BE49-F238E27FC236}">
                <a16:creationId xmlns:a16="http://schemas.microsoft.com/office/drawing/2014/main" id="{A59292ED-32C5-2F4A-AD99-92C3EC405E55}"/>
              </a:ext>
            </a:extLst>
          </p:cNvPr>
          <p:cNvSpPr/>
          <p:nvPr/>
        </p:nvSpPr>
        <p:spPr>
          <a:xfrm>
            <a:off x="5038971" y="2430836"/>
            <a:ext cx="1800385" cy="1323439"/>
          </a:xfrm>
          <a:prstGeom prst="rect">
            <a:avLst/>
          </a:prstGeom>
        </p:spPr>
        <p:txBody>
          <a:bodyPr wrap="square">
            <a:spAutoFit/>
          </a:bodyPr>
          <a:lstStyle/>
          <a:p>
            <a:r>
              <a:rPr lang="en-US" sz="1600" b="1" dirty="0">
                <a:solidFill>
                  <a:srgbClr val="0000FF"/>
                </a:solidFill>
                <a:cs typeface="Arial" panose="020B0604020202020204" pitchFamily="34" charset="0"/>
              </a:rPr>
              <a:t>Gut</a:t>
            </a:r>
          </a:p>
          <a:p>
            <a:r>
              <a:rPr lang="en-US" sz="1600" b="1" dirty="0">
                <a:solidFill>
                  <a:srgbClr val="0000FF"/>
                </a:solidFill>
                <a:cs typeface="Arial" panose="020B0604020202020204" pitchFamily="34" charset="0"/>
              </a:rPr>
              <a:t>Oral</a:t>
            </a:r>
          </a:p>
          <a:p>
            <a:r>
              <a:rPr lang="en-US" sz="1600" b="1" dirty="0">
                <a:solidFill>
                  <a:srgbClr val="0000FF"/>
                </a:solidFill>
                <a:cs typeface="Arial" panose="020B0604020202020204" pitchFamily="34" charset="0"/>
              </a:rPr>
              <a:t>Respiratory tract</a:t>
            </a:r>
          </a:p>
          <a:p>
            <a:r>
              <a:rPr lang="en-US" sz="1600" b="1" dirty="0">
                <a:solidFill>
                  <a:srgbClr val="0000FF"/>
                </a:solidFill>
                <a:cs typeface="Arial" panose="020B0604020202020204" pitchFamily="34" charset="0"/>
              </a:rPr>
              <a:t>Plasma</a:t>
            </a:r>
          </a:p>
          <a:p>
            <a:endParaRPr lang="en-US" sz="1600" dirty="0">
              <a:cs typeface="Arial" panose="020B0604020202020204" pitchFamily="34" charset="0"/>
            </a:endParaRPr>
          </a:p>
        </p:txBody>
      </p:sp>
      <p:sp>
        <p:nvSpPr>
          <p:cNvPr id="10" name="Rectangle 9">
            <a:extLst>
              <a:ext uri="{FF2B5EF4-FFF2-40B4-BE49-F238E27FC236}">
                <a16:creationId xmlns:a16="http://schemas.microsoft.com/office/drawing/2014/main" id="{13A74CB8-2F63-EE42-959B-0474CD2525AB}"/>
              </a:ext>
            </a:extLst>
          </p:cNvPr>
          <p:cNvSpPr/>
          <p:nvPr/>
        </p:nvSpPr>
        <p:spPr>
          <a:xfrm>
            <a:off x="6839356" y="2412118"/>
            <a:ext cx="1623661" cy="1323439"/>
          </a:xfrm>
          <a:prstGeom prst="rect">
            <a:avLst/>
          </a:prstGeom>
        </p:spPr>
        <p:txBody>
          <a:bodyPr wrap="square">
            <a:spAutoFit/>
          </a:bodyPr>
          <a:lstStyle/>
          <a:p>
            <a:r>
              <a:rPr lang="en-US" sz="1600" b="1" dirty="0">
                <a:solidFill>
                  <a:srgbClr val="0000FF"/>
                </a:solidFill>
                <a:cs typeface="Arial" panose="020B0604020202020204" pitchFamily="34" charset="0"/>
              </a:rPr>
              <a:t>Rectum</a:t>
            </a:r>
          </a:p>
          <a:p>
            <a:r>
              <a:rPr lang="en-US" sz="1600" b="1" dirty="0">
                <a:solidFill>
                  <a:srgbClr val="0000FF"/>
                </a:solidFill>
                <a:cs typeface="Arial" panose="020B0604020202020204" pitchFamily="34" charset="0"/>
              </a:rPr>
              <a:t>Vagina</a:t>
            </a:r>
          </a:p>
          <a:p>
            <a:r>
              <a:rPr lang="en-US" sz="1600" b="1" dirty="0">
                <a:solidFill>
                  <a:srgbClr val="0000FF"/>
                </a:solidFill>
                <a:cs typeface="Arial" panose="020B0604020202020204" pitchFamily="34" charset="0"/>
              </a:rPr>
              <a:t>Male genital</a:t>
            </a:r>
          </a:p>
          <a:p>
            <a:r>
              <a:rPr lang="en-US" sz="1600" b="1" dirty="0">
                <a:solidFill>
                  <a:srgbClr val="0000FF"/>
                </a:solidFill>
                <a:cs typeface="Arial" panose="020B0604020202020204" pitchFamily="34" charset="0"/>
              </a:rPr>
              <a:t>Breast milk</a:t>
            </a:r>
          </a:p>
          <a:p>
            <a:r>
              <a:rPr lang="en-US" sz="1600" b="1" dirty="0">
                <a:solidFill>
                  <a:srgbClr val="0000FF"/>
                </a:solidFill>
                <a:cs typeface="Arial" panose="020B0604020202020204" pitchFamily="34" charset="0"/>
              </a:rPr>
              <a:t>Skin</a:t>
            </a:r>
          </a:p>
        </p:txBody>
      </p:sp>
    </p:spTree>
    <p:extLst>
      <p:ext uri="{BB962C8B-B14F-4D97-AF65-F5344CB8AC3E}">
        <p14:creationId xmlns:p14="http://schemas.microsoft.com/office/powerpoint/2010/main" val="76043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A653-FF72-43B7-AC20-47E56ABE72F6}"/>
              </a:ext>
            </a:extLst>
          </p:cNvPr>
          <p:cNvSpPr>
            <a:spLocks noGrp="1"/>
          </p:cNvSpPr>
          <p:nvPr>
            <p:ph type="title"/>
          </p:nvPr>
        </p:nvSpPr>
        <p:spPr>
          <a:xfrm>
            <a:off x="334738" y="81643"/>
            <a:ext cx="7886700" cy="982266"/>
          </a:xfrm>
        </p:spPr>
        <p:txBody>
          <a:bodyPr>
            <a:normAutofit/>
          </a:bodyPr>
          <a:lstStyle/>
          <a:p>
            <a:r>
              <a:rPr lang="en-US" sz="2400" b="1" dirty="0">
                <a:solidFill>
                  <a:srgbClr val="0000FF"/>
                </a:solidFill>
                <a:latin typeface="+mn-lt"/>
                <a:cs typeface="Arial"/>
              </a:rPr>
              <a:t>The Microbiome </a:t>
            </a:r>
            <a:endParaRPr lang="en-US" sz="2400" dirty="0">
              <a:latin typeface="+mn-lt"/>
            </a:endParaRPr>
          </a:p>
        </p:txBody>
      </p:sp>
      <p:pic>
        <p:nvPicPr>
          <p:cNvPr id="8" name="Picture 7">
            <a:extLst>
              <a:ext uri="{FF2B5EF4-FFF2-40B4-BE49-F238E27FC236}">
                <a16:creationId xmlns:a16="http://schemas.microsoft.com/office/drawing/2014/main" id="{5E40107C-64FA-7C4E-B2D3-93ED87EF34F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26950" y="71454"/>
            <a:ext cx="1356258" cy="891739"/>
          </a:xfrm>
          <a:prstGeom prst="rect">
            <a:avLst/>
          </a:prstGeom>
        </p:spPr>
      </p:pic>
      <p:sp>
        <p:nvSpPr>
          <p:cNvPr id="14" name="Line 5">
            <a:extLst>
              <a:ext uri="{FF2B5EF4-FFF2-40B4-BE49-F238E27FC236}">
                <a16:creationId xmlns:a16="http://schemas.microsoft.com/office/drawing/2014/main" id="{6F419CE5-BAD3-1441-9F66-96AFB64DEFB1}"/>
              </a:ext>
              <a:ext uri="{C183D7F6-B498-43B3-948B-1728B52AA6E4}">
                <adec:decorative xmlns:adec="http://schemas.microsoft.com/office/drawing/2017/decorative" val="1"/>
              </a:ext>
            </a:extLst>
          </p:cNvPr>
          <p:cNvSpPr>
            <a:spLocks noChangeShapeType="1"/>
          </p:cNvSpPr>
          <p:nvPr/>
        </p:nvSpPr>
        <p:spPr bwMode="auto">
          <a:xfrm flipV="1">
            <a:off x="0" y="981911"/>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a:endParaRPr>
          </a:p>
        </p:txBody>
      </p:sp>
      <p:sp>
        <p:nvSpPr>
          <p:cNvPr id="15" name="Rectangle 14">
            <a:extLst>
              <a:ext uri="{FF2B5EF4-FFF2-40B4-BE49-F238E27FC236}">
                <a16:creationId xmlns:a16="http://schemas.microsoft.com/office/drawing/2014/main" id="{B5897C46-68F3-1940-8BCD-9BCCC1CD3713}"/>
              </a:ext>
            </a:extLst>
          </p:cNvPr>
          <p:cNvSpPr/>
          <p:nvPr/>
        </p:nvSpPr>
        <p:spPr>
          <a:xfrm>
            <a:off x="332990" y="1268645"/>
            <a:ext cx="8301646" cy="584775"/>
          </a:xfrm>
          <a:prstGeom prst="rect">
            <a:avLst/>
          </a:prstGeom>
        </p:spPr>
        <p:txBody>
          <a:bodyPr wrap="square">
            <a:spAutoFit/>
          </a:bodyPr>
          <a:lstStyle/>
          <a:p>
            <a:r>
              <a:rPr lang="en-US" sz="1600" b="1" dirty="0">
                <a:cs typeface="Arial" panose="020B0604020202020204" pitchFamily="34" charset="0"/>
              </a:rPr>
              <a:t>The totality of microbial residents living in concert with the human body, along with their genes, functions, products</a:t>
            </a:r>
            <a:endParaRPr lang="en-US" sz="1400" dirty="0">
              <a:cs typeface="Arial" panose="020B0604020202020204" pitchFamily="34" charset="0"/>
            </a:endParaRPr>
          </a:p>
        </p:txBody>
      </p:sp>
      <p:sp>
        <p:nvSpPr>
          <p:cNvPr id="9" name="Rectangle 8">
            <a:extLst>
              <a:ext uri="{FF2B5EF4-FFF2-40B4-BE49-F238E27FC236}">
                <a16:creationId xmlns:a16="http://schemas.microsoft.com/office/drawing/2014/main" id="{6CF1BD60-6493-674D-A917-CA99C2067776}"/>
              </a:ext>
            </a:extLst>
          </p:cNvPr>
          <p:cNvSpPr/>
          <p:nvPr/>
        </p:nvSpPr>
        <p:spPr>
          <a:xfrm>
            <a:off x="362078" y="2196069"/>
            <a:ext cx="8419843" cy="1669688"/>
          </a:xfrm>
          <a:prstGeom prst="rect">
            <a:avLst/>
          </a:prstGeom>
        </p:spPr>
        <p:txBody>
          <a:bodyPr wrap="square">
            <a:spAutoFit/>
          </a:bodyPr>
          <a:lstStyle/>
          <a:p>
            <a:pPr marL="171450" indent="-171450">
              <a:spcAft>
                <a:spcPts val="900"/>
              </a:spcAft>
              <a:buFont typeface="Arial" panose="020B0604020202020204" pitchFamily="34" charset="0"/>
              <a:buChar char="•"/>
            </a:pPr>
            <a:r>
              <a:rPr lang="en-US" sz="1600" b="1" dirty="0">
                <a:solidFill>
                  <a:srgbClr val="0432FF"/>
                </a:solidFill>
                <a:cs typeface="Arial"/>
              </a:rPr>
              <a:t>Up to 10x as many bacterial cells in the human body as human cells</a:t>
            </a:r>
          </a:p>
          <a:p>
            <a:pPr marL="171450" indent="-171450">
              <a:spcAft>
                <a:spcPts val="900"/>
              </a:spcAft>
              <a:buFont typeface="Arial" panose="020B0604020202020204" pitchFamily="34" charset="0"/>
              <a:buChar char="•"/>
            </a:pPr>
            <a:r>
              <a:rPr lang="en-US" sz="1600" b="1" dirty="0">
                <a:solidFill>
                  <a:srgbClr val="0432FF"/>
                </a:solidFill>
                <a:cs typeface="Arial"/>
              </a:rPr>
              <a:t>Possibly 1000x as many different bacterial genes in the human bacterial microbiome than in the human genome</a:t>
            </a:r>
          </a:p>
          <a:p>
            <a:pPr marL="171450" indent="-171450">
              <a:spcAft>
                <a:spcPts val="900"/>
              </a:spcAft>
              <a:buFont typeface="Arial" panose="020B0604020202020204" pitchFamily="34" charset="0"/>
              <a:buChar char="•"/>
            </a:pPr>
            <a:r>
              <a:rPr lang="en-US" sz="1600" b="1" dirty="0">
                <a:solidFill>
                  <a:srgbClr val="0432FF"/>
                </a:solidFill>
                <a:cs typeface="Arial"/>
              </a:rPr>
              <a:t>Up to 1/3 of plasma small molecules are hypothesized to derive from gut microbiome sources</a:t>
            </a:r>
          </a:p>
          <a:p>
            <a:pPr marL="171450" indent="-171450">
              <a:spcAft>
                <a:spcPts val="900"/>
              </a:spcAft>
              <a:buFont typeface="Arial" panose="020B0604020202020204" pitchFamily="34" charset="0"/>
              <a:buChar char="•"/>
            </a:pPr>
            <a:r>
              <a:rPr lang="en-US" sz="1600" b="1" dirty="0">
                <a:solidFill>
                  <a:srgbClr val="0432FF"/>
                </a:solidFill>
                <a:cs typeface="Arial"/>
              </a:rPr>
              <a:t>The microbiome is influenced by age, geography, diet, behavior, drugs and many other factors</a:t>
            </a:r>
            <a:endParaRPr lang="en-US" sz="1600" dirty="0">
              <a:solidFill>
                <a:srgbClr val="0432FF"/>
              </a:solidFill>
            </a:endParaRPr>
          </a:p>
        </p:txBody>
      </p:sp>
    </p:spTree>
    <p:extLst>
      <p:ext uri="{BB962C8B-B14F-4D97-AF65-F5344CB8AC3E}">
        <p14:creationId xmlns:p14="http://schemas.microsoft.com/office/powerpoint/2010/main" val="287651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034A-B933-406E-823A-A12AA25484AF}"/>
              </a:ext>
            </a:extLst>
          </p:cNvPr>
          <p:cNvSpPr>
            <a:spLocks noGrp="1"/>
          </p:cNvSpPr>
          <p:nvPr>
            <p:ph type="title"/>
          </p:nvPr>
        </p:nvSpPr>
        <p:spPr>
          <a:xfrm>
            <a:off x="351073" y="181670"/>
            <a:ext cx="7886700" cy="1061854"/>
          </a:xfrm>
        </p:spPr>
        <p:txBody>
          <a:bodyPr>
            <a:normAutofit/>
          </a:bodyPr>
          <a:lstStyle/>
          <a:p>
            <a:br>
              <a:rPr lang="en-US" sz="3600" b="1" dirty="0">
                <a:solidFill>
                  <a:srgbClr val="0000FF"/>
                </a:solidFill>
                <a:cs typeface="Arial" panose="020B0604020202020204" pitchFamily="34" charset="0"/>
              </a:rPr>
            </a:br>
            <a:endParaRPr lang="en-US" dirty="0"/>
          </a:p>
        </p:txBody>
      </p:sp>
      <p:pic>
        <p:nvPicPr>
          <p:cNvPr id="4" name="Picture 3">
            <a:extLst>
              <a:ext uri="{FF2B5EF4-FFF2-40B4-BE49-F238E27FC236}">
                <a16:creationId xmlns:a16="http://schemas.microsoft.com/office/drawing/2014/main" id="{542F4E43-3711-E140-A68F-0A16BD50F5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26950" y="71454"/>
            <a:ext cx="1356258" cy="891739"/>
          </a:xfrm>
          <a:prstGeom prst="rect">
            <a:avLst/>
          </a:prstGeom>
        </p:spPr>
      </p:pic>
      <p:sp>
        <p:nvSpPr>
          <p:cNvPr id="17" name="Line 5">
            <a:extLst>
              <a:ext uri="{FF2B5EF4-FFF2-40B4-BE49-F238E27FC236}">
                <a16:creationId xmlns:a16="http://schemas.microsoft.com/office/drawing/2014/main" id="{B8EDDE9B-9BF5-A041-AB2C-53CC41F52607}"/>
              </a:ext>
              <a:ext uri="{C183D7F6-B498-43B3-948B-1728B52AA6E4}">
                <adec:decorative xmlns:adec="http://schemas.microsoft.com/office/drawing/2017/decorative" val="1"/>
              </a:ext>
            </a:extLst>
          </p:cNvPr>
          <p:cNvSpPr>
            <a:spLocks noChangeShapeType="1"/>
          </p:cNvSpPr>
          <p:nvPr/>
        </p:nvSpPr>
        <p:spPr bwMode="auto">
          <a:xfrm flipV="1">
            <a:off x="-1025" y="815187"/>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3" name="TextBox 2">
            <a:extLst>
              <a:ext uri="{FF2B5EF4-FFF2-40B4-BE49-F238E27FC236}">
                <a16:creationId xmlns:a16="http://schemas.microsoft.com/office/drawing/2014/main" id="{ADF4BB5D-1C0E-414C-8A71-C60B7189A244}"/>
              </a:ext>
            </a:extLst>
          </p:cNvPr>
          <p:cNvSpPr txBox="1"/>
          <p:nvPr/>
        </p:nvSpPr>
        <p:spPr>
          <a:xfrm>
            <a:off x="355941" y="206162"/>
            <a:ext cx="8235738" cy="4578176"/>
          </a:xfrm>
          <a:prstGeom prst="rect">
            <a:avLst/>
          </a:prstGeom>
          <a:noFill/>
        </p:spPr>
        <p:txBody>
          <a:bodyPr wrap="square" rtlCol="0">
            <a:spAutoFit/>
          </a:bodyPr>
          <a:lstStyle/>
          <a:p>
            <a:r>
              <a:rPr lang="en-US" sz="2400" b="1" dirty="0">
                <a:solidFill>
                  <a:srgbClr val="0000FF"/>
                </a:solidFill>
                <a:cs typeface="Arial" panose="020B0604020202020204" pitchFamily="34" charset="0"/>
              </a:rPr>
              <a:t>The Microbiome in Organ System Comorbidities</a:t>
            </a:r>
          </a:p>
          <a:p>
            <a:endParaRPr lang="en-US" dirty="0">
              <a:cs typeface="Arial" panose="020B0604020202020204" pitchFamily="34" charset="0"/>
            </a:endParaRPr>
          </a:p>
          <a:p>
            <a:pPr marL="285750" indent="-285750">
              <a:buFont typeface="Arial" panose="020B0604020202020204" pitchFamily="34" charset="0"/>
              <a:buChar char="•"/>
            </a:pPr>
            <a:endParaRPr lang="en-US" sz="1600" dirty="0">
              <a:cs typeface="Arial" panose="020B0604020202020204" pitchFamily="34" charset="0"/>
            </a:endParaRPr>
          </a:p>
          <a:p>
            <a:pPr marL="285750" indent="-285750">
              <a:spcAft>
                <a:spcPts val="900"/>
              </a:spcAft>
              <a:buFont typeface="Arial" panose="020B0604020202020204" pitchFamily="34" charset="0"/>
              <a:buChar char="•"/>
            </a:pPr>
            <a:r>
              <a:rPr lang="en-US" sz="1600" dirty="0">
                <a:cs typeface="Arial" panose="020B0604020202020204" pitchFamily="34" charset="0"/>
              </a:rPr>
              <a:t>In inflammatory bowel disease, gut microbial dysbiosis is strongly associated with local gut inflammation.</a:t>
            </a:r>
          </a:p>
          <a:p>
            <a:pPr marL="285750" indent="-285750">
              <a:spcAft>
                <a:spcPts val="900"/>
              </a:spcAft>
              <a:buFont typeface="Arial" panose="020B0604020202020204" pitchFamily="34" charset="0"/>
              <a:buChar char="•"/>
            </a:pPr>
            <a:r>
              <a:rPr lang="en-US" sz="1600" dirty="0">
                <a:cs typeface="Arial" panose="020B0604020202020204" pitchFamily="34" charset="0"/>
              </a:rPr>
              <a:t>An increasing number of organ system diseases that are relevant to HIV are associated with gut microbial dysbiosis and/or pathogenic mechanisms, including Cardiovascular, Metabolic syndrome, Neurological disorders, Liver disease</a:t>
            </a:r>
          </a:p>
          <a:p>
            <a:pPr marL="285750" indent="-285750">
              <a:buFont typeface="Arial" panose="020B0604020202020204" pitchFamily="34" charset="0"/>
              <a:buChar char="•"/>
            </a:pPr>
            <a:r>
              <a:rPr lang="en-US" sz="1600" dirty="0">
                <a:cs typeface="Arial" panose="020B0604020202020204" pitchFamily="34" charset="0"/>
              </a:rPr>
              <a:t>Pathway/mechanisms are thought to be mediated by </a:t>
            </a:r>
          </a:p>
          <a:p>
            <a:pPr marL="628650" lvl="1" indent="-285750">
              <a:buFont typeface="Arial" panose="020B0604020202020204" pitchFamily="34" charset="0"/>
              <a:buChar char="•"/>
            </a:pPr>
            <a:r>
              <a:rPr lang="en-US" sz="1600" dirty="0">
                <a:cs typeface="Arial" panose="020B0604020202020204" pitchFamily="34" charset="0"/>
              </a:rPr>
              <a:t>Systemic inflammation</a:t>
            </a:r>
          </a:p>
          <a:p>
            <a:pPr marL="628650" lvl="1" indent="-285750">
              <a:buFont typeface="Arial" panose="020B0604020202020204" pitchFamily="34" charset="0"/>
              <a:buChar char="•"/>
            </a:pPr>
            <a:r>
              <a:rPr lang="en-US" sz="1600" dirty="0">
                <a:cs typeface="Arial" panose="020B0604020202020204" pitchFamily="34" charset="0"/>
              </a:rPr>
              <a:t>Metabolomic alterations</a:t>
            </a:r>
          </a:p>
          <a:p>
            <a:pPr marL="628650" lvl="1" indent="-285750">
              <a:spcAft>
                <a:spcPts val="900"/>
              </a:spcAft>
              <a:buFont typeface="Arial" panose="020B0604020202020204" pitchFamily="34" charset="0"/>
              <a:buChar char="•"/>
            </a:pPr>
            <a:r>
              <a:rPr lang="en-US" sz="1600" dirty="0">
                <a:cs typeface="Arial" panose="020B0604020202020204" pitchFamily="34" charset="0"/>
              </a:rPr>
              <a:t>Local interactions (such as in cancer – gut &amp; lung) are implicated as well </a:t>
            </a:r>
          </a:p>
          <a:p>
            <a:pPr marL="285750" indent="-285750">
              <a:spcAft>
                <a:spcPts val="900"/>
              </a:spcAft>
              <a:buFont typeface="Arial" panose="020B0604020202020204" pitchFamily="34" charset="0"/>
              <a:buChar char="•"/>
            </a:pPr>
            <a:r>
              <a:rPr lang="en-US" sz="1600" dirty="0">
                <a:cs typeface="Arial" panose="020B0604020202020204" pitchFamily="34" charset="0"/>
              </a:rPr>
              <a:t>In animal models, modulation of the gut microbiome can impact some of these end organ pathologies</a:t>
            </a:r>
          </a:p>
          <a:p>
            <a:pPr marL="285750" indent="-285750">
              <a:buFont typeface="Arial" panose="020B0604020202020204" pitchFamily="34" charset="0"/>
              <a:buChar char="•"/>
            </a:pPr>
            <a:r>
              <a:rPr lang="en-US" sz="1600" dirty="0">
                <a:cs typeface="Arial" panose="020B0604020202020204" pitchFamily="34" charset="0"/>
              </a:rPr>
              <a:t>However, there is not yet definitive data that altering or targeting the gut microbiome in humans impacts downstream organ systems – many studies ongoing</a:t>
            </a:r>
          </a:p>
        </p:txBody>
      </p:sp>
    </p:spTree>
    <p:extLst>
      <p:ext uri="{BB962C8B-B14F-4D97-AF65-F5344CB8AC3E}">
        <p14:creationId xmlns:p14="http://schemas.microsoft.com/office/powerpoint/2010/main" val="310621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3661-C8BF-4563-BD68-99BEFEE1063E}"/>
              </a:ext>
            </a:extLst>
          </p:cNvPr>
          <p:cNvSpPr>
            <a:spLocks noGrp="1"/>
          </p:cNvSpPr>
          <p:nvPr>
            <p:ph type="title"/>
          </p:nvPr>
        </p:nvSpPr>
        <p:spPr/>
        <p:txBody>
          <a:bodyPr/>
          <a:lstStyle/>
          <a:p>
            <a:r>
              <a:rPr lang="en-US" dirty="0"/>
              <a:t> </a:t>
            </a:r>
          </a:p>
        </p:txBody>
      </p:sp>
      <p:grpSp>
        <p:nvGrpSpPr>
          <p:cNvPr id="18" name="Group 17" descr="Metabolic pathways of cardiovascular risk: Dietary Choline &amp; Carnitine is ingested. Gut microbial metabolism to TMA - absorbed to circulation leads to atherosclerosis, heart attack, stroke and/or death. Pro-atherogenic: &#10;- Correlated in humans&#10;- Causable in murine models&#10;- Preventable by gut microbial manipulation or small molecule targeting.&#10;Source Wong &amp; Hazen et al">
            <a:extLst>
              <a:ext uri="{FF2B5EF4-FFF2-40B4-BE49-F238E27FC236}">
                <a16:creationId xmlns:a16="http://schemas.microsoft.com/office/drawing/2014/main" id="{E8249F78-671D-4F9A-871D-E32A5AF0CA21}"/>
              </a:ext>
            </a:extLst>
          </p:cNvPr>
          <p:cNvGrpSpPr/>
          <p:nvPr/>
        </p:nvGrpSpPr>
        <p:grpSpPr>
          <a:xfrm>
            <a:off x="153422" y="190247"/>
            <a:ext cx="8831017" cy="2171301"/>
            <a:chOff x="153422" y="190247"/>
            <a:chExt cx="8831017" cy="2171301"/>
          </a:xfrm>
        </p:grpSpPr>
        <p:sp>
          <p:nvSpPr>
            <p:cNvPr id="16" name="TextBox 15">
              <a:extLst>
                <a:ext uri="{FF2B5EF4-FFF2-40B4-BE49-F238E27FC236}">
                  <a16:creationId xmlns:a16="http://schemas.microsoft.com/office/drawing/2014/main" id="{90948F08-ADDF-1040-80FB-8F6D012B7B8D}"/>
                </a:ext>
              </a:extLst>
            </p:cNvPr>
            <p:cNvSpPr txBox="1"/>
            <p:nvPr/>
          </p:nvSpPr>
          <p:spPr>
            <a:xfrm>
              <a:off x="7867667" y="1849133"/>
              <a:ext cx="983305" cy="200055"/>
            </a:xfrm>
            <a:prstGeom prst="rect">
              <a:avLst/>
            </a:prstGeom>
            <a:noFill/>
          </p:spPr>
          <p:txBody>
            <a:bodyPr wrap="square" rtlCol="0">
              <a:spAutoFit/>
            </a:bodyPr>
            <a:lstStyle/>
            <a:p>
              <a:r>
                <a:rPr lang="en-US" sz="700" i="1" dirty="0">
                  <a:cs typeface="Arial" panose="020B0604020202020204" pitchFamily="34" charset="0"/>
                </a:rPr>
                <a:t>Wang &amp; Hazen et al</a:t>
              </a:r>
            </a:p>
          </p:txBody>
        </p:sp>
        <p:sp>
          <p:nvSpPr>
            <p:cNvPr id="14" name="TextBox 13">
              <a:extLst>
                <a:ext uri="{FF2B5EF4-FFF2-40B4-BE49-F238E27FC236}">
                  <a16:creationId xmlns:a16="http://schemas.microsoft.com/office/drawing/2014/main" id="{6C044E58-54DA-6D40-83C4-3E4E95F9CEB9}"/>
                </a:ext>
              </a:extLst>
            </p:cNvPr>
            <p:cNvSpPr txBox="1"/>
            <p:nvPr/>
          </p:nvSpPr>
          <p:spPr>
            <a:xfrm>
              <a:off x="6858444" y="846210"/>
              <a:ext cx="1898930" cy="830997"/>
            </a:xfrm>
            <a:prstGeom prst="rect">
              <a:avLst/>
            </a:prstGeom>
            <a:noFill/>
          </p:spPr>
          <p:txBody>
            <a:bodyPr wrap="square" rtlCol="0">
              <a:spAutoFit/>
            </a:bodyPr>
            <a:lstStyle/>
            <a:p>
              <a:r>
                <a:rPr lang="en-US" sz="800" b="1" dirty="0">
                  <a:cs typeface="Arial" panose="020B0604020202020204" pitchFamily="34" charset="0"/>
                </a:rPr>
                <a:t>Pro-</a:t>
              </a:r>
              <a:r>
                <a:rPr lang="en-US" sz="800" b="1" dirty="0" err="1">
                  <a:cs typeface="Arial" panose="020B0604020202020204" pitchFamily="34" charset="0"/>
                </a:rPr>
                <a:t>atherogenic</a:t>
              </a:r>
              <a:r>
                <a:rPr lang="en-US" sz="800" b="1" dirty="0">
                  <a:cs typeface="Arial" panose="020B0604020202020204" pitchFamily="34" charset="0"/>
                </a:rPr>
                <a:t>:</a:t>
              </a:r>
            </a:p>
            <a:p>
              <a:pPr marL="171450" indent="-171450">
                <a:buFont typeface="Arial"/>
                <a:buChar char="•"/>
              </a:pPr>
              <a:r>
                <a:rPr lang="en-US" sz="800" b="1" dirty="0">
                  <a:cs typeface="Arial" panose="020B0604020202020204" pitchFamily="34" charset="0"/>
                </a:rPr>
                <a:t>Correlated in humans</a:t>
              </a:r>
            </a:p>
            <a:p>
              <a:pPr marL="171450" indent="-171450">
                <a:buFont typeface="Arial"/>
                <a:buChar char="•"/>
              </a:pPr>
              <a:r>
                <a:rPr lang="en-US" sz="800" b="1" dirty="0">
                  <a:cs typeface="Arial" panose="020B0604020202020204" pitchFamily="34" charset="0"/>
                </a:rPr>
                <a:t>Causative in murine models</a:t>
              </a:r>
            </a:p>
            <a:p>
              <a:pPr marL="171450" indent="-171450">
                <a:buFont typeface="Arial"/>
                <a:buChar char="•"/>
              </a:pPr>
              <a:r>
                <a:rPr lang="en-US" sz="800" b="1" dirty="0">
                  <a:cs typeface="Arial" panose="020B0604020202020204" pitchFamily="34" charset="0"/>
                </a:rPr>
                <a:t>Preventable by gut microbial manipulation or small molecule targeting</a:t>
              </a:r>
            </a:p>
          </p:txBody>
        </p:sp>
        <p:pic>
          <p:nvPicPr>
            <p:cNvPr id="9" name="Picture 244" descr="nature09922-f6">
              <a:extLst>
                <a:ext uri="{FF2B5EF4-FFF2-40B4-BE49-F238E27FC236}">
                  <a16:creationId xmlns:a16="http://schemas.microsoft.com/office/drawing/2014/main" id="{DF9EEF36-90CD-2644-9482-8D4CE63C7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118"/>
            <a:stretch/>
          </p:blipFill>
          <p:spPr bwMode="auto">
            <a:xfrm>
              <a:off x="663992" y="456877"/>
              <a:ext cx="6278275" cy="174430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136D459-E32C-8842-8937-BB40C8DBC156}"/>
                </a:ext>
              </a:extLst>
            </p:cNvPr>
            <p:cNvSpPr/>
            <p:nvPr/>
          </p:nvSpPr>
          <p:spPr>
            <a:xfrm>
              <a:off x="3024650" y="2005276"/>
              <a:ext cx="3228115" cy="2879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cs typeface="Arial" panose="020B0604020202020204" pitchFamily="34" charset="0"/>
              </a:endParaRPr>
            </a:p>
          </p:txBody>
        </p:sp>
        <p:sp>
          <p:nvSpPr>
            <p:cNvPr id="15" name="TextBox 14">
              <a:extLst>
                <a:ext uri="{FF2B5EF4-FFF2-40B4-BE49-F238E27FC236}">
                  <a16:creationId xmlns:a16="http://schemas.microsoft.com/office/drawing/2014/main" id="{A093A53D-5608-0240-89DB-BD00D8410FF4}"/>
                </a:ext>
              </a:extLst>
            </p:cNvPr>
            <p:cNvSpPr txBox="1"/>
            <p:nvPr/>
          </p:nvSpPr>
          <p:spPr>
            <a:xfrm>
              <a:off x="2948037" y="1961438"/>
              <a:ext cx="1931698" cy="338554"/>
            </a:xfrm>
            <a:prstGeom prst="rect">
              <a:avLst/>
            </a:prstGeom>
            <a:noFill/>
          </p:spPr>
          <p:txBody>
            <a:bodyPr wrap="square" rtlCol="0">
              <a:spAutoFit/>
            </a:bodyPr>
            <a:lstStyle/>
            <a:p>
              <a:r>
                <a:rPr lang="en-US" sz="800" b="1" dirty="0">
                  <a:cs typeface="Arial" panose="020B0604020202020204" pitchFamily="34" charset="0"/>
                </a:rPr>
                <a:t>Gut microbial metabolism to TMA - absorbed to circulation</a:t>
              </a:r>
            </a:p>
          </p:txBody>
        </p:sp>
        <p:sp>
          <p:nvSpPr>
            <p:cNvPr id="12" name="Rectangle 11">
              <a:extLst>
                <a:ext uri="{FF2B5EF4-FFF2-40B4-BE49-F238E27FC236}">
                  <a16:creationId xmlns:a16="http://schemas.microsoft.com/office/drawing/2014/main" id="{84FA4C8A-FED4-D84D-8F52-F60081F15840}"/>
                </a:ext>
              </a:extLst>
            </p:cNvPr>
            <p:cNvSpPr/>
            <p:nvPr/>
          </p:nvSpPr>
          <p:spPr>
            <a:xfrm>
              <a:off x="3198768" y="1687957"/>
              <a:ext cx="417879" cy="2879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cs typeface="Arial" panose="020B0604020202020204" pitchFamily="34" charset="0"/>
              </a:endParaRPr>
            </a:p>
          </p:txBody>
        </p:sp>
        <p:sp>
          <p:nvSpPr>
            <p:cNvPr id="8" name="Freeform 7">
              <a:extLst>
                <a:ext uri="{FF2B5EF4-FFF2-40B4-BE49-F238E27FC236}">
                  <a16:creationId xmlns:a16="http://schemas.microsoft.com/office/drawing/2014/main" id="{5BA4683F-EDC6-4844-B24A-0C537624BFD0}"/>
                </a:ext>
              </a:extLst>
            </p:cNvPr>
            <p:cNvSpPr/>
            <p:nvPr/>
          </p:nvSpPr>
          <p:spPr>
            <a:xfrm>
              <a:off x="1370294" y="741821"/>
              <a:ext cx="763133" cy="351979"/>
            </a:xfrm>
            <a:custGeom>
              <a:avLst/>
              <a:gdLst>
                <a:gd name="connsiteX0" fmla="*/ 0 w 690034"/>
                <a:gd name="connsiteY0" fmla="*/ 389820 h 389820"/>
                <a:gd name="connsiteX1" fmla="*/ 0 w 690034"/>
                <a:gd name="connsiteY1" fmla="*/ 389820 h 389820"/>
                <a:gd name="connsiteX2" fmla="*/ 29634 w 690034"/>
                <a:gd name="connsiteY2" fmla="*/ 368654 h 389820"/>
                <a:gd name="connsiteX3" fmla="*/ 42334 w 690034"/>
                <a:gd name="connsiteY3" fmla="*/ 364420 h 389820"/>
                <a:gd name="connsiteX4" fmla="*/ 50800 w 690034"/>
                <a:gd name="connsiteY4" fmla="*/ 351720 h 389820"/>
                <a:gd name="connsiteX5" fmla="*/ 76200 w 690034"/>
                <a:gd name="connsiteY5" fmla="*/ 326320 h 389820"/>
                <a:gd name="connsiteX6" fmla="*/ 97367 w 690034"/>
                <a:gd name="connsiteY6" fmla="*/ 288220 h 389820"/>
                <a:gd name="connsiteX7" fmla="*/ 105834 w 690034"/>
                <a:gd name="connsiteY7" fmla="*/ 275520 h 389820"/>
                <a:gd name="connsiteX8" fmla="*/ 131234 w 690034"/>
                <a:gd name="connsiteY8" fmla="*/ 250120 h 389820"/>
                <a:gd name="connsiteX9" fmla="*/ 152400 w 690034"/>
                <a:gd name="connsiteY9" fmla="*/ 224720 h 389820"/>
                <a:gd name="connsiteX10" fmla="*/ 182034 w 690034"/>
                <a:gd name="connsiteY10" fmla="*/ 195087 h 389820"/>
                <a:gd name="connsiteX11" fmla="*/ 215900 w 690034"/>
                <a:gd name="connsiteY11" fmla="*/ 165454 h 389820"/>
                <a:gd name="connsiteX12" fmla="*/ 228600 w 690034"/>
                <a:gd name="connsiteY12" fmla="*/ 156987 h 389820"/>
                <a:gd name="connsiteX13" fmla="*/ 254000 w 690034"/>
                <a:gd name="connsiteY13" fmla="*/ 148520 h 389820"/>
                <a:gd name="connsiteX14" fmla="*/ 287867 w 690034"/>
                <a:gd name="connsiteY14" fmla="*/ 127354 h 389820"/>
                <a:gd name="connsiteX15" fmla="*/ 325967 w 690034"/>
                <a:gd name="connsiteY15" fmla="*/ 114654 h 389820"/>
                <a:gd name="connsiteX16" fmla="*/ 338667 w 690034"/>
                <a:gd name="connsiteY16" fmla="*/ 110420 h 389820"/>
                <a:gd name="connsiteX17" fmla="*/ 355600 w 690034"/>
                <a:gd name="connsiteY17" fmla="*/ 106187 h 389820"/>
                <a:gd name="connsiteX18" fmla="*/ 385234 w 690034"/>
                <a:gd name="connsiteY18" fmla="*/ 89254 h 389820"/>
                <a:gd name="connsiteX19" fmla="*/ 402167 w 690034"/>
                <a:gd name="connsiteY19" fmla="*/ 76554 h 389820"/>
                <a:gd name="connsiteX20" fmla="*/ 414867 w 690034"/>
                <a:gd name="connsiteY20" fmla="*/ 72320 h 389820"/>
                <a:gd name="connsiteX21" fmla="*/ 427567 w 690034"/>
                <a:gd name="connsiteY21" fmla="*/ 63854 h 389820"/>
                <a:gd name="connsiteX22" fmla="*/ 444500 w 690034"/>
                <a:gd name="connsiteY22" fmla="*/ 55387 h 389820"/>
                <a:gd name="connsiteX23" fmla="*/ 457200 w 690034"/>
                <a:gd name="connsiteY23" fmla="*/ 46920 h 389820"/>
                <a:gd name="connsiteX24" fmla="*/ 516467 w 690034"/>
                <a:gd name="connsiteY24" fmla="*/ 34220 h 389820"/>
                <a:gd name="connsiteX25" fmla="*/ 567267 w 690034"/>
                <a:gd name="connsiteY25" fmla="*/ 25754 h 389820"/>
                <a:gd name="connsiteX26" fmla="*/ 584200 w 690034"/>
                <a:gd name="connsiteY26" fmla="*/ 21520 h 389820"/>
                <a:gd name="connsiteX27" fmla="*/ 609600 w 690034"/>
                <a:gd name="connsiteY27" fmla="*/ 17287 h 389820"/>
                <a:gd name="connsiteX28" fmla="*/ 643467 w 690034"/>
                <a:gd name="connsiteY28" fmla="*/ 8820 h 389820"/>
                <a:gd name="connsiteX29" fmla="*/ 660400 w 690034"/>
                <a:gd name="connsiteY29" fmla="*/ 4587 h 389820"/>
                <a:gd name="connsiteX30" fmla="*/ 673100 w 690034"/>
                <a:gd name="connsiteY30" fmla="*/ 354 h 389820"/>
                <a:gd name="connsiteX31" fmla="*/ 690034 w 690034"/>
                <a:gd name="connsiteY31" fmla="*/ 354 h 389820"/>
                <a:gd name="connsiteX32" fmla="*/ 630767 w 690034"/>
                <a:gd name="connsiteY32" fmla="*/ 8820 h 38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0034" h="389820">
                  <a:moveTo>
                    <a:pt x="0" y="389820"/>
                  </a:moveTo>
                  <a:lnTo>
                    <a:pt x="0" y="389820"/>
                  </a:lnTo>
                  <a:cubicBezTo>
                    <a:pt x="9878" y="382765"/>
                    <a:pt x="19225" y="374899"/>
                    <a:pt x="29634" y="368654"/>
                  </a:cubicBezTo>
                  <a:cubicBezTo>
                    <a:pt x="33460" y="366358"/>
                    <a:pt x="38850" y="367208"/>
                    <a:pt x="42334" y="364420"/>
                  </a:cubicBezTo>
                  <a:cubicBezTo>
                    <a:pt x="46307" y="361242"/>
                    <a:pt x="47420" y="355523"/>
                    <a:pt x="50800" y="351720"/>
                  </a:cubicBezTo>
                  <a:cubicBezTo>
                    <a:pt x="58755" y="342771"/>
                    <a:pt x="76200" y="326320"/>
                    <a:pt x="76200" y="326320"/>
                  </a:cubicBezTo>
                  <a:cubicBezTo>
                    <a:pt x="83652" y="303967"/>
                    <a:pt x="77959" y="317332"/>
                    <a:pt x="97367" y="288220"/>
                  </a:cubicBezTo>
                  <a:cubicBezTo>
                    <a:pt x="100189" y="283987"/>
                    <a:pt x="102236" y="279118"/>
                    <a:pt x="105834" y="275520"/>
                  </a:cubicBezTo>
                  <a:cubicBezTo>
                    <a:pt x="114301" y="267053"/>
                    <a:pt x="124593" y="260083"/>
                    <a:pt x="131234" y="250120"/>
                  </a:cubicBezTo>
                  <a:cubicBezTo>
                    <a:pt x="148556" y="224135"/>
                    <a:pt x="129589" y="250789"/>
                    <a:pt x="152400" y="224720"/>
                  </a:cubicBezTo>
                  <a:cubicBezTo>
                    <a:pt x="177037" y="196565"/>
                    <a:pt x="159268" y="210265"/>
                    <a:pt x="182034" y="195087"/>
                  </a:cubicBezTo>
                  <a:cubicBezTo>
                    <a:pt x="196144" y="173920"/>
                    <a:pt x="186266" y="185210"/>
                    <a:pt x="215900" y="165454"/>
                  </a:cubicBezTo>
                  <a:cubicBezTo>
                    <a:pt x="220133" y="162632"/>
                    <a:pt x="223773" y="158596"/>
                    <a:pt x="228600" y="156987"/>
                  </a:cubicBezTo>
                  <a:lnTo>
                    <a:pt x="254000" y="148520"/>
                  </a:lnTo>
                  <a:cubicBezTo>
                    <a:pt x="267418" y="128394"/>
                    <a:pt x="257640" y="137430"/>
                    <a:pt x="287867" y="127354"/>
                  </a:cubicBezTo>
                  <a:lnTo>
                    <a:pt x="325967" y="114654"/>
                  </a:lnTo>
                  <a:cubicBezTo>
                    <a:pt x="330200" y="113243"/>
                    <a:pt x="334338" y="111502"/>
                    <a:pt x="338667" y="110420"/>
                  </a:cubicBezTo>
                  <a:lnTo>
                    <a:pt x="355600" y="106187"/>
                  </a:lnTo>
                  <a:cubicBezTo>
                    <a:pt x="372132" y="97921"/>
                    <a:pt x="371275" y="99224"/>
                    <a:pt x="385234" y="89254"/>
                  </a:cubicBezTo>
                  <a:cubicBezTo>
                    <a:pt x="390975" y="85153"/>
                    <a:pt x="396041" y="80055"/>
                    <a:pt x="402167" y="76554"/>
                  </a:cubicBezTo>
                  <a:cubicBezTo>
                    <a:pt x="406041" y="74340"/>
                    <a:pt x="410876" y="74316"/>
                    <a:pt x="414867" y="72320"/>
                  </a:cubicBezTo>
                  <a:cubicBezTo>
                    <a:pt x="419418" y="70045"/>
                    <a:pt x="423150" y="66378"/>
                    <a:pt x="427567" y="63854"/>
                  </a:cubicBezTo>
                  <a:cubicBezTo>
                    <a:pt x="433046" y="60723"/>
                    <a:pt x="439021" y="58518"/>
                    <a:pt x="444500" y="55387"/>
                  </a:cubicBezTo>
                  <a:cubicBezTo>
                    <a:pt x="448917" y="52863"/>
                    <a:pt x="452551" y="48986"/>
                    <a:pt x="457200" y="46920"/>
                  </a:cubicBezTo>
                  <a:cubicBezTo>
                    <a:pt x="480801" y="36431"/>
                    <a:pt x="489796" y="37554"/>
                    <a:pt x="516467" y="34220"/>
                  </a:cubicBezTo>
                  <a:cubicBezTo>
                    <a:pt x="544828" y="24767"/>
                    <a:pt x="514599" y="33857"/>
                    <a:pt x="567267" y="25754"/>
                  </a:cubicBezTo>
                  <a:cubicBezTo>
                    <a:pt x="573017" y="24869"/>
                    <a:pt x="578495" y="22661"/>
                    <a:pt x="584200" y="21520"/>
                  </a:cubicBezTo>
                  <a:cubicBezTo>
                    <a:pt x="592617" y="19837"/>
                    <a:pt x="601155" y="18822"/>
                    <a:pt x="609600" y="17287"/>
                  </a:cubicBezTo>
                  <a:cubicBezTo>
                    <a:pt x="645113" y="10831"/>
                    <a:pt x="617758" y="16166"/>
                    <a:pt x="643467" y="8820"/>
                  </a:cubicBezTo>
                  <a:cubicBezTo>
                    <a:pt x="649061" y="7222"/>
                    <a:pt x="654806" y="6185"/>
                    <a:pt x="660400" y="4587"/>
                  </a:cubicBezTo>
                  <a:cubicBezTo>
                    <a:pt x="664691" y="3361"/>
                    <a:pt x="668683" y="985"/>
                    <a:pt x="673100" y="354"/>
                  </a:cubicBezTo>
                  <a:cubicBezTo>
                    <a:pt x="678688" y="-444"/>
                    <a:pt x="684389" y="354"/>
                    <a:pt x="690034" y="354"/>
                  </a:cubicBezTo>
                  <a:lnTo>
                    <a:pt x="630767" y="8820"/>
                  </a:lnTo>
                </a:path>
              </a:pathLst>
            </a:custGeom>
            <a:solidFill>
              <a:schemeClr val="bg1"/>
            </a:solidFill>
            <a:ln w="95250"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
                <a:cs typeface="Arial" panose="020B0604020202020204" pitchFamily="34" charset="0"/>
              </a:endParaRPr>
            </a:p>
          </p:txBody>
        </p:sp>
        <p:sp>
          <p:nvSpPr>
            <p:cNvPr id="10" name="Rectangle 9">
              <a:extLst>
                <a:ext uri="{FF2B5EF4-FFF2-40B4-BE49-F238E27FC236}">
                  <a16:creationId xmlns:a16="http://schemas.microsoft.com/office/drawing/2014/main" id="{81084FB1-3F11-F44D-8600-E62E40E08181}"/>
                </a:ext>
              </a:extLst>
            </p:cNvPr>
            <p:cNvSpPr/>
            <p:nvPr/>
          </p:nvSpPr>
          <p:spPr>
            <a:xfrm>
              <a:off x="1078822" y="1693006"/>
              <a:ext cx="919334" cy="536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cs typeface="Arial" panose="020B0604020202020204" pitchFamily="34" charset="0"/>
              </a:endParaRPr>
            </a:p>
          </p:txBody>
        </p:sp>
        <p:sp>
          <p:nvSpPr>
            <p:cNvPr id="13" name="TextBox 12">
              <a:extLst>
                <a:ext uri="{FF2B5EF4-FFF2-40B4-BE49-F238E27FC236}">
                  <a16:creationId xmlns:a16="http://schemas.microsoft.com/office/drawing/2014/main" id="{8BB6925B-5A7A-C547-9608-06FDC0665A3D}"/>
                </a:ext>
              </a:extLst>
            </p:cNvPr>
            <p:cNvSpPr txBox="1"/>
            <p:nvPr/>
          </p:nvSpPr>
          <p:spPr>
            <a:xfrm>
              <a:off x="1026685" y="1575499"/>
              <a:ext cx="1121631" cy="338554"/>
            </a:xfrm>
            <a:prstGeom prst="rect">
              <a:avLst/>
            </a:prstGeom>
            <a:noFill/>
          </p:spPr>
          <p:txBody>
            <a:bodyPr wrap="square" rtlCol="0">
              <a:spAutoFit/>
            </a:bodyPr>
            <a:lstStyle/>
            <a:p>
              <a:r>
                <a:rPr lang="en-US" sz="800" b="1" dirty="0">
                  <a:cs typeface="Arial" panose="020B0604020202020204" pitchFamily="34" charset="0"/>
                </a:rPr>
                <a:t>Dietary Choline</a:t>
              </a:r>
            </a:p>
            <a:p>
              <a:r>
                <a:rPr lang="en-US" sz="800" b="1" dirty="0">
                  <a:cs typeface="Arial" panose="020B0604020202020204" pitchFamily="34" charset="0"/>
                </a:rPr>
                <a:t>&amp; Carnitine</a:t>
              </a:r>
            </a:p>
          </p:txBody>
        </p:sp>
        <p:sp>
          <p:nvSpPr>
            <p:cNvPr id="25" name="TextBox 24">
              <a:extLst>
                <a:ext uri="{FF2B5EF4-FFF2-40B4-BE49-F238E27FC236}">
                  <a16:creationId xmlns:a16="http://schemas.microsoft.com/office/drawing/2014/main" id="{A901BC8C-2F39-FD44-8E64-C47E3084392F}"/>
                </a:ext>
              </a:extLst>
            </p:cNvPr>
            <p:cNvSpPr txBox="1"/>
            <p:nvPr/>
          </p:nvSpPr>
          <p:spPr>
            <a:xfrm>
              <a:off x="190244" y="234953"/>
              <a:ext cx="2303450" cy="461665"/>
            </a:xfrm>
            <a:prstGeom prst="rect">
              <a:avLst/>
            </a:prstGeom>
            <a:noFill/>
          </p:spPr>
          <p:txBody>
            <a:bodyPr wrap="square" rtlCol="0">
              <a:spAutoFit/>
            </a:bodyPr>
            <a:lstStyle/>
            <a:p>
              <a:r>
                <a:rPr lang="en-US" sz="1200" b="1" dirty="0">
                  <a:solidFill>
                    <a:srgbClr val="0432FF"/>
                  </a:solidFill>
                  <a:cs typeface="Arial" panose="020B0604020202020204" pitchFamily="34" charset="0"/>
                </a:rPr>
                <a:t>Metabolic pathways of cardiovascular risk</a:t>
              </a:r>
            </a:p>
          </p:txBody>
        </p:sp>
        <p:sp>
          <p:nvSpPr>
            <p:cNvPr id="4" name="Rectangle 3">
              <a:extLst>
                <a:ext uri="{FF2B5EF4-FFF2-40B4-BE49-F238E27FC236}">
                  <a16:creationId xmlns:a16="http://schemas.microsoft.com/office/drawing/2014/main" id="{33B20E04-1033-3A49-BEE4-46CE8C1C5290}"/>
                </a:ext>
              </a:extLst>
            </p:cNvPr>
            <p:cNvSpPr/>
            <p:nvPr/>
          </p:nvSpPr>
          <p:spPr>
            <a:xfrm>
              <a:off x="153422" y="190247"/>
              <a:ext cx="8831017" cy="2171301"/>
            </a:xfrm>
            <a:prstGeom prst="rect">
              <a:avLst/>
            </a:prstGeom>
            <a:noFill/>
            <a:ln w="127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spcAft>
                  <a:spcPts val="900"/>
                </a:spcAft>
                <a:tabLst>
                  <a:tab pos="225425" algn="l"/>
                </a:tabLst>
              </a:pPr>
              <a:r>
                <a:rPr lang="en-US" sz="1100" dirty="0"/>
                <a:t>Feasibility</a:t>
              </a:r>
            </a:p>
          </p:txBody>
        </p:sp>
      </p:grpSp>
      <p:grpSp>
        <p:nvGrpSpPr>
          <p:cNvPr id="26" name="Group 25" descr="Regulation of epithelial carcinogenesis. F. nucleatum expresses adhesins and lipopolysaccharide (LPS), which can have multiple influences on cell behavior.  ETBF coats tumors and recruits other bacteria to create a biofilm.  ETBF also recruits immune cells and promotes inflammation.  Polyketide synthase – expressing (pks*) E. coli may influence carcinogenesis through the generation of potentially mutagenic DNA adducts. Source: Garrett, Science 2019">
            <a:extLst>
              <a:ext uri="{FF2B5EF4-FFF2-40B4-BE49-F238E27FC236}">
                <a16:creationId xmlns:a16="http://schemas.microsoft.com/office/drawing/2014/main" id="{920F31A0-EB57-4871-B568-32BEF3802AE6}"/>
              </a:ext>
            </a:extLst>
          </p:cNvPr>
          <p:cNvGrpSpPr/>
          <p:nvPr/>
        </p:nvGrpSpPr>
        <p:grpSpPr>
          <a:xfrm>
            <a:off x="153422" y="2517835"/>
            <a:ext cx="4583423" cy="2489885"/>
            <a:chOff x="153422" y="2517835"/>
            <a:chExt cx="4583423" cy="2489885"/>
          </a:xfrm>
        </p:grpSpPr>
        <p:pic>
          <p:nvPicPr>
            <p:cNvPr id="19" name="Picture 18" descr="F. nucleatum expresses adhesins and lipopolysaccharide (LPS), which can have multiple influences on cell behavior.  ETBF coats tumors and recruits other bacteria to create a biofilm.  ETBF also recruits immune cells and promotes inflammation.  Polyketide synthase – expressing (pks*) E. coli may influence carcinogenesis through the generation of potentially mutagenic DNA adducts.">
              <a:extLst>
                <a:ext uri="{FF2B5EF4-FFF2-40B4-BE49-F238E27FC236}">
                  <a16:creationId xmlns:a16="http://schemas.microsoft.com/office/drawing/2014/main" id="{FA0920AC-568F-D748-BC53-D42CF9DA6C19}"/>
                </a:ext>
              </a:extLst>
            </p:cNvPr>
            <p:cNvPicPr>
              <a:picLocks noChangeAspect="1"/>
            </p:cNvPicPr>
            <p:nvPr/>
          </p:nvPicPr>
          <p:blipFill>
            <a:blip r:embed="rId4"/>
            <a:stretch>
              <a:fillRect/>
            </a:stretch>
          </p:blipFill>
          <p:spPr>
            <a:xfrm>
              <a:off x="190244" y="2905455"/>
              <a:ext cx="4546600" cy="2082800"/>
            </a:xfrm>
            <a:prstGeom prst="rect">
              <a:avLst/>
            </a:prstGeom>
            <a:ln w="12700">
              <a:noFill/>
            </a:ln>
          </p:spPr>
        </p:pic>
        <p:sp>
          <p:nvSpPr>
            <p:cNvPr id="24" name="TextBox 23">
              <a:extLst>
                <a:ext uri="{FF2B5EF4-FFF2-40B4-BE49-F238E27FC236}">
                  <a16:creationId xmlns:a16="http://schemas.microsoft.com/office/drawing/2014/main" id="{6C8214A2-936B-BC47-BD95-3E538630D6E2}"/>
                </a:ext>
              </a:extLst>
            </p:cNvPr>
            <p:cNvSpPr txBox="1"/>
            <p:nvPr/>
          </p:nvSpPr>
          <p:spPr>
            <a:xfrm>
              <a:off x="3631853" y="2573473"/>
              <a:ext cx="1016972" cy="200055"/>
            </a:xfrm>
            <a:prstGeom prst="rect">
              <a:avLst/>
            </a:prstGeom>
            <a:noFill/>
          </p:spPr>
          <p:txBody>
            <a:bodyPr wrap="square" rtlCol="0">
              <a:spAutoFit/>
            </a:bodyPr>
            <a:lstStyle/>
            <a:p>
              <a:r>
                <a:rPr lang="en-US" sz="700" i="1" dirty="0">
                  <a:cs typeface="Arial" panose="020B0604020202020204" pitchFamily="34" charset="0"/>
                </a:rPr>
                <a:t>Garrett, Science 2019</a:t>
              </a:r>
            </a:p>
          </p:txBody>
        </p:sp>
        <p:sp>
          <p:nvSpPr>
            <p:cNvPr id="21" name="TextBox 20">
              <a:extLst>
                <a:ext uri="{FF2B5EF4-FFF2-40B4-BE49-F238E27FC236}">
                  <a16:creationId xmlns:a16="http://schemas.microsoft.com/office/drawing/2014/main" id="{5F987B13-41CC-2B40-B926-8198051DB262}"/>
                </a:ext>
              </a:extLst>
            </p:cNvPr>
            <p:cNvSpPr txBox="1"/>
            <p:nvPr/>
          </p:nvSpPr>
          <p:spPr>
            <a:xfrm>
              <a:off x="190244" y="2548178"/>
              <a:ext cx="3353589" cy="276999"/>
            </a:xfrm>
            <a:prstGeom prst="rect">
              <a:avLst/>
            </a:prstGeom>
            <a:noFill/>
          </p:spPr>
          <p:txBody>
            <a:bodyPr wrap="square" rtlCol="0">
              <a:spAutoFit/>
            </a:bodyPr>
            <a:lstStyle/>
            <a:p>
              <a:r>
                <a:rPr lang="en-US" sz="1200" b="1" dirty="0">
                  <a:solidFill>
                    <a:srgbClr val="0432FF"/>
                  </a:solidFill>
                  <a:cs typeface="Arial" panose="020B0604020202020204" pitchFamily="34" charset="0"/>
                </a:rPr>
                <a:t>Regulation of epithelial carcinogenesis</a:t>
              </a:r>
            </a:p>
          </p:txBody>
        </p:sp>
        <p:sp>
          <p:nvSpPr>
            <p:cNvPr id="20" name="Rectangle 19">
              <a:extLst>
                <a:ext uri="{FF2B5EF4-FFF2-40B4-BE49-F238E27FC236}">
                  <a16:creationId xmlns:a16="http://schemas.microsoft.com/office/drawing/2014/main" id="{A08F9ED9-3766-4540-9E3B-409D4D6CC6BE}"/>
                </a:ext>
                <a:ext uri="{C183D7F6-B498-43B3-948B-1728B52AA6E4}">
                  <adec:decorative xmlns:adec="http://schemas.microsoft.com/office/drawing/2017/decorative" val="1"/>
                </a:ext>
              </a:extLst>
            </p:cNvPr>
            <p:cNvSpPr/>
            <p:nvPr/>
          </p:nvSpPr>
          <p:spPr>
            <a:xfrm flipV="1">
              <a:off x="153422" y="2517835"/>
              <a:ext cx="4583423" cy="2489885"/>
            </a:xfrm>
            <a:prstGeom prst="rect">
              <a:avLst/>
            </a:prstGeom>
            <a:noFill/>
            <a:ln w="127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Arial" panose="020B0604020202020204" pitchFamily="34" charset="0"/>
              </a:endParaRPr>
            </a:p>
          </p:txBody>
        </p:sp>
      </p:grpSp>
      <p:grpSp>
        <p:nvGrpSpPr>
          <p:cNvPr id="28" name="Group 27" descr="Checkpoint inhibitor immunotherapy efficacy. Fecal microbiota Transplantation (FMT) with non-responder microbiota, germ-free, tumor engraftment, anti-OD-1 therapy, tumor size increases and immune activation in T cells decreases. Fecal microbiota transplantation (FMT) with responder microbiota, germ-free, tumor engraftment, anti-PD-1 therapy, tumor size decreases, immune activation of T cells increases. Source: Lundberg, 2018 toconic.com">
            <a:extLst>
              <a:ext uri="{FF2B5EF4-FFF2-40B4-BE49-F238E27FC236}">
                <a16:creationId xmlns:a16="http://schemas.microsoft.com/office/drawing/2014/main" id="{01FB860A-A67E-44D3-B47D-1FF5473AD74A}"/>
              </a:ext>
            </a:extLst>
          </p:cNvPr>
          <p:cNvGrpSpPr/>
          <p:nvPr/>
        </p:nvGrpSpPr>
        <p:grpSpPr>
          <a:xfrm>
            <a:off x="4933944" y="2517835"/>
            <a:ext cx="4104704" cy="2500742"/>
            <a:chOff x="4879735" y="2506977"/>
            <a:chExt cx="4104704" cy="2500742"/>
          </a:xfrm>
        </p:grpSpPr>
        <p:pic>
          <p:nvPicPr>
            <p:cNvPr id="17" name="Picture 16" descr="Fecal microbiota Transplantation (FMT) with non-responder microbiota, germ-free, tumor engraftment, anti-OD-1 therapy, tumor size increases and immune activation in T cells decreases. Fecal microbiota transplantation (FMT) with responder microbiota, germ-free, tumor engraftment, anti-PD-1 therapy, tumor size decreases, immune activation of T cells increases.">
              <a:extLst>
                <a:ext uri="{FF2B5EF4-FFF2-40B4-BE49-F238E27FC236}">
                  <a16:creationId xmlns:a16="http://schemas.microsoft.com/office/drawing/2014/main" id="{849FE6E8-5E28-FA45-A1B4-7309851D531F}"/>
                </a:ext>
              </a:extLst>
            </p:cNvPr>
            <p:cNvPicPr>
              <a:picLocks noChangeAspect="1"/>
            </p:cNvPicPr>
            <p:nvPr/>
          </p:nvPicPr>
          <p:blipFill>
            <a:blip r:embed="rId5"/>
            <a:stretch>
              <a:fillRect/>
            </a:stretch>
          </p:blipFill>
          <p:spPr>
            <a:xfrm>
              <a:off x="5467988" y="2517834"/>
              <a:ext cx="3516451" cy="2489885"/>
            </a:xfrm>
            <a:prstGeom prst="rect">
              <a:avLst/>
            </a:prstGeom>
            <a:ln w="12700">
              <a:noFill/>
            </a:ln>
          </p:spPr>
        </p:pic>
        <p:sp>
          <p:nvSpPr>
            <p:cNvPr id="23" name="TextBox 22">
              <a:extLst>
                <a:ext uri="{FF2B5EF4-FFF2-40B4-BE49-F238E27FC236}">
                  <a16:creationId xmlns:a16="http://schemas.microsoft.com/office/drawing/2014/main" id="{A5A6169E-D1CE-D645-826F-7E1EBA2C098C}"/>
                </a:ext>
              </a:extLst>
            </p:cNvPr>
            <p:cNvSpPr txBox="1"/>
            <p:nvPr/>
          </p:nvSpPr>
          <p:spPr>
            <a:xfrm>
              <a:off x="5070845" y="4604216"/>
              <a:ext cx="962121" cy="307777"/>
            </a:xfrm>
            <a:prstGeom prst="rect">
              <a:avLst/>
            </a:prstGeom>
            <a:noFill/>
          </p:spPr>
          <p:txBody>
            <a:bodyPr wrap="square" rtlCol="0">
              <a:spAutoFit/>
            </a:bodyPr>
            <a:lstStyle/>
            <a:p>
              <a:r>
                <a:rPr lang="en-US" sz="700" i="1" dirty="0">
                  <a:cs typeface="Arial" panose="020B0604020202020204" pitchFamily="34" charset="0"/>
                </a:rPr>
                <a:t>Lundberg,2018 </a:t>
              </a:r>
              <a:r>
                <a:rPr lang="en-US" sz="700" i="1" dirty="0" err="1">
                  <a:cs typeface="Arial" panose="020B0604020202020204" pitchFamily="34" charset="0"/>
                </a:rPr>
                <a:t>taconic.com</a:t>
              </a:r>
              <a:endParaRPr lang="en-US" sz="700" i="1" dirty="0">
                <a:cs typeface="Arial" panose="020B0604020202020204" pitchFamily="34" charset="0"/>
              </a:endParaRPr>
            </a:p>
          </p:txBody>
        </p:sp>
        <p:sp>
          <p:nvSpPr>
            <p:cNvPr id="22" name="TextBox 21">
              <a:extLst>
                <a:ext uri="{FF2B5EF4-FFF2-40B4-BE49-F238E27FC236}">
                  <a16:creationId xmlns:a16="http://schemas.microsoft.com/office/drawing/2014/main" id="{7DC9DDB2-ACB2-144F-9057-ED706E44C7BD}"/>
                </a:ext>
              </a:extLst>
            </p:cNvPr>
            <p:cNvSpPr txBox="1"/>
            <p:nvPr/>
          </p:nvSpPr>
          <p:spPr>
            <a:xfrm>
              <a:off x="4933944" y="3247417"/>
              <a:ext cx="1446556" cy="830997"/>
            </a:xfrm>
            <a:prstGeom prst="rect">
              <a:avLst/>
            </a:prstGeom>
            <a:solidFill>
              <a:schemeClr val="bg1"/>
            </a:solidFill>
          </p:spPr>
          <p:txBody>
            <a:bodyPr wrap="square" rtlCol="0">
              <a:spAutoFit/>
            </a:bodyPr>
            <a:lstStyle/>
            <a:p>
              <a:r>
                <a:rPr lang="en-US" sz="1200" b="1" dirty="0">
                  <a:solidFill>
                    <a:srgbClr val="0432FF"/>
                  </a:solidFill>
                  <a:cs typeface="Arial" panose="020B0604020202020204" pitchFamily="34" charset="0"/>
                </a:rPr>
                <a:t>Checkpoint inhibitor immunotherapy</a:t>
              </a:r>
            </a:p>
            <a:p>
              <a:r>
                <a:rPr lang="en-US" sz="1200" b="1" dirty="0">
                  <a:solidFill>
                    <a:srgbClr val="0432FF"/>
                  </a:solidFill>
                  <a:cs typeface="Arial" panose="020B0604020202020204" pitchFamily="34" charset="0"/>
                </a:rPr>
                <a:t>efficacy</a:t>
              </a:r>
            </a:p>
          </p:txBody>
        </p:sp>
        <p:sp>
          <p:nvSpPr>
            <p:cNvPr id="27" name="Rectangle 26">
              <a:extLst>
                <a:ext uri="{FF2B5EF4-FFF2-40B4-BE49-F238E27FC236}">
                  <a16:creationId xmlns:a16="http://schemas.microsoft.com/office/drawing/2014/main" id="{13976C2E-221E-CE4C-B9DB-FBC40AE99B86}"/>
                </a:ext>
              </a:extLst>
            </p:cNvPr>
            <p:cNvSpPr/>
            <p:nvPr/>
          </p:nvSpPr>
          <p:spPr>
            <a:xfrm>
              <a:off x="4879735" y="2506977"/>
              <a:ext cx="4104703" cy="2500742"/>
            </a:xfrm>
            <a:prstGeom prst="rect">
              <a:avLst/>
            </a:prstGeom>
            <a:noFill/>
            <a:ln w="127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spcAft>
                  <a:spcPts val="900"/>
                </a:spcAft>
                <a:tabLst>
                  <a:tab pos="225425" algn="l"/>
                </a:tabLst>
              </a:pPr>
              <a:r>
                <a:rPr lang="en-US" sz="1100" dirty="0"/>
                <a:t>Feasibility</a:t>
              </a:r>
            </a:p>
          </p:txBody>
        </p:sp>
      </p:grpSp>
    </p:spTree>
    <p:extLst>
      <p:ext uri="{BB962C8B-B14F-4D97-AF65-F5344CB8AC3E}">
        <p14:creationId xmlns:p14="http://schemas.microsoft.com/office/powerpoint/2010/main" val="381550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1E95-BBF8-49AF-BBE6-1370497630DF}"/>
              </a:ext>
            </a:extLst>
          </p:cNvPr>
          <p:cNvSpPr>
            <a:spLocks noGrp="1"/>
          </p:cNvSpPr>
          <p:nvPr>
            <p:ph type="title"/>
          </p:nvPr>
        </p:nvSpPr>
        <p:spPr>
          <a:xfrm>
            <a:off x="628650" y="273844"/>
            <a:ext cx="7886700" cy="994172"/>
          </a:xfrm>
        </p:spPr>
        <p:txBody>
          <a:bodyPr>
            <a:normAutofit fontScale="90000"/>
          </a:bodyPr>
          <a:lstStyle/>
          <a:p>
            <a:r>
              <a:rPr lang="en-US" sz="3600" b="1" dirty="0">
                <a:solidFill>
                  <a:srgbClr val="0000FF"/>
                </a:solidFill>
                <a:cs typeface="Arial" panose="020B0604020202020204" pitchFamily="34" charset="0"/>
              </a:rPr>
              <a:t>      </a:t>
            </a:r>
            <a:br>
              <a:rPr lang="en-US" sz="3600" b="1" dirty="0">
                <a:solidFill>
                  <a:srgbClr val="0000FF"/>
                </a:solidFill>
                <a:cs typeface="Arial" panose="020B0604020202020204" pitchFamily="34" charset="0"/>
              </a:rPr>
            </a:br>
            <a:endParaRPr lang="en-US" dirty="0"/>
          </a:p>
        </p:txBody>
      </p:sp>
      <p:pic>
        <p:nvPicPr>
          <p:cNvPr id="5" name="Picture 4">
            <a:extLst>
              <a:ext uri="{FF2B5EF4-FFF2-40B4-BE49-F238E27FC236}">
                <a16:creationId xmlns:a16="http://schemas.microsoft.com/office/drawing/2014/main" id="{E16F4CB5-53D1-1B42-BAA9-96F952693F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26950" y="71454"/>
            <a:ext cx="1356258" cy="891739"/>
          </a:xfrm>
          <a:prstGeom prst="rect">
            <a:avLst/>
          </a:prstGeom>
        </p:spPr>
      </p:pic>
      <p:sp>
        <p:nvSpPr>
          <p:cNvPr id="4" name="Line 5">
            <a:extLst>
              <a:ext uri="{FF2B5EF4-FFF2-40B4-BE49-F238E27FC236}">
                <a16:creationId xmlns:a16="http://schemas.microsoft.com/office/drawing/2014/main" id="{C4EE808B-9FBF-3C4C-8785-48ACBB4AF55F}"/>
              </a:ext>
              <a:ext uri="{C183D7F6-B498-43B3-948B-1728B52AA6E4}">
                <adec:decorative xmlns:adec="http://schemas.microsoft.com/office/drawing/2017/decorative" val="1"/>
              </a:ext>
            </a:extLst>
          </p:cNvPr>
          <p:cNvSpPr>
            <a:spLocks noChangeShapeType="1"/>
          </p:cNvSpPr>
          <p:nvPr/>
        </p:nvSpPr>
        <p:spPr bwMode="auto">
          <a:xfrm flipV="1">
            <a:off x="0" y="662787"/>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3" name="TextBox 2">
            <a:extLst>
              <a:ext uri="{FF2B5EF4-FFF2-40B4-BE49-F238E27FC236}">
                <a16:creationId xmlns:a16="http://schemas.microsoft.com/office/drawing/2014/main" id="{ADF4BB5D-1C0E-414C-8A71-C60B7189A244}"/>
              </a:ext>
            </a:extLst>
          </p:cNvPr>
          <p:cNvSpPr txBox="1"/>
          <p:nvPr/>
        </p:nvSpPr>
        <p:spPr>
          <a:xfrm>
            <a:off x="466928" y="272374"/>
            <a:ext cx="7519480" cy="4447371"/>
          </a:xfrm>
          <a:prstGeom prst="rect">
            <a:avLst/>
          </a:prstGeom>
          <a:noFill/>
        </p:spPr>
        <p:txBody>
          <a:bodyPr wrap="square" rtlCol="0">
            <a:spAutoFit/>
          </a:bodyPr>
          <a:lstStyle/>
          <a:p>
            <a:r>
              <a:rPr lang="en-US" sz="2000" b="1" dirty="0">
                <a:solidFill>
                  <a:srgbClr val="0000FF"/>
                </a:solidFill>
                <a:cs typeface="Arial" panose="020B0604020202020204" pitchFamily="34" charset="0"/>
              </a:rPr>
              <a:t>The Microbiome in HIV: what we know</a:t>
            </a:r>
          </a:p>
          <a:p>
            <a:endParaRPr lang="en-US" dirty="0">
              <a:cs typeface="Arial" panose="020B0604020202020204" pitchFamily="34" charset="0"/>
            </a:endParaRPr>
          </a:p>
          <a:p>
            <a:pPr marL="115888" indent="-115888">
              <a:spcAft>
                <a:spcPts val="900"/>
              </a:spcAft>
              <a:buFont typeface="Arial" panose="020B0604020202020204" pitchFamily="34" charset="0"/>
              <a:buChar char="•"/>
            </a:pPr>
            <a:r>
              <a:rPr lang="en-US" sz="1600" dirty="0">
                <a:cs typeface="Arial" panose="020B0604020202020204" pitchFamily="34" charset="0"/>
              </a:rPr>
              <a:t>Gut microbiome is perturbed in HIV infection – both untreated and treated</a:t>
            </a:r>
          </a:p>
          <a:p>
            <a:pPr marL="115888" indent="-115888">
              <a:spcAft>
                <a:spcPts val="900"/>
              </a:spcAft>
              <a:buFont typeface="Arial" panose="020B0604020202020204" pitchFamily="34" charset="0"/>
              <a:buChar char="•"/>
            </a:pPr>
            <a:r>
              <a:rPr lang="en-US" sz="1600" dirty="0">
                <a:cs typeface="Arial" panose="020B0604020202020204" pitchFamily="34" charset="0"/>
              </a:rPr>
              <a:t>Gut microbiome is also altered by sexual practice – differs in MSM from MSW</a:t>
            </a:r>
          </a:p>
          <a:p>
            <a:pPr marL="458788" lvl="2" indent="-115888">
              <a:spcAft>
                <a:spcPts val="900"/>
              </a:spcAft>
              <a:buFont typeface="Arial" panose="020B0604020202020204" pitchFamily="34" charset="0"/>
              <a:buChar char="•"/>
            </a:pPr>
            <a:r>
              <a:rPr lang="en-US" sz="1600" dirty="0">
                <a:cs typeface="Arial" panose="020B0604020202020204" pitchFamily="34" charset="0"/>
              </a:rPr>
              <a:t>Both a confounder and potentially mechanistically relevant</a:t>
            </a:r>
          </a:p>
          <a:p>
            <a:pPr marL="115888" indent="-115888">
              <a:spcAft>
                <a:spcPts val="900"/>
              </a:spcAft>
              <a:buFont typeface="Arial" panose="020B0604020202020204" pitchFamily="34" charset="0"/>
              <a:buChar char="•"/>
            </a:pPr>
            <a:r>
              <a:rPr lang="en-US" sz="1600" dirty="0">
                <a:cs typeface="Arial" panose="020B0604020202020204" pitchFamily="34" charset="0"/>
              </a:rPr>
              <a:t>Expanded gut and plasma </a:t>
            </a:r>
            <a:r>
              <a:rPr lang="en-US" sz="1600" dirty="0" err="1">
                <a:cs typeface="Arial" panose="020B0604020202020204" pitchFamily="34" charset="0"/>
              </a:rPr>
              <a:t>virome</a:t>
            </a:r>
            <a:r>
              <a:rPr lang="en-US" sz="1600" dirty="0">
                <a:cs typeface="Arial" panose="020B0604020202020204" pitchFamily="34" charset="0"/>
              </a:rPr>
              <a:t> is seen in HIV infection and in pathogenic SIV infection</a:t>
            </a:r>
          </a:p>
          <a:p>
            <a:pPr marL="115888" indent="-115888">
              <a:spcAft>
                <a:spcPts val="900"/>
              </a:spcAft>
              <a:buFont typeface="Arial" panose="020B0604020202020204" pitchFamily="34" charset="0"/>
              <a:buChar char="•"/>
            </a:pPr>
            <a:r>
              <a:rPr lang="en-US" sz="1600" dirty="0">
                <a:cs typeface="Arial" panose="020B0604020202020204" pitchFamily="34" charset="0"/>
              </a:rPr>
              <a:t>Subtle alterations of respiratory tract microbiome</a:t>
            </a:r>
          </a:p>
          <a:p>
            <a:pPr>
              <a:spcAft>
                <a:spcPts val="900"/>
              </a:spcAft>
            </a:pPr>
            <a:endParaRPr lang="en-US" sz="1600" dirty="0">
              <a:cs typeface="Arial" panose="020B0604020202020204" pitchFamily="34" charset="0"/>
            </a:endParaRPr>
          </a:p>
          <a:p>
            <a:pPr>
              <a:spcAft>
                <a:spcPts val="900"/>
              </a:spcAft>
            </a:pPr>
            <a:r>
              <a:rPr lang="en-US" sz="1600" dirty="0">
                <a:solidFill>
                  <a:srgbClr val="0432FF"/>
                </a:solidFill>
                <a:cs typeface="Arial" panose="020B0604020202020204" pitchFamily="34" charset="0"/>
              </a:rPr>
              <a:t>Microbial translocation from the gut and associated gut barrier injury is one of the mechanisms of inflammation in HIV infection</a:t>
            </a:r>
          </a:p>
          <a:p>
            <a:pPr>
              <a:spcAft>
                <a:spcPts val="900"/>
              </a:spcAft>
            </a:pPr>
            <a:r>
              <a:rPr lang="en-US" sz="1600" dirty="0">
                <a:solidFill>
                  <a:srgbClr val="0432FF"/>
                </a:solidFill>
                <a:cs typeface="Arial" panose="020B0604020202020204" pitchFamily="34" charset="0"/>
              </a:rPr>
              <a:t>Inflammation is strongly associated both with </a:t>
            </a:r>
            <a:r>
              <a:rPr lang="en-US" sz="1600" dirty="0" err="1">
                <a:solidFill>
                  <a:srgbClr val="0432FF"/>
                </a:solidFill>
                <a:cs typeface="Arial" panose="020B0604020202020204" pitchFamily="34" charset="0"/>
              </a:rPr>
              <a:t>immunopathogenesis</a:t>
            </a:r>
            <a:r>
              <a:rPr lang="en-US" sz="1600" dirty="0">
                <a:solidFill>
                  <a:srgbClr val="0432FF"/>
                </a:solidFill>
                <a:cs typeface="Arial" panose="020B0604020202020204" pitchFamily="34" charset="0"/>
              </a:rPr>
              <a:t> (ART treated and untreated), and with Comorbidities (Cardiovascular, Metabolic, Liver, Neurological, </a:t>
            </a:r>
            <a:r>
              <a:rPr lang="en-US" sz="1600" dirty="0" err="1">
                <a:solidFill>
                  <a:srgbClr val="0432FF"/>
                </a:solidFill>
                <a:cs typeface="Arial" panose="020B0604020202020204" pitchFamily="34" charset="0"/>
              </a:rPr>
              <a:t>etc</a:t>
            </a:r>
            <a:r>
              <a:rPr lang="en-US" sz="1600" dirty="0">
                <a:solidFill>
                  <a:srgbClr val="0432FF"/>
                </a:solidFill>
                <a:cs typeface="Arial" panose="020B0604020202020204" pitchFamily="34" charset="0"/>
              </a:rPr>
              <a:t>)</a:t>
            </a:r>
          </a:p>
          <a:p>
            <a:endParaRPr lang="en-US" dirty="0">
              <a:cs typeface="Arial" panose="020B0604020202020204" pitchFamily="34" charset="0"/>
            </a:endParaRPr>
          </a:p>
        </p:txBody>
      </p:sp>
    </p:spTree>
    <p:extLst>
      <p:ext uri="{BB962C8B-B14F-4D97-AF65-F5344CB8AC3E}">
        <p14:creationId xmlns:p14="http://schemas.microsoft.com/office/powerpoint/2010/main" val="295902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7ED8-0F68-4C21-B3D2-D876B7B2C141}"/>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4218CFAF-5F1A-154A-985C-3722FA073227}"/>
              </a:ext>
            </a:extLst>
          </p:cNvPr>
          <p:cNvSpPr/>
          <p:nvPr/>
        </p:nvSpPr>
        <p:spPr>
          <a:xfrm>
            <a:off x="165697" y="153140"/>
            <a:ext cx="8301646" cy="400110"/>
          </a:xfrm>
          <a:prstGeom prst="rect">
            <a:avLst/>
          </a:prstGeom>
        </p:spPr>
        <p:txBody>
          <a:bodyPr wrap="square">
            <a:spAutoFit/>
          </a:bodyPr>
          <a:lstStyle/>
          <a:p>
            <a:r>
              <a:rPr lang="en-US" sz="2000" b="1" dirty="0">
                <a:solidFill>
                  <a:srgbClr val="0000FF"/>
                </a:solidFill>
                <a:cs typeface="Arial" panose="020B0604020202020204" pitchFamily="34" charset="0"/>
              </a:rPr>
              <a:t>Potential areas of microbiome impact in HIV disease</a:t>
            </a:r>
            <a:endParaRPr lang="en-US" sz="1800" dirty="0">
              <a:cs typeface="Arial" panose="020B0604020202020204" pitchFamily="34" charset="0"/>
            </a:endParaRPr>
          </a:p>
        </p:txBody>
      </p:sp>
      <p:sp>
        <p:nvSpPr>
          <p:cNvPr id="11" name="Line 5">
            <a:extLst>
              <a:ext uri="{FF2B5EF4-FFF2-40B4-BE49-F238E27FC236}">
                <a16:creationId xmlns:a16="http://schemas.microsoft.com/office/drawing/2014/main" id="{01D4B2C1-BD73-464B-B623-FB9B17A8274F}"/>
              </a:ext>
              <a:ext uri="{C183D7F6-B498-43B3-948B-1728B52AA6E4}">
                <adec:decorative xmlns:adec="http://schemas.microsoft.com/office/drawing/2017/decorative" val="1"/>
              </a:ext>
            </a:extLst>
          </p:cNvPr>
          <p:cNvSpPr>
            <a:spLocks noChangeShapeType="1"/>
          </p:cNvSpPr>
          <p:nvPr/>
        </p:nvSpPr>
        <p:spPr bwMode="auto">
          <a:xfrm flipV="1">
            <a:off x="0" y="662787"/>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7" name="Rectangle 6">
            <a:extLst>
              <a:ext uri="{FF2B5EF4-FFF2-40B4-BE49-F238E27FC236}">
                <a16:creationId xmlns:a16="http://schemas.microsoft.com/office/drawing/2014/main" id="{A3A9DCD0-1941-0F47-B195-98FF78AFEC86}"/>
              </a:ext>
              <a:ext uri="{C183D7F6-B498-43B3-948B-1728B52AA6E4}">
                <adec:decorative xmlns:adec="http://schemas.microsoft.com/office/drawing/2017/decorative" val="1"/>
              </a:ext>
            </a:extLst>
          </p:cNvPr>
          <p:cNvSpPr/>
          <p:nvPr/>
        </p:nvSpPr>
        <p:spPr>
          <a:xfrm>
            <a:off x="165697" y="845133"/>
            <a:ext cx="8708279" cy="21929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cs typeface="Arial" panose="020B0604020202020204" pitchFamily="34" charset="0"/>
            </a:endParaRPr>
          </a:p>
        </p:txBody>
      </p:sp>
      <p:sp>
        <p:nvSpPr>
          <p:cNvPr id="3" name="Rectangle 2">
            <a:extLst>
              <a:ext uri="{FF2B5EF4-FFF2-40B4-BE49-F238E27FC236}">
                <a16:creationId xmlns:a16="http://schemas.microsoft.com/office/drawing/2014/main" id="{A59292ED-32C5-2F4A-AD99-92C3EC405E55}"/>
              </a:ext>
            </a:extLst>
          </p:cNvPr>
          <p:cNvSpPr/>
          <p:nvPr/>
        </p:nvSpPr>
        <p:spPr>
          <a:xfrm>
            <a:off x="403110" y="914968"/>
            <a:ext cx="2005173" cy="1077218"/>
          </a:xfrm>
          <a:prstGeom prst="rect">
            <a:avLst/>
          </a:prstGeom>
        </p:spPr>
        <p:txBody>
          <a:bodyPr wrap="square">
            <a:spAutoFit/>
          </a:bodyPr>
          <a:lstStyle/>
          <a:p>
            <a:pPr marL="171450" indent="-171450">
              <a:buFont typeface="Arial"/>
              <a:buChar char="•"/>
            </a:pPr>
            <a:r>
              <a:rPr lang="en-US" sz="1600" b="1" dirty="0">
                <a:cs typeface="Arial" panose="020B0604020202020204" pitchFamily="34" charset="0"/>
              </a:rPr>
              <a:t>Gut</a:t>
            </a:r>
          </a:p>
          <a:p>
            <a:pPr marL="171450" indent="-171450">
              <a:buFont typeface="Arial"/>
              <a:buChar char="•"/>
            </a:pPr>
            <a:r>
              <a:rPr lang="en-US" sz="1600" b="1" dirty="0">
                <a:cs typeface="Arial" panose="020B0604020202020204" pitchFamily="34" charset="0"/>
              </a:rPr>
              <a:t>Oral</a:t>
            </a:r>
          </a:p>
          <a:p>
            <a:pPr marL="171450" indent="-171450">
              <a:buFont typeface="Arial"/>
              <a:buChar char="•"/>
            </a:pPr>
            <a:r>
              <a:rPr lang="en-US" sz="1600" b="1" dirty="0">
                <a:cs typeface="Arial" panose="020B0604020202020204" pitchFamily="34" charset="0"/>
              </a:rPr>
              <a:t>Respiratory tract</a:t>
            </a:r>
          </a:p>
          <a:p>
            <a:pPr marL="171450" indent="-171450">
              <a:buFont typeface="Arial"/>
              <a:buChar char="•"/>
            </a:pPr>
            <a:r>
              <a:rPr lang="en-US" sz="1600" b="1" dirty="0">
                <a:cs typeface="Arial" panose="020B0604020202020204" pitchFamily="34" charset="0"/>
              </a:rPr>
              <a:t>Plasma</a:t>
            </a:r>
          </a:p>
        </p:txBody>
      </p:sp>
      <p:sp>
        <p:nvSpPr>
          <p:cNvPr id="9" name="Rectangle 8">
            <a:extLst>
              <a:ext uri="{FF2B5EF4-FFF2-40B4-BE49-F238E27FC236}">
                <a16:creationId xmlns:a16="http://schemas.microsoft.com/office/drawing/2014/main" id="{D65EB05B-46F7-D247-B7AA-F5EA333A9ACA}"/>
              </a:ext>
            </a:extLst>
          </p:cNvPr>
          <p:cNvSpPr/>
          <p:nvPr/>
        </p:nvSpPr>
        <p:spPr>
          <a:xfrm>
            <a:off x="2645696" y="839991"/>
            <a:ext cx="6045011" cy="2062103"/>
          </a:xfrm>
          <a:prstGeom prst="rect">
            <a:avLst/>
          </a:prstGeom>
        </p:spPr>
        <p:txBody>
          <a:bodyPr wrap="square">
            <a:spAutoFit/>
          </a:bodyPr>
          <a:lstStyle/>
          <a:p>
            <a:r>
              <a:rPr lang="en-US" sz="1600" b="1" dirty="0">
                <a:cs typeface="Arial" panose="020B0604020202020204" pitchFamily="34" charset="0"/>
              </a:rPr>
              <a:t>Potential roles in:</a:t>
            </a:r>
          </a:p>
          <a:p>
            <a:pPr marL="115888" indent="-115888">
              <a:buFont typeface="Arial" panose="020B0604020202020204" pitchFamily="34" charset="0"/>
              <a:buChar char="•"/>
            </a:pPr>
            <a:r>
              <a:rPr lang="en-US" sz="1600" b="1" dirty="0">
                <a:cs typeface="Arial" panose="020B0604020202020204" pitchFamily="34" charset="0"/>
              </a:rPr>
              <a:t>Gut barrier function, systemic inflammation, </a:t>
            </a:r>
            <a:r>
              <a:rPr lang="en-US" sz="1600" b="1" dirty="0" err="1">
                <a:cs typeface="Arial" panose="020B0604020202020204" pitchFamily="34" charset="0"/>
              </a:rPr>
              <a:t>immunopathogenesis</a:t>
            </a:r>
            <a:endParaRPr lang="en-US" sz="1600" b="1" dirty="0">
              <a:cs typeface="Arial" panose="020B0604020202020204" pitchFamily="34" charset="0"/>
            </a:endParaRPr>
          </a:p>
          <a:p>
            <a:pPr marL="115888" indent="-115888">
              <a:buFont typeface="Arial" panose="020B0604020202020204" pitchFamily="34" charset="0"/>
              <a:buChar char="•"/>
            </a:pPr>
            <a:r>
              <a:rPr lang="en-US" sz="1600" b="1" dirty="0">
                <a:cs typeface="Arial" panose="020B0604020202020204" pitchFamily="34" charset="0"/>
              </a:rPr>
              <a:t>Comorbidities: Cardiovascular, Neurological, Respiratory, Liver, Cancer, Metabolic syndrome</a:t>
            </a:r>
          </a:p>
          <a:p>
            <a:endParaRPr lang="en-US" sz="1600" b="1" dirty="0">
              <a:cs typeface="Arial" panose="020B0604020202020204" pitchFamily="34" charset="0"/>
            </a:endParaRPr>
          </a:p>
          <a:p>
            <a:r>
              <a:rPr lang="en-US" sz="1600" b="1" dirty="0">
                <a:cs typeface="Arial" panose="020B0604020202020204" pitchFamily="34" charset="0"/>
              </a:rPr>
              <a:t>Could be mediated by:</a:t>
            </a:r>
          </a:p>
          <a:p>
            <a:pPr marL="115888" indent="-115888">
              <a:buFont typeface="Arial" panose="020B0604020202020204" pitchFamily="34" charset="0"/>
              <a:buChar char="•"/>
            </a:pPr>
            <a:r>
              <a:rPr lang="en-US" sz="1600" b="1" dirty="0">
                <a:cs typeface="Arial" panose="020B0604020202020204" pitchFamily="34" charset="0"/>
              </a:rPr>
              <a:t>Both systemic and local mechanisms</a:t>
            </a:r>
          </a:p>
          <a:p>
            <a:pPr marL="115888" indent="-115888">
              <a:buFont typeface="Arial" panose="020B0604020202020204" pitchFamily="34" charset="0"/>
              <a:buChar char="•"/>
            </a:pPr>
            <a:r>
              <a:rPr lang="en-US" sz="1600" b="1" dirty="0">
                <a:cs typeface="Arial" panose="020B0604020202020204" pitchFamily="34" charset="0"/>
              </a:rPr>
              <a:t>Via metabolic products, inflammatory mediators</a:t>
            </a:r>
          </a:p>
        </p:txBody>
      </p:sp>
      <p:sp>
        <p:nvSpPr>
          <p:cNvPr id="8" name="Rectangle 7">
            <a:extLst>
              <a:ext uri="{FF2B5EF4-FFF2-40B4-BE49-F238E27FC236}">
                <a16:creationId xmlns:a16="http://schemas.microsoft.com/office/drawing/2014/main" id="{3A9E0ACB-76C7-5441-94D3-B5839D35B438}"/>
              </a:ext>
              <a:ext uri="{C183D7F6-B498-43B3-948B-1728B52AA6E4}">
                <adec:decorative xmlns:adec="http://schemas.microsoft.com/office/drawing/2017/decorative" val="1"/>
              </a:ext>
            </a:extLst>
          </p:cNvPr>
          <p:cNvSpPr/>
          <p:nvPr/>
        </p:nvSpPr>
        <p:spPr>
          <a:xfrm>
            <a:off x="165697" y="3211431"/>
            <a:ext cx="8708279" cy="1703392"/>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a:buChar char="•"/>
            </a:pPr>
            <a:endParaRPr lang="en-US" sz="1600" b="1" dirty="0">
              <a:solidFill>
                <a:schemeClr val="tx1"/>
              </a:solidFill>
              <a:cs typeface="Arial" panose="020B0604020202020204" pitchFamily="34" charset="0"/>
            </a:endParaRPr>
          </a:p>
        </p:txBody>
      </p:sp>
      <p:sp>
        <p:nvSpPr>
          <p:cNvPr id="12" name="Rectangle 11">
            <a:extLst>
              <a:ext uri="{FF2B5EF4-FFF2-40B4-BE49-F238E27FC236}">
                <a16:creationId xmlns:a16="http://schemas.microsoft.com/office/drawing/2014/main" id="{EFEA7AB3-5222-534F-9F99-3325E1F30CA7}"/>
              </a:ext>
            </a:extLst>
          </p:cNvPr>
          <p:cNvSpPr/>
          <p:nvPr/>
        </p:nvSpPr>
        <p:spPr>
          <a:xfrm>
            <a:off x="359695" y="3336670"/>
            <a:ext cx="4572000" cy="1323439"/>
          </a:xfrm>
          <a:prstGeom prst="rect">
            <a:avLst/>
          </a:prstGeom>
        </p:spPr>
        <p:txBody>
          <a:bodyPr>
            <a:spAutoFit/>
          </a:bodyPr>
          <a:lstStyle/>
          <a:p>
            <a:pPr marL="171450" indent="-171450">
              <a:buFont typeface="Arial"/>
              <a:buChar char="•"/>
            </a:pPr>
            <a:r>
              <a:rPr lang="en-US" sz="1600" b="1" dirty="0">
                <a:cs typeface="Arial" panose="020B0604020202020204" pitchFamily="34" charset="0"/>
              </a:rPr>
              <a:t>Vagina</a:t>
            </a:r>
          </a:p>
          <a:p>
            <a:pPr marL="171450" indent="-171450">
              <a:buFont typeface="Arial"/>
              <a:buChar char="•"/>
            </a:pPr>
            <a:r>
              <a:rPr lang="en-US" sz="1600" b="1" dirty="0">
                <a:cs typeface="Arial" panose="020B0604020202020204" pitchFamily="34" charset="0"/>
              </a:rPr>
              <a:t>Breast milk</a:t>
            </a:r>
          </a:p>
          <a:p>
            <a:pPr marL="171450" indent="-171450">
              <a:buFont typeface="Arial"/>
              <a:buChar char="•"/>
            </a:pPr>
            <a:r>
              <a:rPr lang="en-US" sz="1600" b="1" dirty="0">
                <a:cs typeface="Arial" panose="020B0604020202020204" pitchFamily="34" charset="0"/>
              </a:rPr>
              <a:t>Rectum</a:t>
            </a:r>
          </a:p>
          <a:p>
            <a:pPr marL="171450" indent="-171450">
              <a:buFont typeface="Arial"/>
              <a:buChar char="•"/>
            </a:pPr>
            <a:r>
              <a:rPr lang="en-US" sz="1600" b="1" dirty="0">
                <a:cs typeface="Arial" panose="020B0604020202020204" pitchFamily="34" charset="0"/>
              </a:rPr>
              <a:t>Male genital</a:t>
            </a:r>
          </a:p>
          <a:p>
            <a:pPr marL="171450" indent="-171450">
              <a:buFont typeface="Arial"/>
              <a:buChar char="•"/>
            </a:pPr>
            <a:r>
              <a:rPr lang="en-US" sz="1600" b="1" dirty="0">
                <a:cs typeface="Arial" panose="020B0604020202020204" pitchFamily="34" charset="0"/>
              </a:rPr>
              <a:t>Skin</a:t>
            </a:r>
          </a:p>
        </p:txBody>
      </p:sp>
      <p:sp>
        <p:nvSpPr>
          <p:cNvPr id="10" name="Rectangle 9">
            <a:extLst>
              <a:ext uri="{FF2B5EF4-FFF2-40B4-BE49-F238E27FC236}">
                <a16:creationId xmlns:a16="http://schemas.microsoft.com/office/drawing/2014/main" id="{C4BADD85-6025-B34C-9550-7445A5FA79BC}"/>
              </a:ext>
            </a:extLst>
          </p:cNvPr>
          <p:cNvSpPr/>
          <p:nvPr/>
        </p:nvSpPr>
        <p:spPr>
          <a:xfrm>
            <a:off x="2645696" y="3336670"/>
            <a:ext cx="6045011" cy="1077218"/>
          </a:xfrm>
          <a:prstGeom prst="rect">
            <a:avLst/>
          </a:prstGeom>
        </p:spPr>
        <p:txBody>
          <a:bodyPr wrap="square">
            <a:spAutoFit/>
          </a:bodyPr>
          <a:lstStyle/>
          <a:p>
            <a:r>
              <a:rPr lang="en-US" sz="1600" b="1" dirty="0">
                <a:cs typeface="Arial" panose="020B0604020202020204" pitchFamily="34" charset="0"/>
              </a:rPr>
              <a:t>Potential roles in:</a:t>
            </a:r>
          </a:p>
          <a:p>
            <a:pPr marL="115888" indent="-115888">
              <a:buFont typeface="Arial" panose="020B0604020202020204" pitchFamily="34" charset="0"/>
              <a:buChar char="•"/>
            </a:pPr>
            <a:r>
              <a:rPr lang="en-US" sz="1600" b="1" dirty="0">
                <a:cs typeface="Arial" panose="020B0604020202020204" pitchFamily="34" charset="0"/>
              </a:rPr>
              <a:t>HIV transmission (vaginal, breast milk, male genital, rectal)</a:t>
            </a:r>
          </a:p>
          <a:p>
            <a:pPr marL="115888" indent="-115888">
              <a:buFont typeface="Arial" panose="020B0604020202020204" pitchFamily="34" charset="0"/>
              <a:buChar char="•"/>
            </a:pPr>
            <a:r>
              <a:rPr lang="en-US" sz="1600" b="1" dirty="0">
                <a:cs typeface="Arial" panose="020B0604020202020204" pitchFamily="34" charset="0"/>
              </a:rPr>
              <a:t>Vaccine development (gut)</a:t>
            </a:r>
          </a:p>
          <a:p>
            <a:pPr marL="115888" indent="-115888">
              <a:buFont typeface="Arial" panose="020B0604020202020204" pitchFamily="34" charset="0"/>
              <a:buChar char="•"/>
            </a:pPr>
            <a:r>
              <a:rPr lang="en-US" sz="1600" b="1" dirty="0">
                <a:cs typeface="Arial" panose="020B0604020202020204" pitchFamily="34" charset="0"/>
              </a:rPr>
              <a:t>ART activity (vaginal, gut) </a:t>
            </a:r>
          </a:p>
        </p:txBody>
      </p:sp>
      <p:pic>
        <p:nvPicPr>
          <p:cNvPr id="13" name="Picture 12">
            <a:extLst>
              <a:ext uri="{FF2B5EF4-FFF2-40B4-BE49-F238E27FC236}">
                <a16:creationId xmlns:a16="http://schemas.microsoft.com/office/drawing/2014/main" id="{AB96806D-CB2B-854C-8330-EF27C6CDFB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11716" y="4196457"/>
            <a:ext cx="1356258" cy="891739"/>
          </a:xfrm>
          <a:prstGeom prst="rect">
            <a:avLst/>
          </a:prstGeom>
        </p:spPr>
      </p:pic>
    </p:spTree>
    <p:extLst>
      <p:ext uri="{BB962C8B-B14F-4D97-AF65-F5344CB8AC3E}">
        <p14:creationId xmlns:p14="http://schemas.microsoft.com/office/powerpoint/2010/main" val="291114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43BC-6075-4C61-9464-FED34FB67342}"/>
              </a:ext>
            </a:extLst>
          </p:cNvPr>
          <p:cNvSpPr>
            <a:spLocks noGrp="1"/>
          </p:cNvSpPr>
          <p:nvPr>
            <p:ph type="title"/>
          </p:nvPr>
        </p:nvSpPr>
        <p:spPr/>
        <p:txBody>
          <a:bodyPr/>
          <a:lstStyle/>
          <a:p>
            <a:r>
              <a:rPr lang="en-US" dirty="0"/>
              <a:t>        </a:t>
            </a:r>
          </a:p>
        </p:txBody>
      </p:sp>
      <p:sp>
        <p:nvSpPr>
          <p:cNvPr id="4" name="TextBox 3">
            <a:extLst>
              <a:ext uri="{FF2B5EF4-FFF2-40B4-BE49-F238E27FC236}">
                <a16:creationId xmlns:a16="http://schemas.microsoft.com/office/drawing/2014/main" id="{7A8AC18A-0197-1F40-80F2-D62C4A8A7A72}"/>
              </a:ext>
            </a:extLst>
          </p:cNvPr>
          <p:cNvSpPr txBox="1"/>
          <p:nvPr/>
        </p:nvSpPr>
        <p:spPr>
          <a:xfrm>
            <a:off x="339127" y="105324"/>
            <a:ext cx="8388501" cy="461665"/>
          </a:xfrm>
          <a:prstGeom prst="rect">
            <a:avLst/>
          </a:prstGeom>
          <a:noFill/>
        </p:spPr>
        <p:txBody>
          <a:bodyPr wrap="square" rtlCol="0">
            <a:spAutoFit/>
          </a:bodyPr>
          <a:lstStyle/>
          <a:p>
            <a:pPr>
              <a:spcAft>
                <a:spcPts val="1200"/>
              </a:spcAft>
            </a:pPr>
            <a:r>
              <a:rPr lang="en-US" sz="2400" b="1" dirty="0">
                <a:solidFill>
                  <a:srgbClr val="0000FF"/>
                </a:solidFill>
                <a:cs typeface="Arial" panose="020B0604020202020204" pitchFamily="34" charset="0"/>
              </a:rPr>
              <a:t>Key question - 1</a:t>
            </a:r>
          </a:p>
        </p:txBody>
      </p:sp>
      <p:sp>
        <p:nvSpPr>
          <p:cNvPr id="6" name="Line 5">
            <a:extLst>
              <a:ext uri="{FF2B5EF4-FFF2-40B4-BE49-F238E27FC236}">
                <a16:creationId xmlns:a16="http://schemas.microsoft.com/office/drawing/2014/main" id="{F57B47A4-B8DF-6D46-B476-3D005562FCBB}"/>
              </a:ext>
              <a:ext uri="{C183D7F6-B498-43B3-948B-1728B52AA6E4}">
                <adec:decorative xmlns:adec="http://schemas.microsoft.com/office/drawing/2017/decorative" val="1"/>
              </a:ext>
            </a:extLst>
          </p:cNvPr>
          <p:cNvSpPr>
            <a:spLocks noChangeShapeType="1"/>
          </p:cNvSpPr>
          <p:nvPr/>
        </p:nvSpPr>
        <p:spPr bwMode="auto">
          <a:xfrm flipV="1">
            <a:off x="0" y="662787"/>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3" name="TextBox 2">
            <a:extLst>
              <a:ext uri="{FF2B5EF4-FFF2-40B4-BE49-F238E27FC236}">
                <a16:creationId xmlns:a16="http://schemas.microsoft.com/office/drawing/2014/main" id="{ADF4BB5D-1C0E-414C-8A71-C60B7189A244}"/>
              </a:ext>
            </a:extLst>
          </p:cNvPr>
          <p:cNvSpPr txBox="1"/>
          <p:nvPr/>
        </p:nvSpPr>
        <p:spPr>
          <a:xfrm>
            <a:off x="466928" y="769464"/>
            <a:ext cx="8326876" cy="3754874"/>
          </a:xfrm>
          <a:prstGeom prst="rect">
            <a:avLst/>
          </a:prstGeom>
          <a:noFill/>
        </p:spPr>
        <p:txBody>
          <a:bodyPr wrap="square" rtlCol="0">
            <a:spAutoFit/>
          </a:bodyPr>
          <a:lstStyle/>
          <a:p>
            <a:pPr marL="231775" indent="-231775">
              <a:spcAft>
                <a:spcPts val="900"/>
              </a:spcAft>
              <a:tabLst>
                <a:tab pos="225425" algn="l"/>
              </a:tabLst>
            </a:pPr>
            <a:r>
              <a:rPr lang="en-US" sz="1600" dirty="0">
                <a:cs typeface="Arial" panose="020B0604020202020204" pitchFamily="34" charset="0"/>
              </a:rPr>
              <a:t>1.	Does the microbiome (bacterial, viral, fungal) </a:t>
            </a:r>
            <a:r>
              <a:rPr lang="en-US" sz="1600" b="1" dirty="0">
                <a:solidFill>
                  <a:srgbClr val="0432FF"/>
                </a:solidFill>
                <a:cs typeface="Arial" panose="020B0604020202020204" pitchFamily="34" charset="0"/>
              </a:rPr>
              <a:t>play a causal or contributory role</a:t>
            </a:r>
            <a:r>
              <a:rPr lang="en-US" sz="1600" dirty="0">
                <a:cs typeface="Arial" panose="020B0604020202020204" pitchFamily="34" charset="0"/>
              </a:rPr>
              <a:t> in HIV comorbidities?</a:t>
            </a:r>
          </a:p>
          <a:p>
            <a:pPr marL="576263" lvl="1" indent="-233363">
              <a:spcAft>
                <a:spcPts val="900"/>
              </a:spcAft>
              <a:tabLst>
                <a:tab pos="225425" algn="l"/>
              </a:tabLst>
            </a:pPr>
            <a:r>
              <a:rPr lang="en-US" sz="1600" dirty="0">
                <a:cs typeface="Arial" panose="020B0604020202020204" pitchFamily="34" charset="0"/>
              </a:rPr>
              <a:t>•	Are microbiome changes that have been identified in HIV infection mainly a </a:t>
            </a:r>
            <a:r>
              <a:rPr lang="en-US" sz="1600" b="1" dirty="0">
                <a:solidFill>
                  <a:srgbClr val="0432FF"/>
                </a:solidFill>
                <a:cs typeface="Arial" panose="020B0604020202020204" pitchFamily="34" charset="0"/>
              </a:rPr>
              <a:t>consequence of gut epithelial or immune damage</a:t>
            </a:r>
            <a:r>
              <a:rPr lang="en-US" sz="1600" dirty="0">
                <a:cs typeface="Arial" panose="020B0604020202020204" pitchFamily="34" charset="0"/>
              </a:rPr>
              <a:t>, or </a:t>
            </a:r>
            <a:r>
              <a:rPr lang="en-US" sz="1600" b="1" dirty="0">
                <a:solidFill>
                  <a:srgbClr val="0432FF"/>
                </a:solidFill>
                <a:cs typeface="Arial" panose="020B0604020202020204" pitchFamily="34" charset="0"/>
              </a:rPr>
              <a:t>are they a contributor to or perpetuator of such damage</a:t>
            </a:r>
            <a:r>
              <a:rPr lang="en-US" sz="1600" dirty="0">
                <a:cs typeface="Arial" panose="020B0604020202020204" pitchFamily="34" charset="0"/>
              </a:rPr>
              <a:t>, microbial translocation and/or systemic inflammation and downstream comorbidities including heart, liver, vascular, neurocognitive, pulmonary, cancer, and others?</a:t>
            </a:r>
          </a:p>
          <a:p>
            <a:pPr marL="576263" lvl="1" indent="-233363">
              <a:spcAft>
                <a:spcPts val="900"/>
              </a:spcAft>
              <a:tabLst>
                <a:tab pos="225425" algn="l"/>
              </a:tabLst>
            </a:pPr>
            <a:r>
              <a:rPr lang="en-US" sz="1600" dirty="0">
                <a:cs typeface="Arial" panose="020B0604020202020204" pitchFamily="34" charset="0"/>
              </a:rPr>
              <a:t>•	Are changes in the </a:t>
            </a:r>
            <a:r>
              <a:rPr lang="en-US" sz="1600" dirty="0" err="1">
                <a:cs typeface="Arial" panose="020B0604020202020204" pitchFamily="34" charset="0"/>
              </a:rPr>
              <a:t>virome</a:t>
            </a:r>
            <a:r>
              <a:rPr lang="en-US" sz="1600" dirty="0">
                <a:cs typeface="Arial" panose="020B0604020202020204" pitchFamily="34" charset="0"/>
              </a:rPr>
              <a:t> (gut, plasma, oral, vaginal) contributors to systemic inflammation and/or end organ comorbidities, or markers of immunological or barrier dysfunction?</a:t>
            </a:r>
          </a:p>
          <a:p>
            <a:pPr marL="576263" lvl="1" indent="-233363">
              <a:spcAft>
                <a:spcPts val="900"/>
              </a:spcAft>
              <a:tabLst>
                <a:tab pos="225425" algn="l"/>
              </a:tabLst>
            </a:pPr>
            <a:r>
              <a:rPr lang="en-US" sz="1600" dirty="0">
                <a:cs typeface="Arial" panose="020B0604020202020204" pitchFamily="34" charset="0"/>
              </a:rPr>
              <a:t>•	How do HIV-associated microbiome alterations at mucosal sites beyond the gut (e.g.; lung, oral) affect co-morbidities such as cancer, chronic lung disease, cardiovascular or CNS disease or others?</a:t>
            </a:r>
          </a:p>
          <a:p>
            <a:pPr>
              <a:spcAft>
                <a:spcPts val="900"/>
              </a:spcAft>
            </a:pPr>
            <a:endParaRPr lang="en-US" sz="1600" dirty="0" err="1">
              <a:cs typeface="Arial" panose="020B0604020202020204" pitchFamily="34" charset="0"/>
            </a:endParaRPr>
          </a:p>
        </p:txBody>
      </p:sp>
      <p:pic>
        <p:nvPicPr>
          <p:cNvPr id="7" name="Picture 6">
            <a:extLst>
              <a:ext uri="{FF2B5EF4-FFF2-40B4-BE49-F238E27FC236}">
                <a16:creationId xmlns:a16="http://schemas.microsoft.com/office/drawing/2014/main" id="{AC25FBE5-E516-9649-AA00-670C92E147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11716" y="4196457"/>
            <a:ext cx="1356258" cy="891739"/>
          </a:xfrm>
          <a:prstGeom prst="rect">
            <a:avLst/>
          </a:prstGeom>
        </p:spPr>
      </p:pic>
    </p:spTree>
    <p:extLst>
      <p:ext uri="{BB962C8B-B14F-4D97-AF65-F5344CB8AC3E}">
        <p14:creationId xmlns:p14="http://schemas.microsoft.com/office/powerpoint/2010/main" val="391892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15DE-9B11-47C4-B471-1F348B1AD768}"/>
              </a:ext>
            </a:extLst>
          </p:cNvPr>
          <p:cNvSpPr>
            <a:spLocks noGrp="1"/>
          </p:cNvSpPr>
          <p:nvPr>
            <p:ph type="title"/>
          </p:nvPr>
        </p:nvSpPr>
        <p:spPr/>
        <p:txBody>
          <a:bodyPr/>
          <a:lstStyle/>
          <a:p>
            <a:r>
              <a:rPr lang="en-US" dirty="0"/>
              <a:t>         </a:t>
            </a:r>
          </a:p>
        </p:txBody>
      </p:sp>
      <p:sp>
        <p:nvSpPr>
          <p:cNvPr id="4" name="TextBox 3">
            <a:extLst>
              <a:ext uri="{FF2B5EF4-FFF2-40B4-BE49-F238E27FC236}">
                <a16:creationId xmlns:a16="http://schemas.microsoft.com/office/drawing/2014/main" id="{7A8AC18A-0197-1F40-80F2-D62C4A8A7A72}"/>
              </a:ext>
            </a:extLst>
          </p:cNvPr>
          <p:cNvSpPr txBox="1"/>
          <p:nvPr/>
        </p:nvSpPr>
        <p:spPr>
          <a:xfrm>
            <a:off x="339127" y="105324"/>
            <a:ext cx="8388501" cy="461665"/>
          </a:xfrm>
          <a:prstGeom prst="rect">
            <a:avLst/>
          </a:prstGeom>
          <a:noFill/>
        </p:spPr>
        <p:txBody>
          <a:bodyPr wrap="square" rtlCol="0">
            <a:spAutoFit/>
          </a:bodyPr>
          <a:lstStyle/>
          <a:p>
            <a:pPr>
              <a:spcAft>
                <a:spcPts val="1200"/>
              </a:spcAft>
            </a:pPr>
            <a:r>
              <a:rPr lang="en-US" sz="2400" b="1" dirty="0">
                <a:solidFill>
                  <a:srgbClr val="0000FF"/>
                </a:solidFill>
                <a:cs typeface="Arial" panose="020B0604020202020204" pitchFamily="34" charset="0"/>
              </a:rPr>
              <a:t>Key question - 2</a:t>
            </a:r>
          </a:p>
        </p:txBody>
      </p:sp>
      <p:sp>
        <p:nvSpPr>
          <p:cNvPr id="6" name="Line 5">
            <a:extLst>
              <a:ext uri="{FF2B5EF4-FFF2-40B4-BE49-F238E27FC236}">
                <a16:creationId xmlns:a16="http://schemas.microsoft.com/office/drawing/2014/main" id="{44139E7B-7F74-BC4F-8607-6B8803733101}"/>
              </a:ext>
              <a:ext uri="{C183D7F6-B498-43B3-948B-1728B52AA6E4}">
                <adec:decorative xmlns:adec="http://schemas.microsoft.com/office/drawing/2017/decorative" val="1"/>
              </a:ext>
            </a:extLst>
          </p:cNvPr>
          <p:cNvSpPr>
            <a:spLocks noChangeShapeType="1"/>
          </p:cNvSpPr>
          <p:nvPr/>
        </p:nvSpPr>
        <p:spPr bwMode="auto">
          <a:xfrm flipV="1">
            <a:off x="0" y="662787"/>
            <a:ext cx="9144000" cy="3831"/>
          </a:xfrm>
          <a:prstGeom prst="line">
            <a:avLst/>
          </a:prstGeom>
          <a:noFill/>
          <a:ln w="19050">
            <a:solidFill>
              <a:srgbClr val="FF0000"/>
            </a:solidFill>
            <a:round/>
            <a:headEnd/>
            <a:tailEnd/>
          </a:ln>
          <a:effectLst/>
        </p:spPr>
        <p:txBody>
          <a:bodyPr wrap="none" anchor="ctr">
            <a:prstTxWarp prst="textNoShape">
              <a:avLst/>
            </a:prstTxWarp>
          </a:bodyPr>
          <a:lstStyle/>
          <a:p>
            <a:pPr>
              <a:spcAft>
                <a:spcPts val="600"/>
              </a:spcAft>
            </a:pPr>
            <a:endParaRPr lang="en-US" sz="1400" dirty="0">
              <a:cs typeface="Arial" panose="020B0604020202020204" pitchFamily="34" charset="0"/>
            </a:endParaRPr>
          </a:p>
        </p:txBody>
      </p:sp>
      <p:sp>
        <p:nvSpPr>
          <p:cNvPr id="3" name="TextBox 2">
            <a:extLst>
              <a:ext uri="{FF2B5EF4-FFF2-40B4-BE49-F238E27FC236}">
                <a16:creationId xmlns:a16="http://schemas.microsoft.com/office/drawing/2014/main" id="{ADF4BB5D-1C0E-414C-8A71-C60B7189A244}"/>
              </a:ext>
            </a:extLst>
          </p:cNvPr>
          <p:cNvSpPr txBox="1"/>
          <p:nvPr/>
        </p:nvSpPr>
        <p:spPr>
          <a:xfrm>
            <a:off x="466928" y="769464"/>
            <a:ext cx="8326876" cy="2292935"/>
          </a:xfrm>
          <a:prstGeom prst="rect">
            <a:avLst/>
          </a:prstGeom>
          <a:noFill/>
        </p:spPr>
        <p:txBody>
          <a:bodyPr wrap="square" rtlCol="0">
            <a:spAutoFit/>
          </a:bodyPr>
          <a:lstStyle/>
          <a:p>
            <a:pPr marL="231775" indent="-231775">
              <a:spcAft>
                <a:spcPts val="900"/>
              </a:spcAft>
              <a:tabLst>
                <a:tab pos="225425" algn="l"/>
              </a:tabLst>
            </a:pPr>
            <a:r>
              <a:rPr lang="en-US" sz="1600" dirty="0">
                <a:cs typeface="Arial" panose="020B0604020202020204" pitchFamily="34" charset="0"/>
              </a:rPr>
              <a:t>2.	How do </a:t>
            </a:r>
            <a:r>
              <a:rPr lang="en-US" sz="1600" b="1" dirty="0">
                <a:solidFill>
                  <a:srgbClr val="0432FF"/>
                </a:solidFill>
                <a:cs typeface="Arial" panose="020B0604020202020204" pitchFamily="34" charset="0"/>
              </a:rPr>
              <a:t>other cofactors interact with HIV infection</a:t>
            </a:r>
            <a:r>
              <a:rPr lang="en-US" sz="1600" dirty="0">
                <a:cs typeface="Arial" panose="020B0604020202020204" pitchFamily="34" charset="0"/>
              </a:rPr>
              <a:t> to affect the microbiome and downstream comorbidities?</a:t>
            </a:r>
          </a:p>
          <a:p>
            <a:pPr marL="576263" lvl="1" indent="-233363">
              <a:spcAft>
                <a:spcPts val="900"/>
              </a:spcAft>
              <a:tabLst>
                <a:tab pos="225425" algn="l"/>
              </a:tabLst>
            </a:pPr>
            <a:r>
              <a:rPr lang="en-US" sz="1600" dirty="0">
                <a:cs typeface="Arial" panose="020B0604020202020204" pitchFamily="34" charset="0"/>
              </a:rPr>
              <a:t>•	Does ART itself, geography, diet, smoking, sexual behavior, gender and other factors impact the microbiome and its function in HIV-associated comorbidities?</a:t>
            </a:r>
          </a:p>
          <a:p>
            <a:pPr marL="576263" lvl="1" indent="-233363">
              <a:spcAft>
                <a:spcPts val="900"/>
              </a:spcAft>
              <a:tabLst>
                <a:tab pos="225425" algn="l"/>
              </a:tabLst>
            </a:pPr>
            <a:r>
              <a:rPr lang="en-US" sz="1600" dirty="0">
                <a:cs typeface="Arial" panose="020B0604020202020204" pitchFamily="34" charset="0"/>
              </a:rPr>
              <a:t>•	How do co-infections, particularly those that are prevalent in resource-poor areas and may be considered part of the "microbiome" there (e.g.; candida, GI helminths, malaria, TB, viruses) impact comorbidities either directly or via effects on the more conventionally viewed gut microbiome?</a:t>
            </a:r>
          </a:p>
        </p:txBody>
      </p:sp>
      <p:pic>
        <p:nvPicPr>
          <p:cNvPr id="5" name="Picture 4">
            <a:extLst>
              <a:ext uri="{FF2B5EF4-FFF2-40B4-BE49-F238E27FC236}">
                <a16:creationId xmlns:a16="http://schemas.microsoft.com/office/drawing/2014/main" id="{D9A21DAA-8112-354B-81A2-7BE65A13C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11716" y="4196457"/>
            <a:ext cx="1356258" cy="891739"/>
          </a:xfrm>
          <a:prstGeom prst="rect">
            <a:avLst/>
          </a:prstGeom>
        </p:spPr>
      </p:pic>
    </p:spTree>
    <p:extLst>
      <p:ext uri="{BB962C8B-B14F-4D97-AF65-F5344CB8AC3E}">
        <p14:creationId xmlns:p14="http://schemas.microsoft.com/office/powerpoint/2010/main" val="484247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TstDate xmlns="b8a5a587-e5b5-43c7-a5cc-2d4346164dbd" xsi:nil="true"/>
    <EmailSubject xmlns="http://schemas.microsoft.com/sharepoint/v3" xsi:nil="true"/>
    <EmailCc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CFEDB35658C94986091899D857536B" ma:contentTypeVersion="13" ma:contentTypeDescription="Create a new document." ma:contentTypeScope="" ma:versionID="fa6b2d986ebe88764b90fe16d8e36b8f">
  <xsd:schema xmlns:xsd="http://www.w3.org/2001/XMLSchema" xmlns:xs="http://www.w3.org/2001/XMLSchema" xmlns:p="http://schemas.microsoft.com/office/2006/metadata/properties" xmlns:ns1="http://schemas.microsoft.com/sharepoint/v3" xmlns:ns2="b8a5a587-e5b5-43c7-a5cc-2d4346164dbd" xmlns:ns3="http://schemas.microsoft.com/sharepoint/v4" targetNamespace="http://schemas.microsoft.com/office/2006/metadata/properties" ma:root="true" ma:fieldsID="b6f28b31fce7ec39ec7f776568abb3b7" ns1:_="" ns2:_="" ns3:_="">
    <xsd:import namespace="http://schemas.microsoft.com/sharepoint/v3"/>
    <xsd:import namespace="b8a5a587-e5b5-43c7-a5cc-2d4346164dbd"/>
    <xsd:import namespace="http://schemas.microsoft.com/sharepoint/v4"/>
    <xsd:element name="properties">
      <xsd:complexType>
        <xsd:sequence>
          <xsd:element name="documentManagement">
            <xsd:complexType>
              <xsd:all>
                <xsd:element ref="ns2:TstDate" minOccurs="0"/>
                <xsd:element ref="ns1:EmailSender" minOccurs="0"/>
                <xsd:element ref="ns1:EmailTo" minOccurs="0"/>
                <xsd:element ref="ns1:EmailCc" minOccurs="0"/>
                <xsd:element ref="ns1:EmailFrom" minOccurs="0"/>
                <xsd:element ref="ns1:EmailSubject" minOccurs="0"/>
                <xsd:element ref="ns3: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a5a587-e5b5-43c7-a5cc-2d4346164dbd" elementFormDefault="qualified">
    <xsd:import namespace="http://schemas.microsoft.com/office/2006/documentManagement/types"/>
    <xsd:import namespace="http://schemas.microsoft.com/office/infopath/2007/PartnerControls"/>
    <xsd:element name="TstDate" ma:index="8" nillable="true" ma:displayName="Date" ma:format="DateOnly" ma:internalName="Ts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B11A45-0000-4C7B-B69B-16A4003BD9B2}">
  <ds:schemaRefs>
    <ds:schemaRef ds:uri="http://schemas.microsoft.com/sharepoint/v3/contenttype/forms"/>
  </ds:schemaRefs>
</ds:datastoreItem>
</file>

<file path=customXml/itemProps2.xml><?xml version="1.0" encoding="utf-8"?>
<ds:datastoreItem xmlns:ds="http://schemas.openxmlformats.org/officeDocument/2006/customXml" ds:itemID="{15FF2171-40D2-457F-8BB1-6B7E3612C4DA}">
  <ds:schemaRefs>
    <ds:schemaRef ds:uri="http://schemas.microsoft.com/sharepoint/v3"/>
    <ds:schemaRef ds:uri="b8a5a587-e5b5-43c7-a5cc-2d4346164dbd"/>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microsoft.com/sharepoint/v4"/>
    <ds:schemaRef ds:uri="http://www.w3.org/XML/1998/namespace"/>
  </ds:schemaRefs>
</ds:datastoreItem>
</file>

<file path=customXml/itemProps3.xml><?xml version="1.0" encoding="utf-8"?>
<ds:datastoreItem xmlns:ds="http://schemas.openxmlformats.org/officeDocument/2006/customXml" ds:itemID="{0FCC0DDC-2EA3-4ABE-B663-F616A73B2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a5a587-e5b5-43c7-a5cc-2d4346164db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8553</TotalTime>
  <Words>611</Words>
  <Application>Microsoft Office PowerPoint</Application>
  <PresentationFormat>On-screen Show (16:9)</PresentationFormat>
  <Paragraphs>123</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Basic Science of HIV Comorbidities: The Microbiome </vt:lpstr>
      <vt:lpstr>The Microbiome </vt:lpstr>
      <vt:lpstr>The Microbiome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Collman, Ronald</dc:creator>
  <cp:lastModifiedBy>Fike, Nathalie (NIH/NHLBI) [C]</cp:lastModifiedBy>
  <cp:revision>141</cp:revision>
  <dcterms:created xsi:type="dcterms:W3CDTF">2019-09-14T18:54:23Z</dcterms:created>
  <dcterms:modified xsi:type="dcterms:W3CDTF">2019-11-22T03:10:27Z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0x010100FBCFEDB35658C94986091899D857536B</vt:lpwstr>
  </property>
</Properties>
</file>