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68" r:id="rId5"/>
    <p:sldId id="259" r:id="rId6"/>
    <p:sldId id="257" r:id="rId7"/>
    <p:sldId id="266" r:id="rId8"/>
    <p:sldId id="260" r:id="rId9"/>
    <p:sldId id="261" r:id="rId10"/>
    <p:sldId id="263" r:id="rId11"/>
    <p:sldId id="264" r:id="rId12"/>
    <p:sldId id="265" r:id="rId13"/>
    <p:sldId id="262" r:id="rId14"/>
    <p:sldId id="269" r:id="rId15"/>
    <p:sldId id="267" r:id="rId16"/>
    <p:sldId id="27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6914"/>
    <a:srgbClr val="000066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7" d="100"/>
          <a:sy n="47" d="100"/>
        </p:scale>
        <p:origin x="60" y="4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E7B29-AF84-4D4E-8A61-3A2A5A1CE1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9099A3-DF7D-490C-A14D-352EBFBD6B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FEF537-4A8D-4830-AAB4-8BD1D7C7D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141A6-8A38-4E3D-AC47-19D1CAEFF174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D61902-BF2A-4B7F-BD4B-4E98C36C9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BF1CDF-FC0B-4677-BB78-C3A8A4EE7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154DF-9902-4B56-928A-156B502A6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79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C4E2A-2530-4518-AFCA-59772094A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9CDA9C-10A8-4FD6-9F20-B0A7B5041C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B645F7-62CC-47DB-A51D-B9011C2CE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141A6-8A38-4E3D-AC47-19D1CAEFF174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091623-8274-4B7E-9C61-2A308F093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03F079-624A-41B5-AF8A-22FD1C74A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154DF-9902-4B56-928A-156B502A6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324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3B9B2A-1A94-44BD-973C-8C1CDC9E05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C5D2DB-A748-42AF-8A63-0AD4B880E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C2751B-3F64-460C-818D-026C50ABC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141A6-8A38-4E3D-AC47-19D1CAEFF174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29BA82-33DA-45DC-B9AA-897F81784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77ADEE-CC04-4E85-B539-D503E608A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154DF-9902-4B56-928A-156B502A6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80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66212-28F5-49BB-9735-3205F2A9C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152D40-5481-4DEC-B7AD-189C1A4489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E8F23F-770B-41A2-BCAA-6227E4442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141A6-8A38-4E3D-AC47-19D1CAEFF174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7F49A-7A1F-45B1-9929-CBAF8611C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39C0C5-B558-4E41-BA4A-FCAF97E78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154DF-9902-4B56-928A-156B502A6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249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2DC94-35E6-456C-ADFA-C46783DC5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8F3E29-E085-4110-8011-07ABA84B10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AFBB9C-5E05-4190-A0B7-5A5595265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141A6-8A38-4E3D-AC47-19D1CAEFF174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94DC57-733C-413A-9785-D24A433C1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C3D5CB-98C9-48E8-8EFF-BB6931D76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154DF-9902-4B56-928A-156B502A6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677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54D1F-EB9D-4AF2-9501-CFD9BDE17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178503-9220-4251-9600-FFAB7316CF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A810CC-C961-439A-B249-8DE7162A88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4F548C-A673-4A3D-8125-E998F5B67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141A6-8A38-4E3D-AC47-19D1CAEFF174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463523-F761-4930-A939-1D9A94283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47091C-2E12-491C-B4D1-12C2E15A4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154DF-9902-4B56-928A-156B502A6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4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508DF-DA76-4FF1-A5A3-374E7AC11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B2F8E8-838E-4357-9D5F-A05F47D209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3A71AA-CE2D-4444-842A-C4C3B4B91F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92F35C-FAC9-4A16-B7B1-475AF3563B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FA9E30-2189-4D36-9F1B-6FEFD996A7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20E641-F692-475C-BACA-9EA19E8EC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141A6-8A38-4E3D-AC47-19D1CAEFF174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E37235-159C-48F4-9F6A-862076D6A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6F33E4-DACF-46FF-BDE8-2E7FF94F3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154DF-9902-4B56-928A-156B502A6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953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32AE4-BA3E-487D-8984-6CAE41EE6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E6909B-F0A7-45F7-A719-C979D81AD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141A6-8A38-4E3D-AC47-19D1CAEFF174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E521BC-318D-4339-8BA4-BDFC04F8B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0A9543-DDA7-4B1D-A466-8F733AD3E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154DF-9902-4B56-928A-156B502A6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489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E95812-C271-44ED-B63C-E2E2491B9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141A6-8A38-4E3D-AC47-19D1CAEFF174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0A278E-77C4-4FE3-9DB5-DE43173B7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0A8F29-F6AF-402A-A887-9CFADFF59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154DF-9902-4B56-928A-156B502A6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415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27CE0-E8A4-497E-815D-38E9C6CEB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04696A-EF38-47E4-A887-078BD29569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899B98-BF50-4539-BC90-5402E73D12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7BF84C-B930-48E8-AD5B-C710D99DF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141A6-8A38-4E3D-AC47-19D1CAEFF174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501671-0895-4FB6-8768-FBF2736CE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775A14-3B48-416B-BE34-78C00E2EE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154DF-9902-4B56-928A-156B502A6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920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AB45E-535D-41ED-97BC-62A83B2C2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213C4D-3863-44A6-AB26-945B713824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267BA1-C607-454B-B72F-480A065D3C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566123-68F3-47BB-B320-F98FB5468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141A6-8A38-4E3D-AC47-19D1CAEFF174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690695-DB61-417D-B2C9-7584DC229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875287-0F66-48B7-8FBA-74A4702C4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154DF-9902-4B56-928A-156B502A6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790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35AB72-1912-4A0A-BA37-4B2420CB2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B46226-A3A6-40BD-A931-D3982D4F08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46AC8E-3C2D-4BF9-9FEA-EB4FE46068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141A6-8A38-4E3D-AC47-19D1CAEFF174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74B03C-6496-43BF-B8ED-5324FA9723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60268D-ADEE-4701-A838-6026D94A8B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154DF-9902-4B56-928A-156B502A6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139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A5AB1-E3DD-4D8D-8519-A16D77E47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744" y="1425829"/>
            <a:ext cx="11667744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NIH Workshop on HIV-Associated Comorbidities, Coinfections and Complications: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dirty="0"/>
            </a:br>
            <a:r>
              <a:rPr lang="en-US" sz="4900" dirty="0">
                <a:solidFill>
                  <a:srgbClr val="000066"/>
                </a:solidFill>
              </a:rPr>
              <a:t>Aging and Senescence </a:t>
            </a:r>
            <a:br>
              <a:rPr lang="en-US" dirty="0">
                <a:solidFill>
                  <a:srgbClr val="000066"/>
                </a:solidFill>
              </a:rPr>
            </a:b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D070664-C014-4554-B463-C5D89FB00C23}"/>
              </a:ext>
            </a:extLst>
          </p:cNvPr>
          <p:cNvSpPr/>
          <p:nvPr/>
        </p:nvSpPr>
        <p:spPr>
          <a:xfrm>
            <a:off x="1233055" y="3370590"/>
            <a:ext cx="10958945" cy="28200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b="1" dirty="0">
                <a:ea typeface="Calibri" panose="020F0502020204030204" pitchFamily="34" charset="0"/>
                <a:cs typeface="Calibri" panose="020F0502020204030204" pitchFamily="34" charset="0"/>
              </a:rPr>
              <a:t>Judith </a:t>
            </a:r>
            <a:r>
              <a:rPr lang="en-US" sz="2200" b="1" dirty="0" err="1">
                <a:ea typeface="Calibri" panose="020F0502020204030204" pitchFamily="34" charset="0"/>
                <a:cs typeface="Calibri" panose="020F0502020204030204" pitchFamily="34" charset="0"/>
              </a:rPr>
              <a:t>Campisi</a:t>
            </a:r>
            <a:r>
              <a:rPr lang="en-US" sz="2200" b="1" dirty="0">
                <a:ea typeface="Calibri" panose="020F0502020204030204" pitchFamily="34" charset="0"/>
                <a:cs typeface="Calibri" panose="020F0502020204030204" pitchFamily="34" charset="0"/>
              </a:rPr>
              <a:t> Ph.D.: The Buck Institute for Research on Aging</a:t>
            </a:r>
          </a:p>
          <a:p>
            <a:pPr marR="0"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b="1" dirty="0">
                <a:ea typeface="Calibri" panose="020F0502020204030204" pitchFamily="34" charset="0"/>
                <a:cs typeface="Calibri" panose="020F0502020204030204" pitchFamily="34" charset="0"/>
              </a:rPr>
              <a:t>Cara Wilson M.D.: School of Medicine University of Colorado</a:t>
            </a:r>
          </a:p>
          <a:p>
            <a:pPr marR="0"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b="1" dirty="0">
                <a:ea typeface="Calibri" panose="020F0502020204030204" pitchFamily="34" charset="0"/>
                <a:cs typeface="Calibri" panose="020F0502020204030204" pitchFamily="34" charset="0"/>
              </a:rPr>
              <a:t>Howard Fox M.D., Ph.D.: Pharmacology and Neuroscience UNMC</a:t>
            </a:r>
          </a:p>
          <a:p>
            <a:pPr marR="0" lvl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endParaRPr lang="en-US" sz="2200" b="1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rgbClr val="FF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Beth D. Jamieson Ph.D.: </a:t>
            </a:r>
            <a:r>
              <a:rPr lang="en-US" altLang="en-US" sz="2400" b="1" dirty="0">
                <a:solidFill>
                  <a:srgbClr val="FF0000"/>
                </a:solidFill>
                <a:cs typeface="Arial" panose="020B0604020202020204" pitchFamily="34" charset="0"/>
              </a:rPr>
              <a:t>David Geffen School of Medicine at UCLA</a:t>
            </a:r>
          </a:p>
          <a:p>
            <a:pPr marR="0"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sz="22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17" descr="macs_logo">
            <a:extLst>
              <a:ext uri="{FF2B5EF4-FFF2-40B4-BE49-F238E27FC236}">
                <a16:creationId xmlns:a16="http://schemas.microsoft.com/office/drawing/2014/main" id="{71059A9E-55F0-453E-BBDA-5E4E1027EB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573" y="5631994"/>
            <a:ext cx="1170776" cy="1218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3" descr="AIDS INSTE logo">
            <a:extLst>
              <a:ext uri="{FF2B5EF4-FFF2-40B4-BE49-F238E27FC236}">
                <a16:creationId xmlns:a16="http://schemas.microsoft.com/office/drawing/2014/main" id="{583B49DE-FD06-4EE3-BB42-4F775CF5D7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014355" y="5869392"/>
            <a:ext cx="1125372" cy="988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037402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24">
            <a:extLst>
              <a:ext uri="{FF2B5EF4-FFF2-40B4-BE49-F238E27FC236}">
                <a16:creationId xmlns:a16="http://schemas.microsoft.com/office/drawing/2014/main" id="{9C96B755-64F6-4F82-B87F-5411427A2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653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>
                <a:ln w="0"/>
                <a:solidFill>
                  <a:srgbClr val="002060"/>
                </a:solidFill>
              </a:rPr>
              <a:t>Drivers and Mechanisms of Aging with HIV/ART </a:t>
            </a:r>
            <a:br>
              <a:rPr lang="en-US" b="1" dirty="0">
                <a:ln w="0"/>
                <a:solidFill>
                  <a:srgbClr val="002060"/>
                </a:solidFill>
              </a:rPr>
            </a:br>
            <a:endParaRPr lang="en-US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80E367D-DF8A-4088-BA38-5DED295DC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463944" y="898285"/>
            <a:ext cx="6195148" cy="5827470"/>
            <a:chOff x="2463944" y="898285"/>
            <a:chExt cx="6195148" cy="5827470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6BB3215E-9E27-4F88-A279-4BF51DDE616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89399" y="1254764"/>
              <a:ext cx="2187173" cy="5470452"/>
            </a:xfrm>
            <a:prstGeom prst="rect">
              <a:avLst/>
            </a:prstGeom>
            <a:effectLst/>
          </p:spPr>
        </p:pic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1DA390A6-C36C-4C05-B08D-EF9E3012BA47}"/>
                </a:ext>
              </a:extLst>
            </p:cNvPr>
            <p:cNvSpPr/>
            <p:nvPr/>
          </p:nvSpPr>
          <p:spPr>
            <a:xfrm rot="5400000">
              <a:off x="5478002" y="2086712"/>
              <a:ext cx="3062263" cy="3299917"/>
            </a:xfrm>
            <a:prstGeom prst="ellipse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>
                  <a:alpha val="2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BF4E3D12-61BF-4C12-8200-A914A055B203}"/>
                </a:ext>
              </a:extLst>
            </p:cNvPr>
            <p:cNvSpPr/>
            <p:nvPr/>
          </p:nvSpPr>
          <p:spPr>
            <a:xfrm rot="5400000">
              <a:off x="2582770" y="2072593"/>
              <a:ext cx="3062263" cy="3299916"/>
            </a:xfrm>
            <a:prstGeom prst="ellipse">
              <a:avLst/>
            </a:prstGeom>
            <a:solidFill>
              <a:schemeClr val="accent6">
                <a:lumMod val="60000"/>
                <a:lumOff val="40000"/>
                <a:alpha val="20000"/>
              </a:schemeClr>
            </a:solidFill>
            <a:ln>
              <a:solidFill>
                <a:schemeClr val="accent6">
                  <a:lumMod val="60000"/>
                  <a:lumOff val="40000"/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668BB45-5B30-43F8-95E8-E705BCEBE308}"/>
                </a:ext>
              </a:extLst>
            </p:cNvPr>
            <p:cNvSpPr/>
            <p:nvPr/>
          </p:nvSpPr>
          <p:spPr>
            <a:xfrm rot="10800000">
              <a:off x="3848947" y="3258193"/>
              <a:ext cx="3432138" cy="3467562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20000"/>
              </a:schemeClr>
            </a:solidFill>
            <a:ln>
              <a:solidFill>
                <a:schemeClr val="accent2">
                  <a:lumMod val="60000"/>
                  <a:lumOff val="40000"/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8158084A-E041-4E0F-A8B9-28438B1343EE}"/>
                </a:ext>
              </a:extLst>
            </p:cNvPr>
            <p:cNvSpPr/>
            <p:nvPr/>
          </p:nvSpPr>
          <p:spPr>
            <a:xfrm rot="10800000">
              <a:off x="3990038" y="898285"/>
              <a:ext cx="3127779" cy="3467562"/>
            </a:xfrm>
            <a:prstGeom prst="ellipse">
              <a:avLst/>
            </a:prstGeom>
            <a:solidFill>
              <a:srgbClr val="7030A0">
                <a:alpha val="20000"/>
              </a:srgbClr>
            </a:solidFill>
            <a:ln>
              <a:solidFill>
                <a:srgbClr val="7030A0">
                  <a:alpha val="2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9" name="Diamond 24">
              <a:extLst>
                <a:ext uri="{FF2B5EF4-FFF2-40B4-BE49-F238E27FC236}">
                  <a16:creationId xmlns:a16="http://schemas.microsoft.com/office/drawing/2014/main" id="{3C15B182-6A58-4860-A969-87317FDAF64F}"/>
                </a:ext>
              </a:extLst>
            </p:cNvPr>
            <p:cNvSpPr/>
            <p:nvPr/>
          </p:nvSpPr>
          <p:spPr>
            <a:xfrm>
              <a:off x="5153969" y="2934431"/>
              <a:ext cx="818978" cy="1988387"/>
            </a:xfrm>
            <a:custGeom>
              <a:avLst/>
              <a:gdLst>
                <a:gd name="connsiteX0" fmla="*/ 0 w 1036691"/>
                <a:gd name="connsiteY0" fmla="*/ 1169689 h 2339377"/>
                <a:gd name="connsiteX1" fmla="*/ 518346 w 1036691"/>
                <a:gd name="connsiteY1" fmla="*/ 0 h 2339377"/>
                <a:gd name="connsiteX2" fmla="*/ 1036691 w 1036691"/>
                <a:gd name="connsiteY2" fmla="*/ 1169689 h 2339377"/>
                <a:gd name="connsiteX3" fmla="*/ 518346 w 1036691"/>
                <a:gd name="connsiteY3" fmla="*/ 2339377 h 2339377"/>
                <a:gd name="connsiteX4" fmla="*/ 0 w 1036691"/>
                <a:gd name="connsiteY4" fmla="*/ 1169689 h 2339377"/>
                <a:gd name="connsiteX0" fmla="*/ 0 w 1036691"/>
                <a:gd name="connsiteY0" fmla="*/ 1169689 h 2339377"/>
                <a:gd name="connsiteX1" fmla="*/ 518346 w 1036691"/>
                <a:gd name="connsiteY1" fmla="*/ 0 h 2339377"/>
                <a:gd name="connsiteX2" fmla="*/ 1036691 w 1036691"/>
                <a:gd name="connsiteY2" fmla="*/ 1169689 h 2339377"/>
                <a:gd name="connsiteX3" fmla="*/ 518346 w 1036691"/>
                <a:gd name="connsiteY3" fmla="*/ 2339377 h 2339377"/>
                <a:gd name="connsiteX4" fmla="*/ 0 w 1036691"/>
                <a:gd name="connsiteY4" fmla="*/ 1169689 h 2339377"/>
                <a:gd name="connsiteX0" fmla="*/ 0 w 1036691"/>
                <a:gd name="connsiteY0" fmla="*/ 1169689 h 2339377"/>
                <a:gd name="connsiteX1" fmla="*/ 518346 w 1036691"/>
                <a:gd name="connsiteY1" fmla="*/ 0 h 2339377"/>
                <a:gd name="connsiteX2" fmla="*/ 1036691 w 1036691"/>
                <a:gd name="connsiteY2" fmla="*/ 1169689 h 2339377"/>
                <a:gd name="connsiteX3" fmla="*/ 518346 w 1036691"/>
                <a:gd name="connsiteY3" fmla="*/ 2339377 h 2339377"/>
                <a:gd name="connsiteX4" fmla="*/ 0 w 1036691"/>
                <a:gd name="connsiteY4" fmla="*/ 1169689 h 2339377"/>
                <a:gd name="connsiteX0" fmla="*/ 0 w 1036691"/>
                <a:gd name="connsiteY0" fmla="*/ 1169689 h 2339377"/>
                <a:gd name="connsiteX1" fmla="*/ 518346 w 1036691"/>
                <a:gd name="connsiteY1" fmla="*/ 0 h 2339377"/>
                <a:gd name="connsiteX2" fmla="*/ 1036691 w 1036691"/>
                <a:gd name="connsiteY2" fmla="*/ 1169689 h 2339377"/>
                <a:gd name="connsiteX3" fmla="*/ 518346 w 1036691"/>
                <a:gd name="connsiteY3" fmla="*/ 2339377 h 2339377"/>
                <a:gd name="connsiteX4" fmla="*/ 0 w 1036691"/>
                <a:gd name="connsiteY4" fmla="*/ 1169689 h 2339377"/>
                <a:gd name="connsiteX0" fmla="*/ 0 w 1036691"/>
                <a:gd name="connsiteY0" fmla="*/ 1169689 h 2339377"/>
                <a:gd name="connsiteX1" fmla="*/ 518346 w 1036691"/>
                <a:gd name="connsiteY1" fmla="*/ 0 h 2339377"/>
                <a:gd name="connsiteX2" fmla="*/ 1036691 w 1036691"/>
                <a:gd name="connsiteY2" fmla="*/ 1169689 h 2339377"/>
                <a:gd name="connsiteX3" fmla="*/ 518346 w 1036691"/>
                <a:gd name="connsiteY3" fmla="*/ 2339377 h 2339377"/>
                <a:gd name="connsiteX4" fmla="*/ 0 w 1036691"/>
                <a:gd name="connsiteY4" fmla="*/ 1169689 h 2339377"/>
                <a:gd name="connsiteX0" fmla="*/ 0 w 1036691"/>
                <a:gd name="connsiteY0" fmla="*/ 1169689 h 2339377"/>
                <a:gd name="connsiteX1" fmla="*/ 518346 w 1036691"/>
                <a:gd name="connsiteY1" fmla="*/ 0 h 2339377"/>
                <a:gd name="connsiteX2" fmla="*/ 1036691 w 1036691"/>
                <a:gd name="connsiteY2" fmla="*/ 1169689 h 2339377"/>
                <a:gd name="connsiteX3" fmla="*/ 518346 w 1036691"/>
                <a:gd name="connsiteY3" fmla="*/ 2339377 h 2339377"/>
                <a:gd name="connsiteX4" fmla="*/ 0 w 1036691"/>
                <a:gd name="connsiteY4" fmla="*/ 1169689 h 2339377"/>
                <a:gd name="connsiteX0" fmla="*/ 0 w 1036691"/>
                <a:gd name="connsiteY0" fmla="*/ 1169689 h 2339377"/>
                <a:gd name="connsiteX1" fmla="*/ 518346 w 1036691"/>
                <a:gd name="connsiteY1" fmla="*/ 0 h 2339377"/>
                <a:gd name="connsiteX2" fmla="*/ 1036691 w 1036691"/>
                <a:gd name="connsiteY2" fmla="*/ 1169689 h 2339377"/>
                <a:gd name="connsiteX3" fmla="*/ 518346 w 1036691"/>
                <a:gd name="connsiteY3" fmla="*/ 2339377 h 2339377"/>
                <a:gd name="connsiteX4" fmla="*/ 0 w 1036691"/>
                <a:gd name="connsiteY4" fmla="*/ 1169689 h 2339377"/>
                <a:gd name="connsiteX0" fmla="*/ 0 w 1036691"/>
                <a:gd name="connsiteY0" fmla="*/ 1169689 h 2339377"/>
                <a:gd name="connsiteX1" fmla="*/ 518346 w 1036691"/>
                <a:gd name="connsiteY1" fmla="*/ 0 h 2339377"/>
                <a:gd name="connsiteX2" fmla="*/ 1036691 w 1036691"/>
                <a:gd name="connsiteY2" fmla="*/ 1169689 h 2339377"/>
                <a:gd name="connsiteX3" fmla="*/ 518346 w 1036691"/>
                <a:gd name="connsiteY3" fmla="*/ 2339377 h 2339377"/>
                <a:gd name="connsiteX4" fmla="*/ 0 w 1036691"/>
                <a:gd name="connsiteY4" fmla="*/ 1169689 h 2339377"/>
                <a:gd name="connsiteX0" fmla="*/ 0 w 1036691"/>
                <a:gd name="connsiteY0" fmla="*/ 1169689 h 2339377"/>
                <a:gd name="connsiteX1" fmla="*/ 518346 w 1036691"/>
                <a:gd name="connsiteY1" fmla="*/ 0 h 2339377"/>
                <a:gd name="connsiteX2" fmla="*/ 1036691 w 1036691"/>
                <a:gd name="connsiteY2" fmla="*/ 1169689 h 2339377"/>
                <a:gd name="connsiteX3" fmla="*/ 518346 w 1036691"/>
                <a:gd name="connsiteY3" fmla="*/ 2339377 h 2339377"/>
                <a:gd name="connsiteX4" fmla="*/ 0 w 1036691"/>
                <a:gd name="connsiteY4" fmla="*/ 1169689 h 2339377"/>
                <a:gd name="connsiteX0" fmla="*/ 0 w 1036691"/>
                <a:gd name="connsiteY0" fmla="*/ 1169689 h 2339377"/>
                <a:gd name="connsiteX1" fmla="*/ 518346 w 1036691"/>
                <a:gd name="connsiteY1" fmla="*/ 0 h 2339377"/>
                <a:gd name="connsiteX2" fmla="*/ 1036691 w 1036691"/>
                <a:gd name="connsiteY2" fmla="*/ 1169689 h 2339377"/>
                <a:gd name="connsiteX3" fmla="*/ 518346 w 1036691"/>
                <a:gd name="connsiteY3" fmla="*/ 2339377 h 2339377"/>
                <a:gd name="connsiteX4" fmla="*/ 0 w 1036691"/>
                <a:gd name="connsiteY4" fmla="*/ 1169689 h 2339377"/>
                <a:gd name="connsiteX0" fmla="*/ 0 w 1036691"/>
                <a:gd name="connsiteY0" fmla="*/ 1169689 h 2339377"/>
                <a:gd name="connsiteX1" fmla="*/ 518346 w 1036691"/>
                <a:gd name="connsiteY1" fmla="*/ 0 h 2339377"/>
                <a:gd name="connsiteX2" fmla="*/ 1036691 w 1036691"/>
                <a:gd name="connsiteY2" fmla="*/ 1169689 h 2339377"/>
                <a:gd name="connsiteX3" fmla="*/ 518346 w 1036691"/>
                <a:gd name="connsiteY3" fmla="*/ 2339377 h 2339377"/>
                <a:gd name="connsiteX4" fmla="*/ 0 w 1036691"/>
                <a:gd name="connsiteY4" fmla="*/ 1169689 h 2339377"/>
                <a:gd name="connsiteX0" fmla="*/ 0 w 1036691"/>
                <a:gd name="connsiteY0" fmla="*/ 1169689 h 2339377"/>
                <a:gd name="connsiteX1" fmla="*/ 518346 w 1036691"/>
                <a:gd name="connsiteY1" fmla="*/ 0 h 2339377"/>
                <a:gd name="connsiteX2" fmla="*/ 1036691 w 1036691"/>
                <a:gd name="connsiteY2" fmla="*/ 1169689 h 2339377"/>
                <a:gd name="connsiteX3" fmla="*/ 518346 w 1036691"/>
                <a:gd name="connsiteY3" fmla="*/ 2339377 h 2339377"/>
                <a:gd name="connsiteX4" fmla="*/ 0 w 1036691"/>
                <a:gd name="connsiteY4" fmla="*/ 1169689 h 2339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36691" h="2339377">
                  <a:moveTo>
                    <a:pt x="0" y="1169689"/>
                  </a:moveTo>
                  <a:cubicBezTo>
                    <a:pt x="21479" y="806107"/>
                    <a:pt x="108740" y="383317"/>
                    <a:pt x="518346" y="0"/>
                  </a:cubicBezTo>
                  <a:cubicBezTo>
                    <a:pt x="987157" y="429366"/>
                    <a:pt x="969164" y="806107"/>
                    <a:pt x="1036691" y="1169689"/>
                  </a:cubicBezTo>
                  <a:cubicBezTo>
                    <a:pt x="988898" y="1612212"/>
                    <a:pt x="974000" y="2015265"/>
                    <a:pt x="518346" y="2339377"/>
                  </a:cubicBezTo>
                  <a:cubicBezTo>
                    <a:pt x="42957" y="2015265"/>
                    <a:pt x="1743" y="1553007"/>
                    <a:pt x="0" y="1169689"/>
                  </a:cubicBezTo>
                  <a:close/>
                </a:path>
              </a:pathLst>
            </a:custGeom>
            <a:solidFill>
              <a:schemeClr val="bg1">
                <a:lumMod val="75000"/>
                <a:alpha val="50000"/>
              </a:schemeClr>
            </a:solidFill>
            <a:ln>
              <a:solidFill>
                <a:schemeClr val="bg1">
                  <a:lumMod val="75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15321BB4-17B0-4BAE-A2ED-C2008EF13B67}"/>
              </a:ext>
            </a:extLst>
          </p:cNvPr>
          <p:cNvSpPr txBox="1"/>
          <p:nvPr/>
        </p:nvSpPr>
        <p:spPr>
          <a:xfrm>
            <a:off x="800101" y="1254764"/>
            <a:ext cx="24936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n w="0"/>
                <a:solidFill>
                  <a:srgbClr val="000066"/>
                </a:solidFill>
              </a:rPr>
              <a:t>ART/</a:t>
            </a:r>
            <a:r>
              <a:rPr lang="en-US" sz="2000" b="1" dirty="0" err="1">
                <a:ln w="0"/>
                <a:solidFill>
                  <a:srgbClr val="000066"/>
                </a:solidFill>
              </a:rPr>
              <a:t>PrEP</a:t>
            </a:r>
            <a:r>
              <a:rPr lang="en-US" sz="2000" b="1" dirty="0">
                <a:ln w="0"/>
                <a:solidFill>
                  <a:srgbClr val="000066"/>
                </a:solidFill>
              </a:rPr>
              <a:t> Toxicity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DA75AA8-AF31-47B8-AC27-613C6D281CFD}"/>
              </a:ext>
            </a:extLst>
          </p:cNvPr>
          <p:cNvSpPr txBox="1"/>
          <p:nvPr/>
        </p:nvSpPr>
        <p:spPr>
          <a:xfrm>
            <a:off x="525513" y="2636142"/>
            <a:ext cx="19882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ln w="0"/>
                <a:solidFill>
                  <a:srgbClr val="000066"/>
                </a:solidFill>
              </a:rPr>
              <a:t>Viral Reservoir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00EF6E8-C61F-4C0C-B5BF-BA476CEDCDD9}"/>
              </a:ext>
            </a:extLst>
          </p:cNvPr>
          <p:cNvSpPr txBox="1"/>
          <p:nvPr/>
        </p:nvSpPr>
        <p:spPr>
          <a:xfrm>
            <a:off x="590491" y="4154012"/>
            <a:ext cx="18229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66"/>
                </a:solidFill>
              </a:rPr>
              <a:t>Co-infections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F4F2FE-D443-46D8-A3A7-0EDF3575BB70}"/>
              </a:ext>
            </a:extLst>
          </p:cNvPr>
          <p:cNvSpPr txBox="1"/>
          <p:nvPr/>
        </p:nvSpPr>
        <p:spPr>
          <a:xfrm>
            <a:off x="777640" y="5807163"/>
            <a:ext cx="32999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n w="0"/>
                <a:solidFill>
                  <a:srgbClr val="000066"/>
                </a:solidFill>
              </a:rPr>
              <a:t>Microbiome/gut integrity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050C5E0-DC3E-4E48-B593-9C92B117B3FF}"/>
              </a:ext>
            </a:extLst>
          </p:cNvPr>
          <p:cNvSpPr txBox="1"/>
          <p:nvPr/>
        </p:nvSpPr>
        <p:spPr>
          <a:xfrm>
            <a:off x="4011467" y="2155964"/>
            <a:ext cx="31277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ln w="0"/>
              </a:rPr>
              <a:t>Immunosenescence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C6CFE9D-2D9C-4FB1-A9CE-2EFDFAAE8AA9}"/>
              </a:ext>
            </a:extLst>
          </p:cNvPr>
          <p:cNvSpPr txBox="1"/>
          <p:nvPr/>
        </p:nvSpPr>
        <p:spPr>
          <a:xfrm>
            <a:off x="2400622" y="3402506"/>
            <a:ext cx="21996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ln w="0"/>
              </a:rPr>
              <a:t>Mitochondrial</a:t>
            </a:r>
          </a:p>
          <a:p>
            <a:pPr algn="ctr"/>
            <a:r>
              <a:rPr lang="en-US" sz="2400" b="1" dirty="0">
                <a:ln w="0"/>
              </a:rPr>
              <a:t>Damage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0FF6FE-5503-4B6B-A6F9-FC4223E5E71B}"/>
              </a:ext>
            </a:extLst>
          </p:cNvPr>
          <p:cNvSpPr txBox="1"/>
          <p:nvPr/>
        </p:nvSpPr>
        <p:spPr>
          <a:xfrm>
            <a:off x="4402687" y="3667094"/>
            <a:ext cx="22862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err="1"/>
              <a:t>Inflamm</a:t>
            </a:r>
            <a:r>
              <a:rPr lang="en-US" sz="2400" b="1" dirty="0"/>
              <a:t>-aging</a:t>
            </a:r>
          </a:p>
          <a:p>
            <a:pPr algn="ctr"/>
            <a:endParaRPr lang="en-US" sz="2400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ACFF12-6AC2-4D8C-A8F0-B8B5B2A6080F}"/>
              </a:ext>
            </a:extLst>
          </p:cNvPr>
          <p:cNvSpPr txBox="1"/>
          <p:nvPr/>
        </p:nvSpPr>
        <p:spPr>
          <a:xfrm>
            <a:off x="6747764" y="3531098"/>
            <a:ext cx="19111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ln w="0"/>
              </a:rPr>
              <a:t>Epigenetics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649F3F7-68DA-4AE2-AFDD-8501B690F81C}"/>
              </a:ext>
            </a:extLst>
          </p:cNvPr>
          <p:cNvSpPr txBox="1"/>
          <p:nvPr/>
        </p:nvSpPr>
        <p:spPr>
          <a:xfrm>
            <a:off x="3833535" y="5015103"/>
            <a:ext cx="34836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ln w="0"/>
              </a:rPr>
              <a:t>Clonal Hematopoiesis/</a:t>
            </a:r>
          </a:p>
          <a:p>
            <a:pPr algn="ctr"/>
            <a:r>
              <a:rPr lang="en-US" sz="2400" b="1" dirty="0">
                <a:ln w="0"/>
              </a:rPr>
              <a:t>Stem cell exhaustion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8A9CE06-16F0-44E4-9670-DC93A9E074F5}"/>
              </a:ext>
            </a:extLst>
          </p:cNvPr>
          <p:cNvSpPr txBox="1"/>
          <p:nvPr/>
        </p:nvSpPr>
        <p:spPr>
          <a:xfrm>
            <a:off x="7728885" y="1246336"/>
            <a:ext cx="41427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66"/>
                </a:solidFill>
              </a:rPr>
              <a:t>Stress, Trauma, Depression etc.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DA682E1-59EE-49F2-8415-70BE5B2C9954}"/>
              </a:ext>
            </a:extLst>
          </p:cNvPr>
          <p:cNvSpPr txBox="1"/>
          <p:nvPr/>
        </p:nvSpPr>
        <p:spPr>
          <a:xfrm>
            <a:off x="9250364" y="2569225"/>
            <a:ext cx="22430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ln w="0"/>
                <a:solidFill>
                  <a:srgbClr val="000066"/>
                </a:solidFill>
              </a:rPr>
              <a:t>Chronologic Age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2A8B96F-DC55-487E-83C8-ECE6C98AE69F}"/>
              </a:ext>
            </a:extLst>
          </p:cNvPr>
          <p:cNvSpPr txBox="1"/>
          <p:nvPr/>
        </p:nvSpPr>
        <p:spPr>
          <a:xfrm>
            <a:off x="9209554" y="4065152"/>
            <a:ext cx="23086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ln w="0"/>
                <a:solidFill>
                  <a:srgbClr val="000066"/>
                </a:solidFill>
              </a:rPr>
              <a:t>Socio-economics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2B2EB46-E002-4259-8C4D-8E5663187DAD}"/>
              </a:ext>
            </a:extLst>
          </p:cNvPr>
          <p:cNvSpPr txBox="1"/>
          <p:nvPr/>
        </p:nvSpPr>
        <p:spPr>
          <a:xfrm>
            <a:off x="8756010" y="5176734"/>
            <a:ext cx="25458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ln w="0"/>
                <a:solidFill>
                  <a:srgbClr val="000066"/>
                </a:solidFill>
              </a:rPr>
              <a:t>Lifestyle</a:t>
            </a:r>
          </a:p>
          <a:p>
            <a:pPr algn="ctr"/>
            <a:r>
              <a:rPr lang="en-US" sz="2000" b="1" dirty="0">
                <a:ln w="0"/>
                <a:solidFill>
                  <a:srgbClr val="000066"/>
                </a:solidFill>
              </a:rPr>
              <a:t>(Diet, Exercise etc.)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C91F34B-19A0-4402-BA35-7044F3279686}"/>
              </a:ext>
            </a:extLst>
          </p:cNvPr>
          <p:cNvSpPr txBox="1"/>
          <p:nvPr/>
        </p:nvSpPr>
        <p:spPr>
          <a:xfrm>
            <a:off x="9767228" y="6068291"/>
            <a:ext cx="2135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Kennedy et al. Cell 2014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00BB87B-B106-46B4-B3EB-209F3CCF29F9}"/>
              </a:ext>
            </a:extLst>
          </p:cNvPr>
          <p:cNvSpPr txBox="1"/>
          <p:nvPr/>
        </p:nvSpPr>
        <p:spPr>
          <a:xfrm>
            <a:off x="8520743" y="6376068"/>
            <a:ext cx="35186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Slide template courtesy of Dr. Leia Novak </a:t>
            </a:r>
          </a:p>
        </p:txBody>
      </p:sp>
    </p:spTree>
    <p:extLst>
      <p:ext uri="{BB962C8B-B14F-4D97-AF65-F5344CB8AC3E}">
        <p14:creationId xmlns:p14="http://schemas.microsoft.com/office/powerpoint/2010/main" val="4181613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CC2AA-9B78-48DA-8A05-3D052F780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7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</a:rPr>
              <a:t>Where do we go from here?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0E0F5-79BB-4FF9-911A-7CD3824EB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4294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1200"/>
              </a:spcAft>
              <a:buAutoNum type="arabicPeriod"/>
            </a:pPr>
            <a:r>
              <a:rPr lang="en-US" sz="2400" dirty="0"/>
              <a:t>Have we overlooked important drivers/mechanisms?</a:t>
            </a:r>
          </a:p>
          <a:p>
            <a:pPr marL="514350" indent="-514350">
              <a:spcAft>
                <a:spcPts val="1200"/>
              </a:spcAft>
              <a:buAutoNum type="arabicPeriod"/>
            </a:pPr>
            <a:r>
              <a:rPr lang="en-US" sz="2400" dirty="0"/>
              <a:t>Which are the most critical drivers/mechanisms to target and how do we target them?</a:t>
            </a:r>
          </a:p>
          <a:p>
            <a:pPr marL="514350" indent="-514350">
              <a:spcAft>
                <a:spcPts val="1200"/>
              </a:spcAft>
              <a:buAutoNum type="arabicPeriod"/>
            </a:pPr>
            <a:r>
              <a:rPr lang="en-US" sz="2400" dirty="0"/>
              <a:t>Can we identify overlapping or intercepting pathways to disrupt or are we doomed to address each driver/mechanism separately?</a:t>
            </a:r>
          </a:p>
          <a:p>
            <a:pPr marL="514350" indent="-514350">
              <a:spcAft>
                <a:spcPts val="1200"/>
              </a:spcAft>
              <a:buFont typeface="Arial" panose="020B0604020202020204" pitchFamily="34" charset="0"/>
              <a:buAutoNum type="arabicPeriod"/>
            </a:pPr>
            <a:r>
              <a:rPr lang="en-US" sz="2400" dirty="0"/>
              <a:t>Which are the best models to use to carry out both mechanistic and treatment studies of aging with HIV infection?</a:t>
            </a:r>
          </a:p>
          <a:p>
            <a:pPr marL="0" indent="0">
              <a:spcAft>
                <a:spcPts val="1200"/>
              </a:spcAft>
              <a:buNone/>
            </a:pPr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2CA65AD-638A-40D4-B7D4-F96838FB1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0393" y="4187721"/>
            <a:ext cx="2569589" cy="2526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9103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FA77C-4CA0-4359-9C83-A4FCE9479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03525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General Discussion</a:t>
            </a:r>
          </a:p>
        </p:txBody>
      </p:sp>
    </p:spTree>
    <p:extLst>
      <p:ext uri="{BB962C8B-B14F-4D97-AF65-F5344CB8AC3E}">
        <p14:creationId xmlns:p14="http://schemas.microsoft.com/office/powerpoint/2010/main" val="2867999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24">
            <a:extLst>
              <a:ext uri="{FF2B5EF4-FFF2-40B4-BE49-F238E27FC236}">
                <a16:creationId xmlns:a16="http://schemas.microsoft.com/office/drawing/2014/main" id="{F9A87F58-4626-4D28-A683-FADAF3DCF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5549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ln w="0"/>
                <a:solidFill>
                  <a:srgbClr val="000066"/>
                </a:solidFill>
              </a:rPr>
              <a:t>Drivers</a:t>
            </a:r>
            <a:r>
              <a:rPr lang="en-US" sz="3200" b="1" dirty="0">
                <a:ln w="0"/>
              </a:rPr>
              <a:t> and Consequences of Aging with HIV/ART</a:t>
            </a:r>
            <a:br>
              <a:rPr lang="en-US" sz="3200" b="1" dirty="0">
                <a:ln w="0"/>
              </a:rPr>
            </a:br>
            <a:endParaRPr lang="en-US" sz="3200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2A763AE-8EC5-4CB4-A69A-B467F4959F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463944" y="898285"/>
            <a:ext cx="6195148" cy="5827470"/>
            <a:chOff x="2463944" y="898285"/>
            <a:chExt cx="6195148" cy="5827470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6BB3215E-9E27-4F88-A279-4BF51DDE616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89399" y="1254764"/>
              <a:ext cx="2187173" cy="5470452"/>
            </a:xfrm>
            <a:prstGeom prst="rect">
              <a:avLst/>
            </a:prstGeom>
            <a:effectLst/>
          </p:spPr>
        </p:pic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1DA390A6-C36C-4C05-B08D-EF9E3012BA47}"/>
                </a:ext>
              </a:extLst>
            </p:cNvPr>
            <p:cNvSpPr/>
            <p:nvPr/>
          </p:nvSpPr>
          <p:spPr>
            <a:xfrm rot="5400000">
              <a:off x="5478002" y="2086712"/>
              <a:ext cx="3062263" cy="3299917"/>
            </a:xfrm>
            <a:prstGeom prst="ellipse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>
                  <a:alpha val="2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BF4E3D12-61BF-4C12-8200-A914A055B203}"/>
                </a:ext>
              </a:extLst>
            </p:cNvPr>
            <p:cNvSpPr/>
            <p:nvPr/>
          </p:nvSpPr>
          <p:spPr>
            <a:xfrm rot="5400000">
              <a:off x="2582770" y="2072593"/>
              <a:ext cx="3062263" cy="3299916"/>
            </a:xfrm>
            <a:prstGeom prst="ellipse">
              <a:avLst/>
            </a:prstGeom>
            <a:solidFill>
              <a:schemeClr val="accent6">
                <a:lumMod val="60000"/>
                <a:lumOff val="40000"/>
                <a:alpha val="20000"/>
              </a:schemeClr>
            </a:solidFill>
            <a:ln>
              <a:solidFill>
                <a:schemeClr val="accent6">
                  <a:lumMod val="60000"/>
                  <a:lumOff val="40000"/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668BB45-5B30-43F8-95E8-E705BCEBE308}"/>
                </a:ext>
              </a:extLst>
            </p:cNvPr>
            <p:cNvSpPr/>
            <p:nvPr/>
          </p:nvSpPr>
          <p:spPr>
            <a:xfrm rot="10800000">
              <a:off x="3848947" y="3258193"/>
              <a:ext cx="3432138" cy="3467562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20000"/>
              </a:schemeClr>
            </a:solidFill>
            <a:ln>
              <a:solidFill>
                <a:schemeClr val="accent2">
                  <a:lumMod val="60000"/>
                  <a:lumOff val="40000"/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8158084A-E041-4E0F-A8B9-28438B1343EE}"/>
                </a:ext>
              </a:extLst>
            </p:cNvPr>
            <p:cNvSpPr/>
            <p:nvPr/>
          </p:nvSpPr>
          <p:spPr>
            <a:xfrm rot="10800000">
              <a:off x="3990038" y="898285"/>
              <a:ext cx="3127779" cy="3467562"/>
            </a:xfrm>
            <a:prstGeom prst="ellipse">
              <a:avLst/>
            </a:prstGeom>
            <a:solidFill>
              <a:srgbClr val="7030A0">
                <a:alpha val="20000"/>
              </a:srgbClr>
            </a:solidFill>
            <a:ln>
              <a:solidFill>
                <a:srgbClr val="7030A0">
                  <a:alpha val="2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9" name="Diamond 24">
              <a:extLst>
                <a:ext uri="{FF2B5EF4-FFF2-40B4-BE49-F238E27FC236}">
                  <a16:creationId xmlns:a16="http://schemas.microsoft.com/office/drawing/2014/main" id="{3C15B182-6A58-4860-A969-87317FDAF64F}"/>
                </a:ext>
              </a:extLst>
            </p:cNvPr>
            <p:cNvSpPr/>
            <p:nvPr/>
          </p:nvSpPr>
          <p:spPr>
            <a:xfrm>
              <a:off x="5153969" y="2934431"/>
              <a:ext cx="818978" cy="1988387"/>
            </a:xfrm>
            <a:custGeom>
              <a:avLst/>
              <a:gdLst>
                <a:gd name="connsiteX0" fmla="*/ 0 w 1036691"/>
                <a:gd name="connsiteY0" fmla="*/ 1169689 h 2339377"/>
                <a:gd name="connsiteX1" fmla="*/ 518346 w 1036691"/>
                <a:gd name="connsiteY1" fmla="*/ 0 h 2339377"/>
                <a:gd name="connsiteX2" fmla="*/ 1036691 w 1036691"/>
                <a:gd name="connsiteY2" fmla="*/ 1169689 h 2339377"/>
                <a:gd name="connsiteX3" fmla="*/ 518346 w 1036691"/>
                <a:gd name="connsiteY3" fmla="*/ 2339377 h 2339377"/>
                <a:gd name="connsiteX4" fmla="*/ 0 w 1036691"/>
                <a:gd name="connsiteY4" fmla="*/ 1169689 h 2339377"/>
                <a:gd name="connsiteX0" fmla="*/ 0 w 1036691"/>
                <a:gd name="connsiteY0" fmla="*/ 1169689 h 2339377"/>
                <a:gd name="connsiteX1" fmla="*/ 518346 w 1036691"/>
                <a:gd name="connsiteY1" fmla="*/ 0 h 2339377"/>
                <a:gd name="connsiteX2" fmla="*/ 1036691 w 1036691"/>
                <a:gd name="connsiteY2" fmla="*/ 1169689 h 2339377"/>
                <a:gd name="connsiteX3" fmla="*/ 518346 w 1036691"/>
                <a:gd name="connsiteY3" fmla="*/ 2339377 h 2339377"/>
                <a:gd name="connsiteX4" fmla="*/ 0 w 1036691"/>
                <a:gd name="connsiteY4" fmla="*/ 1169689 h 2339377"/>
                <a:gd name="connsiteX0" fmla="*/ 0 w 1036691"/>
                <a:gd name="connsiteY0" fmla="*/ 1169689 h 2339377"/>
                <a:gd name="connsiteX1" fmla="*/ 518346 w 1036691"/>
                <a:gd name="connsiteY1" fmla="*/ 0 h 2339377"/>
                <a:gd name="connsiteX2" fmla="*/ 1036691 w 1036691"/>
                <a:gd name="connsiteY2" fmla="*/ 1169689 h 2339377"/>
                <a:gd name="connsiteX3" fmla="*/ 518346 w 1036691"/>
                <a:gd name="connsiteY3" fmla="*/ 2339377 h 2339377"/>
                <a:gd name="connsiteX4" fmla="*/ 0 w 1036691"/>
                <a:gd name="connsiteY4" fmla="*/ 1169689 h 2339377"/>
                <a:gd name="connsiteX0" fmla="*/ 0 w 1036691"/>
                <a:gd name="connsiteY0" fmla="*/ 1169689 h 2339377"/>
                <a:gd name="connsiteX1" fmla="*/ 518346 w 1036691"/>
                <a:gd name="connsiteY1" fmla="*/ 0 h 2339377"/>
                <a:gd name="connsiteX2" fmla="*/ 1036691 w 1036691"/>
                <a:gd name="connsiteY2" fmla="*/ 1169689 h 2339377"/>
                <a:gd name="connsiteX3" fmla="*/ 518346 w 1036691"/>
                <a:gd name="connsiteY3" fmla="*/ 2339377 h 2339377"/>
                <a:gd name="connsiteX4" fmla="*/ 0 w 1036691"/>
                <a:gd name="connsiteY4" fmla="*/ 1169689 h 2339377"/>
                <a:gd name="connsiteX0" fmla="*/ 0 w 1036691"/>
                <a:gd name="connsiteY0" fmla="*/ 1169689 h 2339377"/>
                <a:gd name="connsiteX1" fmla="*/ 518346 w 1036691"/>
                <a:gd name="connsiteY1" fmla="*/ 0 h 2339377"/>
                <a:gd name="connsiteX2" fmla="*/ 1036691 w 1036691"/>
                <a:gd name="connsiteY2" fmla="*/ 1169689 h 2339377"/>
                <a:gd name="connsiteX3" fmla="*/ 518346 w 1036691"/>
                <a:gd name="connsiteY3" fmla="*/ 2339377 h 2339377"/>
                <a:gd name="connsiteX4" fmla="*/ 0 w 1036691"/>
                <a:gd name="connsiteY4" fmla="*/ 1169689 h 2339377"/>
                <a:gd name="connsiteX0" fmla="*/ 0 w 1036691"/>
                <a:gd name="connsiteY0" fmla="*/ 1169689 h 2339377"/>
                <a:gd name="connsiteX1" fmla="*/ 518346 w 1036691"/>
                <a:gd name="connsiteY1" fmla="*/ 0 h 2339377"/>
                <a:gd name="connsiteX2" fmla="*/ 1036691 w 1036691"/>
                <a:gd name="connsiteY2" fmla="*/ 1169689 h 2339377"/>
                <a:gd name="connsiteX3" fmla="*/ 518346 w 1036691"/>
                <a:gd name="connsiteY3" fmla="*/ 2339377 h 2339377"/>
                <a:gd name="connsiteX4" fmla="*/ 0 w 1036691"/>
                <a:gd name="connsiteY4" fmla="*/ 1169689 h 2339377"/>
                <a:gd name="connsiteX0" fmla="*/ 0 w 1036691"/>
                <a:gd name="connsiteY0" fmla="*/ 1169689 h 2339377"/>
                <a:gd name="connsiteX1" fmla="*/ 518346 w 1036691"/>
                <a:gd name="connsiteY1" fmla="*/ 0 h 2339377"/>
                <a:gd name="connsiteX2" fmla="*/ 1036691 w 1036691"/>
                <a:gd name="connsiteY2" fmla="*/ 1169689 h 2339377"/>
                <a:gd name="connsiteX3" fmla="*/ 518346 w 1036691"/>
                <a:gd name="connsiteY3" fmla="*/ 2339377 h 2339377"/>
                <a:gd name="connsiteX4" fmla="*/ 0 w 1036691"/>
                <a:gd name="connsiteY4" fmla="*/ 1169689 h 2339377"/>
                <a:gd name="connsiteX0" fmla="*/ 0 w 1036691"/>
                <a:gd name="connsiteY0" fmla="*/ 1169689 h 2339377"/>
                <a:gd name="connsiteX1" fmla="*/ 518346 w 1036691"/>
                <a:gd name="connsiteY1" fmla="*/ 0 h 2339377"/>
                <a:gd name="connsiteX2" fmla="*/ 1036691 w 1036691"/>
                <a:gd name="connsiteY2" fmla="*/ 1169689 h 2339377"/>
                <a:gd name="connsiteX3" fmla="*/ 518346 w 1036691"/>
                <a:gd name="connsiteY3" fmla="*/ 2339377 h 2339377"/>
                <a:gd name="connsiteX4" fmla="*/ 0 w 1036691"/>
                <a:gd name="connsiteY4" fmla="*/ 1169689 h 2339377"/>
                <a:gd name="connsiteX0" fmla="*/ 0 w 1036691"/>
                <a:gd name="connsiteY0" fmla="*/ 1169689 h 2339377"/>
                <a:gd name="connsiteX1" fmla="*/ 518346 w 1036691"/>
                <a:gd name="connsiteY1" fmla="*/ 0 h 2339377"/>
                <a:gd name="connsiteX2" fmla="*/ 1036691 w 1036691"/>
                <a:gd name="connsiteY2" fmla="*/ 1169689 h 2339377"/>
                <a:gd name="connsiteX3" fmla="*/ 518346 w 1036691"/>
                <a:gd name="connsiteY3" fmla="*/ 2339377 h 2339377"/>
                <a:gd name="connsiteX4" fmla="*/ 0 w 1036691"/>
                <a:gd name="connsiteY4" fmla="*/ 1169689 h 2339377"/>
                <a:gd name="connsiteX0" fmla="*/ 0 w 1036691"/>
                <a:gd name="connsiteY0" fmla="*/ 1169689 h 2339377"/>
                <a:gd name="connsiteX1" fmla="*/ 518346 w 1036691"/>
                <a:gd name="connsiteY1" fmla="*/ 0 h 2339377"/>
                <a:gd name="connsiteX2" fmla="*/ 1036691 w 1036691"/>
                <a:gd name="connsiteY2" fmla="*/ 1169689 h 2339377"/>
                <a:gd name="connsiteX3" fmla="*/ 518346 w 1036691"/>
                <a:gd name="connsiteY3" fmla="*/ 2339377 h 2339377"/>
                <a:gd name="connsiteX4" fmla="*/ 0 w 1036691"/>
                <a:gd name="connsiteY4" fmla="*/ 1169689 h 2339377"/>
                <a:gd name="connsiteX0" fmla="*/ 0 w 1036691"/>
                <a:gd name="connsiteY0" fmla="*/ 1169689 h 2339377"/>
                <a:gd name="connsiteX1" fmla="*/ 518346 w 1036691"/>
                <a:gd name="connsiteY1" fmla="*/ 0 h 2339377"/>
                <a:gd name="connsiteX2" fmla="*/ 1036691 w 1036691"/>
                <a:gd name="connsiteY2" fmla="*/ 1169689 h 2339377"/>
                <a:gd name="connsiteX3" fmla="*/ 518346 w 1036691"/>
                <a:gd name="connsiteY3" fmla="*/ 2339377 h 2339377"/>
                <a:gd name="connsiteX4" fmla="*/ 0 w 1036691"/>
                <a:gd name="connsiteY4" fmla="*/ 1169689 h 2339377"/>
                <a:gd name="connsiteX0" fmla="*/ 0 w 1036691"/>
                <a:gd name="connsiteY0" fmla="*/ 1169689 h 2339377"/>
                <a:gd name="connsiteX1" fmla="*/ 518346 w 1036691"/>
                <a:gd name="connsiteY1" fmla="*/ 0 h 2339377"/>
                <a:gd name="connsiteX2" fmla="*/ 1036691 w 1036691"/>
                <a:gd name="connsiteY2" fmla="*/ 1169689 h 2339377"/>
                <a:gd name="connsiteX3" fmla="*/ 518346 w 1036691"/>
                <a:gd name="connsiteY3" fmla="*/ 2339377 h 2339377"/>
                <a:gd name="connsiteX4" fmla="*/ 0 w 1036691"/>
                <a:gd name="connsiteY4" fmla="*/ 1169689 h 2339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36691" h="2339377">
                  <a:moveTo>
                    <a:pt x="0" y="1169689"/>
                  </a:moveTo>
                  <a:cubicBezTo>
                    <a:pt x="21479" y="806107"/>
                    <a:pt x="108740" y="383317"/>
                    <a:pt x="518346" y="0"/>
                  </a:cubicBezTo>
                  <a:cubicBezTo>
                    <a:pt x="987157" y="429366"/>
                    <a:pt x="969164" y="806107"/>
                    <a:pt x="1036691" y="1169689"/>
                  </a:cubicBezTo>
                  <a:cubicBezTo>
                    <a:pt x="988898" y="1612212"/>
                    <a:pt x="974000" y="2015265"/>
                    <a:pt x="518346" y="2339377"/>
                  </a:cubicBezTo>
                  <a:cubicBezTo>
                    <a:pt x="42957" y="2015265"/>
                    <a:pt x="1743" y="1553007"/>
                    <a:pt x="0" y="1169689"/>
                  </a:cubicBezTo>
                  <a:close/>
                </a:path>
              </a:pathLst>
            </a:custGeom>
            <a:solidFill>
              <a:schemeClr val="bg1">
                <a:lumMod val="75000"/>
                <a:alpha val="50000"/>
              </a:schemeClr>
            </a:solidFill>
            <a:ln>
              <a:solidFill>
                <a:schemeClr val="bg1">
                  <a:lumMod val="75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15321BB4-17B0-4BAE-A2ED-C2008EF13B67}"/>
              </a:ext>
            </a:extLst>
          </p:cNvPr>
          <p:cNvSpPr txBox="1"/>
          <p:nvPr/>
        </p:nvSpPr>
        <p:spPr>
          <a:xfrm>
            <a:off x="800101" y="1254764"/>
            <a:ext cx="24936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n w="0"/>
                <a:solidFill>
                  <a:srgbClr val="000066"/>
                </a:solidFill>
              </a:rPr>
              <a:t>ART/</a:t>
            </a:r>
            <a:r>
              <a:rPr lang="en-US" sz="2000" b="1" dirty="0" err="1">
                <a:ln w="0"/>
                <a:solidFill>
                  <a:srgbClr val="000066"/>
                </a:solidFill>
              </a:rPr>
              <a:t>PrEP</a:t>
            </a:r>
            <a:r>
              <a:rPr lang="en-US" sz="2000" b="1" dirty="0">
                <a:ln w="0"/>
                <a:solidFill>
                  <a:srgbClr val="000066"/>
                </a:solidFill>
              </a:rPr>
              <a:t> Toxicity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DA75AA8-AF31-47B8-AC27-613C6D281CFD}"/>
              </a:ext>
            </a:extLst>
          </p:cNvPr>
          <p:cNvSpPr txBox="1"/>
          <p:nvPr/>
        </p:nvSpPr>
        <p:spPr>
          <a:xfrm>
            <a:off x="525513" y="2636142"/>
            <a:ext cx="19882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ln w="0"/>
                <a:solidFill>
                  <a:srgbClr val="000066"/>
                </a:solidFill>
              </a:rPr>
              <a:t>Viral Reservoir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00EF6E8-C61F-4C0C-B5BF-BA476CEDCDD9}"/>
              </a:ext>
            </a:extLst>
          </p:cNvPr>
          <p:cNvSpPr txBox="1"/>
          <p:nvPr/>
        </p:nvSpPr>
        <p:spPr>
          <a:xfrm>
            <a:off x="590491" y="4154012"/>
            <a:ext cx="18229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66"/>
                </a:solidFill>
              </a:rPr>
              <a:t>Co-infections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F4F2FE-D443-46D8-A3A7-0EDF3575BB70}"/>
              </a:ext>
            </a:extLst>
          </p:cNvPr>
          <p:cNvSpPr txBox="1"/>
          <p:nvPr/>
        </p:nvSpPr>
        <p:spPr>
          <a:xfrm>
            <a:off x="777640" y="5807163"/>
            <a:ext cx="32999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n w="0"/>
                <a:solidFill>
                  <a:srgbClr val="000066"/>
                </a:solidFill>
              </a:rPr>
              <a:t>Microbiome/gut integrity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050C5E0-DC3E-4E48-B593-9C92B117B3FF}"/>
              </a:ext>
            </a:extLst>
          </p:cNvPr>
          <p:cNvSpPr txBox="1"/>
          <p:nvPr/>
        </p:nvSpPr>
        <p:spPr>
          <a:xfrm>
            <a:off x="4011467" y="2155964"/>
            <a:ext cx="31277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ln w="0"/>
              </a:rPr>
              <a:t>Immunosenescence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C6CFE9D-2D9C-4FB1-A9CE-2EFDFAAE8AA9}"/>
              </a:ext>
            </a:extLst>
          </p:cNvPr>
          <p:cNvSpPr txBox="1"/>
          <p:nvPr/>
        </p:nvSpPr>
        <p:spPr>
          <a:xfrm>
            <a:off x="2400622" y="3402506"/>
            <a:ext cx="21996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ln w="0"/>
              </a:rPr>
              <a:t>Mitochondrial</a:t>
            </a:r>
          </a:p>
          <a:p>
            <a:pPr algn="ctr"/>
            <a:r>
              <a:rPr lang="en-US" sz="2400" b="1" dirty="0">
                <a:ln w="0"/>
              </a:rPr>
              <a:t>Damage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0FF6FE-5503-4B6B-A6F9-FC4223E5E71B}"/>
              </a:ext>
            </a:extLst>
          </p:cNvPr>
          <p:cNvSpPr txBox="1"/>
          <p:nvPr/>
        </p:nvSpPr>
        <p:spPr>
          <a:xfrm>
            <a:off x="4402687" y="3667094"/>
            <a:ext cx="22862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err="1"/>
              <a:t>Inflamm</a:t>
            </a:r>
            <a:r>
              <a:rPr lang="en-US" sz="2400" b="1" dirty="0"/>
              <a:t>-aging</a:t>
            </a:r>
          </a:p>
          <a:p>
            <a:pPr algn="ctr"/>
            <a:endParaRPr lang="en-US" sz="2400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ACFF12-6AC2-4D8C-A8F0-B8B5B2A6080F}"/>
              </a:ext>
            </a:extLst>
          </p:cNvPr>
          <p:cNvSpPr txBox="1"/>
          <p:nvPr/>
        </p:nvSpPr>
        <p:spPr>
          <a:xfrm>
            <a:off x="6747764" y="3531098"/>
            <a:ext cx="19111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ln w="0"/>
              </a:rPr>
              <a:t>Epigenetics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649F3F7-68DA-4AE2-AFDD-8501B690F81C}"/>
              </a:ext>
            </a:extLst>
          </p:cNvPr>
          <p:cNvSpPr txBox="1"/>
          <p:nvPr/>
        </p:nvSpPr>
        <p:spPr>
          <a:xfrm>
            <a:off x="3833535" y="5015103"/>
            <a:ext cx="34836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ln w="0"/>
              </a:rPr>
              <a:t>Clonal Hematopoiesis/</a:t>
            </a:r>
          </a:p>
          <a:p>
            <a:pPr algn="ctr"/>
            <a:r>
              <a:rPr lang="en-US" sz="2400" b="1" dirty="0">
                <a:ln w="0"/>
              </a:rPr>
              <a:t>Stem cell exhaustion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8A9CE06-16F0-44E4-9670-DC93A9E074F5}"/>
              </a:ext>
            </a:extLst>
          </p:cNvPr>
          <p:cNvSpPr txBox="1"/>
          <p:nvPr/>
        </p:nvSpPr>
        <p:spPr>
          <a:xfrm>
            <a:off x="7728885" y="1246336"/>
            <a:ext cx="41427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66"/>
                </a:solidFill>
              </a:rPr>
              <a:t>Stress, Trauma, Depression etc.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DA682E1-59EE-49F2-8415-70BE5B2C9954}"/>
              </a:ext>
            </a:extLst>
          </p:cNvPr>
          <p:cNvSpPr txBox="1"/>
          <p:nvPr/>
        </p:nvSpPr>
        <p:spPr>
          <a:xfrm>
            <a:off x="9250364" y="2569225"/>
            <a:ext cx="22430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ln w="0"/>
                <a:solidFill>
                  <a:srgbClr val="000066"/>
                </a:solidFill>
              </a:rPr>
              <a:t>Chronologic Age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2A8B96F-DC55-487E-83C8-ECE6C98AE69F}"/>
              </a:ext>
            </a:extLst>
          </p:cNvPr>
          <p:cNvSpPr txBox="1"/>
          <p:nvPr/>
        </p:nvSpPr>
        <p:spPr>
          <a:xfrm>
            <a:off x="9209554" y="4065152"/>
            <a:ext cx="23086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ln w="0"/>
                <a:solidFill>
                  <a:srgbClr val="000066"/>
                </a:solidFill>
              </a:rPr>
              <a:t>Socio-economics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2B2EB46-E002-4259-8C4D-8E5663187DAD}"/>
              </a:ext>
            </a:extLst>
          </p:cNvPr>
          <p:cNvSpPr txBox="1"/>
          <p:nvPr/>
        </p:nvSpPr>
        <p:spPr>
          <a:xfrm>
            <a:off x="8756010" y="5176734"/>
            <a:ext cx="25458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ln w="0"/>
                <a:solidFill>
                  <a:srgbClr val="000066"/>
                </a:solidFill>
              </a:rPr>
              <a:t>Lifestyle</a:t>
            </a:r>
          </a:p>
          <a:p>
            <a:pPr algn="ctr"/>
            <a:r>
              <a:rPr lang="en-US" sz="2000" b="1" dirty="0">
                <a:ln w="0"/>
                <a:solidFill>
                  <a:srgbClr val="000066"/>
                </a:solidFill>
              </a:rPr>
              <a:t>(Diet, Exercise etc.)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C91F34B-19A0-4402-BA35-7044F3279686}"/>
              </a:ext>
            </a:extLst>
          </p:cNvPr>
          <p:cNvSpPr txBox="1"/>
          <p:nvPr/>
        </p:nvSpPr>
        <p:spPr>
          <a:xfrm>
            <a:off x="9767228" y="6068291"/>
            <a:ext cx="2135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Kennedy et al. Cell 2014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00BB87B-B106-46B4-B3EB-209F3CCF29F9}"/>
              </a:ext>
            </a:extLst>
          </p:cNvPr>
          <p:cNvSpPr txBox="1"/>
          <p:nvPr/>
        </p:nvSpPr>
        <p:spPr>
          <a:xfrm>
            <a:off x="8520743" y="6376068"/>
            <a:ext cx="35186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Slide template courtesy of Dr. Leia Novak </a:t>
            </a:r>
          </a:p>
        </p:txBody>
      </p:sp>
    </p:spTree>
    <p:extLst>
      <p:ext uri="{BB962C8B-B14F-4D97-AF65-F5344CB8AC3E}">
        <p14:creationId xmlns:p14="http://schemas.microsoft.com/office/powerpoint/2010/main" val="1659875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itle 49">
            <a:extLst>
              <a:ext uri="{FF2B5EF4-FFF2-40B4-BE49-F238E27FC236}">
                <a16:creationId xmlns:a16="http://schemas.microsoft.com/office/drawing/2014/main" id="{56E0A2F8-9DA1-40EB-9D53-5B0E95BA1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346" y="72517"/>
            <a:ext cx="11622854" cy="1325563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Treated HIV infected adults are living near normal lifespans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0599E55-6E17-4675-A4CB-174CBB004557}"/>
              </a:ext>
            </a:extLst>
          </p:cNvPr>
          <p:cNvSpPr/>
          <p:nvPr/>
        </p:nvSpPr>
        <p:spPr>
          <a:xfrm>
            <a:off x="526473" y="1138449"/>
            <a:ext cx="11291453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about </a:t>
            </a:r>
            <a:r>
              <a:rPr lang="en-US" sz="34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healthspans</a:t>
            </a:r>
            <a:r>
              <a:rPr lang="en-US" sz="3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" name="Text">
            <a:extLst>
              <a:ext uri="{FF2B5EF4-FFF2-40B4-BE49-F238E27FC236}">
                <a16:creationId xmlns:a16="http://schemas.microsoft.com/office/drawing/2014/main" id="{A389B442-5942-4141-AE65-5CFBB8A0342F}"/>
              </a:ext>
            </a:extLst>
          </p:cNvPr>
          <p:cNvSpPr txBox="1">
            <a:spLocks/>
          </p:cNvSpPr>
          <p:nvPr/>
        </p:nvSpPr>
        <p:spPr>
          <a:xfrm>
            <a:off x="1787236" y="1903894"/>
            <a:ext cx="8229600" cy="8572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Median age to non-AIDS related death in the pre- and post-HAART era in the MACS </a:t>
            </a:r>
          </a:p>
        </p:txBody>
      </p:sp>
      <p:grpSp>
        <p:nvGrpSpPr>
          <p:cNvPr id="49" name="Group 48" descr="Graph shows that Pre-HAART median age deaths for HIV+ (SP) adults was 49 and for uninfected (SN) was 70, a difference of more than 20 years. Post-HAART  median age deaths for HIV+ (SP) is 66 and for uninfected (SN) is 75, a difference of nine years.">
            <a:extLst>
              <a:ext uri="{FF2B5EF4-FFF2-40B4-BE49-F238E27FC236}">
                <a16:creationId xmlns:a16="http://schemas.microsoft.com/office/drawing/2014/main" id="{1F222BB2-5150-48AF-98CD-680353563CEF}"/>
              </a:ext>
            </a:extLst>
          </p:cNvPr>
          <p:cNvGrpSpPr/>
          <p:nvPr/>
        </p:nvGrpSpPr>
        <p:grpSpPr>
          <a:xfrm>
            <a:off x="766815" y="2765714"/>
            <a:ext cx="9006103" cy="3569732"/>
            <a:chOff x="766815" y="2765714"/>
            <a:chExt cx="9006103" cy="3569732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0038987-C5E0-493D-AA4C-86009D1D2ADE}"/>
                </a:ext>
              </a:extLst>
            </p:cNvPr>
            <p:cNvSpPr txBox="1"/>
            <p:nvPr/>
          </p:nvSpPr>
          <p:spPr>
            <a:xfrm>
              <a:off x="1558636" y="3958280"/>
              <a:ext cx="697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1996</a:t>
              </a:r>
            </a:p>
          </p:txBody>
        </p:sp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1609CD5B-ED2B-4FC1-BA53-A6310294FA2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CxnSpPr/>
            <p:nvPr/>
          </p:nvCxnSpPr>
          <p:spPr>
            <a:xfrm>
              <a:off x="2244436" y="2765714"/>
              <a:ext cx="0" cy="27432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7712E49-234E-4CB6-8C05-E9E62B80CB05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CxnSpPr/>
            <p:nvPr/>
          </p:nvCxnSpPr>
          <p:spPr>
            <a:xfrm>
              <a:off x="2244436" y="5508914"/>
              <a:ext cx="733295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0C6128B2-6D2A-4407-B98D-AE7F470B788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CxnSpPr/>
            <p:nvPr/>
          </p:nvCxnSpPr>
          <p:spPr>
            <a:xfrm>
              <a:off x="2244436" y="4137314"/>
              <a:ext cx="733295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CE6C9933-1129-4DA9-BADA-2D62426F2EF5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CxnSpPr/>
            <p:nvPr/>
          </p:nvCxnSpPr>
          <p:spPr>
            <a:xfrm>
              <a:off x="3119412" y="5503738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BF79F36-AAC6-43F9-B93B-53AF1211D44A}"/>
                </a:ext>
              </a:extLst>
            </p:cNvPr>
            <p:cNvSpPr txBox="1"/>
            <p:nvPr/>
          </p:nvSpPr>
          <p:spPr>
            <a:xfrm>
              <a:off x="2926324" y="5679070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19F2BB96-624A-424F-B29A-4885926AA188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CxnSpPr/>
            <p:nvPr/>
          </p:nvCxnSpPr>
          <p:spPr>
            <a:xfrm>
              <a:off x="4069429" y="5503738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27D2ECD9-28B0-4019-92EC-2D9A81F4B3DF}"/>
                </a:ext>
              </a:extLst>
            </p:cNvPr>
            <p:cNvSpPr txBox="1"/>
            <p:nvPr/>
          </p:nvSpPr>
          <p:spPr>
            <a:xfrm>
              <a:off x="3877710" y="5679070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20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5D4A328-291D-400D-91E5-BFC20EC39B60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CxnSpPr/>
            <p:nvPr/>
          </p:nvCxnSpPr>
          <p:spPr>
            <a:xfrm>
              <a:off x="4987531" y="5503738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A8767EA-2D82-44AF-B6AB-75B8A9C9E268}"/>
                </a:ext>
              </a:extLst>
            </p:cNvPr>
            <p:cNvSpPr txBox="1"/>
            <p:nvPr/>
          </p:nvSpPr>
          <p:spPr>
            <a:xfrm>
              <a:off x="4795812" y="5679070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30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096E68E-56FE-40B6-88B9-7445BD9EC201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CxnSpPr/>
            <p:nvPr/>
          </p:nvCxnSpPr>
          <p:spPr>
            <a:xfrm>
              <a:off x="5903405" y="5503738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C8E1955-0891-47E1-A661-62B66B33FCC3}"/>
                </a:ext>
              </a:extLst>
            </p:cNvPr>
            <p:cNvSpPr txBox="1"/>
            <p:nvPr/>
          </p:nvSpPr>
          <p:spPr>
            <a:xfrm>
              <a:off x="5711686" y="5679070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40</a:t>
              </a: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90AFE39-C57D-4757-82B7-D6D4A3357AF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CxnSpPr/>
            <p:nvPr/>
          </p:nvCxnSpPr>
          <p:spPr>
            <a:xfrm>
              <a:off x="6817805" y="5503738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A1CDB64C-D4B6-4780-B5D5-92EB3311C76B}"/>
                </a:ext>
              </a:extLst>
            </p:cNvPr>
            <p:cNvSpPr txBox="1"/>
            <p:nvPr/>
          </p:nvSpPr>
          <p:spPr>
            <a:xfrm>
              <a:off x="6626086" y="5679070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50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D2A31CE7-6904-4DA3-8FCC-10ED0370602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CxnSpPr/>
            <p:nvPr/>
          </p:nvCxnSpPr>
          <p:spPr>
            <a:xfrm>
              <a:off x="7732205" y="5503738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58F0BEB3-996B-446B-A8B5-69E87CFFC2B5}"/>
                </a:ext>
              </a:extLst>
            </p:cNvPr>
            <p:cNvSpPr txBox="1"/>
            <p:nvPr/>
          </p:nvSpPr>
          <p:spPr>
            <a:xfrm>
              <a:off x="7540486" y="5679070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60</a:t>
              </a:r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3EE98FC-DC7B-40A2-9326-E752F82A48C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CxnSpPr/>
            <p:nvPr/>
          </p:nvCxnSpPr>
          <p:spPr>
            <a:xfrm>
              <a:off x="8649043" y="5508914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58F0700-9B26-4195-8F1C-60E21798C3A1}"/>
                </a:ext>
              </a:extLst>
            </p:cNvPr>
            <p:cNvSpPr txBox="1"/>
            <p:nvPr/>
          </p:nvSpPr>
          <p:spPr>
            <a:xfrm>
              <a:off x="8457324" y="5684246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70</a:t>
              </a: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72BF267C-EA1A-40E9-A4D5-8A60B2815B41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CxnSpPr/>
            <p:nvPr/>
          </p:nvCxnSpPr>
          <p:spPr>
            <a:xfrm>
              <a:off x="9581199" y="5509102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2794FF5-AC22-475D-A2FD-C85615DDFB11}"/>
                </a:ext>
              </a:extLst>
            </p:cNvPr>
            <p:cNvSpPr txBox="1"/>
            <p:nvPr/>
          </p:nvSpPr>
          <p:spPr>
            <a:xfrm>
              <a:off x="9389480" y="5684434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69FAAC1B-6E02-46B7-89C8-FE702B6B2178}"/>
                </a:ext>
              </a:extLst>
            </p:cNvPr>
            <p:cNvSpPr/>
            <p:nvPr/>
          </p:nvSpPr>
          <p:spPr>
            <a:xfrm>
              <a:off x="2244436" y="3603914"/>
              <a:ext cx="6451214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B4CF76E9-8748-48A4-8275-BD6DDA79DDFD}"/>
                </a:ext>
              </a:extLst>
            </p:cNvPr>
            <p:cNvSpPr/>
            <p:nvPr/>
          </p:nvSpPr>
          <p:spPr>
            <a:xfrm>
              <a:off x="2244436" y="3146714"/>
              <a:ext cx="4381650" cy="2286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F222F66D-0600-4289-A1D1-3676B6E70809}"/>
                </a:ext>
              </a:extLst>
            </p:cNvPr>
            <p:cNvSpPr/>
            <p:nvPr/>
          </p:nvSpPr>
          <p:spPr>
            <a:xfrm>
              <a:off x="2244436" y="4975514"/>
              <a:ext cx="67818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172D632D-C69C-487D-9CB9-4000F199AD14}"/>
                </a:ext>
              </a:extLst>
            </p:cNvPr>
            <p:cNvSpPr/>
            <p:nvPr/>
          </p:nvSpPr>
          <p:spPr>
            <a:xfrm>
              <a:off x="2244436" y="4518314"/>
              <a:ext cx="5867400" cy="2286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4C832BBE-6E71-4FDC-B1A4-3C3ECCB26037}"/>
                </a:ext>
              </a:extLst>
            </p:cNvPr>
            <p:cNvSpPr txBox="1"/>
            <p:nvPr/>
          </p:nvSpPr>
          <p:spPr>
            <a:xfrm>
              <a:off x="766815" y="4670714"/>
              <a:ext cx="1569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Post-HAART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5436F56-16A9-40CD-902C-D8CA7F07ADB0}"/>
                </a:ext>
              </a:extLst>
            </p:cNvPr>
            <p:cNvSpPr txBox="1"/>
            <p:nvPr/>
          </p:nvSpPr>
          <p:spPr>
            <a:xfrm>
              <a:off x="865895" y="3310782"/>
              <a:ext cx="14414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Pre-HAART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BA12E571-46F5-42AB-BE6D-CFA9E87E7000}"/>
                </a:ext>
              </a:extLst>
            </p:cNvPr>
            <p:cNvSpPr txBox="1"/>
            <p:nvPr/>
          </p:nvSpPr>
          <p:spPr>
            <a:xfrm>
              <a:off x="6265280" y="3104082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49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18CBA520-FC7F-4218-84BD-66CFFA1116D6}"/>
                </a:ext>
              </a:extLst>
            </p:cNvPr>
            <p:cNvSpPr txBox="1"/>
            <p:nvPr/>
          </p:nvSpPr>
          <p:spPr>
            <a:xfrm>
              <a:off x="8368573" y="3570160"/>
              <a:ext cx="37481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70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8B90D1DA-1BEE-4926-836B-483739C52953}"/>
                </a:ext>
              </a:extLst>
            </p:cNvPr>
            <p:cNvSpPr txBox="1"/>
            <p:nvPr/>
          </p:nvSpPr>
          <p:spPr>
            <a:xfrm>
              <a:off x="7699544" y="4484560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66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D7B56F7D-8B9A-4595-B73D-F7AC68D31C8B}"/>
                </a:ext>
              </a:extLst>
            </p:cNvPr>
            <p:cNvSpPr txBox="1"/>
            <p:nvPr/>
          </p:nvSpPr>
          <p:spPr>
            <a:xfrm>
              <a:off x="8672388" y="4941760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75</a:t>
              </a:r>
            </a:p>
          </p:txBody>
        </p: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A39CD544-7A12-41EE-AB60-F12CA77BC3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stCxn id="34" idx="3"/>
            </p:cNvCxnSpPr>
            <p:nvPr/>
          </p:nvCxnSpPr>
          <p:spPr>
            <a:xfrm>
              <a:off x="6677572" y="3273359"/>
              <a:ext cx="2065812" cy="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89ABBE7A-3150-4FE4-9FE9-C6FB57BC781C}"/>
                </a:ext>
              </a:extLst>
            </p:cNvPr>
            <p:cNvSpPr txBox="1"/>
            <p:nvPr/>
          </p:nvSpPr>
          <p:spPr>
            <a:xfrm>
              <a:off x="7273636" y="2952749"/>
              <a:ext cx="12682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&gt;20 years </a:t>
              </a:r>
            </a:p>
          </p:txBody>
        </p: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08B28C69-5FC6-4E76-8BD3-F20AE693A6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/>
          </p:nvCxnSpPr>
          <p:spPr>
            <a:xfrm>
              <a:off x="8179624" y="4644959"/>
              <a:ext cx="846612" cy="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4771C61D-4B1A-4B7B-B675-53016C97BA0F}"/>
                </a:ext>
              </a:extLst>
            </p:cNvPr>
            <p:cNvSpPr txBox="1"/>
            <p:nvPr/>
          </p:nvSpPr>
          <p:spPr>
            <a:xfrm>
              <a:off x="7959436" y="4296639"/>
              <a:ext cx="12682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 &lt; 9 years 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66A35728-82E7-47F0-BDC8-841775ADFB78}"/>
                </a:ext>
              </a:extLst>
            </p:cNvPr>
            <p:cNvSpPr txBox="1"/>
            <p:nvPr/>
          </p:nvSpPr>
          <p:spPr>
            <a:xfrm>
              <a:off x="5534536" y="5966114"/>
              <a:ext cx="6723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Years</a:t>
              </a: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AF531733-7C5B-4A3C-9436-CEDB5AAFE1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7135091" y="2765714"/>
              <a:ext cx="1458321" cy="652046"/>
            </a:xfrm>
            <a:prstGeom prst="ellipse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3FA21A4B-3666-45DF-BC40-2BAD46D2F3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7827833" y="4248146"/>
              <a:ext cx="1458321" cy="652046"/>
            </a:xfrm>
            <a:prstGeom prst="ellipse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" name="Group 47" descr="Legend:&#10;HIV+ (SP) = red&#10;Uninfected (SN) = blue">
            <a:extLst>
              <a:ext uri="{FF2B5EF4-FFF2-40B4-BE49-F238E27FC236}">
                <a16:creationId xmlns:a16="http://schemas.microsoft.com/office/drawing/2014/main" id="{6C4BE47B-FBDA-425E-9151-2AF31513982B}"/>
              </a:ext>
            </a:extLst>
          </p:cNvPr>
          <p:cNvGrpSpPr/>
          <p:nvPr/>
        </p:nvGrpSpPr>
        <p:grpSpPr>
          <a:xfrm>
            <a:off x="1615121" y="6313360"/>
            <a:ext cx="3462215" cy="338554"/>
            <a:chOff x="1615121" y="6313360"/>
            <a:chExt cx="3462215" cy="338554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912846B-4902-4946-8F83-DF09D0759C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4682836" y="6368337"/>
              <a:ext cx="394500" cy="228600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786C18F4-8E39-49F0-B528-E6ADB87D41FE}"/>
                </a:ext>
              </a:extLst>
            </p:cNvPr>
            <p:cNvSpPr txBox="1"/>
            <p:nvPr/>
          </p:nvSpPr>
          <p:spPr>
            <a:xfrm>
              <a:off x="3235036" y="6344137"/>
              <a:ext cx="145905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Uninfected (SN)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4DEEBC4A-1E89-47EB-8C95-6CFA419D9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2625436" y="6368337"/>
              <a:ext cx="457200" cy="2286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989D4984-AD48-409C-867A-6F882A11E28D}"/>
                </a:ext>
              </a:extLst>
            </p:cNvPr>
            <p:cNvSpPr txBox="1"/>
            <p:nvPr/>
          </p:nvSpPr>
          <p:spPr>
            <a:xfrm>
              <a:off x="1615121" y="6313360"/>
              <a:ext cx="99738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HIV+ (SP)</a:t>
              </a:r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0797056F-9269-4D52-A886-F29FD18812E9}"/>
              </a:ext>
            </a:extLst>
          </p:cNvPr>
          <p:cNvSpPr txBox="1"/>
          <p:nvPr/>
        </p:nvSpPr>
        <p:spPr>
          <a:xfrm>
            <a:off x="7455659" y="6344137"/>
            <a:ext cx="28659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Wada et al. Am J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Epidemiol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2013</a:t>
            </a:r>
          </a:p>
        </p:txBody>
      </p:sp>
    </p:spTree>
    <p:extLst>
      <p:ext uri="{BB962C8B-B14F-4D97-AF65-F5344CB8AC3E}">
        <p14:creationId xmlns:p14="http://schemas.microsoft.com/office/powerpoint/2010/main" val="1164921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5D648-C76A-445A-ABD2-E2283C418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rgbClr val="000066"/>
                </a:solidFill>
                <a:latin typeface="+mn-lt"/>
                <a:cs typeface="Arial" pitchFamily="34" charset="0"/>
              </a:rPr>
              <a:t>Treated HIV infected adults are at increased risk for earlier onset of morbidities associated with aging</a:t>
            </a:r>
            <a:br>
              <a:rPr lang="en-US" sz="3200" b="1" dirty="0">
                <a:solidFill>
                  <a:srgbClr val="000066"/>
                </a:solidFill>
                <a:latin typeface="+mn-lt"/>
              </a:rPr>
            </a:br>
            <a:endParaRPr lang="en-US" sz="3200" dirty="0">
              <a:latin typeface="+mn-lt"/>
            </a:endParaRPr>
          </a:p>
        </p:txBody>
      </p:sp>
      <p:grpSp>
        <p:nvGrpSpPr>
          <p:cNvPr id="9" name="Group 8" descr="Cardiovascular disease, Hypertension, Diabetes, Frailty, Renal Disease, Liver cancer, Anal and cervical cancer, osteoporosis, neurocognitive dysfunction">
            <a:extLst>
              <a:ext uri="{FF2B5EF4-FFF2-40B4-BE49-F238E27FC236}">
                <a16:creationId xmlns:a16="http://schemas.microsoft.com/office/drawing/2014/main" id="{CDC5A51D-954A-48B1-A374-8C3C62D0A5F9}"/>
              </a:ext>
            </a:extLst>
          </p:cNvPr>
          <p:cNvGrpSpPr/>
          <p:nvPr/>
        </p:nvGrpSpPr>
        <p:grpSpPr>
          <a:xfrm>
            <a:off x="1641765" y="1957751"/>
            <a:ext cx="9109366" cy="4142727"/>
            <a:chOff x="1641765" y="2509293"/>
            <a:chExt cx="9109366" cy="4142727"/>
          </a:xfrm>
        </p:grpSpPr>
        <p:sp>
          <p:nvSpPr>
            <p:cNvPr id="5" name="Content Placeholder 4" descr="Cardiovascular disease, Hypertension, Diabetes, Frailty, Renal Disease, Liver cancer, Anal and cervical cancer, osteoporosis, neurocognitive dysfunction">
              <a:extLst>
                <a:ext uri="{FF2B5EF4-FFF2-40B4-BE49-F238E27FC236}">
                  <a16:creationId xmlns:a16="http://schemas.microsoft.com/office/drawing/2014/main" id="{8AC5FE73-C1DE-4574-B222-326092694096}"/>
                </a:ext>
              </a:extLst>
            </p:cNvPr>
            <p:cNvSpPr txBox="1">
              <a:spLocks/>
            </p:cNvSpPr>
            <p:nvPr/>
          </p:nvSpPr>
          <p:spPr>
            <a:xfrm>
              <a:off x="1641765" y="2509293"/>
              <a:ext cx="9109366" cy="4142727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346075">
                <a:buClr>
                  <a:srgbClr val="000066"/>
                </a:buClr>
                <a:buNone/>
              </a:pP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	Cardiovascular Disease      		Liver cancer</a:t>
              </a:r>
            </a:p>
            <a:p>
              <a:pPr marL="0" indent="0" defTabSz="346075">
                <a:buClr>
                  <a:srgbClr val="000066"/>
                </a:buClr>
                <a:buNone/>
              </a:pP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indent="0" defTabSz="903288">
                <a:buClr>
                  <a:srgbClr val="000066"/>
                </a:buClr>
                <a:buNone/>
                <a:tabLst>
                  <a:tab pos="346075" algn="l"/>
                  <a:tab pos="3824288" algn="l"/>
                </a:tabLst>
              </a:pP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	Hypertension	     	Anal and cervical cancer</a:t>
              </a:r>
            </a:p>
            <a:p>
              <a:pPr marL="0" indent="0" defTabSz="903288">
                <a:buClr>
                  <a:srgbClr val="000066"/>
                </a:buClr>
                <a:buNone/>
                <a:tabLst>
                  <a:tab pos="346075" algn="l"/>
                  <a:tab pos="3824288" algn="l"/>
                </a:tabLst>
              </a:pP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indent="0" defTabSz="346075">
                <a:buClr>
                  <a:srgbClr val="000066"/>
                </a:buClr>
                <a:buNone/>
              </a:pP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	Diabetes									Osteoporosis</a:t>
              </a:r>
            </a:p>
            <a:p>
              <a:pPr marL="0" indent="0" defTabSz="346075">
                <a:buClr>
                  <a:srgbClr val="000066"/>
                </a:buClr>
                <a:buNone/>
              </a:pP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indent="0" defTabSz="903288">
                <a:buClr>
                  <a:srgbClr val="000066"/>
                </a:buClr>
                <a:buNone/>
                <a:tabLst>
                  <a:tab pos="346075" algn="l"/>
                </a:tabLst>
              </a:pP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	Frailty 				Neurocognitive dysfunction</a:t>
              </a:r>
            </a:p>
            <a:p>
              <a:pPr marL="0" indent="0" defTabSz="903288">
                <a:buClr>
                  <a:srgbClr val="000066"/>
                </a:buClr>
                <a:buNone/>
                <a:tabLst>
                  <a:tab pos="346075" algn="l"/>
                </a:tabLst>
              </a:pP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indent="0" defTabSz="903288">
                <a:buClr>
                  <a:srgbClr val="000066"/>
                </a:buClr>
                <a:buNone/>
                <a:tabLst>
                  <a:tab pos="346075" algn="l"/>
                </a:tabLst>
              </a:pP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	Renal Disease</a:t>
              </a:r>
            </a:p>
            <a:p>
              <a:pPr marL="0" indent="0">
                <a:buClr>
                  <a:srgbClr val="000066"/>
                </a:buClr>
                <a:buNone/>
                <a:tabLst>
                  <a:tab pos="346075" algn="l"/>
                </a:tabLst>
              </a:pP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buClr>
                  <a:srgbClr val="000066"/>
                </a:buClr>
              </a:pP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F72F5778-41E7-4652-B8F1-ACDAEA9E93BE}"/>
                </a:ext>
              </a:extLst>
            </p:cNvPr>
            <p:cNvSpPr/>
            <p:nvPr/>
          </p:nvSpPr>
          <p:spPr>
            <a:xfrm flipH="1">
              <a:off x="5808168" y="2647780"/>
              <a:ext cx="145468" cy="148150"/>
            </a:xfrm>
            <a:prstGeom prst="ellipse">
              <a:avLst/>
            </a:prstGeom>
            <a:solidFill>
              <a:srgbClr val="FFCC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     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BCB71F09-17E0-47E6-AC0B-CF14B00E9119}"/>
                </a:ext>
              </a:extLst>
            </p:cNvPr>
            <p:cNvSpPr/>
            <p:nvPr/>
          </p:nvSpPr>
          <p:spPr>
            <a:xfrm>
              <a:off x="5808168" y="3574063"/>
              <a:ext cx="145472" cy="187037"/>
            </a:xfrm>
            <a:prstGeom prst="ellipse">
              <a:avLst/>
            </a:prstGeom>
            <a:solidFill>
              <a:srgbClr val="FFCC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EF9D09DC-C5E0-41F6-8FB2-93C0FC269840}"/>
                </a:ext>
              </a:extLst>
            </p:cNvPr>
            <p:cNvSpPr/>
            <p:nvPr/>
          </p:nvSpPr>
          <p:spPr>
            <a:xfrm>
              <a:off x="5808168" y="4441157"/>
              <a:ext cx="145472" cy="187037"/>
            </a:xfrm>
            <a:prstGeom prst="ellipse">
              <a:avLst/>
            </a:prstGeom>
            <a:solidFill>
              <a:srgbClr val="FFCC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97393CFF-E848-4FEA-AC11-3A044C56BAD4}"/>
                </a:ext>
              </a:extLst>
            </p:cNvPr>
            <p:cNvSpPr/>
            <p:nvPr/>
          </p:nvSpPr>
          <p:spPr>
            <a:xfrm>
              <a:off x="1717961" y="3545027"/>
              <a:ext cx="145471" cy="187037"/>
            </a:xfrm>
            <a:prstGeom prst="ellipse">
              <a:avLst/>
            </a:prstGeom>
            <a:solidFill>
              <a:srgbClr val="FFCC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823F240B-CDB4-4203-8436-FAD14C64BC91}"/>
                </a:ext>
              </a:extLst>
            </p:cNvPr>
            <p:cNvSpPr/>
            <p:nvPr/>
          </p:nvSpPr>
          <p:spPr>
            <a:xfrm>
              <a:off x="1717961" y="4441157"/>
              <a:ext cx="145471" cy="187037"/>
            </a:xfrm>
            <a:prstGeom prst="ellipse">
              <a:avLst/>
            </a:prstGeom>
            <a:solidFill>
              <a:srgbClr val="FFCC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67BFE95-3F09-4112-A2D6-DE41E35F6432}"/>
                </a:ext>
              </a:extLst>
            </p:cNvPr>
            <p:cNvSpPr/>
            <p:nvPr/>
          </p:nvSpPr>
          <p:spPr>
            <a:xfrm>
              <a:off x="1717961" y="5366316"/>
              <a:ext cx="145471" cy="187037"/>
            </a:xfrm>
            <a:prstGeom prst="ellipse">
              <a:avLst/>
            </a:prstGeom>
            <a:solidFill>
              <a:srgbClr val="FFCC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2A8C2275-F0FC-4D1B-87F0-0D66803227E1}"/>
                </a:ext>
              </a:extLst>
            </p:cNvPr>
            <p:cNvSpPr/>
            <p:nvPr/>
          </p:nvSpPr>
          <p:spPr>
            <a:xfrm>
              <a:off x="5808168" y="5351802"/>
              <a:ext cx="145472" cy="187037"/>
            </a:xfrm>
            <a:prstGeom prst="ellipse">
              <a:avLst/>
            </a:prstGeom>
            <a:solidFill>
              <a:srgbClr val="FFCC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8B427ED-E4CD-4930-9D9E-817BC9EB0D8C}"/>
                </a:ext>
              </a:extLst>
            </p:cNvPr>
            <p:cNvSpPr/>
            <p:nvPr/>
          </p:nvSpPr>
          <p:spPr>
            <a:xfrm>
              <a:off x="1717961" y="2621853"/>
              <a:ext cx="145471" cy="187037"/>
            </a:xfrm>
            <a:prstGeom prst="ellipse">
              <a:avLst/>
            </a:prstGeom>
            <a:solidFill>
              <a:srgbClr val="FFCC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2F193B10-A433-466D-B59A-0691BD1F2E40}"/>
                </a:ext>
              </a:extLst>
            </p:cNvPr>
            <p:cNvSpPr/>
            <p:nvPr/>
          </p:nvSpPr>
          <p:spPr>
            <a:xfrm>
              <a:off x="1717956" y="6289303"/>
              <a:ext cx="145471" cy="187037"/>
            </a:xfrm>
            <a:prstGeom prst="ellipse">
              <a:avLst/>
            </a:prstGeom>
            <a:solidFill>
              <a:srgbClr val="FFCC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9097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3F9B620-DB58-4803-B512-900B9D75A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475C41C-3906-457B-83A9-FD954439D639}"/>
              </a:ext>
            </a:extLst>
          </p:cNvPr>
          <p:cNvSpPr txBox="1"/>
          <p:nvPr/>
        </p:nvSpPr>
        <p:spPr>
          <a:xfrm>
            <a:off x="83128" y="1904541"/>
            <a:ext cx="1202574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Do HIV infection (and/or ART) and achieve similar clinical </a:t>
            </a:r>
          </a:p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outcomes as aging but through distinct mechanisms?</a:t>
            </a:r>
          </a:p>
          <a:p>
            <a:pPr algn="ctr"/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</a:p>
          <a:p>
            <a:pPr algn="ctr"/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Do HIV and/or ART accelerate the process of aging?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039EE58-C852-4A71-8FCB-AF3FA2A92382}"/>
              </a:ext>
            </a:extLst>
          </p:cNvPr>
          <p:cNvSpPr txBox="1"/>
          <p:nvPr/>
        </p:nvSpPr>
        <p:spPr>
          <a:xfrm>
            <a:off x="4499803" y="5558589"/>
            <a:ext cx="35317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</a:rPr>
              <a:t>Why do we care?</a:t>
            </a:r>
          </a:p>
        </p:txBody>
      </p:sp>
    </p:spTree>
    <p:extLst>
      <p:ext uri="{BB962C8B-B14F-4D97-AF65-F5344CB8AC3E}">
        <p14:creationId xmlns:p14="http://schemas.microsoft.com/office/powerpoint/2010/main" val="1324046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D89E0CDE-9664-45DA-851A-5DA693EB0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b="1" dirty="0">
                <a:ln w="0"/>
                <a:solidFill>
                  <a:srgbClr val="002060"/>
                </a:solidFill>
              </a:rPr>
              <a:t>Drivers and Mechanisms of Aging with HIV/ART</a:t>
            </a:r>
            <a:br>
              <a:rPr lang="en-US" b="1" dirty="0">
                <a:ln w="0"/>
                <a:solidFill>
                  <a:srgbClr val="002060"/>
                </a:solidFill>
              </a:rPr>
            </a:br>
            <a:endParaRPr lang="en-US" dirty="0"/>
          </a:p>
        </p:txBody>
      </p:sp>
      <p:grpSp>
        <p:nvGrpSpPr>
          <p:cNvPr id="6" name="Group 5" descr="Immunosenescence, Mitochondrial Damage, Inflamm-aging, Epigenetics, Clonal Hematopoiesis/Stem cell exhaustion">
            <a:extLst>
              <a:ext uri="{FF2B5EF4-FFF2-40B4-BE49-F238E27FC236}">
                <a16:creationId xmlns:a16="http://schemas.microsoft.com/office/drawing/2014/main" id="{F4D9A780-F30C-4C17-BF5A-B1114258717F}"/>
              </a:ext>
            </a:extLst>
          </p:cNvPr>
          <p:cNvGrpSpPr/>
          <p:nvPr/>
        </p:nvGrpSpPr>
        <p:grpSpPr>
          <a:xfrm>
            <a:off x="2316308" y="880419"/>
            <a:ext cx="6342784" cy="5845336"/>
            <a:chOff x="2316308" y="880419"/>
            <a:chExt cx="6342784" cy="5845336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17AE041D-2454-4036-835C-2D9E150D308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89399" y="1254764"/>
              <a:ext cx="2187173" cy="5470452"/>
            </a:xfrm>
            <a:prstGeom prst="rect">
              <a:avLst/>
            </a:prstGeom>
            <a:effectLst/>
          </p:spPr>
        </p:pic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457CD3DB-6AAC-4028-9DF6-149065CFC44E}"/>
                </a:ext>
              </a:extLst>
            </p:cNvPr>
            <p:cNvSpPr/>
            <p:nvPr/>
          </p:nvSpPr>
          <p:spPr>
            <a:xfrm rot="5400000">
              <a:off x="5478002" y="2086712"/>
              <a:ext cx="3062263" cy="3299917"/>
            </a:xfrm>
            <a:prstGeom prst="ellipse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>
                  <a:alpha val="2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6B2E9033-5835-4C19-9AA7-F3095000A4CF}"/>
                </a:ext>
              </a:extLst>
            </p:cNvPr>
            <p:cNvSpPr/>
            <p:nvPr/>
          </p:nvSpPr>
          <p:spPr>
            <a:xfrm rot="5400000">
              <a:off x="2527000" y="1980728"/>
              <a:ext cx="3062263" cy="3483648"/>
            </a:xfrm>
            <a:prstGeom prst="ellipse">
              <a:avLst/>
            </a:prstGeom>
            <a:solidFill>
              <a:schemeClr val="accent6">
                <a:lumMod val="60000"/>
                <a:lumOff val="40000"/>
                <a:alpha val="20000"/>
              </a:schemeClr>
            </a:solidFill>
            <a:ln>
              <a:solidFill>
                <a:schemeClr val="accent6">
                  <a:lumMod val="60000"/>
                  <a:lumOff val="40000"/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899B99B2-DFB3-412A-A15F-98A453CD3DB0}"/>
                </a:ext>
              </a:extLst>
            </p:cNvPr>
            <p:cNvSpPr/>
            <p:nvPr/>
          </p:nvSpPr>
          <p:spPr>
            <a:xfrm rot="10800000">
              <a:off x="3886501" y="3258193"/>
              <a:ext cx="3428061" cy="3467562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20000"/>
              </a:schemeClr>
            </a:solidFill>
            <a:ln>
              <a:solidFill>
                <a:schemeClr val="accent2">
                  <a:lumMod val="60000"/>
                  <a:lumOff val="40000"/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3F0B5365-4799-47FA-B69D-58440CACD59C}"/>
                </a:ext>
              </a:extLst>
            </p:cNvPr>
            <p:cNvSpPr/>
            <p:nvPr/>
          </p:nvSpPr>
          <p:spPr>
            <a:xfrm rot="10800000">
              <a:off x="4027228" y="880419"/>
              <a:ext cx="3127779" cy="3467562"/>
            </a:xfrm>
            <a:prstGeom prst="ellipse">
              <a:avLst/>
            </a:prstGeom>
            <a:solidFill>
              <a:srgbClr val="7030A0">
                <a:alpha val="20000"/>
              </a:srgbClr>
            </a:solidFill>
            <a:ln>
              <a:solidFill>
                <a:srgbClr val="7030A0">
                  <a:alpha val="2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5" name="Diamond 24">
              <a:extLst>
                <a:ext uri="{FF2B5EF4-FFF2-40B4-BE49-F238E27FC236}">
                  <a16:creationId xmlns:a16="http://schemas.microsoft.com/office/drawing/2014/main" id="{FB817279-8041-4DA5-8660-50DCE0C1F192}"/>
                </a:ext>
              </a:extLst>
            </p:cNvPr>
            <p:cNvSpPr/>
            <p:nvPr/>
          </p:nvSpPr>
          <p:spPr>
            <a:xfrm>
              <a:off x="5153969" y="2934431"/>
              <a:ext cx="818978" cy="1988387"/>
            </a:xfrm>
            <a:custGeom>
              <a:avLst/>
              <a:gdLst>
                <a:gd name="connsiteX0" fmla="*/ 0 w 1036691"/>
                <a:gd name="connsiteY0" fmla="*/ 1169689 h 2339377"/>
                <a:gd name="connsiteX1" fmla="*/ 518346 w 1036691"/>
                <a:gd name="connsiteY1" fmla="*/ 0 h 2339377"/>
                <a:gd name="connsiteX2" fmla="*/ 1036691 w 1036691"/>
                <a:gd name="connsiteY2" fmla="*/ 1169689 h 2339377"/>
                <a:gd name="connsiteX3" fmla="*/ 518346 w 1036691"/>
                <a:gd name="connsiteY3" fmla="*/ 2339377 h 2339377"/>
                <a:gd name="connsiteX4" fmla="*/ 0 w 1036691"/>
                <a:gd name="connsiteY4" fmla="*/ 1169689 h 2339377"/>
                <a:gd name="connsiteX0" fmla="*/ 0 w 1036691"/>
                <a:gd name="connsiteY0" fmla="*/ 1169689 h 2339377"/>
                <a:gd name="connsiteX1" fmla="*/ 518346 w 1036691"/>
                <a:gd name="connsiteY1" fmla="*/ 0 h 2339377"/>
                <a:gd name="connsiteX2" fmla="*/ 1036691 w 1036691"/>
                <a:gd name="connsiteY2" fmla="*/ 1169689 h 2339377"/>
                <a:gd name="connsiteX3" fmla="*/ 518346 w 1036691"/>
                <a:gd name="connsiteY3" fmla="*/ 2339377 h 2339377"/>
                <a:gd name="connsiteX4" fmla="*/ 0 w 1036691"/>
                <a:gd name="connsiteY4" fmla="*/ 1169689 h 2339377"/>
                <a:gd name="connsiteX0" fmla="*/ 0 w 1036691"/>
                <a:gd name="connsiteY0" fmla="*/ 1169689 h 2339377"/>
                <a:gd name="connsiteX1" fmla="*/ 518346 w 1036691"/>
                <a:gd name="connsiteY1" fmla="*/ 0 h 2339377"/>
                <a:gd name="connsiteX2" fmla="*/ 1036691 w 1036691"/>
                <a:gd name="connsiteY2" fmla="*/ 1169689 h 2339377"/>
                <a:gd name="connsiteX3" fmla="*/ 518346 w 1036691"/>
                <a:gd name="connsiteY3" fmla="*/ 2339377 h 2339377"/>
                <a:gd name="connsiteX4" fmla="*/ 0 w 1036691"/>
                <a:gd name="connsiteY4" fmla="*/ 1169689 h 2339377"/>
                <a:gd name="connsiteX0" fmla="*/ 0 w 1036691"/>
                <a:gd name="connsiteY0" fmla="*/ 1169689 h 2339377"/>
                <a:gd name="connsiteX1" fmla="*/ 518346 w 1036691"/>
                <a:gd name="connsiteY1" fmla="*/ 0 h 2339377"/>
                <a:gd name="connsiteX2" fmla="*/ 1036691 w 1036691"/>
                <a:gd name="connsiteY2" fmla="*/ 1169689 h 2339377"/>
                <a:gd name="connsiteX3" fmla="*/ 518346 w 1036691"/>
                <a:gd name="connsiteY3" fmla="*/ 2339377 h 2339377"/>
                <a:gd name="connsiteX4" fmla="*/ 0 w 1036691"/>
                <a:gd name="connsiteY4" fmla="*/ 1169689 h 2339377"/>
                <a:gd name="connsiteX0" fmla="*/ 0 w 1036691"/>
                <a:gd name="connsiteY0" fmla="*/ 1169689 h 2339377"/>
                <a:gd name="connsiteX1" fmla="*/ 518346 w 1036691"/>
                <a:gd name="connsiteY1" fmla="*/ 0 h 2339377"/>
                <a:gd name="connsiteX2" fmla="*/ 1036691 w 1036691"/>
                <a:gd name="connsiteY2" fmla="*/ 1169689 h 2339377"/>
                <a:gd name="connsiteX3" fmla="*/ 518346 w 1036691"/>
                <a:gd name="connsiteY3" fmla="*/ 2339377 h 2339377"/>
                <a:gd name="connsiteX4" fmla="*/ 0 w 1036691"/>
                <a:gd name="connsiteY4" fmla="*/ 1169689 h 2339377"/>
                <a:gd name="connsiteX0" fmla="*/ 0 w 1036691"/>
                <a:gd name="connsiteY0" fmla="*/ 1169689 h 2339377"/>
                <a:gd name="connsiteX1" fmla="*/ 518346 w 1036691"/>
                <a:gd name="connsiteY1" fmla="*/ 0 h 2339377"/>
                <a:gd name="connsiteX2" fmla="*/ 1036691 w 1036691"/>
                <a:gd name="connsiteY2" fmla="*/ 1169689 h 2339377"/>
                <a:gd name="connsiteX3" fmla="*/ 518346 w 1036691"/>
                <a:gd name="connsiteY3" fmla="*/ 2339377 h 2339377"/>
                <a:gd name="connsiteX4" fmla="*/ 0 w 1036691"/>
                <a:gd name="connsiteY4" fmla="*/ 1169689 h 2339377"/>
                <a:gd name="connsiteX0" fmla="*/ 0 w 1036691"/>
                <a:gd name="connsiteY0" fmla="*/ 1169689 h 2339377"/>
                <a:gd name="connsiteX1" fmla="*/ 518346 w 1036691"/>
                <a:gd name="connsiteY1" fmla="*/ 0 h 2339377"/>
                <a:gd name="connsiteX2" fmla="*/ 1036691 w 1036691"/>
                <a:gd name="connsiteY2" fmla="*/ 1169689 h 2339377"/>
                <a:gd name="connsiteX3" fmla="*/ 518346 w 1036691"/>
                <a:gd name="connsiteY3" fmla="*/ 2339377 h 2339377"/>
                <a:gd name="connsiteX4" fmla="*/ 0 w 1036691"/>
                <a:gd name="connsiteY4" fmla="*/ 1169689 h 2339377"/>
                <a:gd name="connsiteX0" fmla="*/ 0 w 1036691"/>
                <a:gd name="connsiteY0" fmla="*/ 1169689 h 2339377"/>
                <a:gd name="connsiteX1" fmla="*/ 518346 w 1036691"/>
                <a:gd name="connsiteY1" fmla="*/ 0 h 2339377"/>
                <a:gd name="connsiteX2" fmla="*/ 1036691 w 1036691"/>
                <a:gd name="connsiteY2" fmla="*/ 1169689 h 2339377"/>
                <a:gd name="connsiteX3" fmla="*/ 518346 w 1036691"/>
                <a:gd name="connsiteY3" fmla="*/ 2339377 h 2339377"/>
                <a:gd name="connsiteX4" fmla="*/ 0 w 1036691"/>
                <a:gd name="connsiteY4" fmla="*/ 1169689 h 2339377"/>
                <a:gd name="connsiteX0" fmla="*/ 0 w 1036691"/>
                <a:gd name="connsiteY0" fmla="*/ 1169689 h 2339377"/>
                <a:gd name="connsiteX1" fmla="*/ 518346 w 1036691"/>
                <a:gd name="connsiteY1" fmla="*/ 0 h 2339377"/>
                <a:gd name="connsiteX2" fmla="*/ 1036691 w 1036691"/>
                <a:gd name="connsiteY2" fmla="*/ 1169689 h 2339377"/>
                <a:gd name="connsiteX3" fmla="*/ 518346 w 1036691"/>
                <a:gd name="connsiteY3" fmla="*/ 2339377 h 2339377"/>
                <a:gd name="connsiteX4" fmla="*/ 0 w 1036691"/>
                <a:gd name="connsiteY4" fmla="*/ 1169689 h 2339377"/>
                <a:gd name="connsiteX0" fmla="*/ 0 w 1036691"/>
                <a:gd name="connsiteY0" fmla="*/ 1169689 h 2339377"/>
                <a:gd name="connsiteX1" fmla="*/ 518346 w 1036691"/>
                <a:gd name="connsiteY1" fmla="*/ 0 h 2339377"/>
                <a:gd name="connsiteX2" fmla="*/ 1036691 w 1036691"/>
                <a:gd name="connsiteY2" fmla="*/ 1169689 h 2339377"/>
                <a:gd name="connsiteX3" fmla="*/ 518346 w 1036691"/>
                <a:gd name="connsiteY3" fmla="*/ 2339377 h 2339377"/>
                <a:gd name="connsiteX4" fmla="*/ 0 w 1036691"/>
                <a:gd name="connsiteY4" fmla="*/ 1169689 h 2339377"/>
                <a:gd name="connsiteX0" fmla="*/ 0 w 1036691"/>
                <a:gd name="connsiteY0" fmla="*/ 1169689 h 2339377"/>
                <a:gd name="connsiteX1" fmla="*/ 518346 w 1036691"/>
                <a:gd name="connsiteY1" fmla="*/ 0 h 2339377"/>
                <a:gd name="connsiteX2" fmla="*/ 1036691 w 1036691"/>
                <a:gd name="connsiteY2" fmla="*/ 1169689 h 2339377"/>
                <a:gd name="connsiteX3" fmla="*/ 518346 w 1036691"/>
                <a:gd name="connsiteY3" fmla="*/ 2339377 h 2339377"/>
                <a:gd name="connsiteX4" fmla="*/ 0 w 1036691"/>
                <a:gd name="connsiteY4" fmla="*/ 1169689 h 2339377"/>
                <a:gd name="connsiteX0" fmla="*/ 0 w 1036691"/>
                <a:gd name="connsiteY0" fmla="*/ 1169689 h 2339377"/>
                <a:gd name="connsiteX1" fmla="*/ 518346 w 1036691"/>
                <a:gd name="connsiteY1" fmla="*/ 0 h 2339377"/>
                <a:gd name="connsiteX2" fmla="*/ 1036691 w 1036691"/>
                <a:gd name="connsiteY2" fmla="*/ 1169689 h 2339377"/>
                <a:gd name="connsiteX3" fmla="*/ 518346 w 1036691"/>
                <a:gd name="connsiteY3" fmla="*/ 2339377 h 2339377"/>
                <a:gd name="connsiteX4" fmla="*/ 0 w 1036691"/>
                <a:gd name="connsiteY4" fmla="*/ 1169689 h 2339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36691" h="2339377">
                  <a:moveTo>
                    <a:pt x="0" y="1169689"/>
                  </a:moveTo>
                  <a:cubicBezTo>
                    <a:pt x="21479" y="806107"/>
                    <a:pt x="108740" y="383317"/>
                    <a:pt x="518346" y="0"/>
                  </a:cubicBezTo>
                  <a:cubicBezTo>
                    <a:pt x="987157" y="429366"/>
                    <a:pt x="969164" y="806107"/>
                    <a:pt x="1036691" y="1169689"/>
                  </a:cubicBezTo>
                  <a:cubicBezTo>
                    <a:pt x="988898" y="1612212"/>
                    <a:pt x="974000" y="2015265"/>
                    <a:pt x="518346" y="2339377"/>
                  </a:cubicBezTo>
                  <a:cubicBezTo>
                    <a:pt x="42957" y="2015265"/>
                    <a:pt x="1743" y="1553007"/>
                    <a:pt x="0" y="1169689"/>
                  </a:cubicBezTo>
                  <a:close/>
                </a:path>
              </a:pathLst>
            </a:custGeom>
            <a:solidFill>
              <a:schemeClr val="bg1">
                <a:lumMod val="75000"/>
                <a:alpha val="50000"/>
              </a:schemeClr>
            </a:solidFill>
            <a:ln>
              <a:solidFill>
                <a:schemeClr val="bg1">
                  <a:lumMod val="75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9FF4F31-D41F-40AC-A9B8-2FDCCE22F6A8}"/>
                </a:ext>
              </a:extLst>
            </p:cNvPr>
            <p:cNvSpPr txBox="1"/>
            <p:nvPr/>
          </p:nvSpPr>
          <p:spPr>
            <a:xfrm>
              <a:off x="3833535" y="5015103"/>
              <a:ext cx="348364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>
                  <a:ln w="0"/>
                </a:rPr>
                <a:t>Clonal Hematopoiesis/</a:t>
              </a:r>
            </a:p>
            <a:p>
              <a:pPr algn="ctr"/>
              <a:r>
                <a:rPr lang="en-US" sz="2400" b="1" dirty="0">
                  <a:ln w="0"/>
                </a:rPr>
                <a:t>Stem cell exhaustion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6B15740-745C-4F8A-BA7F-B791B17BB9FB}"/>
                </a:ext>
              </a:extLst>
            </p:cNvPr>
            <p:cNvSpPr txBox="1"/>
            <p:nvPr/>
          </p:nvSpPr>
          <p:spPr>
            <a:xfrm>
              <a:off x="6747764" y="3531098"/>
              <a:ext cx="191110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>
                  <a:ln w="0"/>
                </a:rPr>
                <a:t>Epigenetics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AF74F04-C398-4A8F-B5EE-44E104D9853D}"/>
                </a:ext>
              </a:extLst>
            </p:cNvPr>
            <p:cNvSpPr txBox="1"/>
            <p:nvPr/>
          </p:nvSpPr>
          <p:spPr>
            <a:xfrm>
              <a:off x="4402687" y="3667094"/>
              <a:ext cx="228620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 err="1"/>
                <a:t>Inflamm</a:t>
              </a:r>
              <a:r>
                <a:rPr lang="en-US" sz="2400" b="1" dirty="0"/>
                <a:t>-aging</a:t>
              </a:r>
            </a:p>
            <a:p>
              <a:pPr algn="ctr"/>
              <a:endParaRPr lang="en-US" sz="2400" b="1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4AC9E12-328C-42DD-860A-C41B21C4F4C5}"/>
                </a:ext>
              </a:extLst>
            </p:cNvPr>
            <p:cNvSpPr txBox="1"/>
            <p:nvPr/>
          </p:nvSpPr>
          <p:spPr>
            <a:xfrm>
              <a:off x="2400622" y="3402506"/>
              <a:ext cx="2199641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>
                  <a:ln w="0"/>
                </a:rPr>
                <a:t>Mitochondrial</a:t>
              </a:r>
            </a:p>
            <a:p>
              <a:pPr algn="ctr"/>
              <a:r>
                <a:rPr lang="en-US" sz="2400" b="1" dirty="0">
                  <a:ln w="0"/>
                </a:rPr>
                <a:t>Damage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7E28388E-28B1-4AD5-ABA3-9AC8A7400ED8}"/>
                </a:ext>
              </a:extLst>
            </p:cNvPr>
            <p:cNvSpPr txBox="1"/>
            <p:nvPr/>
          </p:nvSpPr>
          <p:spPr>
            <a:xfrm>
              <a:off x="4011467" y="2155964"/>
              <a:ext cx="312777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>
                  <a:ln w="0"/>
                </a:rPr>
                <a:t>Immunosenescence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D414D65F-9838-48AA-8AD0-DDFEA75E7C3B}"/>
              </a:ext>
            </a:extLst>
          </p:cNvPr>
          <p:cNvSpPr txBox="1"/>
          <p:nvPr/>
        </p:nvSpPr>
        <p:spPr>
          <a:xfrm>
            <a:off x="9767228" y="6068291"/>
            <a:ext cx="2135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Kennedy et al. Cell 2014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5E8486-AE10-4153-B770-3838101956F8}"/>
              </a:ext>
            </a:extLst>
          </p:cNvPr>
          <p:cNvSpPr txBox="1"/>
          <p:nvPr/>
        </p:nvSpPr>
        <p:spPr>
          <a:xfrm>
            <a:off x="8520743" y="6376068"/>
            <a:ext cx="35186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Slide template courtesy of Dr. Leia Novak </a:t>
            </a:r>
          </a:p>
        </p:txBody>
      </p:sp>
    </p:spTree>
    <p:extLst>
      <p:ext uri="{BB962C8B-B14F-4D97-AF65-F5344CB8AC3E}">
        <p14:creationId xmlns:p14="http://schemas.microsoft.com/office/powerpoint/2010/main" val="1971441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959E892-7C02-4D3E-8F98-72C72ECC4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758"/>
            <a:ext cx="12191999" cy="1055395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0066"/>
                </a:solidFill>
              </a:rPr>
              <a:t>Immunosenescence: </a:t>
            </a:r>
          </a:p>
        </p:txBody>
      </p:sp>
      <p:grpSp>
        <p:nvGrpSpPr>
          <p:cNvPr id="29" name="Group 28" descr="Naive with one CMV HIV goes to Clonal Proliferation goes to Repeated Antigen Driven Proliferation goes to No Proliferation. CMV HIV? goes to Effector/Memory">
            <a:extLst>
              <a:ext uri="{FF2B5EF4-FFF2-40B4-BE49-F238E27FC236}">
                <a16:creationId xmlns:a16="http://schemas.microsoft.com/office/drawing/2014/main" id="{70270016-DFB9-4BBB-8C3A-98E8CF4D537F}"/>
              </a:ext>
            </a:extLst>
          </p:cNvPr>
          <p:cNvGrpSpPr/>
          <p:nvPr/>
        </p:nvGrpSpPr>
        <p:grpSpPr>
          <a:xfrm>
            <a:off x="381000" y="914390"/>
            <a:ext cx="7924800" cy="5718682"/>
            <a:chOff x="381000" y="914390"/>
            <a:chExt cx="7924800" cy="5718682"/>
          </a:xfrm>
        </p:grpSpPr>
        <p:sp>
          <p:nvSpPr>
            <p:cNvPr id="5" name="Oval 1083">
              <a:extLst>
                <a:ext uri="{FF2B5EF4-FFF2-40B4-BE49-F238E27FC236}">
                  <a16:creationId xmlns:a16="http://schemas.microsoft.com/office/drawing/2014/main" id="{F17598BD-4B93-48BE-8713-D7AE9118C9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8775" y="1852603"/>
              <a:ext cx="1944688" cy="1444625"/>
            </a:xfrm>
            <a:prstGeom prst="ellipse">
              <a:avLst/>
            </a:prstGeom>
            <a:noFill/>
            <a:ln w="5715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Lucida Sans Unicode" pitchFamily="34" charset="0"/>
              </a:endParaRPr>
            </a:p>
          </p:txBody>
        </p:sp>
        <p:sp>
          <p:nvSpPr>
            <p:cNvPr id="7" name="Line 6">
              <a:extLst>
                <a:ext uri="{FF2B5EF4-FFF2-40B4-BE49-F238E27FC236}">
                  <a16:creationId xmlns:a16="http://schemas.microsoft.com/office/drawing/2014/main" id="{3BEF5B66-CF3D-44F3-8A0C-541E658016A6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2580000">
              <a:off x="4851626" y="3144372"/>
              <a:ext cx="171804" cy="263411"/>
            </a:xfrm>
            <a:prstGeom prst="line">
              <a:avLst/>
            </a:prstGeom>
            <a:noFill/>
            <a:ln w="76200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8" name="Straight Arrow Connector 2">
              <a:extLst>
                <a:ext uri="{FF2B5EF4-FFF2-40B4-BE49-F238E27FC236}">
                  <a16:creationId xmlns:a16="http://schemas.microsoft.com/office/drawing/2014/main" id="{900FC385-1470-41B8-8EC4-586E7E11E6D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2239963" y="5462578"/>
              <a:ext cx="1214437" cy="434975"/>
            </a:xfrm>
            <a:prstGeom prst="straightConnector1">
              <a:avLst/>
            </a:prstGeom>
            <a:noFill/>
            <a:ln w="38100" algn="ctr">
              <a:solidFill>
                <a:srgbClr val="CC0000"/>
              </a:solidFill>
              <a:round/>
              <a:headEnd/>
              <a:tailEnd type="arrow" w="med" len="med"/>
            </a:ln>
          </p:spPr>
        </p:cxnSp>
        <p:cxnSp>
          <p:nvCxnSpPr>
            <p:cNvPr id="9" name="Straight Arrow Connector 3">
              <a:extLst>
                <a:ext uri="{FF2B5EF4-FFF2-40B4-BE49-F238E27FC236}">
                  <a16:creationId xmlns:a16="http://schemas.microsoft.com/office/drawing/2014/main" id="{9547DE0E-6148-42ED-B3E6-E87A8B29B48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4025900" y="3946515"/>
              <a:ext cx="642938" cy="288925"/>
            </a:xfrm>
            <a:prstGeom prst="straightConnector1">
              <a:avLst/>
            </a:prstGeom>
            <a:noFill/>
            <a:ln w="38100" algn="ctr">
              <a:solidFill>
                <a:srgbClr val="660033"/>
              </a:solidFill>
              <a:round/>
              <a:headEnd/>
              <a:tailEnd type="arrow" w="med" len="med"/>
            </a:ln>
          </p:spPr>
        </p:cxnSp>
        <p:sp>
          <p:nvSpPr>
            <p:cNvPr id="10" name="Text Box 26">
              <a:extLst>
                <a:ext uri="{FF2B5EF4-FFF2-40B4-BE49-F238E27FC236}">
                  <a16:creationId xmlns:a16="http://schemas.microsoft.com/office/drawing/2014/main" id="{DA9B3387-5827-4B7E-B8BD-0D8EFC034D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71825" y="5876915"/>
              <a:ext cx="75854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000" b="1" dirty="0">
                  <a:solidFill>
                    <a:srgbClr val="CC0000"/>
                  </a:solidFill>
                </a:rPr>
                <a:t>CMV</a:t>
              </a:r>
            </a:p>
          </p:txBody>
        </p:sp>
        <p:sp>
          <p:nvSpPr>
            <p:cNvPr id="11" name="Text Box 27">
              <a:extLst>
                <a:ext uri="{FF2B5EF4-FFF2-40B4-BE49-F238E27FC236}">
                  <a16:creationId xmlns:a16="http://schemas.microsoft.com/office/drawing/2014/main" id="{A804AE8F-E7D2-40A2-BBFD-8AE5E8BD1A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11318" y="4498818"/>
              <a:ext cx="1252537" cy="665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000" b="1" dirty="0">
                  <a:solidFill>
                    <a:srgbClr val="660033"/>
                  </a:solidFill>
                  <a:latin typeface="Tahoma" pitchFamily="34" charset="0"/>
                </a:rPr>
                <a:t>Effector/</a:t>
              </a:r>
            </a:p>
            <a:p>
              <a:r>
                <a:rPr lang="en-US" altLang="en-US" sz="2000" b="1" dirty="0">
                  <a:solidFill>
                    <a:srgbClr val="660033"/>
                  </a:solidFill>
                  <a:latin typeface="Tahoma" pitchFamily="34" charset="0"/>
                </a:rPr>
                <a:t>Memory</a:t>
              </a:r>
            </a:p>
          </p:txBody>
        </p:sp>
        <p:sp>
          <p:nvSpPr>
            <p:cNvPr id="13" name="Oval 1083">
              <a:extLst>
                <a:ext uri="{FF2B5EF4-FFF2-40B4-BE49-F238E27FC236}">
                  <a16:creationId xmlns:a16="http://schemas.microsoft.com/office/drawing/2014/main" id="{50149522-32FE-42FE-B00B-E97265EBF8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1463" y="3586153"/>
              <a:ext cx="857250" cy="720725"/>
            </a:xfrm>
            <a:prstGeom prst="ellipse">
              <a:avLst/>
            </a:prstGeom>
            <a:noFill/>
            <a:ln w="5715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Lucida Sans Unicode" pitchFamily="34" charset="0"/>
              </a:endParaRPr>
            </a:p>
          </p:txBody>
        </p:sp>
        <p:sp>
          <p:nvSpPr>
            <p:cNvPr id="14" name="Line 6">
              <a:extLst>
                <a:ext uri="{FF2B5EF4-FFF2-40B4-BE49-F238E27FC236}">
                  <a16:creationId xmlns:a16="http://schemas.microsoft.com/office/drawing/2014/main" id="{C34AA18F-DB41-4FB9-9CE5-170D0463920F}"/>
                </a:ext>
              </a:extLst>
            </p:cNvPr>
            <p:cNvSpPr>
              <a:spLocks noChangeShapeType="1"/>
            </p:cNvSpPr>
            <p:nvPr/>
          </p:nvSpPr>
          <p:spPr bwMode="auto">
            <a:xfrm rot="780000">
              <a:off x="2811463" y="4090661"/>
              <a:ext cx="214313" cy="216218"/>
            </a:xfrm>
            <a:prstGeom prst="line">
              <a:avLst/>
            </a:prstGeom>
            <a:noFill/>
            <a:ln w="76200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15" name="Straight Arrow Connector 132">
              <a:extLst>
                <a:ext uri="{FF2B5EF4-FFF2-40B4-BE49-F238E27FC236}">
                  <a16:creationId xmlns:a16="http://schemas.microsoft.com/office/drawing/2014/main" id="{D0161400-8CC6-419A-8F9B-1F35567B747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2166938" y="4595803"/>
              <a:ext cx="573087" cy="273050"/>
            </a:xfrm>
            <a:prstGeom prst="straightConnector1">
              <a:avLst/>
            </a:prstGeom>
            <a:noFill/>
            <a:ln w="38100" algn="ctr">
              <a:solidFill>
                <a:srgbClr val="660033"/>
              </a:solidFill>
              <a:round/>
              <a:headEnd/>
              <a:tailEnd type="arrow" w="med" len="med"/>
            </a:ln>
          </p:spPr>
        </p:cxnSp>
        <p:sp>
          <p:nvSpPr>
            <p:cNvPr id="16" name="Text Box 33">
              <a:extLst>
                <a:ext uri="{FF2B5EF4-FFF2-40B4-BE49-F238E27FC236}">
                  <a16:creationId xmlns:a16="http://schemas.microsoft.com/office/drawing/2014/main" id="{1F479779-8052-457D-A8DD-C9B4F857AD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11400" y="2935278"/>
              <a:ext cx="1676400" cy="665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 b="1">
                  <a:solidFill>
                    <a:srgbClr val="A50021"/>
                  </a:solidFill>
                  <a:latin typeface="Tahoma" pitchFamily="34" charset="0"/>
                </a:rPr>
                <a:t>Clonal</a:t>
              </a:r>
            </a:p>
            <a:p>
              <a:pPr algn="ctr"/>
              <a:r>
                <a:rPr lang="en-US" altLang="en-US" sz="2000" b="1">
                  <a:solidFill>
                    <a:srgbClr val="A50021"/>
                  </a:solidFill>
                  <a:latin typeface="Tahoma" pitchFamily="34" charset="0"/>
                </a:rPr>
                <a:t>Proliferation</a:t>
              </a:r>
            </a:p>
          </p:txBody>
        </p:sp>
        <p:sp>
          <p:nvSpPr>
            <p:cNvPr id="17" name="Oval 1072">
              <a:extLst>
                <a:ext uri="{FF2B5EF4-FFF2-40B4-BE49-F238E27FC236}">
                  <a16:creationId xmlns:a16="http://schemas.microsoft.com/office/drawing/2014/main" id="{5744868F-E8FA-471F-ACD4-68F8EFA775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81788" y="1828790"/>
              <a:ext cx="571500" cy="504825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Lucida Sans Unicode" pitchFamily="34" charset="0"/>
              </a:endParaRPr>
            </a:p>
          </p:txBody>
        </p:sp>
        <p:sp>
          <p:nvSpPr>
            <p:cNvPr id="18" name="Oval 1072">
              <a:extLst>
                <a:ext uri="{FF2B5EF4-FFF2-40B4-BE49-F238E27FC236}">
                  <a16:creationId xmlns:a16="http://schemas.microsoft.com/office/drawing/2014/main" id="{012463F4-07DE-4310-915A-C8BD555840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23025" y="2362190"/>
              <a:ext cx="571500" cy="504825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Lucida Sans Unicode" pitchFamily="34" charset="0"/>
              </a:endParaRPr>
            </a:p>
          </p:txBody>
        </p:sp>
        <p:sp>
          <p:nvSpPr>
            <p:cNvPr id="19" name="Oval 1072">
              <a:extLst>
                <a:ext uri="{FF2B5EF4-FFF2-40B4-BE49-F238E27FC236}">
                  <a16:creationId xmlns:a16="http://schemas.microsoft.com/office/drawing/2014/main" id="{324452DA-1BD5-452A-B18E-C517D1A629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6888" y="2827328"/>
              <a:ext cx="571500" cy="504825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Lucida Sans Unicode" pitchFamily="34" charset="0"/>
              </a:endParaRPr>
            </a:p>
          </p:txBody>
        </p:sp>
        <p:sp>
          <p:nvSpPr>
            <p:cNvPr id="20" name="Oval 1072">
              <a:extLst>
                <a:ext uri="{FF2B5EF4-FFF2-40B4-BE49-F238E27FC236}">
                  <a16:creationId xmlns:a16="http://schemas.microsoft.com/office/drawing/2014/main" id="{3BB9CCB1-303D-4CF4-8E05-1679FE8B6B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08825" y="2292340"/>
              <a:ext cx="571500" cy="504825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Lucida Sans Unicode" pitchFamily="34" charset="0"/>
              </a:endParaRPr>
            </a:p>
          </p:txBody>
        </p:sp>
        <p:sp>
          <p:nvSpPr>
            <p:cNvPr id="21" name="Oval 1072">
              <a:extLst>
                <a:ext uri="{FF2B5EF4-FFF2-40B4-BE49-F238E27FC236}">
                  <a16:creationId xmlns:a16="http://schemas.microsoft.com/office/drawing/2014/main" id="{94C303BC-A860-4218-A0CA-B4CF780F59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58100" y="2574915"/>
              <a:ext cx="571500" cy="504825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Lucida Sans Unicode" pitchFamily="34" charset="0"/>
              </a:endParaRPr>
            </a:p>
          </p:txBody>
        </p:sp>
        <p:sp>
          <p:nvSpPr>
            <p:cNvPr id="22" name="Oval 1072">
              <a:extLst>
                <a:ext uri="{FF2B5EF4-FFF2-40B4-BE49-F238E27FC236}">
                  <a16:creationId xmlns:a16="http://schemas.microsoft.com/office/drawing/2014/main" id="{9CFB6F58-5DF4-4105-A2F0-720DDEBFCC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9850" y="2038340"/>
              <a:ext cx="571500" cy="506413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Lucida Sans Unicode" pitchFamily="34" charset="0"/>
              </a:endParaRPr>
            </a:p>
          </p:txBody>
        </p:sp>
        <p:sp>
          <p:nvSpPr>
            <p:cNvPr id="23" name="Oval 1072">
              <a:extLst>
                <a:ext uri="{FF2B5EF4-FFF2-40B4-BE49-F238E27FC236}">
                  <a16:creationId xmlns:a16="http://schemas.microsoft.com/office/drawing/2014/main" id="{33A14D32-6535-44F2-A02D-613ACB8AF7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15200" y="1624003"/>
              <a:ext cx="571500" cy="504825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Lucida Sans Unicode" pitchFamily="34" charset="0"/>
              </a:endParaRPr>
            </a:p>
          </p:txBody>
        </p:sp>
        <p:cxnSp>
          <p:nvCxnSpPr>
            <p:cNvPr id="24" name="Straight Arrow Connector 185">
              <a:extLst>
                <a:ext uri="{FF2B5EF4-FFF2-40B4-BE49-F238E27FC236}">
                  <a16:creationId xmlns:a16="http://schemas.microsoft.com/office/drawing/2014/main" id="{DCEA9B47-1CAD-4DE6-A63E-27AF577421A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5956300" y="3079740"/>
              <a:ext cx="642938" cy="288925"/>
            </a:xfrm>
            <a:prstGeom prst="straightConnector1">
              <a:avLst/>
            </a:prstGeom>
            <a:noFill/>
            <a:ln w="38100" algn="ctr">
              <a:solidFill>
                <a:srgbClr val="660033"/>
              </a:solidFill>
              <a:round/>
              <a:headEnd/>
              <a:tailEnd type="arrow" w="med" len="med"/>
            </a:ln>
          </p:spPr>
        </p:cxnSp>
        <p:cxnSp>
          <p:nvCxnSpPr>
            <p:cNvPr id="25" name="Straight Arrow Connector 186">
              <a:extLst>
                <a:ext uri="{FF2B5EF4-FFF2-40B4-BE49-F238E27FC236}">
                  <a16:creationId xmlns:a16="http://schemas.microsoft.com/office/drawing/2014/main" id="{AFD7D782-50A8-4393-8429-8DF37261F99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6456363" y="5029190"/>
              <a:ext cx="1071562" cy="708025"/>
            </a:xfrm>
            <a:prstGeom prst="straightConnector1">
              <a:avLst/>
            </a:prstGeom>
            <a:noFill/>
            <a:ln w="38100" algn="ctr">
              <a:solidFill>
                <a:srgbClr val="CC0000"/>
              </a:solidFill>
              <a:round/>
              <a:headEnd/>
              <a:tailEnd type="arrow" w="med" len="med"/>
            </a:ln>
          </p:spPr>
        </p:cxnSp>
        <p:sp>
          <p:nvSpPr>
            <p:cNvPr id="26" name="Text Box 26">
              <a:extLst>
                <a:ext uri="{FF2B5EF4-FFF2-40B4-BE49-F238E27FC236}">
                  <a16:creationId xmlns:a16="http://schemas.microsoft.com/office/drawing/2014/main" id="{F48C7612-7416-4492-8213-AD5BD6EC5D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16788" y="5735628"/>
              <a:ext cx="75854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000" b="1" dirty="0">
                  <a:solidFill>
                    <a:srgbClr val="CC0000"/>
                  </a:solidFill>
                </a:rPr>
                <a:t>CMV</a:t>
              </a:r>
            </a:p>
          </p:txBody>
        </p:sp>
        <p:sp>
          <p:nvSpPr>
            <p:cNvPr id="27" name="Text Box 33">
              <a:extLst>
                <a:ext uri="{FF2B5EF4-FFF2-40B4-BE49-F238E27FC236}">
                  <a16:creationId xmlns:a16="http://schemas.microsoft.com/office/drawing/2014/main" id="{5BC66770-A75F-4556-95CE-6E5D62798F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3025" y="914390"/>
              <a:ext cx="2403475" cy="962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 b="1" dirty="0">
                  <a:solidFill>
                    <a:srgbClr val="A50021"/>
                  </a:solidFill>
                  <a:latin typeface="Tahoma" pitchFamily="34" charset="0"/>
                </a:rPr>
                <a:t>Repeated Antigen </a:t>
              </a:r>
            </a:p>
            <a:p>
              <a:pPr algn="ctr"/>
              <a:r>
                <a:rPr lang="en-US" altLang="en-US" sz="2000" b="1" dirty="0">
                  <a:solidFill>
                    <a:srgbClr val="A50021"/>
                  </a:solidFill>
                  <a:latin typeface="Tahoma" pitchFamily="34" charset="0"/>
                </a:rPr>
                <a:t>Driven</a:t>
              </a:r>
            </a:p>
            <a:p>
              <a:pPr algn="ctr"/>
              <a:r>
                <a:rPr lang="en-US" altLang="en-US" sz="2000" b="1" dirty="0">
                  <a:solidFill>
                    <a:srgbClr val="A50021"/>
                  </a:solidFill>
                  <a:latin typeface="Tahoma" pitchFamily="34" charset="0"/>
                </a:rPr>
                <a:t>Proliferation</a:t>
              </a:r>
            </a:p>
          </p:txBody>
        </p:sp>
        <p:sp>
          <p:nvSpPr>
            <p:cNvPr id="28" name="Text Box 29">
              <a:extLst>
                <a:ext uri="{FF2B5EF4-FFF2-40B4-BE49-F238E27FC236}">
                  <a16:creationId xmlns:a16="http://schemas.microsoft.com/office/drawing/2014/main" id="{CF86B116-0338-499B-87EE-D77A0FB49B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6750" y="6021378"/>
              <a:ext cx="857250" cy="379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 b="1">
                  <a:solidFill>
                    <a:srgbClr val="008000"/>
                  </a:solidFill>
                  <a:latin typeface="Tahoma" pitchFamily="34" charset="0"/>
                </a:rPr>
                <a:t>Naive</a:t>
              </a:r>
            </a:p>
          </p:txBody>
        </p:sp>
        <p:sp>
          <p:nvSpPr>
            <p:cNvPr id="30" name="Oval 1072">
              <a:extLst>
                <a:ext uri="{FF2B5EF4-FFF2-40B4-BE49-F238E27FC236}">
                  <a16:creationId xmlns:a16="http://schemas.microsoft.com/office/drawing/2014/main" id="{EF6C8D97-FC1F-4BE5-865C-06C6F429FD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8188" y="4740265"/>
              <a:ext cx="571500" cy="5048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Lucida Sans Unicode" pitchFamily="34" charset="0"/>
              </a:endParaRPr>
            </a:p>
          </p:txBody>
        </p:sp>
        <p:sp>
          <p:nvSpPr>
            <p:cNvPr id="32" name="Oval 1072">
              <a:extLst>
                <a:ext uri="{FF2B5EF4-FFF2-40B4-BE49-F238E27FC236}">
                  <a16:creationId xmlns:a16="http://schemas.microsoft.com/office/drawing/2014/main" id="{7B743B72-47CF-42AA-A982-DEEF079724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9813" y="5390137"/>
              <a:ext cx="571750" cy="505326"/>
            </a:xfrm>
            <a:prstGeom prst="ellipse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4400">
                <a:latin typeface="+mn-lt"/>
                <a:cs typeface="+mn-cs"/>
              </a:endParaRPr>
            </a:p>
          </p:txBody>
        </p:sp>
        <p:sp>
          <p:nvSpPr>
            <p:cNvPr id="33" name="Oval 37">
              <a:extLst>
                <a:ext uri="{FF2B5EF4-FFF2-40B4-BE49-F238E27FC236}">
                  <a16:creationId xmlns:a16="http://schemas.microsoft.com/office/drawing/2014/main" id="{58E32F28-609D-4B98-9407-DCF75C90D4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6392" y="5508948"/>
              <a:ext cx="71469" cy="72189"/>
            </a:xfrm>
            <a:prstGeom prst="ellipse">
              <a:avLst/>
            </a:prstGeom>
            <a:solidFill>
              <a:srgbClr val="00B050"/>
            </a:solidFill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34" name="Oval 40">
              <a:extLst>
                <a:ext uri="{FF2B5EF4-FFF2-40B4-BE49-F238E27FC236}">
                  <a16:creationId xmlns:a16="http://schemas.microsoft.com/office/drawing/2014/main" id="{02B03EBE-988A-45F1-AFDE-DB791031A4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6392" y="5653327"/>
              <a:ext cx="71469" cy="72189"/>
            </a:xfrm>
            <a:prstGeom prst="ellipse">
              <a:avLst/>
            </a:prstGeom>
            <a:solidFill>
              <a:srgbClr val="00B050"/>
            </a:solidFill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35" name="Oval 1072">
              <a:extLst>
                <a:ext uri="{FF2B5EF4-FFF2-40B4-BE49-F238E27FC236}">
                  <a16:creationId xmlns:a16="http://schemas.microsoft.com/office/drawing/2014/main" id="{52D55DBD-2393-4EA3-B7A6-3C1B1CACAA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6813" y="5173653"/>
              <a:ext cx="571500" cy="504825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4400">
                <a:latin typeface="+mn-lt"/>
                <a:cs typeface="+mn-cs"/>
              </a:endParaRPr>
            </a:p>
          </p:txBody>
        </p:sp>
        <p:sp>
          <p:nvSpPr>
            <p:cNvPr id="37" name="Oval 1072">
              <a:extLst>
                <a:ext uri="{FF2B5EF4-FFF2-40B4-BE49-F238E27FC236}">
                  <a16:creationId xmlns:a16="http://schemas.microsoft.com/office/drawing/2014/main" id="{7A3AB5D2-89FC-42DF-ACDE-CF49B94A76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4219" y="4668243"/>
              <a:ext cx="571750" cy="505326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4400">
                <a:latin typeface="+mn-lt"/>
                <a:cs typeface="+mn-cs"/>
              </a:endParaRPr>
            </a:p>
          </p:txBody>
        </p:sp>
        <p:sp>
          <p:nvSpPr>
            <p:cNvPr id="38" name="Oval 39">
              <a:extLst>
                <a:ext uri="{FF2B5EF4-FFF2-40B4-BE49-F238E27FC236}">
                  <a16:creationId xmlns:a16="http://schemas.microsoft.com/office/drawing/2014/main" id="{B2F3A394-488D-4201-AD8D-66BE2D321A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6673" y="5075812"/>
              <a:ext cx="71469" cy="72189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39" name="Oval 1072">
              <a:extLst>
                <a:ext uri="{FF2B5EF4-FFF2-40B4-BE49-F238E27FC236}">
                  <a16:creationId xmlns:a16="http://schemas.microsoft.com/office/drawing/2014/main" id="{AAD65359-9435-41DF-B53B-B2C6A009DA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5313" y="5318115"/>
              <a:ext cx="571500" cy="504825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4400">
                <a:latin typeface="+mn-lt"/>
                <a:cs typeface="+mn-cs"/>
              </a:endParaRPr>
            </a:p>
          </p:txBody>
        </p:sp>
        <p:sp>
          <p:nvSpPr>
            <p:cNvPr id="40" name="Oval 1072">
              <a:extLst>
                <a:ext uri="{FF2B5EF4-FFF2-40B4-BE49-F238E27FC236}">
                  <a16:creationId xmlns:a16="http://schemas.microsoft.com/office/drawing/2014/main" id="{4641B6EE-5C93-425A-A9EC-6A80825278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1063" y="4957753"/>
              <a:ext cx="571500" cy="504825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4400">
                <a:latin typeface="+mn-lt"/>
                <a:cs typeface="+mn-cs"/>
              </a:endParaRPr>
            </a:p>
          </p:txBody>
        </p:sp>
        <p:sp>
          <p:nvSpPr>
            <p:cNvPr id="41" name="Oval 1072">
              <a:extLst>
                <a:ext uri="{FF2B5EF4-FFF2-40B4-BE49-F238E27FC236}">
                  <a16:creationId xmlns:a16="http://schemas.microsoft.com/office/drawing/2014/main" id="{E8E2BE55-7914-40F3-9F73-7112979D37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000" y="4884728"/>
              <a:ext cx="571500" cy="50482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4400">
                <a:latin typeface="+mn-lt"/>
                <a:cs typeface="+mn-cs"/>
              </a:endParaRPr>
            </a:p>
          </p:txBody>
        </p:sp>
        <p:sp>
          <p:nvSpPr>
            <p:cNvPr id="42" name="Oval 1072">
              <a:extLst>
                <a:ext uri="{FF2B5EF4-FFF2-40B4-BE49-F238E27FC236}">
                  <a16:creationId xmlns:a16="http://schemas.microsoft.com/office/drawing/2014/main" id="{73E3352E-C9A8-467C-B916-563819764A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4000" y="4884728"/>
              <a:ext cx="571500" cy="504825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Lucida Sans Unicode" pitchFamily="34" charset="0"/>
              </a:endParaRPr>
            </a:p>
          </p:txBody>
        </p:sp>
        <p:sp>
          <p:nvSpPr>
            <p:cNvPr id="43" name="Oval 1072">
              <a:extLst>
                <a:ext uri="{FF2B5EF4-FFF2-40B4-BE49-F238E27FC236}">
                  <a16:creationId xmlns:a16="http://schemas.microsoft.com/office/drawing/2014/main" id="{3A1DB333-43AC-4DAD-BC6F-342A5DEF04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2900" y="4249728"/>
              <a:ext cx="571500" cy="506412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Lucida Sans Unicode" pitchFamily="34" charset="0"/>
              </a:endParaRPr>
            </a:p>
          </p:txBody>
        </p:sp>
        <p:sp>
          <p:nvSpPr>
            <p:cNvPr id="44" name="Oval 1072">
              <a:extLst>
                <a:ext uri="{FF2B5EF4-FFF2-40B4-BE49-F238E27FC236}">
                  <a16:creationId xmlns:a16="http://schemas.microsoft.com/office/drawing/2014/main" id="{3DE7FB6A-6CF5-49C2-A5CC-8ACBBC8A58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0088" y="4451340"/>
              <a:ext cx="571500" cy="506413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Lucida Sans Unicode" pitchFamily="34" charset="0"/>
              </a:endParaRPr>
            </a:p>
          </p:txBody>
        </p:sp>
        <p:sp>
          <p:nvSpPr>
            <p:cNvPr id="45" name="Oval 1072">
              <a:extLst>
                <a:ext uri="{FF2B5EF4-FFF2-40B4-BE49-F238E27FC236}">
                  <a16:creationId xmlns:a16="http://schemas.microsoft.com/office/drawing/2014/main" id="{331C6EAF-0222-45A4-B2F7-142E00D2A6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4400" y="4017953"/>
              <a:ext cx="571500" cy="506412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Lucida Sans Unicode" pitchFamily="34" charset="0"/>
              </a:endParaRPr>
            </a:p>
          </p:txBody>
        </p:sp>
        <p:sp>
          <p:nvSpPr>
            <p:cNvPr id="46" name="Oval 1072">
              <a:extLst>
                <a:ext uri="{FF2B5EF4-FFF2-40B4-BE49-F238E27FC236}">
                  <a16:creationId xmlns:a16="http://schemas.microsoft.com/office/drawing/2014/main" id="{535CB6F5-CD70-451C-9B58-40A9045074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40275" y="3657590"/>
              <a:ext cx="571500" cy="504825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Lucida Sans Unicode" pitchFamily="34" charset="0"/>
              </a:endParaRPr>
            </a:p>
          </p:txBody>
        </p:sp>
        <p:sp>
          <p:nvSpPr>
            <p:cNvPr id="47" name="Oval 1072">
              <a:extLst>
                <a:ext uri="{FF2B5EF4-FFF2-40B4-BE49-F238E27FC236}">
                  <a16:creationId xmlns:a16="http://schemas.microsoft.com/office/drawing/2014/main" id="{C47BE3C9-4E7F-4020-8F0A-F2FE78FE97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7463" y="3586153"/>
              <a:ext cx="571500" cy="504825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Lucida Sans Unicode" pitchFamily="34" charset="0"/>
              </a:endParaRPr>
            </a:p>
          </p:txBody>
        </p:sp>
        <p:sp>
          <p:nvSpPr>
            <p:cNvPr id="48" name="Oval 1072">
              <a:extLst>
                <a:ext uri="{FF2B5EF4-FFF2-40B4-BE49-F238E27FC236}">
                  <a16:creationId xmlns:a16="http://schemas.microsoft.com/office/drawing/2014/main" id="{04BE6E56-94ED-4158-9595-1704742236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26088" y="3513128"/>
              <a:ext cx="573087" cy="504825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Lucida Sans Unicode" pitchFamily="34" charset="0"/>
              </a:endParaRPr>
            </a:p>
          </p:txBody>
        </p:sp>
        <p:sp>
          <p:nvSpPr>
            <p:cNvPr id="49" name="Oval 1072">
              <a:extLst>
                <a:ext uri="{FF2B5EF4-FFF2-40B4-BE49-F238E27FC236}">
                  <a16:creationId xmlns:a16="http://schemas.microsoft.com/office/drawing/2014/main" id="{2D1DEA7B-0FD1-465B-A724-F1DDA5205C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56300" y="3297228"/>
              <a:ext cx="571500" cy="504825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Lucida Sans Unicode" pitchFamily="34" charset="0"/>
              </a:endParaRPr>
            </a:p>
          </p:txBody>
        </p:sp>
        <p:sp>
          <p:nvSpPr>
            <p:cNvPr id="50" name="Oval 1072">
              <a:extLst>
                <a:ext uri="{FF2B5EF4-FFF2-40B4-BE49-F238E27FC236}">
                  <a16:creationId xmlns:a16="http://schemas.microsoft.com/office/drawing/2014/main" id="{AE540A47-D36F-414A-A55A-64D21DA4C8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6025" y="3152765"/>
              <a:ext cx="571500" cy="504825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Lucida Sans Unicode" pitchFamily="34" charset="0"/>
              </a:endParaRPr>
            </a:p>
          </p:txBody>
        </p:sp>
        <p:sp>
          <p:nvSpPr>
            <p:cNvPr id="51" name="Oval 1072">
              <a:extLst>
                <a:ext uri="{FF2B5EF4-FFF2-40B4-BE49-F238E27FC236}">
                  <a16:creationId xmlns:a16="http://schemas.microsoft.com/office/drawing/2014/main" id="{7065C415-5DFD-4CE2-AB9F-D88AD8F401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26088" y="3079740"/>
              <a:ext cx="573087" cy="506413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Lucida Sans Unicode" pitchFamily="34" charset="0"/>
              </a:endParaRPr>
            </a:p>
          </p:txBody>
        </p:sp>
        <p:sp>
          <p:nvSpPr>
            <p:cNvPr id="55" name="Rectangle 1">
              <a:extLst>
                <a:ext uri="{FF2B5EF4-FFF2-40B4-BE49-F238E27FC236}">
                  <a16:creationId xmlns:a16="http://schemas.microsoft.com/office/drawing/2014/main" id="{2E060AAA-1605-481E-897E-062D3C826B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10338" y="914390"/>
              <a:ext cx="1795462" cy="708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altLang="en-US" sz="2000" b="1">
                  <a:solidFill>
                    <a:srgbClr val="A50021"/>
                  </a:solidFill>
                  <a:latin typeface="Tahoma" pitchFamily="34" charset="0"/>
                </a:rPr>
                <a:t>No </a:t>
              </a:r>
            </a:p>
            <a:p>
              <a:pPr algn="ctr" eaLnBrk="1" hangingPunct="1"/>
              <a:r>
                <a:rPr lang="en-US" altLang="en-US" sz="2000" b="1">
                  <a:solidFill>
                    <a:srgbClr val="A50021"/>
                  </a:solidFill>
                  <a:latin typeface="Tahoma" pitchFamily="34" charset="0"/>
                </a:rPr>
                <a:t>Proliferation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9B4B397E-9944-4BF5-80D3-E2A64E90D303}"/>
                </a:ext>
              </a:extLst>
            </p:cNvPr>
            <p:cNvSpPr txBox="1"/>
            <p:nvPr/>
          </p:nvSpPr>
          <p:spPr>
            <a:xfrm>
              <a:off x="7416800" y="6232957"/>
              <a:ext cx="76976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HIV?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3FB794F9-1004-4376-9602-320F78C4025E}"/>
                </a:ext>
              </a:extLst>
            </p:cNvPr>
            <p:cNvSpPr txBox="1"/>
            <p:nvPr/>
          </p:nvSpPr>
          <p:spPr>
            <a:xfrm>
              <a:off x="3260433" y="6232962"/>
              <a:ext cx="61266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HIV</a:t>
              </a:r>
            </a:p>
          </p:txBody>
        </p:sp>
      </p:grpSp>
      <p:grpSp>
        <p:nvGrpSpPr>
          <p:cNvPr id="3" name="Group 2" descr="Replicative Senescense (CD28-CD57+). No proliferative potential. Telomere length is down, co-stimulatory molecules (CD28) are down, diversity of T-cell receptors are down, question anti-viral activity, secrete pro-inflammatory cytokines: (IL-6, TNF-alpha) are up, Aging is up">
            <a:extLst>
              <a:ext uri="{FF2B5EF4-FFF2-40B4-BE49-F238E27FC236}">
                <a16:creationId xmlns:a16="http://schemas.microsoft.com/office/drawing/2014/main" id="{41137172-B95D-450D-95E0-C5C8DFA65344}"/>
              </a:ext>
            </a:extLst>
          </p:cNvPr>
          <p:cNvGrpSpPr/>
          <p:nvPr/>
        </p:nvGrpSpPr>
        <p:grpSpPr>
          <a:xfrm>
            <a:off x="7994071" y="2357305"/>
            <a:ext cx="4017446" cy="4579485"/>
            <a:chOff x="7994071" y="2357305"/>
            <a:chExt cx="4017446" cy="4579485"/>
          </a:xfrm>
        </p:grpSpPr>
        <p:sp>
          <p:nvSpPr>
            <p:cNvPr id="60" name="Rectangle 27">
              <a:extLst>
                <a:ext uri="{FF2B5EF4-FFF2-40B4-BE49-F238E27FC236}">
                  <a16:creationId xmlns:a16="http://schemas.microsoft.com/office/drawing/2014/main" id="{A78FCFC1-BA44-4EAA-873B-33899F9305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94071" y="3144983"/>
              <a:ext cx="4017446" cy="37918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292100" indent="-292100" eaLnBrk="0" hangingPunct="0"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itchFamily="18" charset="2"/>
                <a:buChar char=""/>
                <a:tabLst>
                  <a:tab pos="292100" algn="l"/>
                </a:tabLst>
                <a:defRPr sz="2700">
                  <a:solidFill>
                    <a:schemeClr val="tx1"/>
                  </a:solidFill>
                  <a:latin typeface="Lucida Sans Unicode" pitchFamily="34" charset="0"/>
                </a:defRPr>
              </a:lvl1pPr>
              <a:lvl2pPr marL="742950" indent="-285750" eaLnBrk="0" hangingPunct="0">
                <a:spcBef>
                  <a:spcPts val="325"/>
                </a:spcBef>
                <a:buClr>
                  <a:schemeClr val="accent1"/>
                </a:buClr>
                <a:buFont typeface="Verdana" pitchFamily="34" charset="0"/>
                <a:buChar char="◦"/>
                <a:tabLst>
                  <a:tab pos="292100" algn="l"/>
                </a:tabLst>
                <a:defRPr sz="2300">
                  <a:solidFill>
                    <a:schemeClr val="tx1"/>
                  </a:solidFill>
                  <a:latin typeface="Lucida Sans Unicode" pitchFamily="34" charset="0"/>
                </a:defRPr>
              </a:lvl2pPr>
              <a:lvl3pPr marL="1143000" indent="-228600" eaLnBrk="0" hangingPunct="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itchFamily="18" charset="2"/>
                <a:buChar char=""/>
                <a:tabLst>
                  <a:tab pos="292100" algn="l"/>
                </a:tabLst>
                <a:defRPr sz="2100">
                  <a:solidFill>
                    <a:schemeClr val="tx1"/>
                  </a:solidFill>
                  <a:latin typeface="Lucida Sans Unicode" pitchFamily="34" charset="0"/>
                </a:defRPr>
              </a:lvl3pPr>
              <a:lvl4pPr marL="1600200" indent="-228600" eaLnBrk="0" hangingPunct="0">
                <a:spcBef>
                  <a:spcPts val="350"/>
                </a:spcBef>
                <a:buClr>
                  <a:schemeClr val="accent2"/>
                </a:buClr>
                <a:buFont typeface="Wingdings 2" pitchFamily="18" charset="2"/>
                <a:buChar char=""/>
                <a:tabLst>
                  <a:tab pos="292100" algn="l"/>
                </a:tabLst>
                <a:defRPr sz="1900">
                  <a:solidFill>
                    <a:schemeClr val="tx1"/>
                  </a:solidFill>
                  <a:latin typeface="Lucida Sans Unicode" pitchFamily="34" charset="0"/>
                </a:defRPr>
              </a:lvl4pPr>
              <a:lvl5pPr marL="2057400" indent="-228600" eaLnBrk="0" hangingPunct="0">
                <a:spcBef>
                  <a:spcPts val="350"/>
                </a:spcBef>
                <a:buClr>
                  <a:schemeClr val="accent2"/>
                </a:buClr>
                <a:buFont typeface="Wingdings 2" pitchFamily="18" charset="2"/>
                <a:buChar char=""/>
                <a:tabLst>
                  <a:tab pos="292100" algn="l"/>
                </a:tabLst>
                <a:defRPr>
                  <a:solidFill>
                    <a:schemeClr val="tx1"/>
                  </a:solidFill>
                  <a:latin typeface="Lucida Sans Unicode" pitchFamily="34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itchFamily="18" charset="2"/>
                <a:buChar char=""/>
                <a:tabLst>
                  <a:tab pos="292100" algn="l"/>
                </a:tabLst>
                <a:defRPr>
                  <a:solidFill>
                    <a:schemeClr val="tx1"/>
                  </a:solidFill>
                  <a:latin typeface="Lucida Sans Unicode" pitchFamily="34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itchFamily="18" charset="2"/>
                <a:buChar char=""/>
                <a:tabLst>
                  <a:tab pos="292100" algn="l"/>
                </a:tabLst>
                <a:defRPr>
                  <a:solidFill>
                    <a:schemeClr val="tx1"/>
                  </a:solidFill>
                  <a:latin typeface="Lucida Sans Unicode" pitchFamily="34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itchFamily="18" charset="2"/>
                <a:buChar char=""/>
                <a:tabLst>
                  <a:tab pos="292100" algn="l"/>
                </a:tabLst>
                <a:defRPr>
                  <a:solidFill>
                    <a:schemeClr val="tx1"/>
                  </a:solidFill>
                  <a:latin typeface="Lucida Sans Unicode" pitchFamily="34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itchFamily="18" charset="2"/>
                <a:buChar char=""/>
                <a:tabLst>
                  <a:tab pos="292100" algn="l"/>
                </a:tabLst>
                <a:defRPr>
                  <a:solidFill>
                    <a:schemeClr val="tx1"/>
                  </a:solidFill>
                  <a:latin typeface="Lucida Sans Unicode" pitchFamily="34" charset="0"/>
                </a:defRPr>
              </a:lvl9pPr>
            </a:lstStyle>
            <a:p>
              <a:pPr marL="0" indent="0" eaLnBrk="1" hangingPunct="1">
                <a:lnSpc>
                  <a:spcPct val="90000"/>
                </a:lnSpc>
                <a:spcBef>
                  <a:spcPct val="20000"/>
                </a:spcBef>
                <a:spcAft>
                  <a:spcPts val="600"/>
                </a:spcAft>
                <a:buClrTx/>
                <a:buSzTx/>
                <a:buNone/>
                <a:defRPr/>
              </a:pPr>
              <a:r>
                <a:rPr lang="en-US" altLang="en-US" sz="1600" b="1" dirty="0">
                  <a:solidFill>
                    <a:srgbClr val="000000"/>
                  </a:solidFill>
                  <a:latin typeface="+mj-lt"/>
                </a:rPr>
                <a:t>	No proliferative potential</a:t>
              </a:r>
            </a:p>
            <a:p>
              <a:pPr marL="0" indent="0" eaLnBrk="1" hangingPunct="1">
                <a:lnSpc>
                  <a:spcPct val="90000"/>
                </a:lnSpc>
                <a:spcBef>
                  <a:spcPct val="20000"/>
                </a:spcBef>
                <a:spcAft>
                  <a:spcPts val="600"/>
                </a:spcAft>
                <a:buClrTx/>
                <a:buSzTx/>
                <a:buNone/>
                <a:defRPr/>
              </a:pPr>
              <a:r>
                <a:rPr lang="en-US" altLang="en-US" sz="1600" b="1" dirty="0">
                  <a:solidFill>
                    <a:srgbClr val="000000"/>
                  </a:solidFill>
                  <a:latin typeface="+mj-lt"/>
                </a:rPr>
                <a:t>	telomere length</a:t>
              </a:r>
            </a:p>
            <a:p>
              <a:pPr marL="0" indent="0" eaLnBrk="1" hangingPunct="1">
                <a:lnSpc>
                  <a:spcPct val="90000"/>
                </a:lnSpc>
                <a:spcBef>
                  <a:spcPct val="20000"/>
                </a:spcBef>
                <a:spcAft>
                  <a:spcPts val="600"/>
                </a:spcAft>
                <a:buClrTx/>
                <a:buSzTx/>
                <a:buFont typeface="Wingdings 3" pitchFamily="18" charset="2"/>
                <a:buNone/>
                <a:defRPr/>
              </a:pPr>
              <a:r>
                <a:rPr lang="en-US" altLang="en-US" sz="1600" b="1" dirty="0">
                  <a:solidFill>
                    <a:srgbClr val="000000"/>
                  </a:solidFill>
                  <a:latin typeface="+mj-lt"/>
                </a:rPr>
                <a:t>	co-stimulatory molecules (CD28)</a:t>
              </a:r>
            </a:p>
            <a:p>
              <a:pPr marL="0" indent="0" eaLnBrk="1" hangingPunct="1">
                <a:lnSpc>
                  <a:spcPct val="90000"/>
                </a:lnSpc>
                <a:spcBef>
                  <a:spcPct val="20000"/>
                </a:spcBef>
                <a:spcAft>
                  <a:spcPts val="600"/>
                </a:spcAft>
                <a:buClrTx/>
                <a:buSzTx/>
                <a:buFont typeface="Wingdings 3" pitchFamily="18" charset="2"/>
                <a:buNone/>
                <a:defRPr/>
              </a:pPr>
              <a:r>
                <a:rPr lang="en-US" altLang="en-US" sz="1600" b="1" dirty="0">
                  <a:solidFill>
                    <a:srgbClr val="000000"/>
                  </a:solidFill>
                  <a:latin typeface="+mj-lt"/>
                </a:rPr>
                <a:t>	diversity of T-cell receptors </a:t>
              </a:r>
            </a:p>
            <a:p>
              <a:pPr marL="0" indent="0" eaLnBrk="1" hangingPunct="1">
                <a:lnSpc>
                  <a:spcPct val="90000"/>
                </a:lnSpc>
                <a:spcBef>
                  <a:spcPct val="20000"/>
                </a:spcBef>
                <a:spcAft>
                  <a:spcPts val="600"/>
                </a:spcAft>
                <a:buClrTx/>
                <a:buSzTx/>
                <a:buFont typeface="Wingdings 3" pitchFamily="18" charset="2"/>
                <a:buNone/>
                <a:defRPr/>
              </a:pPr>
              <a:r>
                <a:rPr lang="en-US" altLang="en-US" sz="1600" b="1" dirty="0">
                  <a:solidFill>
                    <a:srgbClr val="000000"/>
                  </a:solidFill>
                  <a:latin typeface="+mj-lt"/>
                </a:rPr>
                <a:t>	anti-viral activity</a:t>
              </a:r>
            </a:p>
            <a:p>
              <a:pPr marL="0" indent="0" eaLnBrk="1" hangingPunct="1">
                <a:lnSpc>
                  <a:spcPct val="90000"/>
                </a:lnSpc>
                <a:spcBef>
                  <a:spcPct val="20000"/>
                </a:spcBef>
                <a:spcAft>
                  <a:spcPts val="600"/>
                </a:spcAft>
                <a:buClrTx/>
                <a:buSzTx/>
                <a:buFont typeface="Wingdings 3" pitchFamily="18" charset="2"/>
                <a:buNone/>
                <a:defRPr/>
              </a:pPr>
              <a:r>
                <a:rPr lang="en-US" altLang="en-US" sz="1600" b="1" dirty="0">
                  <a:solidFill>
                    <a:srgbClr val="000000"/>
                  </a:solidFill>
                  <a:latin typeface="+mj-lt"/>
                </a:rPr>
                <a:t>	secrete pro-inflammatory cytokines:</a:t>
              </a:r>
            </a:p>
            <a:p>
              <a:pPr marL="0" indent="0" eaLnBrk="1" hangingPunct="1">
                <a:lnSpc>
                  <a:spcPct val="90000"/>
                </a:lnSpc>
                <a:spcBef>
                  <a:spcPct val="20000"/>
                </a:spcBef>
                <a:spcAft>
                  <a:spcPts val="600"/>
                </a:spcAft>
                <a:buClrTx/>
                <a:buSzTx/>
                <a:buFont typeface="Wingdings 3" pitchFamily="18" charset="2"/>
                <a:buNone/>
                <a:defRPr/>
              </a:pPr>
              <a:r>
                <a:rPr lang="en-US" altLang="en-US" sz="1600" b="1" dirty="0">
                  <a:solidFill>
                    <a:srgbClr val="000000"/>
                  </a:solidFill>
                  <a:latin typeface="+mj-lt"/>
                </a:rPr>
                <a:t>	(IL-6, TNF-alpha)</a:t>
              </a:r>
            </a:p>
            <a:p>
              <a:pPr marL="0" indent="0" eaLnBrk="1" hangingPunct="1">
                <a:lnSpc>
                  <a:spcPct val="90000"/>
                </a:lnSpc>
                <a:spcBef>
                  <a:spcPct val="20000"/>
                </a:spcBef>
                <a:spcAft>
                  <a:spcPts val="600"/>
                </a:spcAft>
                <a:buClrTx/>
                <a:buSzTx/>
                <a:buFont typeface="Wingdings 3" pitchFamily="18" charset="2"/>
                <a:buNone/>
                <a:defRPr/>
              </a:pPr>
              <a:r>
                <a:rPr lang="en-US" altLang="en-US" sz="1600" b="1" dirty="0">
                  <a:solidFill>
                    <a:srgbClr val="000000"/>
                  </a:solidFill>
                  <a:latin typeface="+mj-lt"/>
                </a:rPr>
                <a:t>	Aging</a:t>
              </a:r>
            </a:p>
            <a:p>
              <a:pPr marL="0" indent="0" eaLnBrk="1" hangingPunct="1">
                <a:lnSpc>
                  <a:spcPct val="90000"/>
                </a:lnSpc>
                <a:spcBef>
                  <a:spcPct val="20000"/>
                </a:spcBef>
                <a:spcAft>
                  <a:spcPts val="600"/>
                </a:spcAft>
                <a:buClrTx/>
                <a:buSzTx/>
                <a:buFont typeface="Wingdings 3" pitchFamily="18" charset="2"/>
                <a:buNone/>
                <a:defRPr/>
              </a:pPr>
              <a:endParaRPr lang="en-US" altLang="en-US" sz="1600" b="1" dirty="0">
                <a:solidFill>
                  <a:srgbClr val="000000"/>
                </a:solidFill>
                <a:latin typeface="+mj-lt"/>
              </a:endParaRPr>
            </a:p>
            <a:p>
              <a:pPr marL="0" indent="0" eaLnBrk="1" hangingPunct="1">
                <a:lnSpc>
                  <a:spcPct val="90000"/>
                </a:lnSpc>
                <a:spcBef>
                  <a:spcPct val="20000"/>
                </a:spcBef>
                <a:spcAft>
                  <a:spcPts val="600"/>
                </a:spcAft>
                <a:buClrTx/>
                <a:buSzTx/>
                <a:buFont typeface="Wingdings 3" pitchFamily="18" charset="2"/>
                <a:buNone/>
                <a:defRPr/>
              </a:pPr>
              <a:r>
                <a:rPr lang="en-US" altLang="en-US" sz="1600" b="1" dirty="0">
                  <a:solidFill>
                    <a:srgbClr val="000000"/>
                  </a:solidFill>
                  <a:latin typeface="+mj-lt"/>
                </a:rPr>
                <a:t>	</a:t>
              </a:r>
            </a:p>
            <a:p>
              <a:pPr eaLnBrk="1" hangingPunct="1">
                <a:lnSpc>
                  <a:spcPct val="90000"/>
                </a:lnSpc>
                <a:spcBef>
                  <a:spcPct val="20000"/>
                </a:spcBef>
                <a:buClrTx/>
                <a:buSzTx/>
                <a:buFontTx/>
                <a:buChar char="•"/>
                <a:defRPr/>
              </a:pPr>
              <a:endParaRPr lang="en-US" altLang="en-US" sz="1600" b="1" dirty="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61" name="Line 30">
              <a:extLst>
                <a:ext uri="{FF2B5EF4-FFF2-40B4-BE49-F238E27FC236}">
                  <a16:creationId xmlns:a16="http://schemas.microsoft.com/office/drawing/2014/main" id="{9C80B349-C984-4823-A536-EA82AACD9F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8301171" y="5555692"/>
              <a:ext cx="0" cy="2286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Line 30">
              <a:extLst>
                <a:ext uri="{FF2B5EF4-FFF2-40B4-BE49-F238E27FC236}">
                  <a16:creationId xmlns:a16="http://schemas.microsoft.com/office/drawing/2014/main" id="{EB37021E-1F42-4D59-B7F9-3E07B9C796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8273466" y="4890666"/>
              <a:ext cx="0" cy="2286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Line 30">
              <a:extLst>
                <a:ext uri="{FF2B5EF4-FFF2-40B4-BE49-F238E27FC236}">
                  <a16:creationId xmlns:a16="http://schemas.microsoft.com/office/drawing/2014/main" id="{82A36A6A-7754-4631-96F7-6455DCD103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273471" y="4197933"/>
              <a:ext cx="0" cy="2286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Line 30">
              <a:extLst>
                <a:ext uri="{FF2B5EF4-FFF2-40B4-BE49-F238E27FC236}">
                  <a16:creationId xmlns:a16="http://schemas.microsoft.com/office/drawing/2014/main" id="{B1104630-12E7-42AF-B230-403058DC31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265534" y="3837713"/>
              <a:ext cx="0" cy="2286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Line 29">
              <a:extLst>
                <a:ext uri="{FF2B5EF4-FFF2-40B4-BE49-F238E27FC236}">
                  <a16:creationId xmlns:a16="http://schemas.microsoft.com/office/drawing/2014/main" id="{CA8777ED-3EE6-4B28-BB7F-726D16B021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265534" y="3477493"/>
              <a:ext cx="0" cy="2286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FE9E2208-05BF-4035-9AF5-EF7E49E3F130}"/>
                </a:ext>
              </a:extLst>
            </p:cNvPr>
            <p:cNvCxnSpPr>
              <a:cxnSpLocks/>
            </p:cNvCxnSpPr>
            <p:nvPr/>
          </p:nvCxnSpPr>
          <p:spPr>
            <a:xfrm>
              <a:off x="8894607" y="2962845"/>
              <a:ext cx="2313709" cy="0"/>
            </a:xfrm>
            <a:prstGeom prst="line">
              <a:avLst/>
            </a:prstGeom>
            <a:ln w="127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7681F569-1D73-4125-9380-7641928D7585}"/>
                </a:ext>
              </a:extLst>
            </p:cNvPr>
            <p:cNvSpPr txBox="1"/>
            <p:nvPr/>
          </p:nvSpPr>
          <p:spPr>
            <a:xfrm>
              <a:off x="8118616" y="4451340"/>
              <a:ext cx="30970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/>
                <a:t>?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4849B891-1260-4EDC-B157-548C224A5F82}"/>
                </a:ext>
              </a:extLst>
            </p:cNvPr>
            <p:cNvSpPr txBox="1"/>
            <p:nvPr/>
          </p:nvSpPr>
          <p:spPr>
            <a:xfrm>
              <a:off x="9235691" y="2665375"/>
              <a:ext cx="172996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(CD28-CD57+)</a:t>
              </a:r>
            </a:p>
          </p:txBody>
        </p:sp>
        <p:sp>
          <p:nvSpPr>
            <p:cNvPr id="56" name="Text Box 27">
              <a:extLst>
                <a:ext uri="{FF2B5EF4-FFF2-40B4-BE49-F238E27FC236}">
                  <a16:creationId xmlns:a16="http://schemas.microsoft.com/office/drawing/2014/main" id="{CA39A2E2-99E9-45C7-80EF-AB949B9F36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49676" y="2357305"/>
              <a:ext cx="321283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en-US" sz="2000" b="1" dirty="0">
                  <a:latin typeface="Tahoma" pitchFamily="34" charset="0"/>
                </a:rPr>
                <a:t>Replicative Senescence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55748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2AC74-B05F-4930-AACF-BD117CB4F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490" y="101883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dirty="0" err="1">
                <a:solidFill>
                  <a:srgbClr val="000066"/>
                </a:solidFill>
              </a:rPr>
              <a:t>Inflamm</a:t>
            </a:r>
            <a:r>
              <a:rPr lang="en-US" sz="3600" b="1" dirty="0">
                <a:solidFill>
                  <a:srgbClr val="000066"/>
                </a:solidFill>
              </a:rPr>
              <a:t>-aging</a:t>
            </a:r>
            <a:r>
              <a:rPr lang="en-US" sz="3200" b="1" dirty="0">
                <a:solidFill>
                  <a:srgbClr val="000066"/>
                </a:solidFill>
              </a:rPr>
              <a:t>: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304A259-860C-435E-BF8C-8FE1F22290E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27076" y="2356796"/>
            <a:ext cx="11737848" cy="2144407"/>
          </a:xfrm>
        </p:spPr>
        <p:txBody>
          <a:bodyPr/>
          <a:lstStyle/>
          <a:p>
            <a:pPr>
              <a:buSzPct val="150000"/>
            </a:pPr>
            <a:r>
              <a:rPr lang="en-US" sz="2400" dirty="0">
                <a:cs typeface="Arial" panose="020B0604020202020204" pitchFamily="34" charset="0"/>
              </a:rPr>
              <a:t>An increased inflammatory milieu that occurs during aging and results in a low-grade chronic systemic proinflammatory state in the absence of overt infection. </a:t>
            </a:r>
          </a:p>
          <a:p>
            <a:pPr>
              <a:buSzPct val="150000"/>
            </a:pPr>
            <a:endParaRPr lang="en-US" sz="2400" dirty="0">
              <a:cs typeface="Arial" panose="020B0604020202020204" pitchFamily="34" charset="0"/>
            </a:endParaRPr>
          </a:p>
          <a:p>
            <a:pPr>
              <a:lnSpc>
                <a:spcPts val="1200"/>
              </a:lnSpc>
              <a:spcBef>
                <a:spcPts val="0"/>
              </a:spcBef>
              <a:buSzPct val="150000"/>
            </a:pPr>
            <a:endParaRPr lang="en-US" sz="2400" dirty="0">
              <a:cs typeface="Arial" panose="020B0604020202020204" pitchFamily="34" charset="0"/>
            </a:endParaRPr>
          </a:p>
          <a:p>
            <a:pPr>
              <a:buSzPct val="150000"/>
            </a:pPr>
            <a:r>
              <a:rPr lang="en-US" sz="2400" dirty="0">
                <a:cs typeface="Arial" panose="020B0604020202020204" pitchFamily="34" charset="0"/>
              </a:rPr>
              <a:t>Characterized by variably increased levels of inflammatory mediators such as IL-1, IL-6, IL-18, TNF-alpha, C-reactive protein (CRP), and many others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C0AA033-1C38-4625-B362-2565D2187E7A}"/>
              </a:ext>
            </a:extLst>
          </p:cNvPr>
          <p:cNvSpPr txBox="1"/>
          <p:nvPr/>
        </p:nvSpPr>
        <p:spPr>
          <a:xfrm>
            <a:off x="8071847" y="6173989"/>
            <a:ext cx="39677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Baylis</a:t>
            </a:r>
            <a:r>
              <a:rPr lang="en-US" sz="1600" dirty="0"/>
              <a:t> et al. Longevity &amp; </a:t>
            </a:r>
            <a:r>
              <a:rPr lang="en-US" sz="1600" dirty="0" err="1"/>
              <a:t>Healthspan</a:t>
            </a:r>
            <a:r>
              <a:rPr lang="en-US" sz="1600" dirty="0"/>
              <a:t> 2013</a:t>
            </a:r>
          </a:p>
          <a:p>
            <a:r>
              <a:rPr lang="en-US" sz="1600" dirty="0" err="1"/>
              <a:t>Howcroft</a:t>
            </a:r>
            <a:r>
              <a:rPr lang="en-US" sz="1600" dirty="0"/>
              <a:t> et al. Aging 2013</a:t>
            </a:r>
          </a:p>
        </p:txBody>
      </p:sp>
    </p:spTree>
    <p:extLst>
      <p:ext uri="{BB962C8B-B14F-4D97-AF65-F5344CB8AC3E}">
        <p14:creationId xmlns:p14="http://schemas.microsoft.com/office/powerpoint/2010/main" val="1263609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2C089BA-6A1A-4079-9BB3-CB958CD7E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848" y="127381"/>
            <a:ext cx="10515600" cy="1325563"/>
          </a:xfrm>
        </p:spPr>
        <p:txBody>
          <a:bodyPr/>
          <a:lstStyle/>
          <a:p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Contributors to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Inflamm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-aging:</a:t>
            </a:r>
            <a:b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5536F9-D9B6-470F-B405-BDA0FAF1CBAA}"/>
              </a:ext>
            </a:extLst>
          </p:cNvPr>
          <p:cNvSpPr txBox="1">
            <a:spLocks/>
          </p:cNvSpPr>
          <p:nvPr/>
        </p:nvSpPr>
        <p:spPr>
          <a:xfrm>
            <a:off x="301752" y="1527048"/>
            <a:ext cx="11627028" cy="45720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200"/>
              </a:spcAft>
              <a:buSzPct val="150000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Chronic activation of the innate immune system                                      </a:t>
            </a:r>
          </a:p>
          <a:p>
            <a:pPr marL="284163" lvl="1" indent="-284163">
              <a:spcBef>
                <a:spcPts val="0"/>
              </a:spcBef>
              <a:spcAft>
                <a:spcPts val="1200"/>
              </a:spcAft>
              <a:buSzPct val="150000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“Damaged macromolecules and cells (self-debris) that accumulate with age due to increased production and/or inadequate elimination.”</a:t>
            </a:r>
          </a:p>
          <a:p>
            <a:pPr>
              <a:spcBef>
                <a:spcPts val="0"/>
              </a:spcBef>
              <a:spcAft>
                <a:spcPts val="1200"/>
              </a:spcAft>
              <a:buSzPct val="150000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Byproducts of the microbiome, best known is the gut microbiome (microbial translocation)</a:t>
            </a:r>
          </a:p>
          <a:p>
            <a:pPr>
              <a:spcBef>
                <a:spcPts val="0"/>
              </a:spcBef>
              <a:spcAft>
                <a:spcPts val="1200"/>
              </a:spcAft>
              <a:buSzPct val="150000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Increased activation of the coagulation system</a:t>
            </a:r>
          </a:p>
          <a:p>
            <a:pPr>
              <a:spcBef>
                <a:spcPts val="0"/>
              </a:spcBef>
              <a:spcAft>
                <a:spcPts val="1200"/>
              </a:spcAft>
              <a:buSzPct val="150000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Cellular senescence</a:t>
            </a:r>
          </a:p>
          <a:p>
            <a:pPr>
              <a:buSzPct val="150000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Immunosenescence</a:t>
            </a:r>
          </a:p>
          <a:p>
            <a:pPr>
              <a:buSzPct val="150000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22407B9-75C5-45C3-9B62-CD6CA8C8CB24}"/>
              </a:ext>
            </a:extLst>
          </p:cNvPr>
          <p:cNvSpPr/>
          <p:nvPr/>
        </p:nvSpPr>
        <p:spPr>
          <a:xfrm>
            <a:off x="3429000" y="5791200"/>
            <a:ext cx="7501308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lvl="1">
              <a:spcAft>
                <a:spcPts val="600"/>
              </a:spcAft>
              <a:buClr>
                <a:schemeClr val="accent1"/>
              </a:buClr>
              <a:buSzPct val="85000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Salvioli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et al. Current Pharmaceutical Design, 2013)</a:t>
            </a:r>
          </a:p>
          <a:p>
            <a:pPr marL="273050" lvl="1">
              <a:buClr>
                <a:schemeClr val="accent1"/>
              </a:buClr>
              <a:buSzPct val="85000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Franceschi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Campisi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: J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Gerontol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A Biol Sci Med Sci 2014)</a:t>
            </a:r>
          </a:p>
          <a:p>
            <a:pPr marL="273050" lvl="1">
              <a:buClr>
                <a:schemeClr val="accent1"/>
              </a:buClr>
              <a:buSzPct val="85000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Francesch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et al. Nature 2018)</a:t>
            </a:r>
          </a:p>
        </p:txBody>
      </p:sp>
    </p:spTree>
    <p:extLst>
      <p:ext uri="{BB962C8B-B14F-4D97-AF65-F5344CB8AC3E}">
        <p14:creationId xmlns:p14="http://schemas.microsoft.com/office/powerpoint/2010/main" val="2606534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itle 92">
            <a:extLst>
              <a:ext uri="{FF2B5EF4-FFF2-40B4-BE49-F238E27FC236}">
                <a16:creationId xmlns:a16="http://schemas.microsoft.com/office/drawing/2014/main" id="{BAF0099A-8138-4BC0-A035-F21907D51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" y="-635"/>
            <a:ext cx="12063984" cy="1325563"/>
          </a:xfrm>
        </p:spPr>
        <p:txBody>
          <a:bodyPr>
            <a:normAutofit/>
          </a:bodyPr>
          <a:lstStyle/>
          <a:p>
            <a:pPr algn="ctr"/>
            <a:r>
              <a:rPr lang="en-US" alt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Inflammaging</a:t>
            </a:r>
            <a:r>
              <a:rPr lang="en-US" alt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alt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Immunosenescence</a:t>
            </a:r>
            <a:r>
              <a:rPr lang="en-US" alt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are linked to diseases</a:t>
            </a:r>
            <a:br>
              <a:rPr lang="en-US" alt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human aging</a:t>
            </a:r>
            <a:endParaRPr lang="en-US" sz="3200" dirty="0"/>
          </a:p>
        </p:txBody>
      </p:sp>
      <p:grpSp>
        <p:nvGrpSpPr>
          <p:cNvPr id="84" name="Group 83" descr="HIV? CMV Effector/Memory to Immunosenescence to Antibody responses to vaccines and to Inflamma-aging (TNF-a, IL-1, CRP, IL-6, IL-18) to Frailty, Alzheimer's, Osteoporosis, Diabetes, Cardiovascular Disease.  All end in Mortality.">
            <a:extLst>
              <a:ext uri="{FF2B5EF4-FFF2-40B4-BE49-F238E27FC236}">
                <a16:creationId xmlns:a16="http://schemas.microsoft.com/office/drawing/2014/main" id="{B2987D0F-B8AD-45F8-97FE-DD26B0D9CBAA}"/>
              </a:ext>
            </a:extLst>
          </p:cNvPr>
          <p:cNvGrpSpPr/>
          <p:nvPr/>
        </p:nvGrpSpPr>
        <p:grpSpPr>
          <a:xfrm>
            <a:off x="456369" y="779342"/>
            <a:ext cx="10696545" cy="5898548"/>
            <a:chOff x="456369" y="779342"/>
            <a:chExt cx="10696545" cy="5898548"/>
          </a:xfrm>
        </p:grpSpPr>
        <p:sp>
          <p:nvSpPr>
            <p:cNvPr id="3" name="Oval 1072">
              <a:extLst>
                <a:ext uri="{FF2B5EF4-FFF2-40B4-BE49-F238E27FC236}">
                  <a16:creationId xmlns:a16="http://schemas.microsoft.com/office/drawing/2014/main" id="{79E2A687-2580-4A5A-AE5B-78EB1BD997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778" y="2403907"/>
              <a:ext cx="273957" cy="199897"/>
            </a:xfrm>
            <a:prstGeom prst="ellipse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A32B685E-BCD4-40DE-8CC9-1FFC31D25A9A}"/>
                </a:ext>
              </a:extLst>
            </p:cNvPr>
            <p:cNvSpPr/>
            <p:nvPr/>
          </p:nvSpPr>
          <p:spPr bwMode="auto">
            <a:xfrm>
              <a:off x="2956288" y="2261124"/>
              <a:ext cx="1164318" cy="885257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Oval 1072">
              <a:extLst>
                <a:ext uri="{FF2B5EF4-FFF2-40B4-BE49-F238E27FC236}">
                  <a16:creationId xmlns:a16="http://schemas.microsoft.com/office/drawing/2014/main" id="{0B9A27A1-FCC7-4361-9FA5-D295DF070D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202" y="2261124"/>
              <a:ext cx="273957" cy="199897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Oval 1072">
              <a:extLst>
                <a:ext uri="{FF2B5EF4-FFF2-40B4-BE49-F238E27FC236}">
                  <a16:creationId xmlns:a16="http://schemas.microsoft.com/office/drawing/2014/main" id="{9A6099D5-762F-422F-A662-AF7304B893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2980" y="2261124"/>
              <a:ext cx="273957" cy="19989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Oval 1072">
              <a:extLst>
                <a:ext uri="{FF2B5EF4-FFF2-40B4-BE49-F238E27FC236}">
                  <a16:creationId xmlns:a16="http://schemas.microsoft.com/office/drawing/2014/main" id="{546179B5-6C03-4198-A817-ED36652100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7512" y="2318237"/>
              <a:ext cx="273957" cy="199897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Oval 1072">
              <a:extLst>
                <a:ext uri="{FF2B5EF4-FFF2-40B4-BE49-F238E27FC236}">
                  <a16:creationId xmlns:a16="http://schemas.microsoft.com/office/drawing/2014/main" id="{ED1D3490-E49A-4EDD-99A6-30C729B2C1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1181" y="2889371"/>
              <a:ext cx="273957" cy="19989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Oval 1072">
              <a:extLst>
                <a:ext uri="{FF2B5EF4-FFF2-40B4-BE49-F238E27FC236}">
                  <a16:creationId xmlns:a16="http://schemas.microsoft.com/office/drawing/2014/main" id="{C3670923-B1D9-45A0-814E-C51596095E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9022" y="2832258"/>
              <a:ext cx="273957" cy="199897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Oval 1072">
              <a:extLst>
                <a:ext uri="{FF2B5EF4-FFF2-40B4-BE49-F238E27FC236}">
                  <a16:creationId xmlns:a16="http://schemas.microsoft.com/office/drawing/2014/main" id="{9219CCF1-3CEF-426B-9DC4-FB782CFB39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6649" y="2575247"/>
              <a:ext cx="273957" cy="19989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Oval 1072">
              <a:extLst>
                <a:ext uri="{FF2B5EF4-FFF2-40B4-BE49-F238E27FC236}">
                  <a16:creationId xmlns:a16="http://schemas.microsoft.com/office/drawing/2014/main" id="{2186B3B4-A06B-4D9F-918D-D5339B1AC1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9670" y="2832258"/>
              <a:ext cx="273957" cy="199897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Oval 1072">
              <a:extLst>
                <a:ext uri="{FF2B5EF4-FFF2-40B4-BE49-F238E27FC236}">
                  <a16:creationId xmlns:a16="http://schemas.microsoft.com/office/drawing/2014/main" id="{18BCCC7F-688B-426B-A4B9-87F806AF8D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2044" y="2518134"/>
              <a:ext cx="273957" cy="19989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Oval 1072">
              <a:extLst>
                <a:ext uri="{FF2B5EF4-FFF2-40B4-BE49-F238E27FC236}">
                  <a16:creationId xmlns:a16="http://schemas.microsoft.com/office/drawing/2014/main" id="{234E83D0-C92A-4B38-BD1B-59FC4524A1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1756" y="2889371"/>
              <a:ext cx="273957" cy="19989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Oval 1072">
              <a:extLst>
                <a:ext uri="{FF2B5EF4-FFF2-40B4-BE49-F238E27FC236}">
                  <a16:creationId xmlns:a16="http://schemas.microsoft.com/office/drawing/2014/main" id="{6119CB8D-B878-4988-BD52-3DCCB76711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3915" y="2375351"/>
              <a:ext cx="273957" cy="199897"/>
            </a:xfrm>
            <a:prstGeom prst="ellipse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Oval 1072">
              <a:extLst>
                <a:ext uri="{FF2B5EF4-FFF2-40B4-BE49-F238E27FC236}">
                  <a16:creationId xmlns:a16="http://schemas.microsoft.com/office/drawing/2014/main" id="{D8154C21-5C5C-463B-B023-951304A2AF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7224" y="2346794"/>
              <a:ext cx="273957" cy="199897"/>
            </a:xfrm>
            <a:prstGeom prst="ellipse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Oval 1072">
              <a:extLst>
                <a:ext uri="{FF2B5EF4-FFF2-40B4-BE49-F238E27FC236}">
                  <a16:creationId xmlns:a16="http://schemas.microsoft.com/office/drawing/2014/main" id="{5BC4A693-A110-4FBC-A8CC-D28E7A3728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9957" y="2946484"/>
              <a:ext cx="273957" cy="199897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Oval 1072">
              <a:extLst>
                <a:ext uri="{FF2B5EF4-FFF2-40B4-BE49-F238E27FC236}">
                  <a16:creationId xmlns:a16="http://schemas.microsoft.com/office/drawing/2014/main" id="{42394ED2-F1F1-47F2-AAA5-E9F31E8880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8735" y="2946484"/>
              <a:ext cx="273957" cy="199897"/>
            </a:xfrm>
            <a:prstGeom prst="ellipse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Oval 1072">
              <a:extLst>
                <a:ext uri="{FF2B5EF4-FFF2-40B4-BE49-F238E27FC236}">
                  <a16:creationId xmlns:a16="http://schemas.microsoft.com/office/drawing/2014/main" id="{29F194C9-5EE1-4306-967C-7A867F9676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0246" y="2489577"/>
              <a:ext cx="273957" cy="199897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Oval 1072">
              <a:extLst>
                <a:ext uri="{FF2B5EF4-FFF2-40B4-BE49-F238E27FC236}">
                  <a16:creationId xmlns:a16="http://schemas.microsoft.com/office/drawing/2014/main" id="{6099D310-92D7-405E-9FA2-25149EA06B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2044" y="2632361"/>
              <a:ext cx="273957" cy="199897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Oval 1072">
              <a:extLst>
                <a:ext uri="{FF2B5EF4-FFF2-40B4-BE49-F238E27FC236}">
                  <a16:creationId xmlns:a16="http://schemas.microsoft.com/office/drawing/2014/main" id="{B785B31F-2336-4F98-A046-4388653608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1181" y="2318237"/>
              <a:ext cx="273957" cy="199897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Oval 1072">
              <a:extLst>
                <a:ext uri="{FF2B5EF4-FFF2-40B4-BE49-F238E27FC236}">
                  <a16:creationId xmlns:a16="http://schemas.microsoft.com/office/drawing/2014/main" id="{BEFE9BE2-4501-41FF-84ED-61B81EE332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8448" y="2775144"/>
              <a:ext cx="273957" cy="19989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Oval 1072">
              <a:extLst>
                <a:ext uri="{FF2B5EF4-FFF2-40B4-BE49-F238E27FC236}">
                  <a16:creationId xmlns:a16="http://schemas.microsoft.com/office/drawing/2014/main" id="{B51C94D1-C134-4EBA-A806-E4854D9C10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90533" y="2746588"/>
              <a:ext cx="273957" cy="199897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Oval 1072">
              <a:extLst>
                <a:ext uri="{FF2B5EF4-FFF2-40B4-BE49-F238E27FC236}">
                  <a16:creationId xmlns:a16="http://schemas.microsoft.com/office/drawing/2014/main" id="{2D645CA1-1A59-4BEA-82B6-45EDCBC5EF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5714" y="2461021"/>
              <a:ext cx="273957" cy="199897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Oval 1072">
              <a:extLst>
                <a:ext uri="{FF2B5EF4-FFF2-40B4-BE49-F238E27FC236}">
                  <a16:creationId xmlns:a16="http://schemas.microsoft.com/office/drawing/2014/main" id="{BE1E47B0-1955-413C-9EB7-1FC625CA21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2691" y="2489577"/>
              <a:ext cx="273957" cy="19989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Oval 1072">
              <a:extLst>
                <a:ext uri="{FF2B5EF4-FFF2-40B4-BE49-F238E27FC236}">
                  <a16:creationId xmlns:a16="http://schemas.microsoft.com/office/drawing/2014/main" id="{E9DB6B29-0695-42EF-A510-3FC216A0D3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7512" y="2575247"/>
              <a:ext cx="273957" cy="199897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Oval 1072">
              <a:extLst>
                <a:ext uri="{FF2B5EF4-FFF2-40B4-BE49-F238E27FC236}">
                  <a16:creationId xmlns:a16="http://schemas.microsoft.com/office/drawing/2014/main" id="{27E24F84-5C1C-487B-9C84-35B72D89C4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2980" y="2775144"/>
              <a:ext cx="273957" cy="199897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Oval 1072">
              <a:extLst>
                <a:ext uri="{FF2B5EF4-FFF2-40B4-BE49-F238E27FC236}">
                  <a16:creationId xmlns:a16="http://schemas.microsoft.com/office/drawing/2014/main" id="{CE019DEF-E6BA-41B6-8094-BE338E8C51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2404" y="2746588"/>
              <a:ext cx="273957" cy="199897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Oval 1072">
              <a:extLst>
                <a:ext uri="{FF2B5EF4-FFF2-40B4-BE49-F238E27FC236}">
                  <a16:creationId xmlns:a16="http://schemas.microsoft.com/office/drawing/2014/main" id="{D3B75453-4DCD-4C10-90BC-363617CC58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1756" y="2718031"/>
              <a:ext cx="273957" cy="199897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Oval 1072">
              <a:extLst>
                <a:ext uri="{FF2B5EF4-FFF2-40B4-BE49-F238E27FC236}">
                  <a16:creationId xmlns:a16="http://schemas.microsoft.com/office/drawing/2014/main" id="{D8D60FA7-0F78-48E0-886A-5BD7103522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2980" y="2632361"/>
              <a:ext cx="273957" cy="19989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Oval 1072">
              <a:extLst>
                <a:ext uri="{FF2B5EF4-FFF2-40B4-BE49-F238E27FC236}">
                  <a16:creationId xmlns:a16="http://schemas.microsoft.com/office/drawing/2014/main" id="{E9CE77AD-A127-47CA-A74E-8C25F3258F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2404" y="2461021"/>
              <a:ext cx="273957" cy="199897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Oval 1072">
              <a:extLst>
                <a:ext uri="{FF2B5EF4-FFF2-40B4-BE49-F238E27FC236}">
                  <a16:creationId xmlns:a16="http://schemas.microsoft.com/office/drawing/2014/main" id="{A035AF33-5CD9-4810-A91D-9CB605B7CE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5425" y="2632361"/>
              <a:ext cx="273957" cy="199897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Oval 1072">
              <a:extLst>
                <a:ext uri="{FF2B5EF4-FFF2-40B4-BE49-F238E27FC236}">
                  <a16:creationId xmlns:a16="http://schemas.microsoft.com/office/drawing/2014/main" id="{02062EE8-C29C-4B74-A62C-7D626B4613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9957" y="2632361"/>
              <a:ext cx="273957" cy="199897"/>
            </a:xfrm>
            <a:prstGeom prst="ellipse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Right Arrow 118">
              <a:extLst>
                <a:ext uri="{FF2B5EF4-FFF2-40B4-BE49-F238E27FC236}">
                  <a16:creationId xmlns:a16="http://schemas.microsoft.com/office/drawing/2014/main" id="{EA7FE2C4-5F5F-4601-A14D-CAD037993029}"/>
                </a:ext>
              </a:extLst>
            </p:cNvPr>
            <p:cNvSpPr/>
            <p:nvPr/>
          </p:nvSpPr>
          <p:spPr>
            <a:xfrm>
              <a:off x="4203904" y="2613323"/>
              <a:ext cx="666382" cy="152302"/>
            </a:xfrm>
            <a:prstGeom prst="rightArrow">
              <a:avLst/>
            </a:prstGeom>
            <a:solidFill>
              <a:srgbClr val="CC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ight Arrow 119">
              <a:extLst>
                <a:ext uri="{FF2B5EF4-FFF2-40B4-BE49-F238E27FC236}">
                  <a16:creationId xmlns:a16="http://schemas.microsoft.com/office/drawing/2014/main" id="{D3A160E3-9BDD-4EA9-AC11-4844BE7E759E}"/>
                </a:ext>
              </a:extLst>
            </p:cNvPr>
            <p:cNvSpPr/>
            <p:nvPr/>
          </p:nvSpPr>
          <p:spPr>
            <a:xfrm>
              <a:off x="4203904" y="2841776"/>
              <a:ext cx="666382" cy="152302"/>
            </a:xfrm>
            <a:prstGeom prst="rightArrow">
              <a:avLst/>
            </a:prstGeom>
            <a:solidFill>
              <a:srgbClr val="CC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ight Arrow 120">
              <a:extLst>
                <a:ext uri="{FF2B5EF4-FFF2-40B4-BE49-F238E27FC236}">
                  <a16:creationId xmlns:a16="http://schemas.microsoft.com/office/drawing/2014/main" id="{6D305AC0-A5F1-4D6A-ACA7-DE4647842480}"/>
                </a:ext>
              </a:extLst>
            </p:cNvPr>
            <p:cNvSpPr/>
            <p:nvPr/>
          </p:nvSpPr>
          <p:spPr>
            <a:xfrm>
              <a:off x="4203904" y="2384870"/>
              <a:ext cx="666382" cy="152302"/>
            </a:xfrm>
            <a:prstGeom prst="rightArrow">
              <a:avLst/>
            </a:prstGeom>
            <a:solidFill>
              <a:srgbClr val="CC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20A2DDCB-77EE-45DD-8223-99A731505179}"/>
                </a:ext>
              </a:extLst>
            </p:cNvPr>
            <p:cNvSpPr txBox="1"/>
            <p:nvPr/>
          </p:nvSpPr>
          <p:spPr>
            <a:xfrm>
              <a:off x="2922044" y="3138230"/>
              <a:ext cx="113223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/>
                <a:t>Effector</a:t>
              </a:r>
              <a:r>
                <a:rPr lang="en-US" sz="2000" dirty="0"/>
                <a:t>/</a:t>
              </a:r>
            </a:p>
            <a:p>
              <a:r>
                <a:rPr lang="en-US" sz="2000" dirty="0"/>
                <a:t>Memory</a:t>
              </a:r>
            </a:p>
          </p:txBody>
        </p:sp>
        <p:sp>
          <p:nvSpPr>
            <p:cNvPr id="40" name="Oval 1072">
              <a:extLst>
                <a:ext uri="{FF2B5EF4-FFF2-40B4-BE49-F238E27FC236}">
                  <a16:creationId xmlns:a16="http://schemas.microsoft.com/office/drawing/2014/main" id="{093A9F46-DC95-4483-B813-2D77226927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20180" y="2455036"/>
              <a:ext cx="333191" cy="239876"/>
            </a:xfrm>
            <a:prstGeom prst="ellipse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355263B3-B75C-4F4D-8981-7793EA5A4BF1}"/>
                </a:ext>
              </a:extLst>
            </p:cNvPr>
            <p:cNvSpPr/>
            <p:nvPr/>
          </p:nvSpPr>
          <p:spPr>
            <a:xfrm>
              <a:off x="5078531" y="2386500"/>
              <a:ext cx="874627" cy="65109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Oval 1072">
              <a:extLst>
                <a:ext uri="{FF2B5EF4-FFF2-40B4-BE49-F238E27FC236}">
                  <a16:creationId xmlns:a16="http://schemas.microsoft.com/office/drawing/2014/main" id="{ADA621C3-46A3-43FE-A324-993EB3250D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3478" y="2592108"/>
              <a:ext cx="333191" cy="239876"/>
            </a:xfrm>
            <a:prstGeom prst="ellipse">
              <a:avLst/>
            </a:prstGeom>
            <a:solidFill>
              <a:srgbClr val="008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Oval 1072">
              <a:extLst>
                <a:ext uri="{FF2B5EF4-FFF2-40B4-BE49-F238E27FC236}">
                  <a16:creationId xmlns:a16="http://schemas.microsoft.com/office/drawing/2014/main" id="{5435C018-1F59-47BE-B9AB-2D3381788D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5127" y="2386500"/>
              <a:ext cx="333191" cy="23987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Oval 1072">
              <a:extLst>
                <a:ext uri="{FF2B5EF4-FFF2-40B4-BE49-F238E27FC236}">
                  <a16:creationId xmlns:a16="http://schemas.microsoft.com/office/drawing/2014/main" id="{0D99B028-96DF-46BB-9B07-ECBE824C7F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3371" y="2352232"/>
              <a:ext cx="333191" cy="23987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Oval 1072">
              <a:extLst>
                <a:ext uri="{FF2B5EF4-FFF2-40B4-BE49-F238E27FC236}">
                  <a16:creationId xmlns:a16="http://schemas.microsoft.com/office/drawing/2014/main" id="{0EC24856-965C-4A79-B620-A7275125AA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6775" y="2660644"/>
              <a:ext cx="333191" cy="23987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Oval 1072">
              <a:extLst>
                <a:ext uri="{FF2B5EF4-FFF2-40B4-BE49-F238E27FC236}">
                  <a16:creationId xmlns:a16="http://schemas.microsoft.com/office/drawing/2014/main" id="{17EB6A62-E04E-4645-81B2-F163B0A8B8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6775" y="2797716"/>
              <a:ext cx="333191" cy="239876"/>
            </a:xfrm>
            <a:prstGeom prst="ellipse">
              <a:avLst/>
            </a:prstGeom>
            <a:solidFill>
              <a:srgbClr val="6666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Oval 1072">
              <a:extLst>
                <a:ext uri="{FF2B5EF4-FFF2-40B4-BE49-F238E27FC236}">
                  <a16:creationId xmlns:a16="http://schemas.microsoft.com/office/drawing/2014/main" id="{76191A3E-5E31-4442-BB7D-771FC74BFB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19967" y="2523572"/>
              <a:ext cx="333191" cy="23987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Oval 1072">
              <a:extLst>
                <a:ext uri="{FF2B5EF4-FFF2-40B4-BE49-F238E27FC236}">
                  <a16:creationId xmlns:a16="http://schemas.microsoft.com/office/drawing/2014/main" id="{D336C276-8245-4E7B-9912-DC24C65216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78318" y="2694912"/>
              <a:ext cx="333191" cy="23987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Oval 1072">
              <a:extLst>
                <a:ext uri="{FF2B5EF4-FFF2-40B4-BE49-F238E27FC236}">
                  <a16:creationId xmlns:a16="http://schemas.microsoft.com/office/drawing/2014/main" id="{4126117F-BCF6-4D58-9E53-6A853C750E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6882" y="2557840"/>
              <a:ext cx="333191" cy="23987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Oval 1072">
              <a:extLst>
                <a:ext uri="{FF2B5EF4-FFF2-40B4-BE49-F238E27FC236}">
                  <a16:creationId xmlns:a16="http://schemas.microsoft.com/office/drawing/2014/main" id="{0216C04C-80F3-4A86-A8D3-9C66A80D36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11722" y="2797716"/>
              <a:ext cx="333191" cy="23987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Oval 1072">
              <a:extLst>
                <a:ext uri="{FF2B5EF4-FFF2-40B4-BE49-F238E27FC236}">
                  <a16:creationId xmlns:a16="http://schemas.microsoft.com/office/drawing/2014/main" id="{B4C4291B-5D2B-417A-9CD8-6461628E39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0073" y="2523572"/>
              <a:ext cx="333191" cy="239876"/>
            </a:xfrm>
            <a:prstGeom prst="ellipse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Oval 1072">
              <a:extLst>
                <a:ext uri="{FF2B5EF4-FFF2-40B4-BE49-F238E27FC236}">
                  <a16:creationId xmlns:a16="http://schemas.microsoft.com/office/drawing/2014/main" id="{A982CE79-B887-44FD-AF91-DF83D41AA3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61829" y="2729180"/>
              <a:ext cx="333191" cy="239876"/>
            </a:xfrm>
            <a:prstGeom prst="ellipse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E1988EBD-45DE-4873-8A4C-8E2172D99639}"/>
                </a:ext>
              </a:extLst>
            </p:cNvPr>
            <p:cNvSpPr txBox="1"/>
            <p:nvPr/>
          </p:nvSpPr>
          <p:spPr>
            <a:xfrm>
              <a:off x="4482356" y="3070229"/>
              <a:ext cx="2249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Immunosenescence</a:t>
              </a:r>
            </a:p>
          </p:txBody>
        </p:sp>
        <p:sp>
          <p:nvSpPr>
            <p:cNvPr id="61" name="Double Wave 60">
              <a:extLst>
                <a:ext uri="{FF2B5EF4-FFF2-40B4-BE49-F238E27FC236}">
                  <a16:creationId xmlns:a16="http://schemas.microsoft.com/office/drawing/2014/main" id="{3BDEE701-4294-4CDB-AEC1-83A9970CABA2}"/>
                </a:ext>
              </a:extLst>
            </p:cNvPr>
            <p:cNvSpPr/>
            <p:nvPr/>
          </p:nvSpPr>
          <p:spPr>
            <a:xfrm rot="21109397">
              <a:off x="6004540" y="2375064"/>
              <a:ext cx="879833" cy="54393"/>
            </a:xfrm>
            <a:prstGeom prst="doubleWave">
              <a:avLst/>
            </a:prstGeom>
            <a:solidFill>
              <a:srgbClr val="FF6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lowchart: Decision 61">
              <a:extLst>
                <a:ext uri="{FF2B5EF4-FFF2-40B4-BE49-F238E27FC236}">
                  <a16:creationId xmlns:a16="http://schemas.microsoft.com/office/drawing/2014/main" id="{D8A0A33F-FA00-4056-90D2-322A64B00C19}"/>
                </a:ext>
              </a:extLst>
            </p:cNvPr>
            <p:cNvSpPr/>
            <p:nvPr/>
          </p:nvSpPr>
          <p:spPr>
            <a:xfrm rot="21109397">
              <a:off x="6677415" y="2289146"/>
              <a:ext cx="406077" cy="108786"/>
            </a:xfrm>
            <a:prstGeom prst="flowChartDecision">
              <a:avLst/>
            </a:prstGeom>
            <a:solidFill>
              <a:srgbClr val="FF6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Double Wave 58">
              <a:extLst>
                <a:ext uri="{FF2B5EF4-FFF2-40B4-BE49-F238E27FC236}">
                  <a16:creationId xmlns:a16="http://schemas.microsoft.com/office/drawing/2014/main" id="{75E2749C-CA64-491F-BCB9-0242E148E6CC}"/>
                </a:ext>
              </a:extLst>
            </p:cNvPr>
            <p:cNvSpPr/>
            <p:nvPr/>
          </p:nvSpPr>
          <p:spPr>
            <a:xfrm>
              <a:off x="6004061" y="2589038"/>
              <a:ext cx="879833" cy="54393"/>
            </a:xfrm>
            <a:prstGeom prst="doubleWave">
              <a:avLst/>
            </a:prstGeom>
            <a:solidFill>
              <a:srgbClr val="FF6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Flowchart: Decision 59">
              <a:extLst>
                <a:ext uri="{FF2B5EF4-FFF2-40B4-BE49-F238E27FC236}">
                  <a16:creationId xmlns:a16="http://schemas.microsoft.com/office/drawing/2014/main" id="{187B0733-50AD-4DBC-B0CE-0F6303FAE141}"/>
                </a:ext>
              </a:extLst>
            </p:cNvPr>
            <p:cNvSpPr/>
            <p:nvPr/>
          </p:nvSpPr>
          <p:spPr>
            <a:xfrm>
              <a:off x="6680855" y="2565728"/>
              <a:ext cx="406077" cy="108786"/>
            </a:xfrm>
            <a:prstGeom prst="flowChartDecision">
              <a:avLst/>
            </a:prstGeom>
            <a:solidFill>
              <a:srgbClr val="FF6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Double Wave 56">
              <a:extLst>
                <a:ext uri="{FF2B5EF4-FFF2-40B4-BE49-F238E27FC236}">
                  <a16:creationId xmlns:a16="http://schemas.microsoft.com/office/drawing/2014/main" id="{484B8C37-9EA5-4F91-B728-A3191788AB7F}"/>
                </a:ext>
              </a:extLst>
            </p:cNvPr>
            <p:cNvSpPr/>
            <p:nvPr/>
          </p:nvSpPr>
          <p:spPr>
            <a:xfrm rot="558666">
              <a:off x="6006027" y="2877269"/>
              <a:ext cx="879833" cy="54393"/>
            </a:xfrm>
            <a:prstGeom prst="doubleWave">
              <a:avLst/>
            </a:prstGeom>
            <a:solidFill>
              <a:srgbClr val="FF6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lowchart: Decision 57">
              <a:extLst>
                <a:ext uri="{FF2B5EF4-FFF2-40B4-BE49-F238E27FC236}">
                  <a16:creationId xmlns:a16="http://schemas.microsoft.com/office/drawing/2014/main" id="{83F60B28-C711-43DA-A36E-73A4009836B5}"/>
                </a:ext>
              </a:extLst>
            </p:cNvPr>
            <p:cNvSpPr/>
            <p:nvPr/>
          </p:nvSpPr>
          <p:spPr>
            <a:xfrm rot="558666">
              <a:off x="6676397" y="2925084"/>
              <a:ext cx="406077" cy="108786"/>
            </a:xfrm>
            <a:prstGeom prst="flowChartDecision">
              <a:avLst/>
            </a:prstGeom>
            <a:solidFill>
              <a:srgbClr val="FF6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B90FDA5C-F88A-4B61-BA1A-E12BB4B47860}"/>
                </a:ext>
              </a:extLst>
            </p:cNvPr>
            <p:cNvSpPr txBox="1"/>
            <p:nvPr/>
          </p:nvSpPr>
          <p:spPr>
            <a:xfrm>
              <a:off x="8294583" y="1422843"/>
              <a:ext cx="228620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err="1"/>
                <a:t>Inflamm</a:t>
              </a:r>
              <a:r>
                <a:rPr lang="en-US" sz="2400" b="1" dirty="0"/>
                <a:t>-aging</a:t>
              </a:r>
            </a:p>
          </p:txBody>
        </p:sp>
        <p:sp>
          <p:nvSpPr>
            <p:cNvPr id="67" name="Right Brace 66">
              <a:extLst>
                <a:ext uri="{FF2B5EF4-FFF2-40B4-BE49-F238E27FC236}">
                  <a16:creationId xmlns:a16="http://schemas.microsoft.com/office/drawing/2014/main" id="{A0159913-A095-4354-A784-A249DB032BAA}"/>
                </a:ext>
              </a:extLst>
            </p:cNvPr>
            <p:cNvSpPr/>
            <p:nvPr/>
          </p:nvSpPr>
          <p:spPr>
            <a:xfrm rot="5400000">
              <a:off x="8827240" y="1454861"/>
              <a:ext cx="989950" cy="3137804"/>
            </a:xfrm>
            <a:prstGeom prst="rightBrace">
              <a:avLst>
                <a:gd name="adj1" fmla="val 8333"/>
                <a:gd name="adj2" fmla="val 50794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ACEEEA75-8EE7-4F6F-92F1-CE48AD121772}"/>
                </a:ext>
              </a:extLst>
            </p:cNvPr>
            <p:cNvSpPr txBox="1"/>
            <p:nvPr/>
          </p:nvSpPr>
          <p:spPr>
            <a:xfrm>
              <a:off x="7928635" y="3555693"/>
              <a:ext cx="8835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Frailty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91C0A5AA-7060-49FB-91F9-3ED165D386D6}"/>
                </a:ext>
              </a:extLst>
            </p:cNvPr>
            <p:cNvSpPr txBox="1"/>
            <p:nvPr/>
          </p:nvSpPr>
          <p:spPr>
            <a:xfrm>
              <a:off x="9639590" y="3555693"/>
              <a:ext cx="150393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Alzheimer's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C5DD3B00-8AF1-4B00-9242-ED82579F7236}"/>
                </a:ext>
              </a:extLst>
            </p:cNvPr>
            <p:cNvSpPr txBox="1"/>
            <p:nvPr/>
          </p:nvSpPr>
          <p:spPr>
            <a:xfrm>
              <a:off x="7557145" y="4012600"/>
              <a:ext cx="163859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osteoporosis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D51BBF63-ED9F-4914-ACED-08F34B9ABE71}"/>
                </a:ext>
              </a:extLst>
            </p:cNvPr>
            <p:cNvSpPr txBox="1"/>
            <p:nvPr/>
          </p:nvSpPr>
          <p:spPr>
            <a:xfrm>
              <a:off x="9722887" y="4012600"/>
              <a:ext cx="119776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Diabetes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A6D37CBD-7D3F-4C97-A172-085357B458BE}"/>
                </a:ext>
              </a:extLst>
            </p:cNvPr>
            <p:cNvSpPr txBox="1"/>
            <p:nvPr/>
          </p:nvSpPr>
          <p:spPr>
            <a:xfrm>
              <a:off x="8542199" y="4393355"/>
              <a:ext cx="189667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/>
                <a:t>Cardiovascular</a:t>
              </a:r>
            </a:p>
            <a:p>
              <a:pPr algn="ctr"/>
              <a:r>
                <a:rPr lang="en-US" sz="2000" dirty="0"/>
                <a:t>Disease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BA76703C-E7A1-46C7-BD32-8B19115B975F}"/>
                </a:ext>
              </a:extLst>
            </p:cNvPr>
            <p:cNvSpPr txBox="1"/>
            <p:nvPr/>
          </p:nvSpPr>
          <p:spPr>
            <a:xfrm>
              <a:off x="1089494" y="6093490"/>
              <a:ext cx="9662541" cy="5844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/>
                <a:t>Mortality</a:t>
              </a:r>
            </a:p>
          </p:txBody>
        </p:sp>
        <p:sp>
          <p:nvSpPr>
            <p:cNvPr id="74" name="Down Arrow 159">
              <a:extLst>
                <a:ext uri="{FF2B5EF4-FFF2-40B4-BE49-F238E27FC236}">
                  <a16:creationId xmlns:a16="http://schemas.microsoft.com/office/drawing/2014/main" id="{F824DFD9-74D3-433D-9C38-CD3F84F2FC2C}"/>
                </a:ext>
              </a:extLst>
            </p:cNvPr>
            <p:cNvSpPr/>
            <p:nvPr/>
          </p:nvSpPr>
          <p:spPr>
            <a:xfrm>
              <a:off x="5337679" y="3491727"/>
              <a:ext cx="529774" cy="977781"/>
            </a:xfrm>
            <a:prstGeom prst="downArrow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8C9A710F-B186-4EBB-B306-988A89F5CFF4}"/>
                </a:ext>
              </a:extLst>
            </p:cNvPr>
            <p:cNvSpPr txBox="1"/>
            <p:nvPr/>
          </p:nvSpPr>
          <p:spPr>
            <a:xfrm>
              <a:off x="4411359" y="4469507"/>
              <a:ext cx="243688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/>
                <a:t>Antibody responses</a:t>
              </a:r>
            </a:p>
            <a:p>
              <a:pPr algn="ctr"/>
              <a:r>
                <a:rPr lang="en-US" sz="2000" dirty="0"/>
                <a:t>to vaccines</a:t>
              </a:r>
            </a:p>
          </p:txBody>
        </p:sp>
        <p:sp>
          <p:nvSpPr>
            <p:cNvPr id="76" name="Down Arrow 161">
              <a:extLst>
                <a:ext uri="{FF2B5EF4-FFF2-40B4-BE49-F238E27FC236}">
                  <a16:creationId xmlns:a16="http://schemas.microsoft.com/office/drawing/2014/main" id="{703E3D45-197C-4D64-BBB2-377FC9EFEDCD}"/>
                </a:ext>
              </a:extLst>
            </p:cNvPr>
            <p:cNvSpPr/>
            <p:nvPr/>
          </p:nvSpPr>
          <p:spPr>
            <a:xfrm>
              <a:off x="5337679" y="5167051"/>
              <a:ext cx="529774" cy="977781"/>
            </a:xfrm>
            <a:prstGeom prst="downArrow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Bent-Up Arrow 162">
              <a:extLst>
                <a:ext uri="{FF2B5EF4-FFF2-40B4-BE49-F238E27FC236}">
                  <a16:creationId xmlns:a16="http://schemas.microsoft.com/office/drawing/2014/main" id="{42B0E11D-C2D9-46F9-9F2B-11414CA5C971}"/>
                </a:ext>
              </a:extLst>
            </p:cNvPr>
            <p:cNvSpPr/>
            <p:nvPr/>
          </p:nvSpPr>
          <p:spPr>
            <a:xfrm rot="5400000" flipV="1">
              <a:off x="7967468" y="4347521"/>
              <a:ext cx="1017828" cy="2528507"/>
            </a:xfrm>
            <a:prstGeom prst="bentUpArrow">
              <a:avLst/>
            </a:prstGeom>
            <a:ln>
              <a:solidFill>
                <a:schemeClr val="tx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Explosion 2 164">
              <a:extLst>
                <a:ext uri="{FF2B5EF4-FFF2-40B4-BE49-F238E27FC236}">
                  <a16:creationId xmlns:a16="http://schemas.microsoft.com/office/drawing/2014/main" id="{638CC602-F7B9-4CA0-AB54-9AD0A07B3298}"/>
                </a:ext>
              </a:extLst>
            </p:cNvPr>
            <p:cNvSpPr/>
            <p:nvPr/>
          </p:nvSpPr>
          <p:spPr>
            <a:xfrm>
              <a:off x="1067159" y="2283077"/>
              <a:ext cx="1249467" cy="1326814"/>
            </a:xfrm>
            <a:prstGeom prst="irregularSeal2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95ED9218-658E-48B3-816F-85E84C2A6FD1}"/>
                </a:ext>
              </a:extLst>
            </p:cNvPr>
            <p:cNvSpPr txBox="1"/>
            <p:nvPr/>
          </p:nvSpPr>
          <p:spPr>
            <a:xfrm>
              <a:off x="1233755" y="2827795"/>
              <a:ext cx="697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CMV</a:t>
              </a:r>
            </a:p>
          </p:txBody>
        </p:sp>
        <p:sp>
          <p:nvSpPr>
            <p:cNvPr id="81" name="Down Arrow 166">
              <a:extLst>
                <a:ext uri="{FF2B5EF4-FFF2-40B4-BE49-F238E27FC236}">
                  <a16:creationId xmlns:a16="http://schemas.microsoft.com/office/drawing/2014/main" id="{70C51FA3-C731-431F-A6ED-7A5C06B6A775}"/>
                </a:ext>
              </a:extLst>
            </p:cNvPr>
            <p:cNvSpPr/>
            <p:nvPr/>
          </p:nvSpPr>
          <p:spPr>
            <a:xfrm rot="19707128">
              <a:off x="2891742" y="4054683"/>
              <a:ext cx="529774" cy="2175552"/>
            </a:xfrm>
            <a:prstGeom prst="downArrow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2" name="Straight Arrow Connector 81">
              <a:extLst>
                <a:ext uri="{FF2B5EF4-FFF2-40B4-BE49-F238E27FC236}">
                  <a16:creationId xmlns:a16="http://schemas.microsoft.com/office/drawing/2014/main" id="{42C8B74F-905A-40E8-ABBE-24F29B370504}"/>
                </a:ext>
              </a:extLst>
            </p:cNvPr>
            <p:cNvCxnSpPr/>
            <p:nvPr/>
          </p:nvCxnSpPr>
          <p:spPr>
            <a:xfrm>
              <a:off x="4338106" y="4393355"/>
              <a:ext cx="0" cy="697545"/>
            </a:xfrm>
            <a:prstGeom prst="straightConnector1">
              <a:avLst/>
            </a:prstGeom>
            <a:ln w="28575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E0778924-CBBF-4088-ADF9-E66C2737CB10}"/>
                </a:ext>
              </a:extLst>
            </p:cNvPr>
            <p:cNvCxnSpPr>
              <a:cxnSpLocks/>
            </p:cNvCxnSpPr>
            <p:nvPr/>
          </p:nvCxnSpPr>
          <p:spPr>
            <a:xfrm>
              <a:off x="7784554" y="1831113"/>
              <a:ext cx="33683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2959B988-7EC4-4591-BCF3-DFF794D515CD}"/>
                </a:ext>
              </a:extLst>
            </p:cNvPr>
            <p:cNvSpPr txBox="1"/>
            <p:nvPr/>
          </p:nvSpPr>
          <p:spPr>
            <a:xfrm>
              <a:off x="7887185" y="2212644"/>
              <a:ext cx="91242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FF0000"/>
                  </a:solidFill>
                  <a:latin typeface="+mj-lt"/>
                </a:rPr>
                <a:t>TNF-a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C3235082-D376-48DC-8609-C31736DCED96}"/>
                </a:ext>
              </a:extLst>
            </p:cNvPr>
            <p:cNvSpPr txBox="1"/>
            <p:nvPr/>
          </p:nvSpPr>
          <p:spPr>
            <a:xfrm>
              <a:off x="7970482" y="2580168"/>
              <a:ext cx="63991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FF0000"/>
                  </a:solidFill>
                  <a:latin typeface="+mj-lt"/>
                </a:rPr>
                <a:t>IL-6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4E4E8FB8-00C9-4977-90A8-496F094870F6}"/>
                </a:ext>
              </a:extLst>
            </p:cNvPr>
            <p:cNvSpPr txBox="1"/>
            <p:nvPr/>
          </p:nvSpPr>
          <p:spPr>
            <a:xfrm>
              <a:off x="9105411" y="2188705"/>
              <a:ext cx="63991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FF0000"/>
                  </a:solidFill>
                  <a:latin typeface="+mj-lt"/>
                </a:rPr>
                <a:t>IL-1</a:t>
              </a: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1F59A439-0F82-4E79-90A9-58D830C77067}"/>
                </a:ext>
              </a:extLst>
            </p:cNvPr>
            <p:cNvSpPr txBox="1"/>
            <p:nvPr/>
          </p:nvSpPr>
          <p:spPr>
            <a:xfrm>
              <a:off x="9107643" y="2556229"/>
              <a:ext cx="78258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FF0000"/>
                  </a:solidFill>
                  <a:latin typeface="+mj-lt"/>
                </a:rPr>
                <a:t>IL-18</a:t>
              </a:r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D9F4CD40-6229-430B-8CAF-3A2EDF474BC2}"/>
                </a:ext>
              </a:extLst>
            </p:cNvPr>
            <p:cNvSpPr txBox="1"/>
            <p:nvPr/>
          </p:nvSpPr>
          <p:spPr>
            <a:xfrm>
              <a:off x="9977616" y="2321260"/>
              <a:ext cx="7280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FF0000"/>
                  </a:solidFill>
                  <a:latin typeface="+mj-lt"/>
                </a:rPr>
                <a:t>CRP</a:t>
              </a:r>
            </a:p>
          </p:txBody>
        </p:sp>
        <p:sp>
          <p:nvSpPr>
            <p:cNvPr id="85" name="Explosion 1 170">
              <a:extLst>
                <a:ext uri="{FF2B5EF4-FFF2-40B4-BE49-F238E27FC236}">
                  <a16:creationId xmlns:a16="http://schemas.microsoft.com/office/drawing/2014/main" id="{B83AA74D-AB36-42DC-94D8-649185CAF7E7}"/>
                </a:ext>
              </a:extLst>
            </p:cNvPr>
            <p:cNvSpPr/>
            <p:nvPr/>
          </p:nvSpPr>
          <p:spPr>
            <a:xfrm>
              <a:off x="456369" y="779342"/>
              <a:ext cx="1475013" cy="1336659"/>
            </a:xfrm>
            <a:prstGeom prst="irregularSeal1">
              <a:avLst/>
            </a:prstGeom>
            <a:solidFill>
              <a:srgbClr val="E6691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8BEF276D-0AFA-41D3-A3CC-F9D40822DD03}"/>
                </a:ext>
              </a:extLst>
            </p:cNvPr>
            <p:cNvSpPr txBox="1"/>
            <p:nvPr/>
          </p:nvSpPr>
          <p:spPr>
            <a:xfrm>
              <a:off x="772443" y="1181831"/>
              <a:ext cx="6335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 </a:t>
              </a:r>
              <a:r>
                <a:rPr lang="en-US" b="1" dirty="0"/>
                <a:t>HIV</a:t>
              </a: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3C7E9F1B-FD91-4945-AEC7-8903173E1D18}"/>
                </a:ext>
              </a:extLst>
            </p:cNvPr>
            <p:cNvSpPr txBox="1"/>
            <p:nvPr/>
          </p:nvSpPr>
          <p:spPr>
            <a:xfrm>
              <a:off x="1984106" y="1061691"/>
              <a:ext cx="47000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/>
                <a:t>?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296EB969-47DF-43A2-BDC2-8DCD5FF723AC}"/>
                </a:ext>
              </a:extLst>
            </p:cNvPr>
            <p:cNvSpPr txBox="1"/>
            <p:nvPr/>
          </p:nvSpPr>
          <p:spPr>
            <a:xfrm>
              <a:off x="5342531" y="1603317"/>
              <a:ext cx="46679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/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18453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mailTo xmlns="http://schemas.microsoft.com/sharepoint/v3" xsi:nil="true"/>
    <EmailHeaders xmlns="http://schemas.microsoft.com/sharepoint/v4" xsi:nil="true"/>
    <EmailSender xmlns="http://schemas.microsoft.com/sharepoint/v3" xsi:nil="true"/>
    <EmailFrom xmlns="http://schemas.microsoft.com/sharepoint/v3" xsi:nil="true"/>
    <TstDate xmlns="b8a5a587-e5b5-43c7-a5cc-2d4346164dbd" xsi:nil="true"/>
    <EmailSubject xmlns="http://schemas.microsoft.com/sharepoint/v3" xsi:nil="true"/>
    <EmailCc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BCFEDB35658C94986091899D857536B" ma:contentTypeVersion="13" ma:contentTypeDescription="Create a new document." ma:contentTypeScope="" ma:versionID="fa6b2d986ebe88764b90fe16d8e36b8f">
  <xsd:schema xmlns:xsd="http://www.w3.org/2001/XMLSchema" xmlns:xs="http://www.w3.org/2001/XMLSchema" xmlns:p="http://schemas.microsoft.com/office/2006/metadata/properties" xmlns:ns1="http://schemas.microsoft.com/sharepoint/v3" xmlns:ns2="b8a5a587-e5b5-43c7-a5cc-2d4346164dbd" xmlns:ns3="http://schemas.microsoft.com/sharepoint/v4" targetNamespace="http://schemas.microsoft.com/office/2006/metadata/properties" ma:root="true" ma:fieldsID="b6f28b31fce7ec39ec7f776568abb3b7" ns1:_="" ns2:_="" ns3:_="">
    <xsd:import namespace="http://schemas.microsoft.com/sharepoint/v3"/>
    <xsd:import namespace="b8a5a587-e5b5-43c7-a5cc-2d4346164dbd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TstDate" minOccurs="0"/>
                <xsd:element ref="ns1:EmailSender" minOccurs="0"/>
                <xsd:element ref="ns1:EmailTo" minOccurs="0"/>
                <xsd:element ref="ns1:EmailCc" minOccurs="0"/>
                <xsd:element ref="ns1:EmailFrom" minOccurs="0"/>
                <xsd:element ref="ns1:EmailSubject" minOccurs="0"/>
                <xsd:element ref="ns3:EmailHead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EmailSender" ma:index="10" nillable="true" ma:displayName="E-Mail Sender" ma:hidden="true" ma:internalName="EmailSender">
      <xsd:simpleType>
        <xsd:restriction base="dms:Note">
          <xsd:maxLength value="255"/>
        </xsd:restriction>
      </xsd:simpleType>
    </xsd:element>
    <xsd:element name="EmailTo" ma:index="11" nillable="true" ma:displayName="E-Mail To" ma:hidden="true" ma:internalName="EmailTo">
      <xsd:simpleType>
        <xsd:restriction base="dms:Note">
          <xsd:maxLength value="255"/>
        </xsd:restriction>
      </xsd:simpleType>
    </xsd:element>
    <xsd:element name="EmailCc" ma:index="12" nillable="true" ma:displayName="E-Mail Cc" ma:hidden="true" ma:internalName="EmailCc">
      <xsd:simpleType>
        <xsd:restriction base="dms:Note">
          <xsd:maxLength value="255"/>
        </xsd:restriction>
      </xsd:simpleType>
    </xsd:element>
    <xsd:element name="EmailFrom" ma:index="13" nillable="true" ma:displayName="E-Mail From" ma:hidden="true" ma:internalName="EmailFrom">
      <xsd:simpleType>
        <xsd:restriction base="dms:Text"/>
      </xsd:simpleType>
    </xsd:element>
    <xsd:element name="EmailSubject" ma:index="14" nillable="true" ma:displayName="E-Mail Subject" ma:hidden="true" ma:internalName="EmailSubjec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a5a587-e5b5-43c7-a5cc-2d4346164dbd" elementFormDefault="qualified">
    <xsd:import namespace="http://schemas.microsoft.com/office/2006/documentManagement/types"/>
    <xsd:import namespace="http://schemas.microsoft.com/office/infopath/2007/PartnerControls"/>
    <xsd:element name="TstDate" ma:index="8" nillable="true" ma:displayName="Date" ma:format="DateOnly" ma:internalName="Tst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EmailHeaders" ma:index="15" nillable="true" ma:displayName="E-Mail Headers" ma:hidden="true" ma:internalName="EmailHeaders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CC732C9-02D6-4A23-A643-7B4F629B793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F0FB93E-2132-4798-A0AA-FCA0AD35B8D1}">
  <ds:schemaRefs>
    <ds:schemaRef ds:uri="b8a5a587-e5b5-43c7-a5cc-2d4346164dbd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schemas.microsoft.com/sharepoint/v4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CB623D2-4568-478A-A5AA-00FB9DCA40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8a5a587-e5b5-43c7-a5cc-2d4346164dbd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10353</TotalTime>
  <Words>638</Words>
  <Application>Microsoft Office PowerPoint</Application>
  <PresentationFormat>Widescreen</PresentationFormat>
  <Paragraphs>171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Lucida Sans Unicode</vt:lpstr>
      <vt:lpstr>Tahoma</vt:lpstr>
      <vt:lpstr>Wingdings 3</vt:lpstr>
      <vt:lpstr>Office Theme</vt:lpstr>
      <vt:lpstr>NIH Workshop on HIV-Associated Comorbidities, Coinfections and Complications:  Aging and Senescence  </vt:lpstr>
      <vt:lpstr>Treated HIV infected adults are living near normal lifespans</vt:lpstr>
      <vt:lpstr>Treated HIV infected adults are at increased risk for earlier onset of morbidities associated with aging </vt:lpstr>
      <vt:lpstr> </vt:lpstr>
      <vt:lpstr>Drivers and Mechanisms of Aging with HIV/ART </vt:lpstr>
      <vt:lpstr>Immunosenescence: </vt:lpstr>
      <vt:lpstr>Inflamm-aging:</vt:lpstr>
      <vt:lpstr>Contributors to Inflamm-aging: </vt:lpstr>
      <vt:lpstr>Inflammaging and Immunosenescence are linked to diseases of human aging</vt:lpstr>
      <vt:lpstr>Drivers and Mechanisms of Aging with HIV/ART  </vt:lpstr>
      <vt:lpstr>Where do we go from here?</vt:lpstr>
      <vt:lpstr>General Discussion</vt:lpstr>
      <vt:lpstr>Drivers and Consequences of Aging with HIV/ART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Aging and Senescence</dc:title>
  <dc:creator>Beth</dc:creator>
  <cp:lastModifiedBy>Fike, Nathalie (NIH/NHLBI) [C]</cp:lastModifiedBy>
  <cp:revision>128</cp:revision>
  <dcterms:created xsi:type="dcterms:W3CDTF">2019-09-05T16:36:46Z</dcterms:created>
  <dcterms:modified xsi:type="dcterms:W3CDTF">2019-11-22T19:20:45Z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0x010100FBCFEDB35658C94986091899D857536B</vt:lpwstr>
  </property>
</Properties>
</file>