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g" ContentType="image/gif"/>
  <Override PartName="/ppt/media/image4.jpg" ContentType="image/gif"/>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350" r:id="rId6"/>
    <p:sldId id="553" r:id="rId7"/>
    <p:sldId id="564" r:id="rId8"/>
    <p:sldId id="562" r:id="rId9"/>
    <p:sldId id="554" r:id="rId10"/>
    <p:sldId id="555" r:id="rId11"/>
    <p:sldId id="557" r:id="rId12"/>
    <p:sldId id="558" r:id="rId13"/>
    <p:sldId id="559" r:id="rId14"/>
    <p:sldId id="563"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83A"/>
    <a:srgbClr val="000000"/>
    <a:srgbClr val="C7D3EB"/>
    <a:srgbClr val="B2C3E4"/>
    <a:srgbClr val="C5E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2" autoAdjust="0"/>
    <p:restoredTop sz="89489" autoAdjust="0"/>
  </p:normalViewPr>
  <p:slideViewPr>
    <p:cSldViewPr>
      <p:cViewPr varScale="1">
        <p:scale>
          <a:sx n="46" d="100"/>
          <a:sy n="46" d="100"/>
        </p:scale>
        <p:origin x="48" y="272"/>
      </p:cViewPr>
      <p:guideLst>
        <p:guide orient="horz" pos="2160"/>
        <p:guide pos="3840"/>
      </p:guideLst>
    </p:cSldViewPr>
  </p:slideViewPr>
  <p:outlineViewPr>
    <p:cViewPr>
      <p:scale>
        <a:sx n="33" d="100"/>
        <a:sy n="33" d="100"/>
      </p:scale>
      <p:origin x="0" y="-280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3" d="100"/>
          <a:sy n="53" d="100"/>
        </p:scale>
        <p:origin x="-2820"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D15CBF-9BE5-4043-BCE1-06BBBA6710BC}" type="datetimeFigureOut">
              <a:rPr lang="en-US" smtClean="0"/>
              <a:t>11/21/2019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D87EB-14A0-4932-9854-12D9227C1A18}" type="slidenum">
              <a:rPr lang="en-US" smtClean="0"/>
              <a:t>‹#›</a:t>
            </a:fld>
            <a:endParaRPr lang="en-US"/>
          </a:p>
        </p:txBody>
      </p:sp>
    </p:spTree>
    <p:extLst>
      <p:ext uri="{BB962C8B-B14F-4D97-AF65-F5344CB8AC3E}">
        <p14:creationId xmlns:p14="http://schemas.microsoft.com/office/powerpoint/2010/main" val="192043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D87EB-14A0-4932-9854-12D9227C1A18}" type="slidenum">
              <a:rPr lang="en-US" smtClean="0"/>
              <a:t>1</a:t>
            </a:fld>
            <a:endParaRPr lang="en-US"/>
          </a:p>
        </p:txBody>
      </p:sp>
    </p:spTree>
    <p:extLst>
      <p:ext uri="{BB962C8B-B14F-4D97-AF65-F5344CB8AC3E}">
        <p14:creationId xmlns:p14="http://schemas.microsoft.com/office/powerpoint/2010/main" val="44690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7D87EB-14A0-4932-9854-12D9227C1A18}" type="slidenum">
              <a:rPr lang="en-US" smtClean="0"/>
              <a:t>4</a:t>
            </a:fld>
            <a:endParaRPr lang="en-US"/>
          </a:p>
        </p:txBody>
      </p:sp>
    </p:spTree>
    <p:extLst>
      <p:ext uri="{BB962C8B-B14F-4D97-AF65-F5344CB8AC3E}">
        <p14:creationId xmlns:p14="http://schemas.microsoft.com/office/powerpoint/2010/main" val="403856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D87EB-14A0-4932-9854-12D9227C1A18}" type="slidenum">
              <a:rPr lang="en-US" smtClean="0"/>
              <a:t>5</a:t>
            </a:fld>
            <a:endParaRPr lang="en-US"/>
          </a:p>
        </p:txBody>
      </p:sp>
    </p:spTree>
    <p:extLst>
      <p:ext uri="{BB962C8B-B14F-4D97-AF65-F5344CB8AC3E}">
        <p14:creationId xmlns:p14="http://schemas.microsoft.com/office/powerpoint/2010/main" val="289097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7D87EB-14A0-4932-9854-12D9227C1A18}" type="slidenum">
              <a:rPr lang="en-US" smtClean="0"/>
              <a:t>11</a:t>
            </a:fld>
            <a:endParaRPr lang="en-US"/>
          </a:p>
        </p:txBody>
      </p:sp>
    </p:spTree>
    <p:extLst>
      <p:ext uri="{BB962C8B-B14F-4D97-AF65-F5344CB8AC3E}">
        <p14:creationId xmlns:p14="http://schemas.microsoft.com/office/powerpoint/2010/main" val="2597693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5401"/>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051175"/>
            <a:ext cx="85344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668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668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884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670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5447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56882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438400" y="381000"/>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38400" y="5135563"/>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609600" y="1600200"/>
            <a:ext cx="10972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userDrawn="1"/>
        </p:nvSpPr>
        <p:spPr>
          <a:xfrm>
            <a:off x="8482" y="5963731"/>
            <a:ext cx="12035973" cy="729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defRPr>
      </a:lvl2pPr>
      <a:lvl3pPr algn="l" rtl="0" eaLnBrk="0" fontAlgn="base" hangingPunct="0">
        <a:spcBef>
          <a:spcPct val="0"/>
        </a:spcBef>
        <a:spcAft>
          <a:spcPct val="0"/>
        </a:spcAft>
        <a:defRPr sz="4000" b="1">
          <a:solidFill>
            <a:schemeClr val="tx1"/>
          </a:solidFill>
          <a:latin typeface="Calibri" pitchFamily="34" charset="0"/>
        </a:defRPr>
      </a:lvl3pPr>
      <a:lvl4pPr algn="l" rtl="0" eaLnBrk="0" fontAlgn="base" hangingPunct="0">
        <a:spcBef>
          <a:spcPct val="0"/>
        </a:spcBef>
        <a:spcAft>
          <a:spcPct val="0"/>
        </a:spcAft>
        <a:defRPr sz="4000" b="1">
          <a:solidFill>
            <a:schemeClr val="tx1"/>
          </a:solidFill>
          <a:latin typeface="Calibri" pitchFamily="34" charset="0"/>
        </a:defRPr>
      </a:lvl4pPr>
      <a:lvl5pPr algn="l" rtl="0" eaLnBrk="0" fontAlgn="base" hangingPunct="0">
        <a:spcBef>
          <a:spcPct val="0"/>
        </a:spcBef>
        <a:spcAft>
          <a:spcPct val="0"/>
        </a:spcAft>
        <a:defRPr sz="4000" b="1">
          <a:solidFill>
            <a:schemeClr val="tx1"/>
          </a:solidFill>
          <a:latin typeface="Calibri" pitchFamily="34" charset="0"/>
        </a:defRPr>
      </a:lvl5pPr>
      <a:lvl6pPr marL="457200" algn="l" rtl="0" fontAlgn="base">
        <a:spcBef>
          <a:spcPct val="0"/>
        </a:spcBef>
        <a:spcAft>
          <a:spcPct val="0"/>
        </a:spcAft>
        <a:defRPr sz="4000" b="1">
          <a:solidFill>
            <a:schemeClr val="tx1"/>
          </a:solidFill>
          <a:latin typeface="Calibri" pitchFamily="34" charset="0"/>
        </a:defRPr>
      </a:lvl6pPr>
      <a:lvl7pPr marL="914400" algn="l" rtl="0" fontAlgn="base">
        <a:spcBef>
          <a:spcPct val="0"/>
        </a:spcBef>
        <a:spcAft>
          <a:spcPct val="0"/>
        </a:spcAft>
        <a:defRPr sz="4000" b="1">
          <a:solidFill>
            <a:schemeClr val="tx1"/>
          </a:solidFill>
          <a:latin typeface="Calibri" pitchFamily="34" charset="0"/>
        </a:defRPr>
      </a:lvl7pPr>
      <a:lvl8pPr marL="1371600" algn="l" rtl="0" fontAlgn="base">
        <a:spcBef>
          <a:spcPct val="0"/>
        </a:spcBef>
        <a:spcAft>
          <a:spcPct val="0"/>
        </a:spcAft>
        <a:defRPr sz="4000" b="1">
          <a:solidFill>
            <a:schemeClr val="tx1"/>
          </a:solidFill>
          <a:latin typeface="Calibri" pitchFamily="34" charset="0"/>
        </a:defRPr>
      </a:lvl8pPr>
      <a:lvl9pPr marL="1828800" algn="l" rtl="0" fontAlgn="base">
        <a:spcBef>
          <a:spcPct val="0"/>
        </a:spcBef>
        <a:spcAft>
          <a:spcPct val="0"/>
        </a:spcAft>
        <a:defRPr sz="40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H HIV-Associated Comorbidities, Co-infections, and Complications Workshop. September 19-20, 2019. Natcher Conference Center, NIH Campus in Bethesda, MD"/>
          <p:cNvPicPr>
            <a:picLocks noChangeAspect="1"/>
          </p:cNvPicPr>
          <p:nvPr/>
        </p:nvPicPr>
        <p:blipFill rotWithShape="1">
          <a:blip r:embed="rId3"/>
          <a:srcRect l="11653" t="23801" r="62001" b="42153"/>
          <a:stretch/>
        </p:blipFill>
        <p:spPr>
          <a:xfrm>
            <a:off x="258440" y="121294"/>
            <a:ext cx="4386586" cy="1771506"/>
          </a:xfrm>
          <a:prstGeom prst="rect">
            <a:avLst/>
          </a:prstGeom>
        </p:spPr>
      </p:pic>
      <p:sp>
        <p:nvSpPr>
          <p:cNvPr id="7" name="Title 1"/>
          <p:cNvSpPr txBox="1">
            <a:spLocks/>
          </p:cNvSpPr>
          <p:nvPr/>
        </p:nvSpPr>
        <p:spPr bwMode="auto">
          <a:xfrm>
            <a:off x="4137345" y="587030"/>
            <a:ext cx="7815417" cy="7341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defRPr>
            </a:lvl2pPr>
            <a:lvl3pPr algn="l" rtl="0" eaLnBrk="0" fontAlgn="base" hangingPunct="0">
              <a:spcBef>
                <a:spcPct val="0"/>
              </a:spcBef>
              <a:spcAft>
                <a:spcPct val="0"/>
              </a:spcAft>
              <a:defRPr sz="4000" b="1">
                <a:solidFill>
                  <a:schemeClr val="tx1"/>
                </a:solidFill>
                <a:latin typeface="Calibri" pitchFamily="34" charset="0"/>
              </a:defRPr>
            </a:lvl3pPr>
            <a:lvl4pPr algn="l" rtl="0" eaLnBrk="0" fontAlgn="base" hangingPunct="0">
              <a:spcBef>
                <a:spcPct val="0"/>
              </a:spcBef>
              <a:spcAft>
                <a:spcPct val="0"/>
              </a:spcAft>
              <a:defRPr sz="4000" b="1">
                <a:solidFill>
                  <a:schemeClr val="tx1"/>
                </a:solidFill>
                <a:latin typeface="Calibri" pitchFamily="34" charset="0"/>
              </a:defRPr>
            </a:lvl4pPr>
            <a:lvl5pPr algn="l" rtl="0" eaLnBrk="0" fontAlgn="base" hangingPunct="0">
              <a:spcBef>
                <a:spcPct val="0"/>
              </a:spcBef>
              <a:spcAft>
                <a:spcPct val="0"/>
              </a:spcAft>
              <a:defRPr sz="4000" b="1">
                <a:solidFill>
                  <a:schemeClr val="tx1"/>
                </a:solidFill>
                <a:latin typeface="Calibri" pitchFamily="34" charset="0"/>
              </a:defRPr>
            </a:lvl5pPr>
            <a:lvl6pPr marL="457200" algn="l" rtl="0" fontAlgn="base">
              <a:spcBef>
                <a:spcPct val="0"/>
              </a:spcBef>
              <a:spcAft>
                <a:spcPct val="0"/>
              </a:spcAft>
              <a:defRPr sz="4000" b="1">
                <a:solidFill>
                  <a:schemeClr val="tx1"/>
                </a:solidFill>
                <a:latin typeface="Calibri" pitchFamily="34" charset="0"/>
              </a:defRPr>
            </a:lvl6pPr>
            <a:lvl7pPr marL="914400" algn="l" rtl="0" fontAlgn="base">
              <a:spcBef>
                <a:spcPct val="0"/>
              </a:spcBef>
              <a:spcAft>
                <a:spcPct val="0"/>
              </a:spcAft>
              <a:defRPr sz="4000" b="1">
                <a:solidFill>
                  <a:schemeClr val="tx1"/>
                </a:solidFill>
                <a:latin typeface="Calibri" pitchFamily="34" charset="0"/>
              </a:defRPr>
            </a:lvl7pPr>
            <a:lvl8pPr marL="1371600" algn="l" rtl="0" fontAlgn="base">
              <a:spcBef>
                <a:spcPct val="0"/>
              </a:spcBef>
              <a:spcAft>
                <a:spcPct val="0"/>
              </a:spcAft>
              <a:defRPr sz="4000" b="1">
                <a:solidFill>
                  <a:schemeClr val="tx1"/>
                </a:solidFill>
                <a:latin typeface="Calibri" pitchFamily="34" charset="0"/>
              </a:defRPr>
            </a:lvl8pPr>
            <a:lvl9pPr marL="1828800" algn="l" rtl="0" fontAlgn="base">
              <a:spcBef>
                <a:spcPct val="0"/>
              </a:spcBef>
              <a:spcAft>
                <a:spcPct val="0"/>
              </a:spcAft>
              <a:defRPr sz="4000" b="1">
                <a:solidFill>
                  <a:schemeClr val="tx1"/>
                </a:solidFill>
                <a:latin typeface="Calibri" pitchFamily="34" charset="0"/>
              </a:defRPr>
            </a:lvl9pPr>
          </a:lstStyle>
          <a:p>
            <a:pPr eaLnBrk="1" hangingPunct="1"/>
            <a:r>
              <a:rPr lang="en-US" dirty="0">
                <a:latin typeface="Arial" pitchFamily="34" charset="0"/>
                <a:cs typeface="Arial" pitchFamily="34" charset="0"/>
              </a:rPr>
              <a:t>Epidemiologic/Population Research Group:</a:t>
            </a:r>
          </a:p>
        </p:txBody>
      </p:sp>
      <p:sp>
        <p:nvSpPr>
          <p:cNvPr id="3074" name="Title 2"/>
          <p:cNvSpPr>
            <a:spLocks noGrp="1"/>
          </p:cNvSpPr>
          <p:nvPr>
            <p:ph type="ctrTitle"/>
          </p:nvPr>
        </p:nvSpPr>
        <p:spPr>
          <a:xfrm>
            <a:off x="0" y="2200041"/>
            <a:ext cx="12192000" cy="2059776"/>
          </a:xfrm>
        </p:spPr>
        <p:txBody>
          <a:bodyPr/>
          <a:lstStyle/>
          <a:p>
            <a:pPr eaLnBrk="1" hangingPunct="1"/>
            <a:r>
              <a:rPr lang="en-US" sz="4400" dirty="0">
                <a:solidFill>
                  <a:srgbClr val="C00000"/>
                </a:solidFill>
              </a:rPr>
              <a:t>Neurobehavioral Complications of HIV in the Modern Treatment Era: </a:t>
            </a:r>
            <a:br>
              <a:rPr lang="en-US" sz="4400" dirty="0">
                <a:solidFill>
                  <a:srgbClr val="C00000"/>
                </a:solidFill>
              </a:rPr>
            </a:br>
            <a:r>
              <a:rPr lang="en-US" sz="4400" dirty="0">
                <a:solidFill>
                  <a:srgbClr val="C00000"/>
                </a:solidFill>
              </a:rPr>
              <a:t>Challenges and Priorities for the Future</a:t>
            </a:r>
            <a:endParaRPr lang="en-US" dirty="0">
              <a:solidFill>
                <a:schemeClr val="accent3"/>
              </a:solidFill>
              <a:latin typeface="Arial" pitchFamily="34" charset="0"/>
              <a:cs typeface="Arial" pitchFamily="34" charset="0"/>
            </a:endParaRPr>
          </a:p>
        </p:txBody>
      </p:sp>
      <p:sp>
        <p:nvSpPr>
          <p:cNvPr id="3" name="Subtitle 2"/>
          <p:cNvSpPr>
            <a:spLocks noGrp="1"/>
          </p:cNvSpPr>
          <p:nvPr>
            <p:ph type="subTitle" idx="1"/>
          </p:nvPr>
        </p:nvSpPr>
        <p:spPr>
          <a:xfrm>
            <a:off x="1679425" y="4259817"/>
            <a:ext cx="9025175" cy="2598183"/>
          </a:xfrm>
        </p:spPr>
        <p:txBody>
          <a:bodyPr rtlCol="0">
            <a:noAutofit/>
          </a:bodyPr>
          <a:lstStyle/>
          <a:p>
            <a:r>
              <a:rPr lang="en-US" sz="2000" dirty="0">
                <a:solidFill>
                  <a:schemeClr val="tx1"/>
                </a:solidFill>
                <a:latin typeface="Arial" panose="020B0604020202020204" pitchFamily="34" charset="0"/>
                <a:cs typeface="Arial" panose="020B0604020202020204" pitchFamily="34" charset="0"/>
              </a:rPr>
              <a:t>For Neurobehavioral Working Group</a:t>
            </a:r>
          </a:p>
          <a:p>
            <a:r>
              <a:rPr lang="en-US" sz="2000" dirty="0">
                <a:solidFill>
                  <a:schemeClr val="tx1"/>
                </a:solidFill>
                <a:latin typeface="Arial" panose="020B0604020202020204" pitchFamily="34" charset="0"/>
                <a:cs typeface="Arial" panose="020B0604020202020204" pitchFamily="34" charset="0"/>
              </a:rPr>
              <a:t>Igor Grant, MD</a:t>
            </a:r>
          </a:p>
          <a:p>
            <a:r>
              <a:rPr lang="en-US" sz="2000" dirty="0">
                <a:solidFill>
                  <a:schemeClr val="tx1"/>
                </a:solidFill>
                <a:latin typeface="Arial" panose="020B0604020202020204" pitchFamily="34" charset="0"/>
                <a:cs typeface="Arial" panose="020B0604020202020204" pitchFamily="34" charset="0"/>
              </a:rPr>
              <a:t>Distinguished Professor</a:t>
            </a:r>
          </a:p>
          <a:p>
            <a:r>
              <a:rPr lang="en-US" sz="2000" dirty="0">
                <a:solidFill>
                  <a:schemeClr val="tx1"/>
                </a:solidFill>
                <a:latin typeface="Arial" panose="020B0604020202020204" pitchFamily="34" charset="0"/>
                <a:cs typeface="Arial" panose="020B0604020202020204" pitchFamily="34" charset="0"/>
              </a:rPr>
              <a:t>Department of Psychiatry</a:t>
            </a:r>
          </a:p>
          <a:p>
            <a:r>
              <a:rPr lang="en-US" sz="2000" dirty="0">
                <a:solidFill>
                  <a:schemeClr val="tx1"/>
                </a:solidFill>
                <a:latin typeface="Arial" panose="020B0604020202020204" pitchFamily="34" charset="0"/>
                <a:cs typeface="Arial" panose="020B0604020202020204" pitchFamily="34" charset="0"/>
              </a:rPr>
              <a:t>Director, HIV Neurobehavioral Research Program</a:t>
            </a:r>
          </a:p>
          <a:p>
            <a:r>
              <a:rPr lang="en-US" sz="2000" dirty="0">
                <a:solidFill>
                  <a:schemeClr val="tx1"/>
                </a:solidFill>
                <a:latin typeface="Arial" panose="020B0604020202020204" pitchFamily="34" charset="0"/>
                <a:cs typeface="Arial" panose="020B0604020202020204" pitchFamily="34" charset="0"/>
              </a:rPr>
              <a:t>University of California San Diego</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3600" dirty="0">
                <a:solidFill>
                  <a:srgbClr val="C00000"/>
                </a:solidFill>
                <a:latin typeface="Arial" panose="020B0604020202020204" pitchFamily="34" charset="0"/>
                <a:cs typeface="Arial" panose="020B0604020202020204" pitchFamily="34" charset="0"/>
              </a:rPr>
              <a:t>Acknowledgements</a:t>
            </a:r>
          </a:p>
        </p:txBody>
      </p:sp>
      <p:sp>
        <p:nvSpPr>
          <p:cNvPr id="3" name="Content Placeholder 2">
            <a:extLst>
              <a:ext uri="{FF2B5EF4-FFF2-40B4-BE49-F238E27FC236}">
                <a16:creationId xmlns:a16="http://schemas.microsoft.com/office/drawing/2014/main" id="{0D008F2D-CD3A-DC49-B02D-18156350C33D}"/>
              </a:ext>
            </a:extLst>
          </p:cNvPr>
          <p:cNvSpPr>
            <a:spLocks noGrp="1"/>
          </p:cNvSpPr>
          <p:nvPr>
            <p:ph idx="1"/>
          </p:nvPr>
        </p:nvSpPr>
        <p:spPr/>
        <p:txBody>
          <a:bodyPr/>
          <a:lstStyle/>
          <a:p>
            <a:pPr marL="0" indent="0" algn="ctr">
              <a:buNone/>
            </a:pPr>
            <a:r>
              <a:rPr lang="en-US" dirty="0">
                <a:latin typeface="Arial" panose="020B0604020202020204" pitchFamily="34" charset="0"/>
                <a:cs typeface="Arial" panose="020B0604020202020204" pitchFamily="34" charset="0"/>
              </a:rPr>
              <a:t>Thanks to Ned </a:t>
            </a:r>
            <a:r>
              <a:rPr lang="en-US" dirty="0" err="1">
                <a:latin typeface="Arial" panose="020B0604020202020204" pitchFamily="34" charset="0"/>
                <a:cs typeface="Arial" panose="020B0604020202020204" pitchFamily="34" charset="0"/>
              </a:rPr>
              <a:t>Sacktor</a:t>
            </a:r>
            <a:r>
              <a:rPr lang="en-US" dirty="0">
                <a:latin typeface="Arial" panose="020B0604020202020204" pitchFamily="34" charset="0"/>
                <a:cs typeface="Arial" panose="020B0604020202020204" pitchFamily="34" charset="0"/>
              </a:rPr>
              <a:t> for leading the development of this Working Group discussion document.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We all wish you return to health!</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Thank you to contributions by Kevin Robertson, Leah Rubin, David Moore, Scott </a:t>
            </a:r>
            <a:r>
              <a:rPr lang="en-US" dirty="0" err="1">
                <a:latin typeface="Arial" panose="020B0604020202020204" pitchFamily="34" charset="0"/>
                <a:cs typeface="Arial" panose="020B0604020202020204" pitchFamily="34" charset="0"/>
              </a:rPr>
              <a:t>Letendre</a:t>
            </a:r>
            <a:r>
              <a:rPr lang="en-US" dirty="0">
                <a:latin typeface="Arial" panose="020B0604020202020204" pitchFamily="34" charset="0"/>
                <a:cs typeface="Arial" panose="020B0604020202020204" pitchFamily="34" charset="0"/>
              </a:rPr>
              <a:t>, Robert Heaton, Ron Ellis, and </a:t>
            </a:r>
            <a:r>
              <a:rPr lang="en-US" dirty="0" err="1">
                <a:latin typeface="Arial" panose="020B0604020202020204" pitchFamily="34" charset="0"/>
                <a:cs typeface="Arial" panose="020B0604020202020204" pitchFamily="34" charset="0"/>
              </a:rPr>
              <a:t>Cris</a:t>
            </a:r>
            <a:r>
              <a:rPr lang="en-US" dirty="0">
                <a:latin typeface="Arial" panose="020B0604020202020204" pitchFamily="34" charset="0"/>
                <a:cs typeface="Arial" panose="020B0604020202020204" pitchFamily="34" charset="0"/>
              </a:rPr>
              <a:t> Achim.</a:t>
            </a:r>
          </a:p>
          <a:p>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434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H HIV-Associated Comorbidities, Co-infections, and Complications Workshop. September 19-20, 2019. Natcher Conference Center, NIH Campus in Bethesda, MD"/>
          <p:cNvPicPr>
            <a:picLocks noChangeAspect="1"/>
          </p:cNvPicPr>
          <p:nvPr/>
        </p:nvPicPr>
        <p:blipFill rotWithShape="1">
          <a:blip r:embed="rId3"/>
          <a:srcRect l="11653" t="23801" r="62001" b="42153"/>
          <a:stretch/>
        </p:blipFill>
        <p:spPr>
          <a:xfrm>
            <a:off x="258440" y="121294"/>
            <a:ext cx="4386586" cy="1771506"/>
          </a:xfrm>
          <a:prstGeom prst="rect">
            <a:avLst/>
          </a:prstGeom>
        </p:spPr>
      </p:pic>
      <p:sp>
        <p:nvSpPr>
          <p:cNvPr id="7" name="Title 1"/>
          <p:cNvSpPr txBox="1">
            <a:spLocks/>
          </p:cNvSpPr>
          <p:nvPr/>
        </p:nvSpPr>
        <p:spPr bwMode="auto">
          <a:xfrm>
            <a:off x="4137345" y="587030"/>
            <a:ext cx="7815417" cy="7341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defRPr>
            </a:lvl2pPr>
            <a:lvl3pPr algn="l" rtl="0" eaLnBrk="0" fontAlgn="base" hangingPunct="0">
              <a:spcBef>
                <a:spcPct val="0"/>
              </a:spcBef>
              <a:spcAft>
                <a:spcPct val="0"/>
              </a:spcAft>
              <a:defRPr sz="4000" b="1">
                <a:solidFill>
                  <a:schemeClr val="tx1"/>
                </a:solidFill>
                <a:latin typeface="Calibri" pitchFamily="34" charset="0"/>
              </a:defRPr>
            </a:lvl3pPr>
            <a:lvl4pPr algn="l" rtl="0" eaLnBrk="0" fontAlgn="base" hangingPunct="0">
              <a:spcBef>
                <a:spcPct val="0"/>
              </a:spcBef>
              <a:spcAft>
                <a:spcPct val="0"/>
              </a:spcAft>
              <a:defRPr sz="4000" b="1">
                <a:solidFill>
                  <a:schemeClr val="tx1"/>
                </a:solidFill>
                <a:latin typeface="Calibri" pitchFamily="34" charset="0"/>
              </a:defRPr>
            </a:lvl4pPr>
            <a:lvl5pPr algn="l" rtl="0" eaLnBrk="0" fontAlgn="base" hangingPunct="0">
              <a:spcBef>
                <a:spcPct val="0"/>
              </a:spcBef>
              <a:spcAft>
                <a:spcPct val="0"/>
              </a:spcAft>
              <a:defRPr sz="4000" b="1">
                <a:solidFill>
                  <a:schemeClr val="tx1"/>
                </a:solidFill>
                <a:latin typeface="Calibri" pitchFamily="34" charset="0"/>
              </a:defRPr>
            </a:lvl5pPr>
            <a:lvl6pPr marL="457200" algn="l" rtl="0" fontAlgn="base">
              <a:spcBef>
                <a:spcPct val="0"/>
              </a:spcBef>
              <a:spcAft>
                <a:spcPct val="0"/>
              </a:spcAft>
              <a:defRPr sz="4000" b="1">
                <a:solidFill>
                  <a:schemeClr val="tx1"/>
                </a:solidFill>
                <a:latin typeface="Calibri" pitchFamily="34" charset="0"/>
              </a:defRPr>
            </a:lvl6pPr>
            <a:lvl7pPr marL="914400" algn="l" rtl="0" fontAlgn="base">
              <a:spcBef>
                <a:spcPct val="0"/>
              </a:spcBef>
              <a:spcAft>
                <a:spcPct val="0"/>
              </a:spcAft>
              <a:defRPr sz="4000" b="1">
                <a:solidFill>
                  <a:schemeClr val="tx1"/>
                </a:solidFill>
                <a:latin typeface="Calibri" pitchFamily="34" charset="0"/>
              </a:defRPr>
            </a:lvl7pPr>
            <a:lvl8pPr marL="1371600" algn="l" rtl="0" fontAlgn="base">
              <a:spcBef>
                <a:spcPct val="0"/>
              </a:spcBef>
              <a:spcAft>
                <a:spcPct val="0"/>
              </a:spcAft>
              <a:defRPr sz="4000" b="1">
                <a:solidFill>
                  <a:schemeClr val="tx1"/>
                </a:solidFill>
                <a:latin typeface="Calibri" pitchFamily="34" charset="0"/>
              </a:defRPr>
            </a:lvl8pPr>
            <a:lvl9pPr marL="1828800" algn="l" rtl="0" fontAlgn="base">
              <a:spcBef>
                <a:spcPct val="0"/>
              </a:spcBef>
              <a:spcAft>
                <a:spcPct val="0"/>
              </a:spcAft>
              <a:defRPr sz="4000" b="1">
                <a:solidFill>
                  <a:schemeClr val="tx1"/>
                </a:solidFill>
                <a:latin typeface="Calibri" pitchFamily="34" charset="0"/>
              </a:defRPr>
            </a:lvl9pPr>
          </a:lstStyle>
          <a:p>
            <a:pPr eaLnBrk="1" hangingPunct="1"/>
            <a:r>
              <a:rPr lang="en-US" dirty="0">
                <a:latin typeface="Arial" pitchFamily="34" charset="0"/>
                <a:cs typeface="Arial" pitchFamily="34" charset="0"/>
              </a:rPr>
              <a:t>Epidemiologic/Population Research Group:</a:t>
            </a:r>
          </a:p>
        </p:txBody>
      </p:sp>
      <p:sp>
        <p:nvSpPr>
          <p:cNvPr id="3074" name="Title 2"/>
          <p:cNvSpPr>
            <a:spLocks noGrp="1"/>
          </p:cNvSpPr>
          <p:nvPr>
            <p:ph type="ctrTitle"/>
          </p:nvPr>
        </p:nvSpPr>
        <p:spPr>
          <a:xfrm>
            <a:off x="0" y="2200041"/>
            <a:ext cx="12192000" cy="2059776"/>
          </a:xfrm>
        </p:spPr>
        <p:txBody>
          <a:bodyPr/>
          <a:lstStyle/>
          <a:p>
            <a:pPr eaLnBrk="1" hangingPunct="1"/>
            <a:r>
              <a:rPr lang="en-US" sz="4400" dirty="0">
                <a:solidFill>
                  <a:srgbClr val="C00000"/>
                </a:solidFill>
              </a:rPr>
              <a:t>Neurobehavioral Complications of HIV in the Modern Treatment Era: </a:t>
            </a:r>
            <a:br>
              <a:rPr lang="en-US" sz="4400" dirty="0">
                <a:solidFill>
                  <a:srgbClr val="C00000"/>
                </a:solidFill>
              </a:rPr>
            </a:br>
            <a:r>
              <a:rPr lang="en-US" sz="4400" dirty="0">
                <a:solidFill>
                  <a:srgbClr val="C00000"/>
                </a:solidFill>
              </a:rPr>
              <a:t>Challenges and Priorities for the Future        </a:t>
            </a:r>
            <a:endParaRPr lang="en-US" dirty="0">
              <a:solidFill>
                <a:schemeClr val="accent3"/>
              </a:solidFill>
              <a:latin typeface="Arial" pitchFamily="34" charset="0"/>
              <a:cs typeface="Arial" pitchFamily="34" charset="0"/>
            </a:endParaRPr>
          </a:p>
        </p:txBody>
      </p:sp>
      <p:sp>
        <p:nvSpPr>
          <p:cNvPr id="3" name="Subtitle 2"/>
          <p:cNvSpPr>
            <a:spLocks noGrp="1"/>
          </p:cNvSpPr>
          <p:nvPr>
            <p:ph type="subTitle" idx="1"/>
          </p:nvPr>
        </p:nvSpPr>
        <p:spPr>
          <a:xfrm>
            <a:off x="1679425" y="4259817"/>
            <a:ext cx="9025175" cy="2598183"/>
          </a:xfrm>
        </p:spPr>
        <p:txBody>
          <a:bodyPr rtlCol="0">
            <a:noAutofit/>
          </a:bodyPr>
          <a:lstStyle/>
          <a:p>
            <a:r>
              <a:rPr lang="en-US" dirty="0">
                <a:solidFill>
                  <a:schemeClr val="tx1"/>
                </a:solidFill>
                <a:latin typeface="Arial" panose="020B0604020202020204" pitchFamily="34" charset="0"/>
                <a:cs typeface="Arial" panose="020B0604020202020204" pitchFamily="34" charset="0"/>
              </a:rPr>
              <a:t>Igor Grant, MD</a:t>
            </a:r>
          </a:p>
          <a:p>
            <a:r>
              <a:rPr lang="en-US" dirty="0">
                <a:solidFill>
                  <a:schemeClr val="tx1"/>
                </a:solidFill>
                <a:latin typeface="Arial" panose="020B0604020202020204" pitchFamily="34" charset="0"/>
                <a:cs typeface="Arial" panose="020B0604020202020204" pitchFamily="34" charset="0"/>
              </a:rPr>
              <a:t>Distinguished Professor</a:t>
            </a:r>
          </a:p>
          <a:p>
            <a:r>
              <a:rPr lang="en-US" dirty="0">
                <a:solidFill>
                  <a:schemeClr val="tx1"/>
                </a:solidFill>
                <a:latin typeface="Arial" panose="020B0604020202020204" pitchFamily="34" charset="0"/>
                <a:cs typeface="Arial" panose="020B0604020202020204" pitchFamily="34" charset="0"/>
              </a:rPr>
              <a:t>Department of Psychiatry</a:t>
            </a:r>
          </a:p>
          <a:p>
            <a:r>
              <a:rPr lang="en-US" dirty="0">
                <a:solidFill>
                  <a:schemeClr val="tx1"/>
                </a:solidFill>
                <a:latin typeface="Arial" panose="020B0604020202020204" pitchFamily="34" charset="0"/>
                <a:cs typeface="Arial" panose="020B0604020202020204" pitchFamily="34" charset="0"/>
              </a:rPr>
              <a:t>Director, HIV Neurobehavioral Research Program</a:t>
            </a:r>
          </a:p>
          <a:p>
            <a:r>
              <a:rPr lang="en-US" dirty="0">
                <a:solidFill>
                  <a:schemeClr val="tx1"/>
                </a:solidFill>
                <a:latin typeface="Arial" panose="020B0604020202020204" pitchFamily="34" charset="0"/>
                <a:cs typeface="Arial" panose="020B0604020202020204" pitchFamily="34" charset="0"/>
              </a:rPr>
              <a:t>University of California San Diego</a:t>
            </a:r>
          </a:p>
        </p:txBody>
      </p:sp>
    </p:spTree>
    <p:extLst>
      <p:ext uri="{BB962C8B-B14F-4D97-AF65-F5344CB8AC3E}">
        <p14:creationId xmlns:p14="http://schemas.microsoft.com/office/powerpoint/2010/main" val="36097177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2600" dirty="0">
                <a:solidFill>
                  <a:srgbClr val="C00000"/>
                </a:solidFill>
                <a:latin typeface="Arial" panose="020B0604020202020204" pitchFamily="34" charset="0"/>
                <a:cs typeface="Arial" panose="020B0604020202020204" pitchFamily="34" charset="0"/>
              </a:rPr>
              <a:t>Neurobehavioral Complications of HIV in the Modern Treatment Era: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Challenges and Priorities for the Future</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September 19-20, 2019</a:t>
            </a:r>
          </a:p>
        </p:txBody>
      </p:sp>
      <p:sp>
        <p:nvSpPr>
          <p:cNvPr id="4" name="Title 2">
            <a:extLst>
              <a:ext uri="{FF2B5EF4-FFF2-40B4-BE49-F238E27FC236}">
                <a16:creationId xmlns:a16="http://schemas.microsoft.com/office/drawing/2014/main" id="{0EEAC630-3976-4840-BE83-A1D51749944C}"/>
              </a:ext>
            </a:extLst>
          </p:cNvPr>
          <p:cNvSpPr txBox="1">
            <a:spLocks/>
          </p:cNvSpPr>
          <p:nvPr/>
        </p:nvSpPr>
        <p:spPr>
          <a:xfrm>
            <a:off x="1981200" y="10949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rgbClr val="FFEE83"/>
                </a:solidFill>
                <a:effectLst/>
                <a:latin typeface="Franklin Gothic Medium"/>
                <a:ea typeface="+mj-ea"/>
                <a:cs typeface="Franklin Gothic Medium"/>
              </a:defRPr>
            </a:lvl1pPr>
          </a:lstStyle>
          <a:p>
            <a:r>
              <a:rPr lang="en-US" sz="1800" dirty="0">
                <a:solidFill>
                  <a:srgbClr val="C00000"/>
                </a:solidFill>
                <a:latin typeface="Arial" panose="020B0604020202020204" pitchFamily="34" charset="0"/>
                <a:cs typeface="Arial" panose="020B0604020202020204" pitchFamily="34" charset="0"/>
              </a:rPr>
              <a:t>Writing Group for the Neurocognitive and Mental Health Priorities</a:t>
            </a:r>
          </a:p>
        </p:txBody>
      </p:sp>
      <p:sp>
        <p:nvSpPr>
          <p:cNvPr id="3" name="Content Placeholder 2">
            <a:extLst>
              <a:ext uri="{FF2B5EF4-FFF2-40B4-BE49-F238E27FC236}">
                <a16:creationId xmlns:a16="http://schemas.microsoft.com/office/drawing/2014/main" id="{0D008F2D-CD3A-DC49-B02D-18156350C33D}"/>
              </a:ext>
            </a:extLst>
          </p:cNvPr>
          <p:cNvSpPr>
            <a:spLocks noGrp="1"/>
          </p:cNvSpPr>
          <p:nvPr>
            <p:ph idx="1"/>
          </p:nvPr>
        </p:nvSpPr>
        <p:spPr/>
        <p:txBody>
          <a:bodyPr>
            <a:normAutofit fontScale="92500" lnSpcReduction="20000"/>
          </a:bodyPr>
          <a:lstStyle/>
          <a:p>
            <a:endParaRPr lang="en-US" dirty="0">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CNS involvement continues to be evident even among PWH who receive best treatments. Reports utilizing multiple ascertainment methods indicate that PWH, compared with HIV uninfected, have CNS involvement evidenced by :</a:t>
            </a:r>
          </a:p>
          <a:p>
            <a:r>
              <a:rPr lang="en-US" dirty="0">
                <a:solidFill>
                  <a:schemeClr val="tx1"/>
                </a:solidFill>
                <a:latin typeface="Arial" panose="020B0604020202020204" pitchFamily="34" charset="0"/>
                <a:cs typeface="Arial" panose="020B0604020202020204" pitchFamily="34" charset="0"/>
              </a:rPr>
              <a:t>		Neurocognitive screening and testing</a:t>
            </a:r>
          </a:p>
          <a:p>
            <a:r>
              <a:rPr lang="en-US" dirty="0">
                <a:solidFill>
                  <a:schemeClr val="tx1"/>
                </a:solidFill>
                <a:latin typeface="Arial" panose="020B0604020202020204" pitchFamily="34" charset="0"/>
                <a:cs typeface="Arial" panose="020B0604020202020204" pitchFamily="34" charset="0"/>
              </a:rPr>
              <a:t>		Neuroimaging: structural; fMRI, DTI, PET, spectroscopy</a:t>
            </a:r>
          </a:p>
          <a:p>
            <a:r>
              <a:rPr lang="en-US" dirty="0">
                <a:solidFill>
                  <a:schemeClr val="tx1"/>
                </a:solidFill>
                <a:latin typeface="Arial" panose="020B0604020202020204" pitchFamily="34" charset="0"/>
                <a:cs typeface="Arial" panose="020B0604020202020204" pitchFamily="34" charset="0"/>
              </a:rPr>
              <a:t>		Indicators of neuroinflammation, including BBB leakage</a:t>
            </a:r>
          </a:p>
          <a:p>
            <a:r>
              <a:rPr lang="en-US" dirty="0">
                <a:solidFill>
                  <a:schemeClr val="tx1"/>
                </a:solidFill>
                <a:latin typeface="Arial" panose="020B0604020202020204" pitchFamily="34" charset="0"/>
                <a:cs typeface="Arial" panose="020B0604020202020204" pitchFamily="34" charset="0"/>
              </a:rPr>
              <a:t>		Indicators of neural injury, and possible processes 				underlying this, </a:t>
            </a:r>
            <a:r>
              <a:rPr lang="en-US" dirty="0" err="1">
                <a:solidFill>
                  <a:schemeClr val="tx1"/>
                </a:solidFill>
                <a:latin typeface="Arial" panose="020B0604020202020204" pitchFamily="34" charset="0"/>
                <a:cs typeface="Arial" panose="020B0604020202020204" pitchFamily="34" charset="0"/>
              </a:rPr>
              <a:t>eg.</a:t>
            </a:r>
            <a:r>
              <a:rPr lang="en-US" dirty="0">
                <a:solidFill>
                  <a:schemeClr val="tx1"/>
                </a:solidFill>
                <a:latin typeface="Arial" panose="020B0604020202020204" pitchFamily="34" charset="0"/>
                <a:cs typeface="Arial" panose="020B0604020202020204" pitchFamily="34" charset="0"/>
              </a:rPr>
              <a:t>, protein mismanagement,  					mitochondrial injury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12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2600" dirty="0">
                <a:solidFill>
                  <a:srgbClr val="C00000"/>
                </a:solidFill>
                <a:latin typeface="Arial" panose="020B0604020202020204" pitchFamily="34" charset="0"/>
                <a:cs typeface="Arial" panose="020B0604020202020204" pitchFamily="34" charset="0"/>
              </a:rPr>
              <a:t>Neurobehavioral Complications of HIV in the Modern Treatment Era: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Challenges and Priorities for the Future</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September 19-20, 2019         </a:t>
            </a:r>
          </a:p>
        </p:txBody>
      </p:sp>
      <p:sp>
        <p:nvSpPr>
          <p:cNvPr id="4" name="Title 2">
            <a:extLst>
              <a:ext uri="{FF2B5EF4-FFF2-40B4-BE49-F238E27FC236}">
                <a16:creationId xmlns:a16="http://schemas.microsoft.com/office/drawing/2014/main" id="{0EEAC630-3976-4840-BE83-A1D51749944C}"/>
              </a:ext>
            </a:extLst>
          </p:cNvPr>
          <p:cNvSpPr txBox="1">
            <a:spLocks/>
          </p:cNvSpPr>
          <p:nvPr/>
        </p:nvSpPr>
        <p:spPr>
          <a:xfrm>
            <a:off x="1981200" y="10949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rgbClr val="FFEE83"/>
                </a:solidFill>
                <a:effectLst/>
                <a:latin typeface="Franklin Gothic Medium"/>
                <a:ea typeface="+mj-ea"/>
                <a:cs typeface="Franklin Gothic Medium"/>
              </a:defRPr>
            </a:lvl1pPr>
          </a:lstStyle>
          <a:p>
            <a:r>
              <a:rPr lang="en-US" sz="1800" dirty="0">
                <a:solidFill>
                  <a:srgbClr val="C00000"/>
                </a:solidFill>
                <a:latin typeface="Arial" panose="020B0604020202020204" pitchFamily="34" charset="0"/>
                <a:cs typeface="Arial" panose="020B0604020202020204" pitchFamily="34" charset="0"/>
              </a:rPr>
              <a:t>Writing Group for the Neurocognitive and Mental Health Priorities</a:t>
            </a:r>
          </a:p>
        </p:txBody>
      </p:sp>
      <p:sp>
        <p:nvSpPr>
          <p:cNvPr id="3" name="Content Placeholder 2">
            <a:extLst>
              <a:ext uri="{FF2B5EF4-FFF2-40B4-BE49-F238E27FC236}">
                <a16:creationId xmlns:a16="http://schemas.microsoft.com/office/drawing/2014/main" id="{0D008F2D-CD3A-DC49-B02D-18156350C33D}"/>
              </a:ext>
            </a:extLst>
          </p:cNvPr>
          <p:cNvSpPr>
            <a:spLocks noGrp="1"/>
          </p:cNvSpPr>
          <p:nvPr>
            <p:ph idx="1"/>
          </p:nvPr>
        </p:nvSpPr>
        <p:spPr>
          <a:xfrm>
            <a:off x="1026539" y="1803401"/>
            <a:ext cx="10254135" cy="4343400"/>
          </a:xfrm>
        </p:spPr>
        <p:txBody>
          <a:bodyPr>
            <a:normAutofit fontScale="92500" lnSpcReduction="20000"/>
          </a:bodyPr>
          <a:lstStyle/>
          <a:p>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Persistence of “</a:t>
            </a:r>
            <a:r>
              <a:rPr lang="en-US" b="1" dirty="0" err="1">
                <a:latin typeface="Arial" panose="020B0604020202020204" pitchFamily="34" charset="0"/>
                <a:cs typeface="Arial" panose="020B0604020202020204" pitchFamily="34" charset="0"/>
              </a:rPr>
              <a:t>neuroHIV</a:t>
            </a:r>
            <a:r>
              <a:rPr lang="en-US" b="1" dirty="0">
                <a:latin typeface="Arial" panose="020B0604020202020204" pitchFamily="34" charset="0"/>
                <a:cs typeface="Arial" panose="020B0604020202020204" pitchFamily="34" charset="0"/>
              </a:rPr>
              <a:t>” matters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Signals possible CNS reservoir that defies eradication</a:t>
            </a:r>
          </a:p>
          <a:p>
            <a:r>
              <a:rPr lang="en-US" dirty="0">
                <a:latin typeface="Arial" panose="020B0604020202020204" pitchFamily="34" charset="0"/>
                <a:cs typeface="Arial" panose="020B0604020202020204" pitchFamily="34" charset="0"/>
              </a:rPr>
              <a:t>Damages an important organ – the brain</a:t>
            </a:r>
          </a:p>
          <a:p>
            <a:r>
              <a:rPr lang="en-US" dirty="0">
                <a:latin typeface="Arial" panose="020B0604020202020204" pitchFamily="34" charset="0"/>
                <a:cs typeface="Arial" panose="020B0604020202020204" pitchFamily="34" charset="0"/>
              </a:rPr>
              <a:t>Results in mood and behavioral changes that are critical to HIV control and eradication	</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Cognitive difficulties that affect everyday function, adherence, and mortality</a:t>
            </a:r>
          </a:p>
          <a:p>
            <a:pPr lvl="1">
              <a:buFont typeface="Courier New" panose="02070309020205020404" pitchFamily="49" charset="0"/>
              <a:buChar char="o"/>
            </a:pPr>
            <a:r>
              <a:rPr lang="en-US" sz="1800" dirty="0">
                <a:latin typeface="Arial" panose="020B0604020202020204" pitchFamily="34" charset="0"/>
                <a:cs typeface="Arial" panose="020B0604020202020204" pitchFamily="34" charset="0"/>
              </a:rPr>
              <a:t>Mood [e.g., depression] that affects risk behavior, HIV health, and mortality</a:t>
            </a:r>
          </a:p>
          <a:p>
            <a:r>
              <a:rPr lang="en-US" dirty="0">
                <a:latin typeface="Arial" panose="020B0604020202020204" pitchFamily="34" charset="0"/>
                <a:cs typeface="Arial" panose="020B0604020202020204" pitchFamily="34" charset="0"/>
              </a:rPr>
              <a:t>Results in decline in personal well-being</a:t>
            </a:r>
          </a:p>
          <a:p>
            <a:r>
              <a:rPr lang="en-US" dirty="0">
                <a:latin typeface="Arial" panose="020B0604020202020204" pitchFamily="34" charset="0"/>
                <a:cs typeface="Arial" panose="020B0604020202020204" pitchFamily="34" charset="0"/>
              </a:rPr>
              <a:t>Affects public health</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18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2600" dirty="0">
                <a:solidFill>
                  <a:srgbClr val="C00000"/>
                </a:solidFill>
                <a:latin typeface="Arial" panose="020B0604020202020204" pitchFamily="34" charset="0"/>
                <a:cs typeface="Arial" panose="020B0604020202020204" pitchFamily="34" charset="0"/>
              </a:rPr>
              <a:t>Neurobehavioral Complications of HIV in the Modern Treatment Era: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Challenges and Priorities for the Future</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September 19-20, 2019 </a:t>
            </a:r>
          </a:p>
        </p:txBody>
      </p:sp>
      <p:sp>
        <p:nvSpPr>
          <p:cNvPr id="4" name="TextBox 3">
            <a:extLst>
              <a:ext uri="{FF2B5EF4-FFF2-40B4-BE49-F238E27FC236}">
                <a16:creationId xmlns:a16="http://schemas.microsoft.com/office/drawing/2014/main" id="{A7AA0658-E869-9B44-AF8B-205CD2D195BC}"/>
              </a:ext>
            </a:extLst>
          </p:cNvPr>
          <p:cNvSpPr txBox="1"/>
          <p:nvPr/>
        </p:nvSpPr>
        <p:spPr>
          <a:xfrm>
            <a:off x="480685" y="1600200"/>
            <a:ext cx="10871285" cy="369332"/>
          </a:xfrm>
          <a:prstGeom prst="rect">
            <a:avLst/>
          </a:prstGeom>
          <a:noFill/>
        </p:spPr>
        <p:txBody>
          <a:bodyPr wrap="square" rtlCol="0">
            <a:spAutoFit/>
          </a:bodyPr>
          <a:lstStyle/>
          <a:p>
            <a:r>
              <a:rPr lang="en-US" dirty="0">
                <a:solidFill>
                  <a:schemeClr val="accent3"/>
                </a:solidFill>
              </a:rPr>
              <a:t>PWH with cognitive impairment who are hospitalized have longer, more costly stays, and higher mortality </a:t>
            </a:r>
          </a:p>
        </p:txBody>
      </p:sp>
      <p:sp>
        <p:nvSpPr>
          <p:cNvPr id="5" name="Rectangle 4">
            <a:extLst>
              <a:ext uri="{FF2B5EF4-FFF2-40B4-BE49-F238E27FC236}">
                <a16:creationId xmlns:a16="http://schemas.microsoft.com/office/drawing/2014/main" id="{BC44BE06-E3D3-4345-BFAB-7E908E813503}"/>
              </a:ext>
              <a:ext uri="{C183D7F6-B498-43B3-948B-1728B52AA6E4}">
                <adec:decorative xmlns:adec="http://schemas.microsoft.com/office/drawing/2017/decorative" val="1"/>
              </a:ext>
            </a:extLst>
          </p:cNvPr>
          <p:cNvSpPr/>
          <p:nvPr/>
        </p:nvSpPr>
        <p:spPr>
          <a:xfrm>
            <a:off x="296845" y="1417638"/>
            <a:ext cx="11055125" cy="523738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raph showing Comparison of cost per hospital admission in HIV patients with and without cognitive impairment. Source: Patel S et al, AIDS &amp; Behavior 2018">
            <a:extLst>
              <a:ext uri="{FF2B5EF4-FFF2-40B4-BE49-F238E27FC236}">
                <a16:creationId xmlns:a16="http://schemas.microsoft.com/office/drawing/2014/main" id="{BD2C0B64-EC98-9247-BFDE-9EE83E391479}"/>
              </a:ext>
            </a:extLst>
          </p:cNvPr>
          <p:cNvPicPr>
            <a:picLocks noChangeAspect="1"/>
          </p:cNvPicPr>
          <p:nvPr/>
        </p:nvPicPr>
        <p:blipFill>
          <a:blip r:embed="rId3"/>
          <a:stretch>
            <a:fillRect/>
          </a:stretch>
        </p:blipFill>
        <p:spPr>
          <a:xfrm>
            <a:off x="480685" y="2551128"/>
            <a:ext cx="5364147" cy="3038551"/>
          </a:xfrm>
          <a:prstGeom prst="rect">
            <a:avLst/>
          </a:prstGeom>
        </p:spPr>
      </p:pic>
      <p:pic>
        <p:nvPicPr>
          <p:cNvPr id="7" name="Picture 6" descr="Graph showing trends in mortality in HIV patients with and without cognitive impairment. Source: Patel S et al, AIDS &amp; Behavior 2018">
            <a:extLst>
              <a:ext uri="{FF2B5EF4-FFF2-40B4-BE49-F238E27FC236}">
                <a16:creationId xmlns:a16="http://schemas.microsoft.com/office/drawing/2014/main" id="{4E20EBB2-E2FF-3A46-A064-4C2DFA79E257}"/>
              </a:ext>
            </a:extLst>
          </p:cNvPr>
          <p:cNvPicPr>
            <a:picLocks noChangeAspect="1"/>
          </p:cNvPicPr>
          <p:nvPr/>
        </p:nvPicPr>
        <p:blipFill>
          <a:blip r:embed="rId4"/>
          <a:stretch>
            <a:fillRect/>
          </a:stretch>
        </p:blipFill>
        <p:spPr>
          <a:xfrm>
            <a:off x="5888408" y="2560638"/>
            <a:ext cx="5419985" cy="3029041"/>
          </a:xfrm>
          <a:prstGeom prst="rect">
            <a:avLst/>
          </a:prstGeom>
        </p:spPr>
      </p:pic>
      <p:sp>
        <p:nvSpPr>
          <p:cNvPr id="8" name="TextBox 7">
            <a:extLst>
              <a:ext uri="{FF2B5EF4-FFF2-40B4-BE49-F238E27FC236}">
                <a16:creationId xmlns:a16="http://schemas.microsoft.com/office/drawing/2014/main" id="{C465E4A4-C8AC-7E44-BF8F-9561CCA04E32}"/>
              </a:ext>
            </a:extLst>
          </p:cNvPr>
          <p:cNvSpPr txBox="1"/>
          <p:nvPr/>
        </p:nvSpPr>
        <p:spPr>
          <a:xfrm>
            <a:off x="1333780" y="5772241"/>
            <a:ext cx="437816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Patel Set al, AIDS &amp; Behavior 2018</a:t>
            </a:r>
          </a:p>
        </p:txBody>
      </p:sp>
    </p:spTree>
    <p:extLst>
      <p:ext uri="{BB962C8B-B14F-4D97-AF65-F5344CB8AC3E}">
        <p14:creationId xmlns:p14="http://schemas.microsoft.com/office/powerpoint/2010/main" val="245147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2600" dirty="0">
                <a:solidFill>
                  <a:srgbClr val="C00000"/>
                </a:solidFill>
                <a:latin typeface="Arial" panose="020B0604020202020204" pitchFamily="34" charset="0"/>
                <a:cs typeface="Arial" panose="020B0604020202020204" pitchFamily="34" charset="0"/>
              </a:rPr>
              <a:t>Neurobehavioral Complications of HIV in the Modern Treatment Era: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Challenges and Priorities for the Future</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September 19-20, 2019  </a:t>
            </a:r>
          </a:p>
        </p:txBody>
      </p:sp>
      <p:sp>
        <p:nvSpPr>
          <p:cNvPr id="4" name="Title 2">
            <a:extLst>
              <a:ext uri="{FF2B5EF4-FFF2-40B4-BE49-F238E27FC236}">
                <a16:creationId xmlns:a16="http://schemas.microsoft.com/office/drawing/2014/main" id="{0EEAC630-3976-4840-BE83-A1D51749944C}"/>
              </a:ext>
            </a:extLst>
          </p:cNvPr>
          <p:cNvSpPr txBox="1">
            <a:spLocks/>
          </p:cNvSpPr>
          <p:nvPr/>
        </p:nvSpPr>
        <p:spPr>
          <a:xfrm>
            <a:off x="1981200" y="1028701"/>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rgbClr val="FFEE83"/>
                </a:solidFill>
                <a:effectLst/>
                <a:latin typeface="Franklin Gothic Medium"/>
                <a:ea typeface="+mj-ea"/>
                <a:cs typeface="Franklin Gothic Medium"/>
              </a:defRPr>
            </a:lvl1pPr>
          </a:lstStyle>
          <a:p>
            <a:r>
              <a:rPr lang="en-US" sz="1800" dirty="0">
                <a:solidFill>
                  <a:srgbClr val="C00000"/>
                </a:solidFill>
                <a:latin typeface="Arial" panose="020B0604020202020204" pitchFamily="34" charset="0"/>
                <a:cs typeface="Arial" panose="020B0604020202020204" pitchFamily="34" charset="0"/>
              </a:rPr>
              <a:t>Depression negatively impacts HIV care and mortality</a:t>
            </a:r>
          </a:p>
        </p:txBody>
      </p:sp>
      <p:sp>
        <p:nvSpPr>
          <p:cNvPr id="10" name="Rectangle 9">
            <a:extLst>
              <a:ext uri="{FF2B5EF4-FFF2-40B4-BE49-F238E27FC236}">
                <a16:creationId xmlns:a16="http://schemas.microsoft.com/office/drawing/2014/main" id="{23D7E9D4-D7E7-A846-9BD3-CDE508D29E54}"/>
              </a:ext>
              <a:ext uri="{C183D7F6-B498-43B3-948B-1728B52AA6E4}">
                <adec:decorative xmlns:adec="http://schemas.microsoft.com/office/drawing/2017/decorative" val="1"/>
              </a:ext>
            </a:extLst>
          </p:cNvPr>
          <p:cNvSpPr/>
          <p:nvPr/>
        </p:nvSpPr>
        <p:spPr>
          <a:xfrm>
            <a:off x="612392" y="1414169"/>
            <a:ext cx="11055125" cy="523738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New picture" descr="Graph A: risk of missed appointment measured by % if days spent depressed since first PHQ-9 measure.  Source Pence BW et al, JAMA Psychiatry, 2018. ">
            <a:extLst>
              <a:ext uri="{FF2B5EF4-FFF2-40B4-BE49-F238E27FC236}">
                <a16:creationId xmlns:a16="http://schemas.microsoft.com/office/drawing/2014/main" id="{CD6A6D3E-10F4-BA49-9F6A-7F6DCBFE3703}"/>
              </a:ext>
            </a:extLst>
          </p:cNvPr>
          <p:cNvPicPr>
            <a:picLocks noChangeAspect="1" noChangeArrowheads="1"/>
          </p:cNvPicPr>
          <p:nvPr>
            <p:custDataLst>
              <p:tags r:id="rId1"/>
            </p:custDataLst>
          </p:nvPr>
        </p:nvPicPr>
        <p:blipFill rotWithShape="1">
          <a:blip r:embed="rId6" cstate="print">
            <a:extLst>
              <a:ext uri="{28A0092B-C50C-407E-A947-70E740481C1C}">
                <a14:useLocalDpi xmlns:a14="http://schemas.microsoft.com/office/drawing/2010/main" val="0"/>
              </a:ext>
            </a:extLst>
          </a:blip>
          <a:srcRect b="66692"/>
          <a:stretch/>
        </p:blipFill>
        <p:spPr bwMode="auto">
          <a:xfrm>
            <a:off x="1717830" y="1817656"/>
            <a:ext cx="3792375" cy="241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8" name="New picture" descr="Graph B: risk of detectable viral load measured by % if days spent depressed since first PHQ-9 measure.  Source Pence BW et al, JAMA Psychiatry, 2018. ">
            <a:extLst>
              <a:ext uri="{FF2B5EF4-FFF2-40B4-BE49-F238E27FC236}">
                <a16:creationId xmlns:a16="http://schemas.microsoft.com/office/drawing/2014/main" id="{00D474BF-BBD7-3F4F-A158-A4D31739C28F}"/>
              </a:ext>
            </a:extLst>
          </p:cNvPr>
          <p:cNvPicPr>
            <a:picLocks noChangeAspect="1" noChangeArrowheads="1"/>
          </p:cNvPicPr>
          <p:nvPr>
            <p:custDataLst>
              <p:tags r:id="rId2"/>
            </p:custDataLst>
          </p:nvPr>
        </p:nvPicPr>
        <p:blipFill rotWithShape="1">
          <a:blip r:embed="rId6" cstate="print">
            <a:extLst>
              <a:ext uri="{28A0092B-C50C-407E-A947-70E740481C1C}">
                <a14:useLocalDpi xmlns:a14="http://schemas.microsoft.com/office/drawing/2010/main" val="0"/>
              </a:ext>
            </a:extLst>
          </a:blip>
          <a:srcRect t="34220" b="32279"/>
          <a:stretch/>
        </p:blipFill>
        <p:spPr bwMode="auto">
          <a:xfrm>
            <a:off x="6114142" y="1817655"/>
            <a:ext cx="3748379" cy="240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9" name="New picture" descr="Graph C: Mortality rate measured by % if days spent depressed since first PHQ-9 measure.  Source Pence BW et al, JAMA Psychiatry, 2018. ">
            <a:extLst>
              <a:ext uri="{FF2B5EF4-FFF2-40B4-BE49-F238E27FC236}">
                <a16:creationId xmlns:a16="http://schemas.microsoft.com/office/drawing/2014/main" id="{54AAF5CA-A318-F348-8B9A-917C4E3D0A54}"/>
              </a:ext>
            </a:extLst>
          </p:cNvPr>
          <p:cNvPicPr>
            <a:picLocks noChangeAspect="1" noChangeArrowheads="1"/>
          </p:cNvPicPr>
          <p:nvPr>
            <p:custDataLst>
              <p:tags r:id="rId3"/>
            </p:custDataLst>
          </p:nvPr>
        </p:nvPicPr>
        <p:blipFill rotWithShape="1">
          <a:blip r:embed="rId6" cstate="print">
            <a:extLst>
              <a:ext uri="{28A0092B-C50C-407E-A947-70E740481C1C}">
                <a14:useLocalDpi xmlns:a14="http://schemas.microsoft.com/office/drawing/2010/main" val="0"/>
              </a:ext>
            </a:extLst>
          </a:blip>
          <a:srcRect t="68504"/>
          <a:stretch/>
        </p:blipFill>
        <p:spPr bwMode="auto">
          <a:xfrm>
            <a:off x="4392947" y="4288417"/>
            <a:ext cx="3815328" cy="229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6" name="TextBox 5">
            <a:extLst>
              <a:ext uri="{FF2B5EF4-FFF2-40B4-BE49-F238E27FC236}">
                <a16:creationId xmlns:a16="http://schemas.microsoft.com/office/drawing/2014/main" id="{8F2CA98C-A359-0449-A31E-C1799454DFB7}"/>
              </a:ext>
            </a:extLst>
          </p:cNvPr>
          <p:cNvSpPr txBox="1"/>
          <p:nvPr/>
        </p:nvSpPr>
        <p:spPr>
          <a:xfrm>
            <a:off x="8867500" y="4849985"/>
            <a:ext cx="172960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Pence BW et al,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JAMA Psychiatry 2018</a:t>
            </a:r>
          </a:p>
        </p:txBody>
      </p:sp>
    </p:spTree>
    <p:extLst>
      <p:ext uri="{BB962C8B-B14F-4D97-AF65-F5344CB8AC3E}">
        <p14:creationId xmlns:p14="http://schemas.microsoft.com/office/powerpoint/2010/main" val="227720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2600" dirty="0">
                <a:solidFill>
                  <a:srgbClr val="C00000"/>
                </a:solidFill>
                <a:latin typeface="Arial" panose="020B0604020202020204" pitchFamily="34" charset="0"/>
                <a:cs typeface="Arial" panose="020B0604020202020204" pitchFamily="34" charset="0"/>
              </a:rPr>
              <a:t>Neurobehavioral Complications of HIV in the Modern Treatment Era: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Challenges and Priorities for the Future</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September 19-20, 2019    </a:t>
            </a:r>
          </a:p>
        </p:txBody>
      </p:sp>
      <p:sp>
        <p:nvSpPr>
          <p:cNvPr id="4" name="Title 2">
            <a:extLst>
              <a:ext uri="{FF2B5EF4-FFF2-40B4-BE49-F238E27FC236}">
                <a16:creationId xmlns:a16="http://schemas.microsoft.com/office/drawing/2014/main" id="{0EEAC630-3976-4840-BE83-A1D51749944C}"/>
              </a:ext>
            </a:extLst>
          </p:cNvPr>
          <p:cNvSpPr txBox="1">
            <a:spLocks/>
          </p:cNvSpPr>
          <p:nvPr/>
        </p:nvSpPr>
        <p:spPr>
          <a:xfrm>
            <a:off x="1981200" y="10949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rgbClr val="FFEE83"/>
                </a:solidFill>
                <a:effectLst/>
                <a:latin typeface="Franklin Gothic Medium"/>
                <a:ea typeface="+mj-ea"/>
                <a:cs typeface="Franklin Gothic Medium"/>
              </a:defRPr>
            </a:lvl1pPr>
          </a:lstStyle>
          <a:p>
            <a:r>
              <a:rPr lang="en-US" sz="1800" dirty="0">
                <a:solidFill>
                  <a:srgbClr val="C00000"/>
                </a:solidFill>
                <a:latin typeface="Arial" panose="020B0604020202020204" pitchFamily="34" charset="0"/>
                <a:cs typeface="Arial" panose="020B0604020202020204" pitchFamily="34" charset="0"/>
              </a:rPr>
              <a:t>Writing Group for the Neurocognitive and Mental Health Priorities</a:t>
            </a:r>
          </a:p>
        </p:txBody>
      </p:sp>
      <p:sp>
        <p:nvSpPr>
          <p:cNvPr id="3" name="Content Placeholder 2">
            <a:extLst>
              <a:ext uri="{FF2B5EF4-FFF2-40B4-BE49-F238E27FC236}">
                <a16:creationId xmlns:a16="http://schemas.microsoft.com/office/drawing/2014/main" id="{0D008F2D-CD3A-DC49-B02D-18156350C33D}"/>
              </a:ext>
            </a:extLst>
          </p:cNvPr>
          <p:cNvSpPr>
            <a:spLocks noGrp="1"/>
          </p:cNvSpPr>
          <p:nvPr>
            <p:ph idx="1"/>
          </p:nvPr>
        </p:nvSpPr>
        <p:spPr>
          <a:xfrm>
            <a:off x="1838036" y="1600201"/>
            <a:ext cx="8506691" cy="4343400"/>
          </a:xfrm>
        </p:spPr>
        <p:txBody>
          <a:bodyPr>
            <a:normAutofit fontScale="925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Mechanisms of </a:t>
            </a:r>
            <a:r>
              <a:rPr lang="en-US" b="1" dirty="0" err="1">
                <a:latin typeface="Arial" panose="020B0604020202020204" pitchFamily="34" charset="0"/>
                <a:cs typeface="Arial" panose="020B0604020202020204" pitchFamily="34" charset="0"/>
              </a:rPr>
              <a:t>neuroHIV</a:t>
            </a:r>
            <a:r>
              <a:rPr lang="en-US" b="1" dirty="0">
                <a:latin typeface="Arial" panose="020B0604020202020204" pitchFamily="34" charset="0"/>
                <a:cs typeface="Arial" panose="020B0604020202020204" pitchFamily="34" charset="0"/>
              </a:rPr>
              <a:t> persistence remain poorly understood</a:t>
            </a:r>
          </a:p>
          <a:p>
            <a:pPr marL="0" indent="0" algn="ctr">
              <a:buNone/>
            </a:pPr>
            <a:endParaRPr lang="en-US" sz="14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Biologic mechanisms [discussed in Session 3]: </a:t>
            </a:r>
          </a:p>
          <a:p>
            <a:pPr lvl="2">
              <a:buFont typeface="Courier New" panose="02070309020205020404" pitchFamily="49" charset="0"/>
              <a:buChar char="o"/>
            </a:pPr>
            <a:r>
              <a:rPr lang="en-US" dirty="0" err="1">
                <a:latin typeface="Arial" panose="020B0604020202020204" pitchFamily="34" charset="0"/>
                <a:cs typeface="Arial" panose="020B0604020202020204" pitchFamily="34" charset="0"/>
              </a:rPr>
              <a:t>immunopathogenesis</a:t>
            </a:r>
            <a:r>
              <a:rPr lang="en-US" dirty="0">
                <a:latin typeface="Arial" panose="020B0604020202020204" pitchFamily="34" charset="0"/>
                <a:cs typeface="Arial" panose="020B0604020202020204" pitchFamily="34" charset="0"/>
              </a:rPr>
              <a:t>; </a:t>
            </a:r>
          </a:p>
          <a:p>
            <a:pPr lvl="2">
              <a:buFont typeface="Courier New" panose="02070309020205020404" pitchFamily="49" charset="0"/>
              <a:buChar char="o"/>
            </a:pPr>
            <a:r>
              <a:rPr lang="en-US" dirty="0">
                <a:latin typeface="Arial" panose="020B0604020202020204" pitchFamily="34" charset="0"/>
                <a:cs typeface="Arial" panose="020B0604020202020204" pitchFamily="34" charset="0"/>
              </a:rPr>
              <a:t>microbiome; </a:t>
            </a:r>
          </a:p>
          <a:p>
            <a:pPr lvl="2">
              <a:buFont typeface="Courier New" panose="02070309020205020404" pitchFamily="49" charset="0"/>
              <a:buChar char="o"/>
            </a:pPr>
            <a:r>
              <a:rPr lang="en-US" dirty="0">
                <a:latin typeface="Arial" panose="020B0604020202020204" pitchFamily="34" charset="0"/>
                <a:cs typeface="Arial" panose="020B0604020202020204" pitchFamily="34" charset="0"/>
              </a:rPr>
              <a:t>aging/senescence</a:t>
            </a:r>
          </a:p>
          <a:p>
            <a:r>
              <a:rPr lang="en-US" dirty="0">
                <a:latin typeface="Arial" panose="020B0604020202020204" pitchFamily="34" charset="0"/>
                <a:cs typeface="Arial" panose="020B0604020202020204" pitchFamily="34" charset="0"/>
              </a:rPr>
              <a:t>Comorbidities</a:t>
            </a:r>
          </a:p>
          <a:p>
            <a:pPr lvl="2">
              <a:buFont typeface="Courier New" panose="02070309020205020404" pitchFamily="49" charset="0"/>
              <a:buChar char="o"/>
            </a:pPr>
            <a:r>
              <a:rPr lang="en-US" dirty="0">
                <a:latin typeface="Arial" panose="020B0604020202020204" pitchFamily="34" charset="0"/>
                <a:cs typeface="Arial" panose="020B0604020202020204" pitchFamily="34" charset="0"/>
              </a:rPr>
              <a:t>Mood disorders and other psychopathology</a:t>
            </a:r>
          </a:p>
          <a:p>
            <a:pPr lvl="2">
              <a:buFont typeface="Courier New" panose="02070309020205020404" pitchFamily="49" charset="0"/>
              <a:buChar char="o"/>
            </a:pPr>
            <a:r>
              <a:rPr lang="en-US" dirty="0">
                <a:latin typeface="Arial" panose="020B0604020202020204" pitchFamily="34" charset="0"/>
                <a:cs typeface="Arial" panose="020B0604020202020204" pitchFamily="34" charset="0"/>
              </a:rPr>
              <a:t>Substance abuse</a:t>
            </a:r>
          </a:p>
          <a:p>
            <a:pPr lvl="2">
              <a:buFont typeface="Courier New" panose="02070309020205020404" pitchFamily="49" charset="0"/>
              <a:buChar char="o"/>
            </a:pPr>
            <a:r>
              <a:rPr lang="en-US" dirty="0">
                <a:latin typeface="Arial" panose="020B0604020202020204" pitchFamily="34" charset="0"/>
                <a:cs typeface="Arial" panose="020B0604020202020204" pitchFamily="34" charset="0"/>
              </a:rPr>
              <a:t>Vulnerability due to prior CNS insults</a:t>
            </a:r>
          </a:p>
          <a:p>
            <a:pPr lvl="2">
              <a:buFont typeface="Courier New" panose="02070309020205020404" pitchFamily="49" charset="0"/>
              <a:buChar char="o"/>
            </a:pPr>
            <a:r>
              <a:rPr lang="en-US" dirty="0">
                <a:latin typeface="Arial" panose="020B0604020202020204" pitchFamily="34" charset="0"/>
                <a:cs typeface="Arial" panose="020B0604020202020204" pitchFamily="34" charset="0"/>
              </a:rPr>
              <a:t>coinfections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161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2600" dirty="0">
                <a:solidFill>
                  <a:srgbClr val="C00000"/>
                </a:solidFill>
                <a:latin typeface="Arial" panose="020B0604020202020204" pitchFamily="34" charset="0"/>
                <a:cs typeface="Arial" panose="020B0604020202020204" pitchFamily="34" charset="0"/>
              </a:rPr>
              <a:t>Neurobehavioral Complications of HIV in the Modern Treatment Era: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Challenges and Priorities for the Future</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September 19-20, 2019     </a:t>
            </a:r>
            <a:endParaRPr lang="en-US" sz="26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0EEAC630-3976-4840-BE83-A1D51749944C}"/>
              </a:ext>
            </a:extLst>
          </p:cNvPr>
          <p:cNvSpPr txBox="1">
            <a:spLocks/>
          </p:cNvSpPr>
          <p:nvPr/>
        </p:nvSpPr>
        <p:spPr>
          <a:xfrm>
            <a:off x="1981200" y="10949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rgbClr val="FFEE83"/>
                </a:solidFill>
                <a:effectLst/>
                <a:latin typeface="Franklin Gothic Medium"/>
                <a:ea typeface="+mj-ea"/>
                <a:cs typeface="Franklin Gothic Medium"/>
              </a:defRPr>
            </a:lvl1pPr>
          </a:lstStyle>
          <a:p>
            <a:r>
              <a:rPr lang="en-US" sz="1800" dirty="0">
                <a:solidFill>
                  <a:srgbClr val="C00000"/>
                </a:solidFill>
                <a:latin typeface="Arial" panose="020B0604020202020204" pitchFamily="34" charset="0"/>
                <a:cs typeface="Arial" panose="020B0604020202020204" pitchFamily="34" charset="0"/>
              </a:rPr>
              <a:t>Writing Group for the Neurocognitive and Mental Health Priorities</a:t>
            </a:r>
          </a:p>
        </p:txBody>
      </p:sp>
      <p:sp>
        <p:nvSpPr>
          <p:cNvPr id="3" name="Content Placeholder 2">
            <a:extLst>
              <a:ext uri="{FF2B5EF4-FFF2-40B4-BE49-F238E27FC236}">
                <a16:creationId xmlns:a16="http://schemas.microsoft.com/office/drawing/2014/main" id="{0D008F2D-CD3A-DC49-B02D-18156350C33D}"/>
              </a:ext>
            </a:extLst>
          </p:cNvPr>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1. What are the incidence and prevalence of neurobehavioral impairment in PWH on </a:t>
            </a:r>
            <a:r>
              <a:rPr lang="en-US" sz="2000" dirty="0" err="1">
                <a:latin typeface="Arial" panose="020B0604020202020204" pitchFamily="34" charset="0"/>
                <a:cs typeface="Arial" panose="020B0604020202020204" pitchFamily="34" charset="0"/>
              </a:rPr>
              <a:t>cART</a:t>
            </a:r>
            <a:r>
              <a:rPr lang="en-US" sz="2000" dirty="0">
                <a:latin typeface="Arial" panose="020B0604020202020204" pitchFamily="34" charset="0"/>
                <a:cs typeface="Arial" panose="020B0604020202020204" pitchFamily="34" charset="0"/>
              </a:rPr>
              <a:t> with and without viral suppression?</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2. What is the impact of demographic factors e.g., age, sex, education, race/ethnicity, and socio-economic status on the epidemiology of cognitive impairment and mental health conditions in PWH?</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3. What impact do specific comorbidities (e.g., mood disorders, drug addiction, coinfections) have on cognitive and mental health in PWH? Does treatment of such comorbidities improve cognitive function?</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436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2600" dirty="0">
                <a:solidFill>
                  <a:srgbClr val="C00000"/>
                </a:solidFill>
                <a:latin typeface="Arial" panose="020B0604020202020204" pitchFamily="34" charset="0"/>
                <a:cs typeface="Arial" panose="020B0604020202020204" pitchFamily="34" charset="0"/>
              </a:rPr>
              <a:t>Neurobehavioral Complications of HIV in the Modern Treatment Era: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Challenges and Priorities for the Future</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September 19-20, 2019      </a:t>
            </a:r>
            <a:endParaRPr lang="en-US" sz="26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0EEAC630-3976-4840-BE83-A1D51749944C}"/>
              </a:ext>
            </a:extLst>
          </p:cNvPr>
          <p:cNvSpPr txBox="1">
            <a:spLocks/>
          </p:cNvSpPr>
          <p:nvPr/>
        </p:nvSpPr>
        <p:spPr>
          <a:xfrm>
            <a:off x="1981200" y="10949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rgbClr val="FFEE83"/>
                </a:solidFill>
                <a:effectLst/>
                <a:latin typeface="Franklin Gothic Medium"/>
                <a:ea typeface="+mj-ea"/>
                <a:cs typeface="Franklin Gothic Medium"/>
              </a:defRPr>
            </a:lvl1pPr>
          </a:lstStyle>
          <a:p>
            <a:r>
              <a:rPr lang="en-US" sz="1800" dirty="0">
                <a:solidFill>
                  <a:srgbClr val="C00000"/>
                </a:solidFill>
                <a:latin typeface="Arial" panose="020B0604020202020204" pitchFamily="34" charset="0"/>
                <a:cs typeface="Arial" panose="020B0604020202020204" pitchFamily="34" charset="0"/>
              </a:rPr>
              <a:t>Writing Group for the Neurocognitive and Mental Health Priorities</a:t>
            </a:r>
          </a:p>
        </p:txBody>
      </p:sp>
      <p:sp>
        <p:nvSpPr>
          <p:cNvPr id="3" name="Content Placeholder 2">
            <a:extLst>
              <a:ext uri="{FF2B5EF4-FFF2-40B4-BE49-F238E27FC236}">
                <a16:creationId xmlns:a16="http://schemas.microsoft.com/office/drawing/2014/main" id="{0D008F2D-CD3A-DC49-B02D-18156350C33D}"/>
              </a:ext>
            </a:extLst>
          </p:cNvPr>
          <p:cNvSpPr>
            <a:spLocks noGrp="1"/>
          </p:cNvSpPr>
          <p:nvPr>
            <p:ph idx="1"/>
          </p:nvPr>
        </p:nvSpPr>
        <p:spPr>
          <a:xfrm>
            <a:off x="609600" y="2237962"/>
            <a:ext cx="10972800" cy="4343400"/>
          </a:xfrm>
        </p:spPr>
        <p:txBody>
          <a:bodyPr>
            <a:normAutofit fontScale="47500" lnSpcReduction="20000"/>
          </a:bodyPr>
          <a:lstStyle/>
          <a:p>
            <a:pPr marL="0" indent="0">
              <a:buNone/>
            </a:pPr>
            <a:r>
              <a:rPr lang="en-US" sz="4500" dirty="0">
                <a:latin typeface="Arial" panose="020B0604020202020204" pitchFamily="34" charset="0"/>
                <a:cs typeface="Arial" panose="020B0604020202020204" pitchFamily="34" charset="0"/>
              </a:rPr>
              <a:t>4. How can one systematically differentiate between cognitive impairment that is due to the HIV virus or immune suppression from cognitive impairment due to age-related conditions such as cerebrovascular disease or age-related neurodegenerative conditions?</a:t>
            </a:r>
          </a:p>
          <a:p>
            <a:endParaRPr lang="en-US" sz="4500" dirty="0">
              <a:latin typeface="Arial" panose="020B0604020202020204" pitchFamily="34" charset="0"/>
              <a:cs typeface="Arial" panose="020B0604020202020204" pitchFamily="34" charset="0"/>
            </a:endParaRPr>
          </a:p>
          <a:p>
            <a:pPr marL="0" indent="0">
              <a:buNone/>
            </a:pPr>
            <a:r>
              <a:rPr lang="en-US" sz="4500" dirty="0">
                <a:latin typeface="Arial" panose="020B0604020202020204" pitchFamily="34" charset="0"/>
                <a:cs typeface="Arial" panose="020B0604020202020204" pitchFamily="34" charset="0"/>
              </a:rPr>
              <a:t>5. How can we delineate phenotypes of HIV associated cognitive impairment that have value in predicting outcomes, and relate to developing specific prevention and intervention  strategies?</a:t>
            </a:r>
          </a:p>
          <a:p>
            <a:endParaRPr lang="en-US" sz="4500" dirty="0">
              <a:latin typeface="Arial" panose="020B0604020202020204" pitchFamily="34" charset="0"/>
              <a:cs typeface="Arial" panose="020B0604020202020204" pitchFamily="34" charset="0"/>
            </a:endParaRPr>
          </a:p>
          <a:p>
            <a:pPr marL="0" indent="0">
              <a:buNone/>
            </a:pPr>
            <a:r>
              <a:rPr lang="en-US" sz="4500" dirty="0">
                <a:latin typeface="Arial" panose="020B0604020202020204" pitchFamily="34" charset="0"/>
                <a:cs typeface="Arial" panose="020B0604020202020204" pitchFamily="34" charset="0"/>
              </a:rPr>
              <a:t>6. What are the factors that promote neurocognitive health and resiliency among PWH? </a:t>
            </a:r>
          </a:p>
          <a:p>
            <a:endParaRPr lang="en-US" sz="4500" dirty="0">
              <a:latin typeface="Arial" panose="020B0604020202020204" pitchFamily="34" charset="0"/>
              <a:cs typeface="Arial" panose="020B0604020202020204" pitchFamily="34" charset="0"/>
            </a:endParaRPr>
          </a:p>
          <a:p>
            <a:pPr marL="0" indent="0">
              <a:buNone/>
            </a:pPr>
            <a:r>
              <a:rPr lang="en-US" sz="4500" dirty="0">
                <a:latin typeface="Arial" panose="020B0604020202020204" pitchFamily="34" charset="0"/>
                <a:cs typeface="Arial" panose="020B0604020202020204" pitchFamily="34" charset="0"/>
              </a:rPr>
              <a:t>7. What are the optimal methods to screen for and confirm cognitive impairment and mental health complications in research and clinical settings for both the United States (US) and resource-limited countries?</a:t>
            </a:r>
          </a:p>
          <a:p>
            <a:pPr marL="0" indent="0">
              <a:buNone/>
            </a:pP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41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59A7-9CE8-F240-9B31-65BB2269186A}"/>
              </a:ext>
            </a:extLst>
          </p:cNvPr>
          <p:cNvSpPr>
            <a:spLocks noGrp="1"/>
          </p:cNvSpPr>
          <p:nvPr>
            <p:ph type="title"/>
          </p:nvPr>
        </p:nvSpPr>
        <p:spPr/>
        <p:txBody>
          <a:bodyPr>
            <a:noAutofit/>
          </a:bodyPr>
          <a:lstStyle/>
          <a:p>
            <a:pPr algn="ctr"/>
            <a:r>
              <a:rPr lang="en-US" sz="2600" dirty="0">
                <a:solidFill>
                  <a:srgbClr val="C00000"/>
                </a:solidFill>
                <a:latin typeface="Arial" panose="020B0604020202020204" pitchFamily="34" charset="0"/>
                <a:cs typeface="Arial" panose="020B0604020202020204" pitchFamily="34" charset="0"/>
              </a:rPr>
              <a:t>Neurobehavioral Complications of HIV in the Modern Treatment Era: </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Challenges and Priorities for the Future</a:t>
            </a:r>
            <a:br>
              <a:rPr lang="en-US" sz="2600" dirty="0">
                <a:solidFill>
                  <a:srgbClr val="C00000"/>
                </a:solidFill>
                <a:latin typeface="Arial" panose="020B0604020202020204" pitchFamily="34" charset="0"/>
                <a:cs typeface="Arial" panose="020B0604020202020204" pitchFamily="34" charset="0"/>
              </a:rPr>
            </a:br>
            <a:r>
              <a:rPr lang="en-US" sz="2600" dirty="0">
                <a:solidFill>
                  <a:srgbClr val="C00000"/>
                </a:solidFill>
                <a:latin typeface="Arial" panose="020B0604020202020204" pitchFamily="34" charset="0"/>
                <a:cs typeface="Arial" panose="020B0604020202020204" pitchFamily="34" charset="0"/>
              </a:rPr>
              <a:t>September 19-20, 2019       </a:t>
            </a:r>
            <a:endParaRPr lang="en-US" sz="2600" dirty="0">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0EEAC630-3976-4840-BE83-A1D51749944C}"/>
              </a:ext>
            </a:extLst>
          </p:cNvPr>
          <p:cNvSpPr txBox="1">
            <a:spLocks/>
          </p:cNvSpPr>
          <p:nvPr/>
        </p:nvSpPr>
        <p:spPr>
          <a:xfrm>
            <a:off x="1981200" y="10949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0" i="0" kern="1200">
                <a:solidFill>
                  <a:srgbClr val="FFEE83"/>
                </a:solidFill>
                <a:effectLst/>
                <a:latin typeface="Franklin Gothic Medium"/>
                <a:ea typeface="+mj-ea"/>
                <a:cs typeface="Franklin Gothic Medium"/>
              </a:defRPr>
            </a:lvl1pPr>
          </a:lstStyle>
          <a:p>
            <a:r>
              <a:rPr lang="en-US" sz="1800" dirty="0">
                <a:solidFill>
                  <a:srgbClr val="C00000"/>
                </a:solidFill>
                <a:latin typeface="Arial" panose="020B0604020202020204" pitchFamily="34" charset="0"/>
                <a:cs typeface="Arial" panose="020B0604020202020204" pitchFamily="34" charset="0"/>
              </a:rPr>
              <a:t>Writing Group for the Neurocognitive and Mental Health Priorities</a:t>
            </a:r>
          </a:p>
        </p:txBody>
      </p:sp>
      <p:sp>
        <p:nvSpPr>
          <p:cNvPr id="3" name="Content Placeholder 2">
            <a:extLst>
              <a:ext uri="{FF2B5EF4-FFF2-40B4-BE49-F238E27FC236}">
                <a16:creationId xmlns:a16="http://schemas.microsoft.com/office/drawing/2014/main" id="{0D008F2D-CD3A-DC49-B02D-18156350C33D}"/>
              </a:ext>
            </a:extLst>
          </p:cNvPr>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8. How do coinfections, including opportunistic coinfections in low- and middle-income countries, influence cognitive and mental health?</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9. How does cognitive and mental health affect the behavior of PWH, including medical adherence, self-efficacy, and risk behavior?</a:t>
            </a:r>
          </a:p>
          <a:p>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10. How can we improve our ability to assess, monitor and intervene on neurocognitive impairment and mental health “in the field” (i.e., outside of clinical and research settings)? What are the opportunities using mobile technology?</a:t>
            </a:r>
          </a:p>
          <a:p>
            <a:endParaRPr lang="en-US"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2137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90"/>
</p:tagLst>
</file>

<file path=ppt/tags/tag2.xml><?xml version="1.0" encoding="utf-8"?>
<p:tagLst xmlns:a="http://schemas.openxmlformats.org/drawingml/2006/main" xmlns:r="http://schemas.openxmlformats.org/officeDocument/2006/relationships" xmlns:p="http://schemas.openxmlformats.org/presentationml/2006/main">
  <p:tag name="AS_UNIQUEID" val="90"/>
</p:tagLst>
</file>

<file path=ppt/tags/tag3.xml><?xml version="1.0" encoding="utf-8"?>
<p:tagLst xmlns:a="http://schemas.openxmlformats.org/drawingml/2006/main" xmlns:r="http://schemas.openxmlformats.org/officeDocument/2006/relationships" xmlns:p="http://schemas.openxmlformats.org/presentationml/2006/main">
  <p:tag name="AS_UNIQUEID" val="90"/>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7F7F7F"/>
      </a:dk2>
      <a:lt2>
        <a:srgbClr val="D8D8D8"/>
      </a:lt2>
      <a:accent1>
        <a:srgbClr val="475A8D"/>
      </a:accent1>
      <a:accent2>
        <a:srgbClr val="FEB80A"/>
      </a:accent2>
      <a:accent3>
        <a:srgbClr val="C32D2E"/>
      </a:accent3>
      <a:accent4>
        <a:srgbClr val="84AA33"/>
      </a:accent4>
      <a:accent5>
        <a:srgbClr val="964305"/>
      </a:accent5>
      <a:accent6>
        <a:srgbClr val="3891A7"/>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TstDate xmlns="b8a5a587-e5b5-43c7-a5cc-2d4346164dbd" xsi:nil="true"/>
    <EmailSubject xmlns="http://schemas.microsoft.com/sharepoint/v3" xsi:nil="true"/>
    <EmailCc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CFEDB35658C94986091899D857536B" ma:contentTypeVersion="13" ma:contentTypeDescription="Create a new document." ma:contentTypeScope="" ma:versionID="fa6b2d986ebe88764b90fe16d8e36b8f">
  <xsd:schema xmlns:xsd="http://www.w3.org/2001/XMLSchema" xmlns:xs="http://www.w3.org/2001/XMLSchema" xmlns:p="http://schemas.microsoft.com/office/2006/metadata/properties" xmlns:ns1="http://schemas.microsoft.com/sharepoint/v3" xmlns:ns2="b8a5a587-e5b5-43c7-a5cc-2d4346164dbd" xmlns:ns3="http://schemas.microsoft.com/sharepoint/v4" targetNamespace="http://schemas.microsoft.com/office/2006/metadata/properties" ma:root="true" ma:fieldsID="b6f28b31fce7ec39ec7f776568abb3b7" ns1:_="" ns2:_="" ns3:_="">
    <xsd:import namespace="http://schemas.microsoft.com/sharepoint/v3"/>
    <xsd:import namespace="b8a5a587-e5b5-43c7-a5cc-2d4346164dbd"/>
    <xsd:import namespace="http://schemas.microsoft.com/sharepoint/v4"/>
    <xsd:element name="properties">
      <xsd:complexType>
        <xsd:sequence>
          <xsd:element name="documentManagement">
            <xsd:complexType>
              <xsd:all>
                <xsd:element ref="ns2:TstDate" minOccurs="0"/>
                <xsd:element ref="ns1:EmailSender" minOccurs="0"/>
                <xsd:element ref="ns1:EmailTo" minOccurs="0"/>
                <xsd:element ref="ns1:EmailCc" minOccurs="0"/>
                <xsd:element ref="ns1:EmailFrom" minOccurs="0"/>
                <xsd:element ref="ns1:EmailSubject" minOccurs="0"/>
                <xsd:element ref="ns3: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a5a587-e5b5-43c7-a5cc-2d4346164dbd" elementFormDefault="qualified">
    <xsd:import namespace="http://schemas.microsoft.com/office/2006/documentManagement/types"/>
    <xsd:import namespace="http://schemas.microsoft.com/office/infopath/2007/PartnerControls"/>
    <xsd:element name="TstDate" ma:index="8" nillable="true" ma:displayName="Date" ma:format="DateOnly" ma:internalName="Tst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042D50-93C0-411F-A280-B02E21C3630D}">
  <ds:schemaRefs>
    <ds:schemaRef ds:uri="http://schemas.microsoft.com/office/infopath/2007/PartnerControls"/>
    <ds:schemaRef ds:uri="http://purl.org/dc/elements/1.1/"/>
    <ds:schemaRef ds:uri="http://schemas.microsoft.com/office/2006/metadata/properties"/>
    <ds:schemaRef ds:uri="http://schemas.microsoft.com/sharepoint/v3"/>
    <ds:schemaRef ds:uri="b8a5a587-e5b5-43c7-a5cc-2d4346164dbd"/>
    <ds:schemaRef ds:uri="http://purl.org/dc/terms/"/>
    <ds:schemaRef ds:uri="http://schemas.openxmlformats.org/package/2006/metadata/core-properties"/>
    <ds:schemaRef ds:uri="http://schemas.microsoft.com/office/2006/documentManagement/types"/>
    <ds:schemaRef ds:uri="http://schemas.microsoft.com/sharepoint/v4"/>
    <ds:schemaRef ds:uri="http://www.w3.org/XML/1998/namespace"/>
    <ds:schemaRef ds:uri="http://purl.org/dc/dcmitype/"/>
  </ds:schemaRefs>
</ds:datastoreItem>
</file>

<file path=customXml/itemProps2.xml><?xml version="1.0" encoding="utf-8"?>
<ds:datastoreItem xmlns:ds="http://schemas.openxmlformats.org/officeDocument/2006/customXml" ds:itemID="{DAF2F07C-680E-4808-B923-EF17D1FA69D1}">
  <ds:schemaRefs>
    <ds:schemaRef ds:uri="http://schemas.microsoft.com/sharepoint/v3/contenttype/forms"/>
  </ds:schemaRefs>
</ds:datastoreItem>
</file>

<file path=customXml/itemProps3.xml><?xml version="1.0" encoding="utf-8"?>
<ds:datastoreItem xmlns:ds="http://schemas.openxmlformats.org/officeDocument/2006/customXml" ds:itemID="{78B8B7A8-A952-4E88-912D-B9BEA8DDA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a5a587-e5b5-43c7-a5cc-2d4346164db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11084</TotalTime>
  <Words>676</Words>
  <Application>Microsoft Office PowerPoint</Application>
  <PresentationFormat>Widescreen</PresentationFormat>
  <Paragraphs>95</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Courier New</vt:lpstr>
      <vt:lpstr>Office Theme</vt:lpstr>
      <vt:lpstr>Neurobehavioral Complications of HIV in the Modern Treatment Era:  Challenges and Priorities for the Future</vt:lpstr>
      <vt:lpstr>Neurobehavioral Complications of HIV in the Modern Treatment Era:  Challenges and Priorities for the Future September 19-20, 2019</vt:lpstr>
      <vt:lpstr>Neurobehavioral Complications of HIV in the Modern Treatment Era:  Challenges and Priorities for the Future September 19-20, 2019         </vt:lpstr>
      <vt:lpstr>Neurobehavioral Complications of HIV in the Modern Treatment Era:  Challenges and Priorities for the Future September 19-20, 2019 </vt:lpstr>
      <vt:lpstr>Neurobehavioral Complications of HIV in the Modern Treatment Era:  Challenges and Priorities for the Future September 19-20, 2019  </vt:lpstr>
      <vt:lpstr>Neurobehavioral Complications of HIV in the Modern Treatment Era:  Challenges and Priorities for the Future September 19-20, 2019    </vt:lpstr>
      <vt:lpstr>Neurobehavioral Complications of HIV in the Modern Treatment Era:  Challenges and Priorities for the Future September 19-20, 2019     </vt:lpstr>
      <vt:lpstr>Neurobehavioral Complications of HIV in the Modern Treatment Era:  Challenges and Priorities for the Future September 19-20, 2019      </vt:lpstr>
      <vt:lpstr>Neurobehavioral Complications of HIV in the Modern Treatment Era:  Challenges and Priorities for the Future September 19-20, 2019       </vt:lpstr>
      <vt:lpstr>Acknowledgements</vt:lpstr>
      <vt:lpstr>Neurobehavioral Complications of HIV in the Modern Treatment Era:  Challenges and Priorities for the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mkilbride</dc:creator>
  <cp:lastModifiedBy>Fike, Nathalie (NIH/NHLBI) [C]</cp:lastModifiedBy>
  <cp:revision>294</cp:revision>
  <dcterms:created xsi:type="dcterms:W3CDTF">2011-10-10T15:51:37Z</dcterms:created>
  <dcterms:modified xsi:type="dcterms:W3CDTF">2019-11-22T03:15:00Z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0x010100FBCFEDB35658C94986091899D857536B</vt:lpwstr>
  </property>
</Properties>
</file>