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792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2041" y="681039"/>
            <a:ext cx="7394316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3139" y="2028444"/>
            <a:ext cx="8072120" cy="4271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ap.org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1356" y="948090"/>
            <a:ext cx="7724775" cy="9956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913889" marR="5080" indent="-1901825">
              <a:lnSpc>
                <a:spcPts val="3800"/>
              </a:lnSpc>
              <a:spcBef>
                <a:spcPts val="260"/>
              </a:spcBef>
            </a:pPr>
            <a:r>
              <a:rPr sz="3200" spc="-5" dirty="0"/>
              <a:t>Aging with </a:t>
            </a:r>
            <a:r>
              <a:rPr sz="3200" dirty="0"/>
              <a:t>HIV in </a:t>
            </a:r>
            <a:r>
              <a:rPr sz="3200" spc="-5" dirty="0"/>
              <a:t>the US </a:t>
            </a:r>
            <a:r>
              <a:rPr sz="3200" dirty="0"/>
              <a:t>/ </a:t>
            </a:r>
            <a:r>
              <a:rPr sz="3200" spc="-5" dirty="0"/>
              <a:t>Proposed Research  Implementation </a:t>
            </a:r>
            <a:r>
              <a:rPr sz="3200" spc="-10" dirty="0"/>
              <a:t>Study</a:t>
            </a:r>
            <a:r>
              <a:rPr sz="3200" b="0" spc="-10" dirty="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4232" y="1913290"/>
            <a:ext cx="7378700" cy="88391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255645" marR="5080" indent="-3243580">
              <a:lnSpc>
                <a:spcPct val="101200"/>
              </a:lnSpc>
              <a:spcBef>
                <a:spcPts val="60"/>
              </a:spcBef>
            </a:pPr>
            <a:r>
              <a:rPr sz="2800" dirty="0">
                <a:latin typeface="Calibri"/>
                <a:cs typeface="Calibri"/>
              </a:rPr>
              <a:t>clinical &amp; </a:t>
            </a:r>
            <a:r>
              <a:rPr sz="2800" spc="-5" dirty="0">
                <a:latin typeface="Calibri"/>
                <a:cs typeface="Calibri"/>
              </a:rPr>
              <a:t>community care </a:t>
            </a:r>
            <a:r>
              <a:rPr sz="2800" dirty="0">
                <a:latin typeface="Calibri"/>
                <a:cs typeface="Calibri"/>
              </a:rPr>
              <a:t>&amp; </a:t>
            </a:r>
            <a:r>
              <a:rPr sz="2800" spc="-5" dirty="0">
                <a:latin typeface="Calibri"/>
                <a:cs typeface="Calibri"/>
              </a:rPr>
              <a:t>services </a:t>
            </a:r>
            <a:r>
              <a:rPr sz="2800" dirty="0">
                <a:latin typeface="Calibri"/>
                <a:cs typeface="Calibri"/>
              </a:rPr>
              <a:t>needs, </a:t>
            </a:r>
            <a:r>
              <a:rPr sz="2800" spc="-5" dirty="0">
                <a:latin typeface="Calibri"/>
                <a:cs typeface="Calibri"/>
              </a:rPr>
              <a:t>unmet  needs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2262" y="4303013"/>
            <a:ext cx="6240145" cy="173990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405"/>
              </a:spcBef>
            </a:pPr>
            <a:r>
              <a:rPr sz="2700" spc="-5" dirty="0">
                <a:solidFill>
                  <a:srgbClr val="898989"/>
                </a:solidFill>
                <a:latin typeface="Calibri"/>
                <a:cs typeface="Calibri"/>
              </a:rPr>
              <a:t>Jules </a:t>
            </a:r>
            <a:r>
              <a:rPr sz="2700" dirty="0">
                <a:solidFill>
                  <a:srgbClr val="898989"/>
                </a:solidFill>
                <a:latin typeface="Calibri"/>
                <a:cs typeface="Calibri"/>
              </a:rPr>
              <a:t>Levin</a:t>
            </a:r>
            <a:endParaRPr sz="2700" dirty="0">
              <a:latin typeface="Calibri"/>
              <a:cs typeface="Calibri"/>
            </a:endParaRPr>
          </a:p>
          <a:p>
            <a:pPr marL="12700" marR="5080" algn="ctr">
              <a:lnSpc>
                <a:spcPts val="2850"/>
              </a:lnSpc>
              <a:spcBef>
                <a:spcPts val="730"/>
              </a:spcBef>
            </a:pPr>
            <a:r>
              <a:rPr sz="2700" dirty="0">
                <a:solidFill>
                  <a:srgbClr val="898989"/>
                </a:solidFill>
                <a:latin typeface="Calibri"/>
                <a:cs typeface="Calibri"/>
              </a:rPr>
              <a:t>Executive </a:t>
            </a:r>
            <a:r>
              <a:rPr sz="2700" spc="-5" dirty="0">
                <a:solidFill>
                  <a:srgbClr val="898989"/>
                </a:solidFill>
                <a:latin typeface="Calibri"/>
                <a:cs typeface="Calibri"/>
              </a:rPr>
              <a:t>Director, founder </a:t>
            </a:r>
            <a:r>
              <a:rPr sz="2700" dirty="0">
                <a:solidFill>
                  <a:srgbClr val="898989"/>
                </a:solidFill>
                <a:latin typeface="Calibri"/>
                <a:cs typeface="Calibri"/>
              </a:rPr>
              <a:t>NATAP, </a:t>
            </a:r>
            <a:r>
              <a:rPr sz="2700" spc="-5" dirty="0">
                <a:solidFill>
                  <a:srgbClr val="898989"/>
                </a:solidFill>
                <a:latin typeface="Calibri"/>
                <a:cs typeface="Calibri"/>
              </a:rPr>
              <a:t>National  </a:t>
            </a:r>
            <a:r>
              <a:rPr sz="2700" dirty="0">
                <a:solidFill>
                  <a:srgbClr val="898989"/>
                </a:solidFill>
                <a:latin typeface="Calibri"/>
                <a:cs typeface="Calibri"/>
              </a:rPr>
              <a:t>AIDS </a:t>
            </a:r>
            <a:r>
              <a:rPr sz="2700" spc="-5" dirty="0">
                <a:solidFill>
                  <a:srgbClr val="898989"/>
                </a:solidFill>
                <a:latin typeface="Calibri"/>
                <a:cs typeface="Calibri"/>
              </a:rPr>
              <a:t>Treatment Ad</a:t>
            </a:r>
            <a:r>
              <a:rPr lang="en-US" sz="2700" spc="-5" dirty="0">
                <a:solidFill>
                  <a:srgbClr val="898989"/>
                </a:solidFill>
                <a:latin typeface="Calibri"/>
                <a:cs typeface="Calibri"/>
              </a:rPr>
              <a:t>vo</a:t>
            </a:r>
            <a:r>
              <a:rPr sz="2700" spc="-5" dirty="0">
                <a:solidFill>
                  <a:srgbClr val="898989"/>
                </a:solidFill>
                <a:latin typeface="Calibri"/>
                <a:cs typeface="Calibri"/>
              </a:rPr>
              <a:t>cacy Project</a:t>
            </a:r>
            <a:endParaRPr sz="27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27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www.natap.org</a:t>
            </a:r>
            <a:endParaRPr sz="27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8668" y="567649"/>
            <a:ext cx="700849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5" dirty="0"/>
              <a:t>Older Patient Concerns </a:t>
            </a:r>
            <a:r>
              <a:rPr sz="2900" dirty="0"/>
              <a:t>&amp; </a:t>
            </a:r>
            <a:r>
              <a:rPr sz="2900" spc="-5" dirty="0"/>
              <a:t>Needs in Clinic</a:t>
            </a:r>
            <a:r>
              <a:rPr sz="2900" spc="-45" dirty="0"/>
              <a:t> </a:t>
            </a:r>
            <a:r>
              <a:rPr sz="2900" spc="-5" dirty="0"/>
              <a:t>Now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3833812" y="999449"/>
            <a:ext cx="234251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5" dirty="0">
                <a:latin typeface="Calibri"/>
                <a:cs typeface="Calibri"/>
              </a:rPr>
              <a:t>Care </a:t>
            </a:r>
            <a:r>
              <a:rPr sz="2900" dirty="0">
                <a:latin typeface="Calibri"/>
                <a:cs typeface="Calibri"/>
              </a:rPr>
              <a:t>&amp;</a:t>
            </a:r>
            <a:r>
              <a:rPr sz="2900" spc="-45" dirty="0">
                <a:latin typeface="Calibri"/>
                <a:cs typeface="Calibri"/>
              </a:rPr>
              <a:t> </a:t>
            </a:r>
            <a:r>
              <a:rPr sz="2900" spc="-5" dirty="0">
                <a:latin typeface="Calibri"/>
                <a:cs typeface="Calibri"/>
              </a:rPr>
              <a:t>Services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0796" y="1355036"/>
            <a:ext cx="7843520" cy="77724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55600" marR="5080" indent="-342900">
              <a:lnSpc>
                <a:spcPts val="1900"/>
              </a:lnSpc>
              <a:spcBef>
                <a:spcPts val="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Mental Disability Health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Services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&amp; Substance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Abuse</a:t>
            </a:r>
            <a:r>
              <a:rPr sz="1600" b="1" spc="-5" dirty="0">
                <a:latin typeface="Calibri"/>
                <a:cs typeface="Calibri"/>
              </a:rPr>
              <a:t>: </a:t>
            </a:r>
            <a:r>
              <a:rPr sz="1600" dirty="0">
                <a:latin typeface="Calibri"/>
                <a:cs typeface="Calibri"/>
              </a:rPr>
              <a:t>In NYC/Mt Sinai </a:t>
            </a:r>
            <a:r>
              <a:rPr sz="1600" spc="-5" dirty="0">
                <a:latin typeface="Calibri"/>
                <a:cs typeface="Calibri"/>
              </a:rPr>
              <a:t>“most older  HIV+ have some degree of cognitive impairment” </a:t>
            </a:r>
            <a:r>
              <a:rPr sz="1600" dirty="0">
                <a:latin typeface="Calibri"/>
                <a:cs typeface="Calibri"/>
              </a:rPr>
              <a:t>Yet </a:t>
            </a:r>
            <a:r>
              <a:rPr sz="1600" spc="-5" dirty="0">
                <a:latin typeface="Calibri"/>
                <a:cs typeface="Calibri"/>
              </a:rPr>
              <a:t>Mental Health Services provision/  insurance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spotty.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0796" y="2385006"/>
            <a:ext cx="7866380" cy="4897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Physical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disability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700">
              <a:latin typeface="Calibri"/>
              <a:cs typeface="Calibri"/>
            </a:endParaRPr>
          </a:p>
          <a:p>
            <a:pPr marL="355600" marR="5080" indent="-342900">
              <a:lnSpc>
                <a:spcPct val="1014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STIGMA, self-stigma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- </a:t>
            </a:r>
            <a:r>
              <a:rPr sz="1600" b="1" spc="-5" dirty="0">
                <a:latin typeface="Calibri"/>
                <a:cs typeface="Calibri"/>
              </a:rPr>
              <a:t>all these </a:t>
            </a:r>
            <a:r>
              <a:rPr sz="1600" spc="-5" dirty="0">
                <a:latin typeface="Calibri"/>
                <a:cs typeface="Calibri"/>
              </a:rPr>
              <a:t>rise </a:t>
            </a:r>
            <a:r>
              <a:rPr sz="1600" dirty="0">
                <a:latin typeface="Calibri"/>
                <a:cs typeface="Calibri"/>
              </a:rPr>
              <a:t>to New Levels in </a:t>
            </a:r>
            <a:r>
              <a:rPr sz="1600" spc="-5" dirty="0">
                <a:latin typeface="Calibri"/>
                <a:cs typeface="Calibri"/>
              </a:rPr>
              <a:t>older 65+. </a:t>
            </a:r>
            <a:r>
              <a:rPr sz="1600" b="1" dirty="0">
                <a:latin typeface="Calibri"/>
                <a:cs typeface="Calibri"/>
              </a:rPr>
              <a:t>is </a:t>
            </a:r>
            <a:r>
              <a:rPr sz="1600" b="1" spc="-5" dirty="0">
                <a:latin typeface="Calibri"/>
                <a:cs typeface="Calibri"/>
              </a:rPr>
              <a:t>MUCH </a:t>
            </a:r>
            <a:r>
              <a:rPr sz="1600" b="1" dirty="0">
                <a:latin typeface="Calibri"/>
                <a:cs typeface="Calibri"/>
              </a:rPr>
              <a:t>greater </a:t>
            </a:r>
            <a:r>
              <a:rPr sz="1600" dirty="0">
                <a:latin typeface="Calibri"/>
                <a:cs typeface="Calibri"/>
              </a:rPr>
              <a:t>in </a:t>
            </a:r>
            <a:r>
              <a:rPr sz="1600" spc="-5" dirty="0">
                <a:latin typeface="Calibri"/>
                <a:cs typeface="Calibri"/>
              </a:rPr>
              <a:t>60+:  </a:t>
            </a:r>
            <a:r>
              <a:rPr sz="1600" dirty="0">
                <a:latin typeface="Calibri"/>
                <a:cs typeface="Calibri"/>
              </a:rPr>
              <a:t>self-stigma, </a:t>
            </a:r>
            <a:r>
              <a:rPr sz="1600" spc="-5" dirty="0">
                <a:latin typeface="Calibri"/>
                <a:cs typeface="Calibri"/>
              </a:rPr>
              <a:t>blame, abandonment </a:t>
            </a:r>
            <a:r>
              <a:rPr sz="1600" dirty="0">
                <a:latin typeface="Calibri"/>
                <a:cs typeface="Calibri"/>
              </a:rPr>
              <a:t>by all including </a:t>
            </a:r>
            <a:r>
              <a:rPr sz="1600" spc="-5" dirty="0">
                <a:latin typeface="Calibri"/>
                <a:cs typeface="Calibri"/>
              </a:rPr>
              <a:t>healthcare, advocates, </a:t>
            </a:r>
            <a:r>
              <a:rPr sz="1600" dirty="0">
                <a:latin typeface="Calibri"/>
                <a:cs typeface="Calibri"/>
              </a:rPr>
              <a:t>govt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officials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650">
              <a:latin typeface="Calibri"/>
              <a:cs typeface="Calibri"/>
            </a:endParaRPr>
          </a:p>
          <a:p>
            <a:pPr marL="355600" marR="781050" indent="-342900">
              <a:lnSpc>
                <a:spcPct val="1014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dirty="0">
                <a:latin typeface="Calibri"/>
                <a:cs typeface="Calibri"/>
              </a:rPr>
              <a:t>Navigating healthcare </a:t>
            </a:r>
            <a:r>
              <a:rPr sz="1800" b="1" spc="-5" dirty="0">
                <a:latin typeface="Calibri"/>
                <a:cs typeface="Calibri"/>
              </a:rPr>
              <a:t>system</a:t>
            </a:r>
            <a:r>
              <a:rPr sz="1600" b="1" spc="-5" dirty="0">
                <a:latin typeface="Calibri"/>
                <a:cs typeface="Calibri"/>
              </a:rPr>
              <a:t>. </a:t>
            </a:r>
            <a:r>
              <a:rPr sz="1600" dirty="0">
                <a:latin typeface="Calibri"/>
                <a:cs typeface="Calibri"/>
              </a:rPr>
              <a:t>unable to get to medical visit- </a:t>
            </a:r>
            <a:r>
              <a:rPr sz="1600" spc="-5" dirty="0">
                <a:latin typeface="Calibri"/>
                <a:cs typeface="Calibri"/>
              </a:rPr>
              <a:t>wait months for  appointments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dirty="0">
                <a:latin typeface="Calibri"/>
                <a:cs typeface="Calibri"/>
              </a:rPr>
              <a:t>Healthcare literacy, </a:t>
            </a:r>
            <a:r>
              <a:rPr sz="1800" b="1" spc="-5" dirty="0">
                <a:latin typeface="Calibri"/>
                <a:cs typeface="Calibri"/>
              </a:rPr>
              <a:t>access</a:t>
            </a:r>
            <a:r>
              <a:rPr sz="1600" spc="-5" dirty="0">
                <a:latin typeface="Calibri"/>
                <a:cs typeface="Calibri"/>
              </a:rPr>
              <a:t>, </a:t>
            </a:r>
            <a:r>
              <a:rPr sz="1600" b="1" dirty="0">
                <a:latin typeface="Calibri"/>
                <a:cs typeface="Calibri"/>
              </a:rPr>
              <a:t>understanding </a:t>
            </a:r>
            <a:r>
              <a:rPr sz="1600" b="1" spc="-5" dirty="0">
                <a:latin typeface="Calibri"/>
                <a:cs typeface="Calibri"/>
              </a:rPr>
              <a:t>lacking </a:t>
            </a:r>
            <a:r>
              <a:rPr sz="1600" b="1" dirty="0">
                <a:latin typeface="Calibri"/>
                <a:cs typeface="Calibri"/>
              </a:rPr>
              <a:t>in all despite education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level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7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5" dirty="0">
                <a:latin typeface="Calibri"/>
                <a:cs typeface="Calibri"/>
              </a:rPr>
              <a:t>Cognitive impairment</a:t>
            </a:r>
            <a:endParaRPr sz="1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280"/>
              </a:spcBef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sz="1600" spc="-5" dirty="0">
                <a:latin typeface="Calibri"/>
                <a:cs typeface="Calibri"/>
              </a:rPr>
              <a:t>Frailty</a:t>
            </a:r>
            <a:endParaRPr sz="16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280"/>
              </a:spcBef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sz="1600" spc="-5" dirty="0">
                <a:latin typeface="Calibri"/>
                <a:cs typeface="Calibri"/>
              </a:rPr>
              <a:t>Gait/walking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Impairments</a:t>
            </a:r>
            <a:endParaRPr sz="16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180"/>
              </a:spcBef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sz="1600" spc="-5" dirty="0">
                <a:latin typeface="Calibri"/>
                <a:cs typeface="Calibri"/>
              </a:rPr>
              <a:t>Osteoporosis, </a:t>
            </a:r>
            <a:r>
              <a:rPr sz="1600" dirty="0">
                <a:latin typeface="Calibri"/>
                <a:cs typeface="Calibri"/>
              </a:rPr>
              <a:t>falls, </a:t>
            </a:r>
            <a:r>
              <a:rPr sz="1600" spc="-5" dirty="0">
                <a:latin typeface="Calibri"/>
                <a:cs typeface="Calibri"/>
              </a:rPr>
              <a:t>fractures Increase </a:t>
            </a:r>
            <a:r>
              <a:rPr sz="1600" dirty="0">
                <a:latin typeface="Calibri"/>
                <a:cs typeface="Calibri"/>
              </a:rPr>
              <a:t>– disability &amp; </a:t>
            </a:r>
            <a:r>
              <a:rPr sz="1600" b="1" spc="-5" dirty="0">
                <a:latin typeface="Calibri"/>
                <a:cs typeface="Calibri"/>
              </a:rPr>
              <a:t>mortality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increased</a:t>
            </a:r>
            <a:endParaRPr sz="1600">
              <a:latin typeface="Calibri"/>
              <a:cs typeface="Calibri"/>
            </a:endParaRPr>
          </a:p>
          <a:p>
            <a:pPr marL="801370" lvl="1" indent="-332105">
              <a:lnSpc>
                <a:spcPct val="100000"/>
              </a:lnSpc>
              <a:spcBef>
                <a:spcPts val="280"/>
              </a:spcBef>
              <a:buFont typeface="Arial"/>
              <a:buChar char="–"/>
              <a:tabLst>
                <a:tab pos="801370" algn="l"/>
                <a:tab pos="802005" algn="l"/>
              </a:tabLst>
            </a:pPr>
            <a:r>
              <a:rPr sz="1600" spc="-5" dirty="0">
                <a:latin typeface="Calibri"/>
                <a:cs typeface="Calibri"/>
              </a:rPr>
              <a:t>homebound</a:t>
            </a:r>
            <a:endParaRPr sz="1600">
              <a:latin typeface="Calibri"/>
              <a:cs typeface="Calibri"/>
            </a:endParaRPr>
          </a:p>
          <a:p>
            <a:pPr marL="801370" lvl="1" indent="-332105">
              <a:lnSpc>
                <a:spcPct val="100000"/>
              </a:lnSpc>
              <a:spcBef>
                <a:spcPts val="280"/>
              </a:spcBef>
              <a:buFont typeface="Arial"/>
              <a:buChar char="–"/>
              <a:tabLst>
                <a:tab pos="801370" algn="l"/>
                <a:tab pos="802005" algn="l"/>
              </a:tabLst>
            </a:pPr>
            <a:r>
              <a:rPr sz="1600" dirty="0">
                <a:latin typeface="Calibri"/>
                <a:cs typeface="Calibri"/>
              </a:rPr>
              <a:t>mentally &amp; </a:t>
            </a:r>
            <a:r>
              <a:rPr sz="1600" spc="-5" dirty="0">
                <a:latin typeface="Calibri"/>
                <a:cs typeface="Calibri"/>
              </a:rPr>
              <a:t>physically </a:t>
            </a:r>
            <a:r>
              <a:rPr sz="1600" dirty="0">
                <a:latin typeface="Calibri"/>
                <a:cs typeface="Calibri"/>
              </a:rPr>
              <a:t>challenged, </a:t>
            </a:r>
            <a:r>
              <a:rPr sz="1600" spc="-5" dirty="0">
                <a:latin typeface="Calibri"/>
                <a:cs typeface="Calibri"/>
              </a:rPr>
              <a:t>impaired,</a:t>
            </a:r>
            <a:r>
              <a:rPr sz="1600" dirty="0">
                <a:latin typeface="Calibri"/>
                <a:cs typeface="Calibri"/>
              </a:rPr>
              <a:t> disabled</a:t>
            </a:r>
            <a:endParaRPr sz="1600">
              <a:latin typeface="Calibri"/>
              <a:cs typeface="Calibri"/>
            </a:endParaRPr>
          </a:p>
          <a:p>
            <a:pPr marL="801370" lvl="1" indent="-332105">
              <a:lnSpc>
                <a:spcPct val="100000"/>
              </a:lnSpc>
              <a:spcBef>
                <a:spcPts val="180"/>
              </a:spcBef>
              <a:buFont typeface="Arial"/>
              <a:buChar char="–"/>
              <a:tabLst>
                <a:tab pos="801370" algn="l"/>
                <a:tab pos="802005" algn="l"/>
              </a:tabLst>
            </a:pPr>
            <a:r>
              <a:rPr sz="1600" dirty="0">
                <a:latin typeface="Calibri"/>
                <a:cs typeface="Calibri"/>
              </a:rPr>
              <a:t>unable to </a:t>
            </a:r>
            <a:r>
              <a:rPr sz="1600" spc="-5" dirty="0">
                <a:latin typeface="Calibri"/>
                <a:cs typeface="Calibri"/>
              </a:rPr>
              <a:t>perform normal </a:t>
            </a:r>
            <a:r>
              <a:rPr sz="1600" dirty="0">
                <a:latin typeface="Calibri"/>
                <a:cs typeface="Calibri"/>
              </a:rPr>
              <a:t>daily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activities</a:t>
            </a:r>
            <a:endParaRPr sz="1600">
              <a:latin typeface="Calibri"/>
              <a:cs typeface="Calibri"/>
            </a:endParaRPr>
          </a:p>
          <a:p>
            <a:pPr marL="801370" lvl="1" indent="-332105">
              <a:lnSpc>
                <a:spcPct val="100000"/>
              </a:lnSpc>
              <a:spcBef>
                <a:spcPts val="280"/>
              </a:spcBef>
              <a:buFont typeface="Arial"/>
              <a:buChar char="–"/>
              <a:tabLst>
                <a:tab pos="801370" algn="l"/>
                <a:tab pos="802005" algn="l"/>
              </a:tabLst>
            </a:pPr>
            <a:r>
              <a:rPr sz="1600" spc="-5" dirty="0">
                <a:latin typeface="Calibri"/>
                <a:cs typeface="Calibri"/>
              </a:rPr>
              <a:t>socially isolated,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lonely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4438" y="955358"/>
            <a:ext cx="665543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spc="-5" dirty="0">
                <a:latin typeface="Calibri"/>
                <a:cs typeface="Calibri"/>
              </a:rPr>
              <a:t>Older/Aged </a:t>
            </a:r>
            <a:r>
              <a:rPr sz="4400" b="0" dirty="0">
                <a:latin typeface="Calibri"/>
                <a:cs typeface="Calibri"/>
              </a:rPr>
              <a:t>Patient</a:t>
            </a:r>
            <a:r>
              <a:rPr sz="4400" b="0" spc="-30" dirty="0">
                <a:latin typeface="Calibri"/>
                <a:cs typeface="Calibri"/>
              </a:rPr>
              <a:t> </a:t>
            </a:r>
            <a:r>
              <a:rPr sz="4400" b="0" spc="-5" dirty="0">
                <a:latin typeface="Calibri"/>
                <a:cs typeface="Calibri"/>
              </a:rPr>
              <a:t>Concerns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2037079"/>
            <a:ext cx="7855584" cy="438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5" dirty="0">
                <a:latin typeface="Calibri"/>
                <a:cs typeface="Calibri"/>
              </a:rPr>
              <a:t>PHYSICAL DISABILITY </a:t>
            </a:r>
            <a:r>
              <a:rPr sz="2100" b="1" dirty="0">
                <a:latin typeface="Calibri"/>
                <a:cs typeface="Calibri"/>
              </a:rPr>
              <a:t>/ </a:t>
            </a:r>
            <a:r>
              <a:rPr sz="2100" b="1" spc="-5" dirty="0">
                <a:latin typeface="Calibri"/>
                <a:cs typeface="Calibri"/>
              </a:rPr>
              <a:t>Unable </a:t>
            </a:r>
            <a:r>
              <a:rPr sz="2100" b="1" dirty="0">
                <a:latin typeface="Calibri"/>
                <a:cs typeface="Calibri"/>
              </a:rPr>
              <a:t>to </a:t>
            </a:r>
            <a:r>
              <a:rPr sz="2100" b="1" spc="-5" dirty="0">
                <a:latin typeface="Calibri"/>
                <a:cs typeface="Calibri"/>
              </a:rPr>
              <a:t>Perform </a:t>
            </a:r>
            <a:r>
              <a:rPr sz="2100" b="1" dirty="0">
                <a:latin typeface="Calibri"/>
                <a:cs typeface="Calibri"/>
              </a:rPr>
              <a:t>Normal Daily</a:t>
            </a:r>
            <a:r>
              <a:rPr sz="2100" b="1" spc="45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Activities: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libri"/>
                <a:cs typeface="Calibri"/>
              </a:rPr>
              <a:t>Fatigue, </a:t>
            </a:r>
            <a:r>
              <a:rPr sz="2000" b="1" dirty="0">
                <a:latin typeface="Calibri"/>
                <a:cs typeface="Calibri"/>
              </a:rPr>
              <a:t>low energy (mitochondria damage?)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Neuropathy, pain, opioid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use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libri"/>
                <a:cs typeface="Calibri"/>
              </a:rPr>
              <a:t>Fatty liver</a:t>
            </a:r>
            <a:r>
              <a:rPr sz="2000" b="1" dirty="0">
                <a:latin typeface="Calibri"/>
                <a:cs typeface="Calibri"/>
              </a:rPr>
              <a:t> ignored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libri"/>
                <a:cs typeface="Calibri"/>
              </a:rPr>
              <a:t>Unable </a:t>
            </a:r>
            <a:r>
              <a:rPr sz="2000" b="1" dirty="0">
                <a:latin typeface="Calibri"/>
                <a:cs typeface="Calibri"/>
              </a:rPr>
              <a:t>to pay bills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(evicted),</a:t>
            </a:r>
            <a:endParaRPr sz="2000">
              <a:latin typeface="Calibri"/>
              <a:cs typeface="Calibri"/>
            </a:endParaRPr>
          </a:p>
          <a:p>
            <a:pPr marL="412750" indent="-400685">
              <a:lnSpc>
                <a:spcPct val="100000"/>
              </a:lnSpc>
              <a:spcBef>
                <a:spcPts val="400"/>
              </a:spcBef>
              <a:buSzPct val="95000"/>
              <a:buFont typeface="Wingdings"/>
              <a:buChar char=""/>
              <a:tabLst>
                <a:tab pos="412750" algn="l"/>
                <a:tab pos="413384" algn="l"/>
              </a:tabLst>
            </a:pPr>
            <a:r>
              <a:rPr sz="2000" b="1" dirty="0">
                <a:latin typeface="Calibri"/>
                <a:cs typeface="Calibri"/>
              </a:rPr>
              <a:t>shop for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food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libri"/>
                <a:cs typeface="Calibri"/>
              </a:rPr>
              <a:t>Anxiety </a:t>
            </a:r>
            <a:r>
              <a:rPr sz="2000" b="1" dirty="0">
                <a:latin typeface="Calibri"/>
                <a:cs typeface="Calibri"/>
              </a:rPr>
              <a:t>ridden, </a:t>
            </a:r>
            <a:r>
              <a:rPr sz="2000" b="1" spc="-5" dirty="0">
                <a:latin typeface="Calibri"/>
                <a:cs typeface="Calibri"/>
              </a:rPr>
              <a:t>scared</a:t>
            </a:r>
            <a:endParaRPr sz="2000">
              <a:latin typeface="Calibri"/>
              <a:cs typeface="Calibri"/>
            </a:endParaRPr>
          </a:p>
          <a:p>
            <a:pPr marL="471805">
              <a:lnSpc>
                <a:spcPct val="100000"/>
              </a:lnSpc>
              <a:spcBef>
                <a:spcPts val="300"/>
              </a:spcBef>
            </a:pPr>
            <a:r>
              <a:rPr sz="2000" dirty="0">
                <a:latin typeface="Calibri"/>
                <a:cs typeface="Calibri"/>
              </a:rPr>
              <a:t>- feel</a:t>
            </a:r>
            <a:r>
              <a:rPr sz="2000" spc="-5" dirty="0">
                <a:latin typeface="Calibri"/>
                <a:cs typeface="Calibri"/>
              </a:rPr>
              <a:t> abandoned</a:t>
            </a:r>
            <a:endParaRPr sz="2000">
              <a:latin typeface="Calibri"/>
              <a:cs typeface="Calibri"/>
            </a:endParaRPr>
          </a:p>
          <a:p>
            <a:pPr marL="414655">
              <a:lnSpc>
                <a:spcPct val="100000"/>
              </a:lnSpc>
              <a:spcBef>
                <a:spcPts val="300"/>
              </a:spcBef>
            </a:pPr>
            <a:r>
              <a:rPr sz="2000" dirty="0">
                <a:latin typeface="Calibri"/>
                <a:cs typeface="Calibri"/>
              </a:rPr>
              <a:t>-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depressed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ts val="2000"/>
              </a:lnSpc>
              <a:spcBef>
                <a:spcPts val="700"/>
              </a:spcBef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5" dirty="0">
                <a:latin typeface="Calibri"/>
                <a:cs typeface="Calibri"/>
              </a:rPr>
              <a:t>Deprescribing </a:t>
            </a:r>
            <a:r>
              <a:rPr sz="2000" b="1" spc="-5" dirty="0">
                <a:latin typeface="Calibri"/>
                <a:cs typeface="Calibri"/>
              </a:rPr>
              <a:t>POLYPHARMACY</a:t>
            </a:r>
            <a:r>
              <a:rPr sz="2000" spc="-5" dirty="0">
                <a:latin typeface="Calibri"/>
                <a:cs typeface="Calibri"/>
              </a:rPr>
              <a:t>, </a:t>
            </a:r>
            <a:r>
              <a:rPr sz="2000" b="1" spc="-5" dirty="0">
                <a:latin typeface="Calibri"/>
                <a:cs typeface="Calibri"/>
              </a:rPr>
              <a:t>ADHERENCE</a:t>
            </a:r>
            <a:r>
              <a:rPr sz="2000" spc="-5" dirty="0">
                <a:latin typeface="Calibri"/>
                <a:cs typeface="Calibri"/>
              </a:rPr>
              <a:t>: what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5" dirty="0">
                <a:latin typeface="Calibri"/>
                <a:cs typeface="Calibri"/>
              </a:rPr>
              <a:t>adherence </a:t>
            </a:r>
            <a:r>
              <a:rPr sz="2000" dirty="0">
                <a:latin typeface="Calibri"/>
                <a:cs typeface="Calibri"/>
              </a:rPr>
              <a:t>level in  </a:t>
            </a:r>
            <a:r>
              <a:rPr sz="2000" spc="-5" dirty="0">
                <a:latin typeface="Calibri"/>
                <a:cs typeface="Calibri"/>
              </a:rPr>
              <a:t>older HIV+ &gt;65 with multicomorbidities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?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libri"/>
                <a:cs typeface="Calibri"/>
              </a:rPr>
              <a:t>Cancers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4057" y="955358"/>
            <a:ext cx="57359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dirty="0">
                <a:latin typeface="Calibri"/>
                <a:cs typeface="Calibri"/>
              </a:rPr>
              <a:t>New </a:t>
            </a:r>
            <a:r>
              <a:rPr sz="4400" b="0" spc="-5" dirty="0">
                <a:latin typeface="Calibri"/>
                <a:cs typeface="Calibri"/>
              </a:rPr>
              <a:t>Care </a:t>
            </a:r>
            <a:r>
              <a:rPr sz="4400" b="0" dirty="0">
                <a:latin typeface="Calibri"/>
                <a:cs typeface="Calibri"/>
              </a:rPr>
              <a:t>Model</a:t>
            </a:r>
            <a:r>
              <a:rPr sz="4400" b="0" spc="-80" dirty="0">
                <a:latin typeface="Calibri"/>
                <a:cs typeface="Calibri"/>
              </a:rPr>
              <a:t> </a:t>
            </a:r>
            <a:r>
              <a:rPr sz="4400" b="0" dirty="0">
                <a:latin typeface="Calibri"/>
                <a:cs typeface="Calibri"/>
              </a:rPr>
              <a:t>Needed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2027428"/>
            <a:ext cx="7928609" cy="162306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Despite RWCA services many are </a:t>
            </a:r>
            <a:r>
              <a:rPr sz="2400" dirty="0">
                <a:latin typeface="Calibri"/>
                <a:cs typeface="Calibri"/>
              </a:rPr>
              <a:t>NOT getting needs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met.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101099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We </a:t>
            </a:r>
            <a:r>
              <a:rPr sz="2400" dirty="0">
                <a:latin typeface="Calibri"/>
                <a:cs typeface="Calibri"/>
              </a:rPr>
              <a:t>need to </a:t>
            </a:r>
            <a:r>
              <a:rPr sz="2400" spc="-5" dirty="0">
                <a:latin typeface="Calibri"/>
                <a:cs typeface="Calibri"/>
              </a:rPr>
              <a:t>structure Care </a:t>
            </a:r>
            <a:r>
              <a:rPr sz="2400" dirty="0">
                <a:latin typeface="Calibri"/>
                <a:cs typeface="Calibri"/>
              </a:rPr>
              <a:t>in the clinic and </a:t>
            </a:r>
            <a:r>
              <a:rPr sz="2400" spc="-5" dirty="0">
                <a:latin typeface="Calibri"/>
                <a:cs typeface="Calibri"/>
              </a:rPr>
              <a:t>community </a:t>
            </a:r>
            <a:r>
              <a:rPr sz="2400" dirty="0">
                <a:latin typeface="Calibri"/>
                <a:cs typeface="Calibri"/>
              </a:rPr>
              <a:t>in the  USA to </a:t>
            </a:r>
            <a:r>
              <a:rPr sz="2400" spc="-5" dirty="0">
                <a:latin typeface="Calibri"/>
                <a:cs typeface="Calibri"/>
              </a:rPr>
              <a:t>meet </a:t>
            </a:r>
            <a:r>
              <a:rPr sz="2400" dirty="0">
                <a:latin typeface="Calibri"/>
                <a:cs typeface="Calibri"/>
              </a:rPr>
              <a:t>the changing needs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HIV </a:t>
            </a:r>
            <a:r>
              <a:rPr sz="2400" dirty="0">
                <a:latin typeface="Calibri"/>
                <a:cs typeface="Calibri"/>
              </a:rPr>
              <a:t>patient  </a:t>
            </a:r>
            <a:r>
              <a:rPr sz="2400" spc="-5" dirty="0">
                <a:latin typeface="Calibri"/>
                <a:cs typeface="Calibri"/>
              </a:rPr>
              <a:t>population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care who are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aging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1778" y="782881"/>
            <a:ext cx="48234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Implementation </a:t>
            </a:r>
            <a:r>
              <a:rPr sz="2800" dirty="0"/>
              <a:t>Study</a:t>
            </a:r>
            <a:r>
              <a:rPr sz="2800" spc="-35" dirty="0"/>
              <a:t> </a:t>
            </a:r>
            <a:r>
              <a:rPr sz="2800" dirty="0"/>
              <a:t>Proposed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993139" y="1473867"/>
            <a:ext cx="8014970" cy="542226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647700" marR="479425" indent="-457200">
              <a:lnSpc>
                <a:spcPct val="78700"/>
              </a:lnSpc>
              <a:spcBef>
                <a:spcPts val="560"/>
              </a:spcBef>
              <a:buFont typeface="Wingdings"/>
              <a:buChar char=""/>
              <a:tabLst>
                <a:tab pos="647065" algn="l"/>
                <a:tab pos="647700" algn="l"/>
              </a:tabLst>
            </a:pPr>
            <a:r>
              <a:rPr sz="1800" dirty="0">
                <a:latin typeface="Calibri"/>
                <a:cs typeface="Calibri"/>
              </a:rPr>
              <a:t>Study </a:t>
            </a:r>
            <a:r>
              <a:rPr sz="1800" spc="-5" dirty="0">
                <a:latin typeface="Calibri"/>
                <a:cs typeface="Calibri"/>
              </a:rPr>
              <a:t>would provide </a:t>
            </a:r>
            <a:r>
              <a:rPr sz="1800" dirty="0">
                <a:latin typeface="Calibri"/>
                <a:cs typeface="Calibri"/>
              </a:rPr>
              <a:t>added </a:t>
            </a:r>
            <a:r>
              <a:rPr sz="1800" spc="-5" dirty="0">
                <a:latin typeface="Calibri"/>
                <a:cs typeface="Calibri"/>
              </a:rPr>
              <a:t>components of care </a:t>
            </a:r>
            <a:r>
              <a:rPr sz="1800" dirty="0">
                <a:latin typeface="Calibri"/>
                <a:cs typeface="Calibri"/>
              </a:rPr>
              <a:t>&amp; </a:t>
            </a:r>
            <a:r>
              <a:rPr sz="1800" spc="-5" dirty="0">
                <a:latin typeface="Calibri"/>
                <a:cs typeface="Calibri"/>
              </a:rPr>
              <a:t>services </a:t>
            </a:r>
            <a:r>
              <a:rPr sz="1800" dirty="0">
                <a:latin typeface="Calibri"/>
                <a:cs typeface="Calibri"/>
              </a:rPr>
              <a:t>and evaluate if  </a:t>
            </a:r>
            <a:r>
              <a:rPr sz="1800" spc="-5" dirty="0">
                <a:latin typeface="Calibri"/>
                <a:cs typeface="Calibri"/>
              </a:rPr>
              <a:t>there </a:t>
            </a:r>
            <a:r>
              <a:rPr sz="1800" dirty="0">
                <a:latin typeface="Calibri"/>
                <a:cs typeface="Calibri"/>
              </a:rPr>
              <a:t>is </a:t>
            </a:r>
            <a:r>
              <a:rPr sz="1800" spc="-5" dirty="0">
                <a:latin typeface="Calibri"/>
                <a:cs typeface="Calibri"/>
              </a:rPr>
              <a:t>improvement over time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QOL:</a:t>
            </a:r>
            <a:endParaRPr sz="1800">
              <a:latin typeface="Calibri"/>
              <a:cs typeface="Calibri"/>
            </a:endParaRPr>
          </a:p>
          <a:p>
            <a:pPr marL="647700" indent="-457200">
              <a:lnSpc>
                <a:spcPct val="100000"/>
              </a:lnSpc>
              <a:spcBef>
                <a:spcPts val="1770"/>
              </a:spcBef>
              <a:buFont typeface="Wingdings"/>
              <a:buChar char=""/>
              <a:tabLst>
                <a:tab pos="647065" algn="l"/>
                <a:tab pos="647700" algn="l"/>
              </a:tabLst>
            </a:pPr>
            <a:r>
              <a:rPr sz="1800" dirty="0">
                <a:latin typeface="Calibri"/>
                <a:cs typeface="Calibri"/>
              </a:rPr>
              <a:t>Evaluate </a:t>
            </a:r>
            <a:r>
              <a:rPr sz="1800" b="1" dirty="0">
                <a:latin typeface="Calibri"/>
                <a:cs typeface="Calibri"/>
              </a:rPr>
              <a:t>New Care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Model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"/>
            </a:pPr>
            <a:endParaRPr sz="1900">
              <a:latin typeface="Calibri"/>
              <a:cs typeface="Calibri"/>
            </a:endParaRPr>
          </a:p>
          <a:p>
            <a:pPr marL="647700" marR="117475" indent="-457200">
              <a:lnSpc>
                <a:spcPct val="77200"/>
              </a:lnSpc>
              <a:buFont typeface="Wingdings"/>
              <a:buChar char=""/>
              <a:tabLst>
                <a:tab pos="647065" algn="l"/>
                <a:tab pos="647700" algn="l"/>
              </a:tabLst>
            </a:pPr>
            <a:r>
              <a:rPr sz="1800" spc="-5" dirty="0">
                <a:latin typeface="Calibri"/>
                <a:cs typeface="Calibri"/>
              </a:rPr>
              <a:t>Does </a:t>
            </a:r>
            <a:r>
              <a:rPr sz="1800" dirty="0">
                <a:latin typeface="Calibri"/>
                <a:cs typeface="Calibri"/>
              </a:rPr>
              <a:t>IT, </a:t>
            </a:r>
            <a:r>
              <a:rPr sz="1800" spc="-5" dirty="0">
                <a:latin typeface="Calibri"/>
                <a:cs typeface="Calibri"/>
              </a:rPr>
              <a:t>telemedicine </a:t>
            </a:r>
            <a:r>
              <a:rPr sz="1800" dirty="0">
                <a:latin typeface="Calibri"/>
                <a:cs typeface="Calibri"/>
              </a:rPr>
              <a:t>&amp; </a:t>
            </a:r>
            <a:r>
              <a:rPr sz="1800" spc="-5" dirty="0">
                <a:latin typeface="Calibri"/>
                <a:cs typeface="Calibri"/>
              </a:rPr>
              <a:t>other care/service components provided through </a:t>
            </a:r>
            <a:r>
              <a:rPr sz="1800" dirty="0">
                <a:latin typeface="Calibri"/>
                <a:cs typeface="Calibri"/>
              </a:rPr>
              <a:t>this  study </a:t>
            </a:r>
            <a:r>
              <a:rPr sz="1800" spc="-5" dirty="0">
                <a:latin typeface="Calibri"/>
                <a:cs typeface="Calibri"/>
              </a:rPr>
              <a:t>improve outcomes </a:t>
            </a:r>
            <a:r>
              <a:rPr sz="1800" dirty="0">
                <a:latin typeface="Calibri"/>
                <a:cs typeface="Calibri"/>
              </a:rPr>
              <a:t>QOL, </a:t>
            </a:r>
            <a:r>
              <a:rPr sz="1800" spc="-5" dirty="0">
                <a:latin typeface="Calibri"/>
                <a:cs typeface="Calibri"/>
              </a:rPr>
              <a:t>compliance,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adherence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30"/>
              </a:lnSpc>
              <a:spcBef>
                <a:spcPts val="1870"/>
              </a:spcBef>
            </a:pPr>
            <a:r>
              <a:rPr sz="1800" b="1" dirty="0">
                <a:latin typeface="Calibri"/>
                <a:cs typeface="Calibri"/>
              </a:rPr>
              <a:t>New Care</a:t>
            </a:r>
            <a:r>
              <a:rPr sz="1800" b="1" spc="-5" dirty="0">
                <a:latin typeface="Calibri"/>
                <a:cs typeface="Calibri"/>
              </a:rPr>
              <a:t> Model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ts val="213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i="1" spc="-5" dirty="0">
                <a:latin typeface="Calibri"/>
                <a:cs typeface="Calibri"/>
              </a:rPr>
              <a:t>Longer visit </a:t>
            </a:r>
            <a:r>
              <a:rPr sz="1800" b="1" i="1" dirty="0">
                <a:latin typeface="Calibri"/>
                <a:cs typeface="Calibri"/>
              </a:rPr>
              <a:t>time </a:t>
            </a:r>
            <a:r>
              <a:rPr sz="1800" spc="-5" dirty="0">
                <a:latin typeface="Calibri"/>
                <a:cs typeface="Calibri"/>
              </a:rPr>
              <a:t>with doctor: </a:t>
            </a:r>
            <a:r>
              <a:rPr sz="1800" dirty="0">
                <a:latin typeface="Calibri"/>
                <a:cs typeface="Calibri"/>
              </a:rPr>
              <a:t>NY </a:t>
            </a:r>
            <a:r>
              <a:rPr sz="1800" spc="-5" dirty="0">
                <a:latin typeface="Calibri"/>
                <a:cs typeface="Calibri"/>
              </a:rPr>
              <a:t>from 20 </a:t>
            </a:r>
            <a:r>
              <a:rPr sz="180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40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minutes;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ts val="2130"/>
              </a:lnSpc>
              <a:spcBef>
                <a:spcPts val="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i="1" spc="-5" dirty="0">
                <a:latin typeface="Calibri"/>
                <a:cs typeface="Calibri"/>
              </a:rPr>
              <a:t>reimbursement </a:t>
            </a:r>
            <a:r>
              <a:rPr sz="1800" spc="-5" dirty="0">
                <a:latin typeface="Calibri"/>
                <a:cs typeface="Calibri"/>
              </a:rPr>
              <a:t>capacity </a:t>
            </a:r>
            <a:r>
              <a:rPr sz="1800" dirty="0">
                <a:latin typeface="Calibri"/>
                <a:cs typeface="Calibri"/>
              </a:rPr>
              <a:t>needed </a:t>
            </a:r>
            <a:r>
              <a:rPr sz="1800" spc="-5" dirty="0">
                <a:latin typeface="Calibri"/>
                <a:cs typeface="Calibri"/>
              </a:rPr>
              <a:t>for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doctor/clinic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ts val="213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i="1" spc="-5" dirty="0">
                <a:latin typeface="Calibri"/>
                <a:cs typeface="Calibri"/>
              </a:rPr>
              <a:t>Geriatric </a:t>
            </a:r>
            <a:r>
              <a:rPr sz="1800" spc="-5" dirty="0">
                <a:latin typeface="Calibri"/>
                <a:cs typeface="Calibri"/>
              </a:rPr>
              <a:t>care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clinic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i="1" spc="-5" dirty="0">
                <a:latin typeface="Calibri"/>
                <a:cs typeface="Calibri"/>
              </a:rPr>
              <a:t>IT/telemedicine </a:t>
            </a:r>
            <a:r>
              <a:rPr sz="1800" dirty="0">
                <a:latin typeface="Calibri"/>
                <a:cs typeface="Calibri"/>
              </a:rPr>
              <a:t>visits to patients; </a:t>
            </a:r>
            <a:r>
              <a:rPr sz="1800" spc="-5" dirty="0">
                <a:latin typeface="Calibri"/>
                <a:cs typeface="Calibri"/>
              </a:rPr>
              <a:t>aging </a:t>
            </a:r>
            <a:r>
              <a:rPr sz="1800" dirty="0">
                <a:latin typeface="Calibri"/>
                <a:cs typeface="Calibri"/>
              </a:rPr>
              <a:t>IT </a:t>
            </a:r>
            <a:r>
              <a:rPr sz="1800" spc="-5" dirty="0">
                <a:latin typeface="Calibri"/>
                <a:cs typeface="Calibri"/>
              </a:rPr>
              <a:t>social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networking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ts val="2130"/>
              </a:lnSpc>
              <a:spcBef>
                <a:spcPts val="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i="1" dirty="0">
                <a:latin typeface="Calibri"/>
                <a:cs typeface="Calibri"/>
              </a:rPr>
              <a:t>Home monitoring: </a:t>
            </a:r>
            <a:r>
              <a:rPr sz="1800" b="1" i="1" spc="-5" dirty="0">
                <a:latin typeface="Calibri"/>
                <a:cs typeface="Calibri"/>
              </a:rPr>
              <a:t>viits,</a:t>
            </a:r>
            <a:r>
              <a:rPr sz="1800" b="1" i="1" spc="-2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telemedicine</a:t>
            </a:r>
            <a:endParaRPr sz="1800">
              <a:latin typeface="Calibri"/>
              <a:cs typeface="Calibri"/>
            </a:endParaRPr>
          </a:p>
          <a:p>
            <a:pPr marL="355600" marR="73025" indent="-342900">
              <a:lnSpc>
                <a:spcPts val="1770"/>
              </a:lnSpc>
              <a:spcBef>
                <a:spcPts val="3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Insufficient care coordination</a:t>
            </a:r>
            <a:r>
              <a:rPr sz="1800" b="1" i="1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 </a:t>
            </a:r>
            <a:r>
              <a:rPr sz="1800" spc="-5" dirty="0">
                <a:latin typeface="Calibri"/>
                <a:cs typeface="Calibri"/>
              </a:rPr>
              <a:t>Better communications between </a:t>
            </a:r>
            <a:r>
              <a:rPr sz="1800" dirty="0">
                <a:latin typeface="Calibri"/>
                <a:cs typeface="Calibri"/>
              </a:rPr>
              <a:t>PCP, specialist &amp;  </a:t>
            </a:r>
            <a:r>
              <a:rPr sz="1800" spc="-5" dirty="0">
                <a:latin typeface="Calibri"/>
                <a:cs typeface="Calibri"/>
              </a:rPr>
              <a:t>PLWH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ts val="21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i="1" spc="-5" dirty="0">
                <a:latin typeface="Calibri"/>
                <a:cs typeface="Calibri"/>
              </a:rPr>
              <a:t>Dedicated aging nurses</a:t>
            </a:r>
            <a:r>
              <a:rPr sz="1800" spc="-5" dirty="0">
                <a:latin typeface="Calibri"/>
                <a:cs typeface="Calibri"/>
              </a:rPr>
              <a:t>, </a:t>
            </a:r>
            <a:r>
              <a:rPr sz="1800" dirty="0">
                <a:latin typeface="Calibri"/>
                <a:cs typeface="Calibri"/>
              </a:rPr>
              <a:t>staff </a:t>
            </a:r>
            <a:r>
              <a:rPr sz="1800" spc="-5" dirty="0">
                <a:latin typeface="Calibri"/>
                <a:cs typeface="Calibri"/>
              </a:rPr>
              <a:t>with low </a:t>
            </a:r>
            <a:r>
              <a:rPr sz="1800" dirty="0">
                <a:latin typeface="Calibri"/>
                <a:cs typeface="Calibri"/>
              </a:rPr>
              <a:t>case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load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ts val="2130"/>
              </a:lnSpc>
              <a:spcBef>
                <a:spcPts val="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i="1" dirty="0">
                <a:latin typeface="Calibri"/>
                <a:cs typeface="Calibri"/>
              </a:rPr>
              <a:t>Education for older </a:t>
            </a:r>
            <a:r>
              <a:rPr sz="1800" b="1" i="1" spc="-5" dirty="0">
                <a:latin typeface="Calibri"/>
                <a:cs typeface="Calibri"/>
              </a:rPr>
              <a:t>PLWH regarding their conditions</a:t>
            </a:r>
            <a:r>
              <a:rPr sz="1800" spc="-5" dirty="0">
                <a:latin typeface="Calibri"/>
                <a:cs typeface="Calibri"/>
              </a:rPr>
              <a:t>: prevention, care,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treatment</a:t>
            </a:r>
            <a:endParaRPr sz="1800">
              <a:latin typeface="Calibri"/>
              <a:cs typeface="Calibri"/>
            </a:endParaRPr>
          </a:p>
          <a:p>
            <a:pPr marL="355600" marR="432434" indent="-342900">
              <a:lnSpc>
                <a:spcPts val="1770"/>
              </a:lnSpc>
              <a:spcBef>
                <a:spcPts val="3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i="1" spc="-5" dirty="0">
                <a:latin typeface="Calibri"/>
                <a:cs typeface="Calibri"/>
              </a:rPr>
              <a:t>Include </a:t>
            </a:r>
            <a:r>
              <a:rPr sz="1800" b="1" i="1" dirty="0">
                <a:latin typeface="Calibri"/>
                <a:cs typeface="Calibri"/>
              </a:rPr>
              <a:t>CAB with </a:t>
            </a:r>
            <a:r>
              <a:rPr sz="1800" b="1" i="1" spc="-5" dirty="0">
                <a:latin typeface="Calibri"/>
                <a:cs typeface="Calibri"/>
              </a:rPr>
              <a:t>PLWH &gt;60 </a:t>
            </a:r>
            <a:r>
              <a:rPr sz="1800" spc="-5" dirty="0">
                <a:latin typeface="Calibri"/>
                <a:cs typeface="Calibri"/>
              </a:rPr>
              <a:t>who represent </a:t>
            </a:r>
            <a:r>
              <a:rPr sz="1800" dirty="0">
                <a:latin typeface="Calibri"/>
                <a:cs typeface="Calibri"/>
              </a:rPr>
              <a:t>this </a:t>
            </a:r>
            <a:r>
              <a:rPr sz="1800" spc="-5" dirty="0">
                <a:latin typeface="Calibri"/>
                <a:cs typeface="Calibri"/>
              </a:rPr>
              <a:t>group “suffering” with </a:t>
            </a:r>
            <a:r>
              <a:rPr sz="1800" dirty="0">
                <a:latin typeface="Calibri"/>
                <a:cs typeface="Calibri"/>
              </a:rPr>
              <a:t>needs,  </a:t>
            </a:r>
            <a:r>
              <a:rPr sz="1800" spc="-5" dirty="0">
                <a:latin typeface="Calibri"/>
                <a:cs typeface="Calibri"/>
              </a:rPr>
              <a:t>unmet </a:t>
            </a:r>
            <a:r>
              <a:rPr sz="1800" dirty="0">
                <a:latin typeface="Calibri"/>
                <a:cs typeface="Calibri"/>
              </a:rPr>
              <a:t>needs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ts val="21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Calibri"/>
                <a:cs typeface="Calibri"/>
              </a:rPr>
              <a:t>Monitor, collect </a:t>
            </a:r>
            <a:r>
              <a:rPr sz="1800" dirty="0">
                <a:latin typeface="Calibri"/>
                <a:cs typeface="Calibri"/>
              </a:rPr>
              <a:t>data &amp; evaluate </a:t>
            </a:r>
            <a:r>
              <a:rPr sz="1800" spc="-5" dirty="0">
                <a:latin typeface="Calibri"/>
                <a:cs typeface="Calibri"/>
              </a:rPr>
              <a:t>impact of </a:t>
            </a:r>
            <a:r>
              <a:rPr sz="1800" b="1" dirty="0">
                <a:latin typeface="Calibri"/>
                <a:cs typeface="Calibri"/>
              </a:rPr>
              <a:t>substance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abuse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0171" y="846781"/>
            <a:ext cx="358330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Research Questions </a:t>
            </a:r>
            <a:r>
              <a:rPr sz="2400" dirty="0"/>
              <a:t>/</a:t>
            </a:r>
            <a:r>
              <a:rPr sz="2400" spc="-10" dirty="0"/>
              <a:t> </a:t>
            </a:r>
            <a:r>
              <a:rPr sz="2400" spc="-5" dirty="0"/>
              <a:t>Needs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9940" y="1385904"/>
            <a:ext cx="8410575" cy="5447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Real-Time </a:t>
            </a:r>
            <a:r>
              <a:rPr sz="1800" spc="-5" dirty="0">
                <a:latin typeface="Arial"/>
                <a:cs typeface="Arial"/>
              </a:rPr>
              <a:t>Data Collection </a:t>
            </a:r>
            <a:r>
              <a:rPr sz="1800" dirty="0">
                <a:latin typeface="Arial"/>
                <a:cs typeface="Arial"/>
              </a:rPr>
              <a:t>&amp; </a:t>
            </a:r>
            <a:r>
              <a:rPr sz="1800" spc="-5" dirty="0">
                <a:latin typeface="Arial"/>
                <a:cs typeface="Arial"/>
              </a:rPr>
              <a:t>reporting, </a:t>
            </a:r>
            <a:r>
              <a:rPr sz="1800" dirty="0">
                <a:latin typeface="Arial"/>
                <a:cs typeface="Arial"/>
              </a:rPr>
              <a:t>Answers in 1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year: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i="1" spc="-5" dirty="0">
                <a:latin typeface="Calibri"/>
                <a:cs typeface="Calibri"/>
              </a:rPr>
              <a:t>Research Question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Examples:</a:t>
            </a:r>
            <a:endParaRPr sz="1800">
              <a:latin typeface="Calibri"/>
              <a:cs typeface="Calibri"/>
            </a:endParaRPr>
          </a:p>
          <a:p>
            <a:pPr marL="12700" marR="120014">
              <a:lnSpc>
                <a:spcPct val="99800"/>
              </a:lnSpc>
              <a:spcBef>
                <a:spcPts val="445"/>
              </a:spcBef>
              <a:buFont typeface="Calibri"/>
              <a:buAutoNum type="arabicPeriod"/>
              <a:tabLst>
                <a:tab pos="241300" algn="l"/>
              </a:tabLst>
            </a:pPr>
            <a:r>
              <a:rPr sz="1800" b="1" spc="-5" dirty="0">
                <a:latin typeface="Calibri"/>
                <a:cs typeface="Calibri"/>
              </a:rPr>
              <a:t>Bone. </a:t>
            </a:r>
            <a:r>
              <a:rPr sz="1800" spc="-5" dirty="0">
                <a:latin typeface="Calibri"/>
                <a:cs typeface="Calibri"/>
              </a:rPr>
              <a:t>Fosamax follow-up; how many have fractures; what are </a:t>
            </a:r>
            <a:r>
              <a:rPr sz="1800" dirty="0">
                <a:latin typeface="Calibri"/>
                <a:cs typeface="Calibri"/>
              </a:rPr>
              <a:t>Vit D </a:t>
            </a:r>
            <a:r>
              <a:rPr sz="1800" spc="-5" dirty="0">
                <a:latin typeface="Calibri"/>
                <a:cs typeface="Calibri"/>
              </a:rPr>
              <a:t>levels-associations  with </a:t>
            </a:r>
            <a:r>
              <a:rPr sz="1800" dirty="0">
                <a:latin typeface="Calibri"/>
                <a:cs typeface="Calibri"/>
              </a:rPr>
              <a:t>ART; </a:t>
            </a:r>
            <a:r>
              <a:rPr sz="1800" spc="-5" dirty="0">
                <a:latin typeface="Calibri"/>
                <a:cs typeface="Calibri"/>
              </a:rPr>
              <a:t>post fracture </a:t>
            </a:r>
            <a:r>
              <a:rPr sz="1800" dirty="0">
                <a:latin typeface="Calibri"/>
                <a:cs typeface="Calibri"/>
              </a:rPr>
              <a:t>data; </a:t>
            </a:r>
            <a:r>
              <a:rPr sz="1800" spc="-5" dirty="0">
                <a:latin typeface="Calibri"/>
                <a:cs typeface="Calibri"/>
              </a:rPr>
              <a:t>how many are homebound, </a:t>
            </a:r>
            <a:r>
              <a:rPr sz="1800" dirty="0">
                <a:latin typeface="Calibri"/>
                <a:cs typeface="Calibri"/>
              </a:rPr>
              <a:t>unable to </a:t>
            </a:r>
            <a:r>
              <a:rPr sz="1800" spc="-5" dirty="0">
                <a:latin typeface="Calibri"/>
                <a:cs typeface="Calibri"/>
              </a:rPr>
              <a:t>function; what  services are </a:t>
            </a:r>
            <a:r>
              <a:rPr sz="1800" dirty="0">
                <a:latin typeface="Calibri"/>
                <a:cs typeface="Calibri"/>
              </a:rPr>
              <a:t>needed; difficulty </a:t>
            </a:r>
            <a:r>
              <a:rPr sz="1800" spc="-5" dirty="0">
                <a:latin typeface="Calibri"/>
                <a:cs typeface="Calibri"/>
              </a:rPr>
              <a:t>making doctor </a:t>
            </a:r>
            <a:r>
              <a:rPr sz="1800" dirty="0">
                <a:latin typeface="Calibri"/>
                <a:cs typeface="Calibri"/>
              </a:rPr>
              <a:t>visits &amp; </a:t>
            </a:r>
            <a:r>
              <a:rPr sz="1800" spc="-5" dirty="0">
                <a:latin typeface="Calibri"/>
                <a:cs typeface="Calibri"/>
              </a:rPr>
              <a:t>understanding </a:t>
            </a:r>
            <a:r>
              <a:rPr sz="1800" dirty="0">
                <a:latin typeface="Calibri"/>
                <a:cs typeface="Calibri"/>
              </a:rPr>
              <a:t>health &amp;  </a:t>
            </a:r>
            <a:r>
              <a:rPr sz="1800" spc="-5" dirty="0">
                <a:latin typeface="Calibri"/>
                <a:cs typeface="Calibri"/>
              </a:rPr>
              <a:t>comorbidities</a:t>
            </a:r>
            <a:endParaRPr sz="1800">
              <a:latin typeface="Calibri"/>
              <a:cs typeface="Calibri"/>
            </a:endParaRPr>
          </a:p>
          <a:p>
            <a:pPr marL="12700" marR="130810">
              <a:lnSpc>
                <a:spcPct val="98800"/>
              </a:lnSpc>
              <a:spcBef>
                <a:spcPts val="495"/>
              </a:spcBef>
              <a:buFont typeface="Calibri"/>
              <a:buAutoNum type="arabicPeriod"/>
              <a:tabLst>
                <a:tab pos="238125" algn="l"/>
              </a:tabLst>
            </a:pPr>
            <a:r>
              <a:rPr sz="1800" b="1" dirty="0">
                <a:latin typeface="Calibri"/>
                <a:cs typeface="Calibri"/>
              </a:rPr>
              <a:t>daily living </a:t>
            </a:r>
            <a:r>
              <a:rPr sz="1800" b="1" spc="-5" dirty="0">
                <a:latin typeface="Calibri"/>
                <a:cs typeface="Calibri"/>
              </a:rPr>
              <a:t>activities</a:t>
            </a:r>
            <a:r>
              <a:rPr sz="1800" spc="-5" dirty="0">
                <a:latin typeface="Calibri"/>
                <a:cs typeface="Calibri"/>
              </a:rPr>
              <a:t>: how are </a:t>
            </a:r>
            <a:r>
              <a:rPr sz="1800" dirty="0">
                <a:latin typeface="Calibri"/>
                <a:cs typeface="Calibri"/>
              </a:rPr>
              <a:t>they </a:t>
            </a:r>
            <a:r>
              <a:rPr sz="1800" spc="-5" dirty="0">
                <a:latin typeface="Calibri"/>
                <a:cs typeface="Calibri"/>
              </a:rPr>
              <a:t>impacted </a:t>
            </a:r>
            <a:r>
              <a:rPr sz="1800" dirty="0">
                <a:latin typeface="Calibri"/>
                <a:cs typeface="Calibri"/>
              </a:rPr>
              <a:t>by </a:t>
            </a:r>
            <a:r>
              <a:rPr sz="1800" spc="-5" dirty="0">
                <a:latin typeface="Calibri"/>
                <a:cs typeface="Calibri"/>
              </a:rPr>
              <a:t>frailty, disability, mental </a:t>
            </a:r>
            <a:r>
              <a:rPr sz="1800" dirty="0">
                <a:latin typeface="Calibri"/>
                <a:cs typeface="Calibri"/>
              </a:rPr>
              <a:t>health  </a:t>
            </a:r>
            <a:r>
              <a:rPr sz="1800" spc="-5" dirty="0">
                <a:latin typeface="Calibri"/>
                <a:cs typeface="Calibri"/>
              </a:rPr>
              <a:t>impairment. </a:t>
            </a:r>
            <a:r>
              <a:rPr sz="1800" dirty="0">
                <a:latin typeface="Calibri"/>
                <a:cs typeface="Calibri"/>
              </a:rPr>
              <a:t>Identify </a:t>
            </a:r>
            <a:r>
              <a:rPr sz="1800" spc="-5" dirty="0">
                <a:latin typeface="Calibri"/>
                <a:cs typeface="Calibri"/>
              </a:rPr>
              <a:t>&amp;quantify on large cohort </a:t>
            </a:r>
            <a:r>
              <a:rPr sz="1800" dirty="0">
                <a:latin typeface="Calibri"/>
                <a:cs typeface="Calibri"/>
              </a:rPr>
              <a:t>scale </a:t>
            </a:r>
            <a:r>
              <a:rPr sz="1800" spc="-5" dirty="0">
                <a:latin typeface="Calibri"/>
                <a:cs typeface="Calibri"/>
              </a:rPr>
              <a:t>precise activities HIV+ are </a:t>
            </a:r>
            <a:r>
              <a:rPr sz="1800" dirty="0">
                <a:latin typeface="Calibri"/>
                <a:cs typeface="Calibri"/>
              </a:rPr>
              <a:t>unable to  </a:t>
            </a:r>
            <a:r>
              <a:rPr sz="1800" spc="-5" dirty="0">
                <a:latin typeface="Calibri"/>
                <a:cs typeface="Calibri"/>
              </a:rPr>
              <a:t>perform (e.g. food shopping, preparation, home maintenance, </a:t>
            </a:r>
            <a:r>
              <a:rPr sz="1800" dirty="0">
                <a:latin typeface="Calibri"/>
                <a:cs typeface="Calibri"/>
              </a:rPr>
              <a:t>pay bills, </a:t>
            </a:r>
            <a:r>
              <a:rPr sz="1800" spc="-5" dirty="0">
                <a:latin typeface="Calibri"/>
                <a:cs typeface="Calibri"/>
              </a:rPr>
              <a:t>social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isolation)</a:t>
            </a:r>
            <a:endParaRPr sz="1800">
              <a:latin typeface="Calibri"/>
              <a:cs typeface="Calibri"/>
            </a:endParaRPr>
          </a:p>
          <a:p>
            <a:pPr marL="12700" marR="111760">
              <a:lnSpc>
                <a:spcPct val="100000"/>
              </a:lnSpc>
              <a:spcBef>
                <a:spcPts val="470"/>
              </a:spcBef>
              <a:buFont typeface="Calibri"/>
              <a:buAutoNum type="arabicPeriod"/>
              <a:tabLst>
                <a:tab pos="238125" algn="l"/>
              </a:tabLst>
            </a:pPr>
            <a:r>
              <a:rPr sz="1800" b="1" spc="-5" dirty="0">
                <a:latin typeface="Calibri"/>
                <a:cs typeface="Calibri"/>
              </a:rPr>
              <a:t>Geriatric Care </a:t>
            </a:r>
            <a:r>
              <a:rPr sz="1800" spc="-5" dirty="0">
                <a:latin typeface="Calibri"/>
                <a:cs typeface="Calibri"/>
              </a:rPr>
              <a:t>Component </a:t>
            </a:r>
            <a:r>
              <a:rPr sz="1800" dirty="0">
                <a:latin typeface="Calibri"/>
                <a:cs typeface="Calibri"/>
              </a:rPr>
              <a:t>in </a:t>
            </a:r>
            <a:r>
              <a:rPr sz="1800" spc="-5" dirty="0">
                <a:latin typeface="Calibri"/>
                <a:cs typeface="Calibri"/>
              </a:rPr>
              <a:t>each </a:t>
            </a:r>
            <a:r>
              <a:rPr sz="1800" dirty="0">
                <a:latin typeface="Calibri"/>
                <a:cs typeface="Calibri"/>
              </a:rPr>
              <a:t>clinic site in </a:t>
            </a:r>
            <a:r>
              <a:rPr sz="1800" spc="-5" dirty="0">
                <a:latin typeface="Calibri"/>
                <a:cs typeface="Calibri"/>
              </a:rPr>
              <a:t>study. Geriatric </a:t>
            </a:r>
            <a:r>
              <a:rPr sz="1800" dirty="0">
                <a:latin typeface="Calibri"/>
                <a:cs typeface="Calibri"/>
              </a:rPr>
              <a:t>Clinics: 4 in US </a:t>
            </a:r>
            <a:r>
              <a:rPr sz="1800" spc="-5" dirty="0">
                <a:latin typeface="Calibri"/>
                <a:cs typeface="Calibri"/>
              </a:rPr>
              <a:t>–Cornell,  </a:t>
            </a:r>
            <a:r>
              <a:rPr sz="1800" dirty="0">
                <a:latin typeface="Calibri"/>
                <a:cs typeface="Calibri"/>
              </a:rPr>
              <a:t>UCSF, Mass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Gen.</a:t>
            </a:r>
            <a:endParaRPr sz="1800">
              <a:latin typeface="Calibri"/>
              <a:cs typeface="Calibri"/>
            </a:endParaRPr>
          </a:p>
          <a:p>
            <a:pPr marL="12700" marR="495934">
              <a:lnSpc>
                <a:spcPct val="100000"/>
              </a:lnSpc>
              <a:spcBef>
                <a:spcPts val="380"/>
              </a:spcBef>
              <a:buFont typeface="Calibri"/>
              <a:buAutoNum type="arabicPeriod"/>
              <a:tabLst>
                <a:tab pos="238125" algn="l"/>
              </a:tabLst>
            </a:pPr>
            <a:r>
              <a:rPr sz="1800" b="1" spc="-5" dirty="0">
                <a:latin typeface="Calibri"/>
                <a:cs typeface="Calibri"/>
              </a:rPr>
              <a:t>Brain function</a:t>
            </a:r>
            <a:r>
              <a:rPr sz="1800" spc="-5" dirty="0">
                <a:latin typeface="Calibri"/>
                <a:cs typeface="Calibri"/>
              </a:rPr>
              <a:t>. </a:t>
            </a:r>
            <a:r>
              <a:rPr sz="1800" dirty="0">
                <a:latin typeface="Calibri"/>
                <a:cs typeface="Calibri"/>
              </a:rPr>
              <a:t>Identify &amp; quantify </a:t>
            </a:r>
            <a:r>
              <a:rPr sz="1800" spc="-5" dirty="0">
                <a:latin typeface="Calibri"/>
                <a:cs typeface="Calibri"/>
              </a:rPr>
              <a:t>brain </a:t>
            </a:r>
            <a:r>
              <a:rPr sz="1800" dirty="0">
                <a:latin typeface="Calibri"/>
                <a:cs typeface="Calibri"/>
              </a:rPr>
              <a:t>&amp; </a:t>
            </a:r>
            <a:r>
              <a:rPr sz="1800" spc="-5" dirty="0">
                <a:latin typeface="Calibri"/>
                <a:cs typeface="Calibri"/>
              </a:rPr>
              <a:t>cognitive function over time </a:t>
            </a:r>
            <a:r>
              <a:rPr sz="1800" dirty="0">
                <a:latin typeface="Calibri"/>
                <a:cs typeface="Calibri"/>
              </a:rPr>
              <a:t>to assess if  </a:t>
            </a:r>
            <a:r>
              <a:rPr sz="1800" spc="-5" dirty="0">
                <a:latin typeface="Calibri"/>
                <a:cs typeface="Calibri"/>
              </a:rPr>
              <a:t>accelerated/progressed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sub-populations.</a:t>
            </a:r>
            <a:endParaRPr sz="1800">
              <a:latin typeface="Calibri"/>
              <a:cs typeface="Calibri"/>
            </a:endParaRPr>
          </a:p>
          <a:p>
            <a:pPr marL="237490" indent="-22542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238125" algn="l"/>
              </a:tabLst>
            </a:pPr>
            <a:r>
              <a:rPr sz="1800" dirty="0">
                <a:latin typeface="Calibri"/>
                <a:cs typeface="Calibri"/>
              </a:rPr>
              <a:t>Substance Abuse: </a:t>
            </a:r>
            <a:r>
              <a:rPr sz="1800" spc="-5" dirty="0">
                <a:latin typeface="Calibri"/>
                <a:cs typeface="Calibri"/>
              </a:rPr>
              <a:t>quantify/monitor, interventions, outcomes, adherence,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death/suicide</a:t>
            </a:r>
            <a:endParaRPr sz="1800">
              <a:latin typeface="Calibri"/>
              <a:cs typeface="Calibri"/>
            </a:endParaRPr>
          </a:p>
          <a:p>
            <a:pPr marL="12700" marR="13335">
              <a:lnSpc>
                <a:spcPct val="100000"/>
              </a:lnSpc>
              <a:spcBef>
                <a:spcPts val="440"/>
              </a:spcBef>
              <a:buFont typeface="Calibri"/>
              <a:buAutoNum type="arabicPeriod"/>
              <a:tabLst>
                <a:tab pos="238125" algn="l"/>
              </a:tabLst>
            </a:pPr>
            <a:r>
              <a:rPr sz="1800" b="1" dirty="0">
                <a:latin typeface="Calibri"/>
                <a:cs typeface="Calibri"/>
              </a:rPr>
              <a:t>Social </a:t>
            </a:r>
            <a:r>
              <a:rPr sz="1800" b="1" spc="-5" dirty="0">
                <a:latin typeface="Calibri"/>
                <a:cs typeface="Calibri"/>
              </a:rPr>
              <a:t>isolation</a:t>
            </a:r>
            <a:r>
              <a:rPr sz="1800" spc="-5" dirty="0">
                <a:latin typeface="Calibri"/>
                <a:cs typeface="Calibri"/>
              </a:rPr>
              <a:t>. Implement </a:t>
            </a:r>
            <a:r>
              <a:rPr sz="1800" dirty="0">
                <a:latin typeface="Calibri"/>
                <a:cs typeface="Calibri"/>
              </a:rPr>
              <a:t>&amp; evaluate </a:t>
            </a:r>
            <a:r>
              <a:rPr sz="1800" spc="-5" dirty="0">
                <a:latin typeface="Calibri"/>
                <a:cs typeface="Calibri"/>
              </a:rPr>
              <a:t>programs </a:t>
            </a:r>
            <a:r>
              <a:rPr sz="1800" dirty="0">
                <a:latin typeface="Calibri"/>
                <a:cs typeface="Calibri"/>
              </a:rPr>
              <a:t>like </a:t>
            </a:r>
            <a:r>
              <a:rPr sz="1800" spc="-5" dirty="0">
                <a:latin typeface="Calibri"/>
                <a:cs typeface="Calibri"/>
              </a:rPr>
              <a:t>online group, nurse </a:t>
            </a:r>
            <a:r>
              <a:rPr sz="1800" dirty="0">
                <a:latin typeface="Calibri"/>
                <a:cs typeface="Calibri"/>
              </a:rPr>
              <a:t>IT </a:t>
            </a:r>
            <a:r>
              <a:rPr sz="1800" spc="-5" dirty="0">
                <a:latin typeface="Calibri"/>
                <a:cs typeface="Calibri"/>
              </a:rPr>
              <a:t>monitoring,  home </a:t>
            </a:r>
            <a:r>
              <a:rPr sz="1800" dirty="0">
                <a:latin typeface="Calibri"/>
                <a:cs typeface="Calibri"/>
              </a:rPr>
              <a:t>visit </a:t>
            </a:r>
            <a:r>
              <a:rPr sz="1800" spc="-5" dirty="0">
                <a:latin typeface="Calibri"/>
                <a:cs typeface="Calibri"/>
              </a:rPr>
              <a:t>evaluations.</a:t>
            </a:r>
            <a:endParaRPr sz="1800">
              <a:latin typeface="Calibri"/>
              <a:cs typeface="Calibri"/>
            </a:endParaRPr>
          </a:p>
          <a:p>
            <a:pPr marL="237490" indent="-225425">
              <a:lnSpc>
                <a:spcPct val="100000"/>
              </a:lnSpc>
              <a:spcBef>
                <a:spcPts val="380"/>
              </a:spcBef>
              <a:buFont typeface="Calibri"/>
              <a:buAutoNum type="arabicPeriod"/>
              <a:tabLst>
                <a:tab pos="238125" algn="l"/>
              </a:tabLst>
            </a:pPr>
            <a:r>
              <a:rPr sz="1800" b="1" dirty="0">
                <a:latin typeface="Calibri"/>
                <a:cs typeface="Calibri"/>
              </a:rPr>
              <a:t>Home </a:t>
            </a:r>
            <a:r>
              <a:rPr sz="1800" b="1" spc="-5" dirty="0">
                <a:latin typeface="Calibri"/>
                <a:cs typeface="Calibri"/>
              </a:rPr>
              <a:t>Maintenance</a:t>
            </a:r>
            <a:r>
              <a:rPr sz="1800" spc="-5" dirty="0">
                <a:latin typeface="Calibri"/>
                <a:cs typeface="Calibri"/>
              </a:rPr>
              <a:t>. </a:t>
            </a:r>
            <a:r>
              <a:rPr sz="1800" dirty="0">
                <a:latin typeface="Calibri"/>
                <a:cs typeface="Calibri"/>
              </a:rPr>
              <a:t>Can </a:t>
            </a:r>
            <a:r>
              <a:rPr sz="1800" spc="-5" dirty="0">
                <a:latin typeface="Calibri"/>
                <a:cs typeface="Calibri"/>
              </a:rPr>
              <a:t>we provide service </a:t>
            </a:r>
            <a:r>
              <a:rPr sz="1800" dirty="0">
                <a:latin typeface="Calibri"/>
                <a:cs typeface="Calibri"/>
              </a:rPr>
              <a:t>that </a:t>
            </a:r>
            <a:r>
              <a:rPr sz="1800" spc="-5" dirty="0">
                <a:latin typeface="Calibri"/>
                <a:cs typeface="Calibri"/>
              </a:rPr>
              <a:t>improves home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maintenance.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6880" marR="5080" indent="-2606040">
              <a:lnSpc>
                <a:spcPct val="100000"/>
              </a:lnSpc>
              <a:spcBef>
                <a:spcPts val="100"/>
              </a:spcBef>
            </a:pPr>
            <a:r>
              <a:rPr dirty="0"/>
              <a:t>National Implementation</a:t>
            </a:r>
            <a:r>
              <a:rPr spc="-105" dirty="0"/>
              <a:t> </a:t>
            </a:r>
            <a:r>
              <a:rPr dirty="0"/>
              <a:t>Study  </a:t>
            </a:r>
            <a:r>
              <a:rPr spc="-5" dirty="0"/>
              <a:t>Cohort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2090420"/>
            <a:ext cx="8066405" cy="316992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5080" indent="-342900">
              <a:lnSpc>
                <a:spcPts val="2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Cohort, could be fostered within MACS </a:t>
            </a:r>
            <a:r>
              <a:rPr sz="2400" b="1" dirty="0">
                <a:latin typeface="Calibri"/>
                <a:cs typeface="Calibri"/>
              </a:rPr>
              <a:t>&amp; WIHS, </a:t>
            </a:r>
            <a:r>
              <a:rPr sz="2400" b="1" spc="-5" dirty="0">
                <a:latin typeface="Calibri"/>
                <a:cs typeface="Calibri"/>
              </a:rPr>
              <a:t>and perhaps  joining all together with other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cohorts.</a:t>
            </a:r>
            <a:endParaRPr sz="2400">
              <a:latin typeface="Calibri"/>
              <a:cs typeface="Calibri"/>
            </a:endParaRPr>
          </a:p>
          <a:p>
            <a:pPr marL="355600" marR="8890" indent="-342900">
              <a:lnSpc>
                <a:spcPct val="994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Real Time Collection &amp; </a:t>
            </a:r>
            <a:r>
              <a:rPr sz="2400" b="1" spc="-5" dirty="0">
                <a:latin typeface="Calibri"/>
                <a:cs typeface="Calibri"/>
              </a:rPr>
              <a:t>Reporting: </a:t>
            </a:r>
            <a:r>
              <a:rPr sz="2400" b="1" dirty="0">
                <a:latin typeface="Calibri"/>
                <a:cs typeface="Calibri"/>
              </a:rPr>
              <a:t>we </a:t>
            </a:r>
            <a:r>
              <a:rPr sz="2400" b="1" spc="-5" dirty="0">
                <a:latin typeface="Calibri"/>
                <a:cs typeface="Calibri"/>
              </a:rPr>
              <a:t>cannot </a:t>
            </a:r>
            <a:r>
              <a:rPr sz="2400" b="1" dirty="0">
                <a:latin typeface="Calibri"/>
                <a:cs typeface="Calibri"/>
              </a:rPr>
              <a:t>wait 5 </a:t>
            </a:r>
            <a:r>
              <a:rPr sz="2400" b="1" spc="-5" dirty="0">
                <a:latin typeface="Calibri"/>
                <a:cs typeface="Calibri"/>
              </a:rPr>
              <a:t>years </a:t>
            </a:r>
            <a:r>
              <a:rPr sz="2400" b="1" dirty="0">
                <a:latin typeface="Calibri"/>
                <a:cs typeface="Calibri"/>
              </a:rPr>
              <a:t>for  </a:t>
            </a:r>
            <a:r>
              <a:rPr sz="2400" b="1" spc="-5" dirty="0">
                <a:latin typeface="Calibri"/>
                <a:cs typeface="Calibri"/>
              </a:rPr>
              <a:t>results. </a:t>
            </a:r>
            <a:r>
              <a:rPr sz="2400" b="1" dirty="0">
                <a:latin typeface="Calibri"/>
                <a:cs typeface="Calibri"/>
              </a:rPr>
              <a:t>We </a:t>
            </a:r>
            <a:r>
              <a:rPr sz="2400" b="1" spc="-5" dirty="0">
                <a:latin typeface="Calibri"/>
                <a:cs typeface="Calibri"/>
              </a:rPr>
              <a:t>need to design collection </a:t>
            </a:r>
            <a:r>
              <a:rPr sz="2400" b="1" dirty="0">
                <a:latin typeface="Calibri"/>
                <a:cs typeface="Calibri"/>
              </a:rPr>
              <a:t>&amp; </a:t>
            </a:r>
            <a:r>
              <a:rPr sz="2400" b="1" spc="-5" dirty="0">
                <a:latin typeface="Calibri"/>
                <a:cs typeface="Calibri"/>
              </a:rPr>
              <a:t>reporting methods  for </a:t>
            </a:r>
            <a:r>
              <a:rPr sz="2400" b="1" dirty="0">
                <a:latin typeface="Calibri"/>
                <a:cs typeface="Calibri"/>
              </a:rPr>
              <a:t>1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year.</a:t>
            </a:r>
            <a:endParaRPr sz="2400">
              <a:latin typeface="Calibri"/>
              <a:cs typeface="Calibri"/>
            </a:endParaRPr>
          </a:p>
          <a:p>
            <a:pPr marL="355600" marR="756920" indent="-342900">
              <a:lnSpc>
                <a:spcPct val="101499"/>
              </a:lnSpc>
              <a:spcBef>
                <a:spcPts val="5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Update </a:t>
            </a:r>
            <a:r>
              <a:rPr sz="2400" b="1" dirty="0">
                <a:latin typeface="Calibri"/>
                <a:cs typeface="Calibri"/>
              </a:rPr>
              <a:t>case reports </a:t>
            </a:r>
            <a:r>
              <a:rPr sz="2400" b="1" spc="-5" dirty="0">
                <a:latin typeface="Calibri"/>
                <a:cs typeface="Calibri"/>
              </a:rPr>
              <a:t>with </a:t>
            </a:r>
            <a:r>
              <a:rPr sz="2400" b="1" dirty="0">
                <a:latin typeface="Calibri"/>
                <a:cs typeface="Calibri"/>
              </a:rPr>
              <a:t>required new information</a:t>
            </a:r>
            <a:r>
              <a:rPr sz="2400" b="1" spc="-9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on  </a:t>
            </a:r>
            <a:r>
              <a:rPr sz="2400" b="1" spc="-5" dirty="0">
                <a:latin typeface="Calibri"/>
                <a:cs typeface="Calibri"/>
              </a:rPr>
              <a:t>depression, social </a:t>
            </a:r>
            <a:r>
              <a:rPr sz="2400" b="1" dirty="0">
                <a:latin typeface="Calibri"/>
                <a:cs typeface="Calibri"/>
              </a:rPr>
              <a:t>isolation,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etc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95"/>
              </a:spcBef>
              <a:buClr>
                <a:srgbClr val="FF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i="1" dirty="0">
                <a:solidFill>
                  <a:srgbClr val="FF2600"/>
                </a:solidFill>
                <a:latin typeface="Calibri"/>
                <a:cs typeface="Calibri"/>
              </a:rPr>
              <a:t>CAB </a:t>
            </a:r>
            <a:r>
              <a:rPr sz="2400" b="1" spc="-5" dirty="0">
                <a:latin typeface="Calibri"/>
                <a:cs typeface="Calibri"/>
              </a:rPr>
              <a:t>representative of this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population.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3790" y="924878"/>
            <a:ext cx="4493895" cy="7467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339090">
              <a:lnSpc>
                <a:spcPts val="2800"/>
              </a:lnSpc>
              <a:spcBef>
                <a:spcPts val="260"/>
              </a:spcBef>
            </a:pPr>
            <a:r>
              <a:rPr sz="2400" spc="-5" dirty="0"/>
              <a:t>Scientific Research Questions:  What is Causing Comorbidity</a:t>
            </a:r>
            <a:r>
              <a:rPr sz="2400" spc="-35" dirty="0"/>
              <a:t> </a:t>
            </a:r>
            <a:r>
              <a:rPr sz="2400" spc="-5" dirty="0"/>
              <a:t>Onset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93139" y="2028444"/>
            <a:ext cx="7962265" cy="427101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Premature, accentuated,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accelerated</a:t>
            </a:r>
            <a:endParaRPr sz="2200">
              <a:latin typeface="Calibri"/>
              <a:cs typeface="Calibri"/>
            </a:endParaRPr>
          </a:p>
          <a:p>
            <a:pPr marL="355600" marR="840105" indent="-342900">
              <a:lnSpc>
                <a:spcPct val="1012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We are </a:t>
            </a:r>
            <a:r>
              <a:rPr sz="2200" dirty="0">
                <a:latin typeface="Calibri"/>
                <a:cs typeface="Calibri"/>
              </a:rPr>
              <a:t>getting </a:t>
            </a:r>
            <a:r>
              <a:rPr sz="2200" spc="-5" dirty="0">
                <a:latin typeface="Calibri"/>
                <a:cs typeface="Calibri"/>
              </a:rPr>
              <a:t>morbidities sooner, </a:t>
            </a:r>
            <a:r>
              <a:rPr sz="2200" dirty="0">
                <a:latin typeface="Calibri"/>
                <a:cs typeface="Calibri"/>
              </a:rPr>
              <a:t>at </a:t>
            </a:r>
            <a:r>
              <a:rPr sz="2200" spc="-5" dirty="0">
                <a:latin typeface="Calibri"/>
                <a:cs typeface="Calibri"/>
              </a:rPr>
              <a:t>earlier age, </a:t>
            </a:r>
            <a:r>
              <a:rPr sz="2200" dirty="0">
                <a:latin typeface="Calibri"/>
                <a:cs typeface="Calibri"/>
              </a:rPr>
              <a:t>in </a:t>
            </a:r>
            <a:r>
              <a:rPr sz="2200" spc="-5" dirty="0">
                <a:latin typeface="Calibri"/>
                <a:cs typeface="Calibri"/>
              </a:rPr>
              <a:t>greater  numbers</a:t>
            </a:r>
            <a:endParaRPr sz="2200">
              <a:latin typeface="Calibri"/>
              <a:cs typeface="Calibri"/>
            </a:endParaRPr>
          </a:p>
          <a:p>
            <a:pPr marL="355600" marR="478790" indent="-342900">
              <a:lnSpc>
                <a:spcPct val="101499"/>
              </a:lnSpc>
              <a:spcBef>
                <a:spcPts val="490"/>
              </a:spcBef>
              <a:buClr>
                <a:srgbClr val="0000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i="1" spc="-5" dirty="0">
                <a:solidFill>
                  <a:srgbClr val="0433FF"/>
                </a:solidFill>
                <a:latin typeface="Calibri"/>
                <a:cs typeface="Calibri"/>
              </a:rPr>
              <a:t>WHY </a:t>
            </a:r>
            <a:r>
              <a:rPr sz="2200" dirty="0">
                <a:latin typeface="Calibri"/>
                <a:cs typeface="Calibri"/>
              </a:rPr>
              <a:t>– </a:t>
            </a:r>
            <a:r>
              <a:rPr sz="2200" spc="-5" dirty="0">
                <a:latin typeface="Calibri"/>
                <a:cs typeface="Calibri"/>
              </a:rPr>
              <a:t>what </a:t>
            </a:r>
            <a:r>
              <a:rPr sz="2200" dirty="0">
                <a:latin typeface="Calibri"/>
                <a:cs typeface="Calibri"/>
              </a:rPr>
              <a:t>is </a:t>
            </a:r>
            <a:r>
              <a:rPr sz="2200" spc="-5" dirty="0">
                <a:latin typeface="Calibri"/>
                <a:cs typeface="Calibri"/>
              </a:rPr>
              <a:t>underlying </a:t>
            </a:r>
            <a:r>
              <a:rPr sz="2200" dirty="0">
                <a:latin typeface="Calibri"/>
                <a:cs typeface="Calibri"/>
              </a:rPr>
              <a:t>cause - </a:t>
            </a:r>
            <a:r>
              <a:rPr sz="2200" spc="-5" dirty="0">
                <a:latin typeface="Calibri"/>
                <a:cs typeface="Calibri"/>
              </a:rPr>
              <a:t>for each organ: kidney, CVD,  brain, bones,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cancers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spc="-5" dirty="0">
                <a:latin typeface="Calibri"/>
                <a:cs typeface="Calibri"/>
              </a:rPr>
              <a:t>Immunosenesence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dirty="0">
                <a:latin typeface="Calibri"/>
                <a:cs typeface="Calibri"/>
              </a:rPr>
              <a:t>Studies </a:t>
            </a:r>
            <a:r>
              <a:rPr sz="2200" b="1" spc="-5" dirty="0">
                <a:latin typeface="Calibri"/>
                <a:cs typeface="Calibri"/>
              </a:rPr>
              <a:t>show immunosenescence onset soon </a:t>
            </a:r>
            <a:r>
              <a:rPr sz="2200" b="1" dirty="0">
                <a:latin typeface="Calibri"/>
                <a:cs typeface="Calibri"/>
              </a:rPr>
              <a:t>after</a:t>
            </a:r>
            <a:r>
              <a:rPr sz="2200" b="1" spc="-5" dirty="0">
                <a:latin typeface="Calibri"/>
                <a:cs typeface="Calibri"/>
              </a:rPr>
              <a:t> Infection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i="1" dirty="0">
                <a:latin typeface="Calibri"/>
                <a:cs typeface="Calibri"/>
              </a:rPr>
              <a:t>Inflammation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HIV contribution, lifestyle,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behavior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605"/>
              </a:lnSpc>
              <a:spcBef>
                <a:spcPts val="5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latin typeface="Calibri"/>
                <a:cs typeface="Calibri"/>
              </a:rPr>
              <a:t>2 GREATEST </a:t>
            </a:r>
            <a:r>
              <a:rPr sz="2200" spc="-5" dirty="0">
                <a:latin typeface="Calibri"/>
                <a:cs typeface="Calibri"/>
              </a:rPr>
              <a:t>Research QUESTIoNS: </a:t>
            </a:r>
            <a:r>
              <a:rPr sz="2200" b="1" i="1" spc="-5" dirty="0">
                <a:latin typeface="Calibri"/>
                <a:cs typeface="Calibri"/>
              </a:rPr>
              <a:t>brain </a:t>
            </a:r>
            <a:r>
              <a:rPr sz="2200" b="1" i="1" dirty="0">
                <a:latin typeface="Calibri"/>
                <a:cs typeface="Calibri"/>
              </a:rPr>
              <a:t>&amp; </a:t>
            </a:r>
            <a:r>
              <a:rPr sz="2200" b="1" i="1" spc="-5" dirty="0">
                <a:latin typeface="Calibri"/>
                <a:cs typeface="Calibri"/>
              </a:rPr>
              <a:t>cognitive</a:t>
            </a:r>
            <a:r>
              <a:rPr sz="2200" b="1" i="1" spc="25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impairment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605"/>
              </a:lnSpc>
            </a:pPr>
            <a:r>
              <a:rPr sz="2200" spc="-5" dirty="0">
                <a:latin typeface="Calibri"/>
                <a:cs typeface="Calibri"/>
              </a:rPr>
              <a:t>WHY? </a:t>
            </a:r>
            <a:r>
              <a:rPr sz="2200" dirty="0">
                <a:latin typeface="Calibri"/>
                <a:cs typeface="Calibri"/>
              </a:rPr>
              <a:t>– </a:t>
            </a:r>
            <a:r>
              <a:rPr sz="2200" b="1" i="1" spc="-5" dirty="0">
                <a:latin typeface="Calibri"/>
                <a:cs typeface="Calibri"/>
              </a:rPr>
              <a:t>frailty-muscle/sarcopenia, gait/mitochondria </a:t>
            </a:r>
            <a:r>
              <a:rPr sz="2200" spc="-5" dirty="0">
                <a:latin typeface="Calibri"/>
                <a:cs typeface="Calibri"/>
              </a:rPr>
              <a:t>disabilites</a:t>
            </a:r>
            <a:r>
              <a:rPr sz="2200" spc="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?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Calibri"/>
                <a:cs typeface="Calibri"/>
              </a:rPr>
              <a:t>Epidemiology </a:t>
            </a:r>
            <a:r>
              <a:rPr b="0" dirty="0">
                <a:latin typeface="Calibri"/>
                <a:cs typeface="Calibri"/>
              </a:rPr>
              <a:t>– </a:t>
            </a:r>
            <a:r>
              <a:rPr b="0" spc="-5" dirty="0">
                <a:latin typeface="Calibri"/>
                <a:cs typeface="Calibri"/>
              </a:rPr>
              <a:t>(1) 70% over 45; (2)</a:t>
            </a:r>
          </a:p>
          <a:p>
            <a:pPr marL="19050">
              <a:lnSpc>
                <a:spcPct val="100000"/>
              </a:lnSpc>
            </a:pPr>
            <a:r>
              <a:rPr b="0" dirty="0">
                <a:latin typeface="Calibri"/>
                <a:cs typeface="Calibri"/>
              </a:rPr>
              <a:t>150,000 over 60; </a:t>
            </a:r>
            <a:r>
              <a:rPr b="0" spc="-5" dirty="0">
                <a:latin typeface="Calibri"/>
                <a:cs typeface="Calibri"/>
              </a:rPr>
              <a:t>(3) </a:t>
            </a:r>
            <a:r>
              <a:rPr b="0" dirty="0">
                <a:latin typeface="Calibri"/>
                <a:cs typeface="Calibri"/>
              </a:rPr>
              <a:t>70,000 over</a:t>
            </a:r>
            <a:r>
              <a:rPr b="0" spc="-1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65</a:t>
            </a:r>
          </a:p>
        </p:txBody>
      </p:sp>
      <p:sp>
        <p:nvSpPr>
          <p:cNvPr id="3" name="object 3" descr="Bar Graph showing people living with diagnosed HIV"/>
          <p:cNvSpPr/>
          <p:nvPr/>
        </p:nvSpPr>
        <p:spPr>
          <a:xfrm>
            <a:off x="989712" y="2057400"/>
            <a:ext cx="7880422" cy="4525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4DE33C-59B6-4D3B-823A-F25B55E41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041" y="681039"/>
            <a:ext cx="7394316" cy="61555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2" name="object 2" descr="People living with diagnosed HIV by age, 2015, United States.&#10;2,322 under 13&#10;721 = 13-14&#10;4,959 = 15-19&#10;30,812 = 20-24&#10;65,540 = 25-29&#10;76,656 = 30-34&#10;88,220 = 35-39&#10;103,583 = 40-44&#10;146,349 = 45-49&#10;171,172 = 50-54&#10;131,430 = 55-59&#10;81,438 = 60-64&#10;70,644 = 65 and older&#10;Source: CDC, Diagnoses of HIV infection in the United States and dependent areas, 2016. HIV Surveillance Report 2016;28"/>
          <p:cNvSpPr/>
          <p:nvPr/>
        </p:nvSpPr>
        <p:spPr>
          <a:xfrm>
            <a:off x="1087158" y="521899"/>
            <a:ext cx="7375583" cy="6722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6514" y="955358"/>
            <a:ext cx="353250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spc="-5" dirty="0">
                <a:latin typeface="Calibri"/>
                <a:cs typeface="Calibri"/>
              </a:rPr>
              <a:t>Aging</a:t>
            </a:r>
            <a:r>
              <a:rPr sz="4400" b="0" spc="-55" dirty="0">
                <a:latin typeface="Calibri"/>
                <a:cs typeface="Calibri"/>
              </a:rPr>
              <a:t> </a:t>
            </a:r>
            <a:r>
              <a:rPr sz="4400" b="0" spc="-5" dirty="0">
                <a:latin typeface="Calibri"/>
                <a:cs typeface="Calibri"/>
              </a:rPr>
              <a:t>Concerns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2090420"/>
            <a:ext cx="7983220" cy="42087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553085" indent="-342900">
              <a:lnSpc>
                <a:spcPts val="3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CDC Report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2015: 150,000 over 60 years  old.</a:t>
            </a:r>
            <a:endParaRPr sz="3200">
              <a:latin typeface="Calibri"/>
              <a:cs typeface="Calibri"/>
            </a:endParaRPr>
          </a:p>
          <a:p>
            <a:pPr marL="355600" marR="571500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by </a:t>
            </a:r>
            <a:r>
              <a:rPr sz="3200" spc="-5" dirty="0">
                <a:latin typeface="Calibri"/>
                <a:cs typeface="Calibri"/>
              </a:rPr>
              <a:t>2030 </a:t>
            </a:r>
            <a:r>
              <a:rPr sz="3200" b="1" spc="-5" dirty="0">
                <a:latin typeface="Calibri"/>
                <a:cs typeface="Calibri"/>
              </a:rPr>
              <a:t>75% </a:t>
            </a:r>
            <a:r>
              <a:rPr sz="3200" b="1" dirty="0">
                <a:latin typeface="Calibri"/>
                <a:cs typeface="Calibri"/>
              </a:rPr>
              <a:t>&gt; </a:t>
            </a:r>
            <a:r>
              <a:rPr sz="3200" b="1" spc="-5" dirty="0">
                <a:latin typeface="Calibri"/>
                <a:cs typeface="Calibri"/>
              </a:rPr>
              <a:t>50 years age</a:t>
            </a:r>
            <a:r>
              <a:rPr sz="3200" spc="-5" dirty="0">
                <a:latin typeface="Calibri"/>
                <a:cs typeface="Calibri"/>
              </a:rPr>
              <a:t>: 85% will have  CVD; 30% malignancy; 25%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diabetes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Mean age of HIV+ increase from 45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55</a:t>
            </a:r>
            <a:endParaRPr sz="32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99400"/>
              </a:lnSpc>
              <a:spcBef>
                <a:spcPts val="78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Average </a:t>
            </a:r>
            <a:r>
              <a:rPr sz="3200" b="1" spc="-5" dirty="0">
                <a:latin typeface="Calibri"/>
                <a:cs typeface="Calibri"/>
              </a:rPr>
              <a:t>cost of NCD care will double </a:t>
            </a:r>
            <a:r>
              <a:rPr sz="3200" spc="-5" dirty="0">
                <a:latin typeface="Calibri"/>
                <a:cs typeface="Calibri"/>
              </a:rPr>
              <a:t>or more  for some for older PLWH </a:t>
            </a:r>
            <a:r>
              <a:rPr sz="3200" dirty="0">
                <a:latin typeface="Calibri"/>
                <a:cs typeface="Calibri"/>
              </a:rPr>
              <a:t>due to </a:t>
            </a:r>
            <a:r>
              <a:rPr sz="3200" spc="-5" dirty="0">
                <a:latin typeface="Calibri"/>
                <a:cs typeface="Calibri"/>
              </a:rPr>
              <a:t>comorbidities  </a:t>
            </a:r>
            <a:r>
              <a:rPr sz="3200" dirty="0">
                <a:latin typeface="Calibri"/>
                <a:cs typeface="Calibri"/>
              </a:rPr>
              <a:t>&amp; be </a:t>
            </a:r>
            <a:r>
              <a:rPr sz="3200" spc="-5" dirty="0">
                <a:latin typeface="Calibri"/>
                <a:cs typeface="Calibri"/>
              </a:rPr>
              <a:t>50% of healthcare costs for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&gt;50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A6B633-2DD4-441D-911C-F42FF7F0D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041" y="681039"/>
            <a:ext cx="7394316" cy="615553"/>
          </a:xfr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93139" y="2090420"/>
            <a:ext cx="7911465" cy="411987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68580" indent="-342900">
              <a:lnSpc>
                <a:spcPts val="3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only </a:t>
            </a:r>
            <a:r>
              <a:rPr sz="3200" dirty="0">
                <a:latin typeface="Calibri"/>
                <a:cs typeface="Calibri"/>
              </a:rPr>
              <a:t>study finding </a:t>
            </a:r>
            <a:r>
              <a:rPr sz="3200" b="1" spc="-5" dirty="0">
                <a:latin typeface="Calibri"/>
                <a:cs typeface="Calibri"/>
              </a:rPr>
              <a:t>increasing death rates </a:t>
            </a:r>
            <a:r>
              <a:rPr sz="3200" dirty="0">
                <a:latin typeface="Calibri"/>
                <a:cs typeface="Calibri"/>
              </a:rPr>
              <a:t>due  to </a:t>
            </a:r>
            <a:r>
              <a:rPr sz="3200" spc="-5" dirty="0">
                <a:latin typeface="Calibri"/>
                <a:cs typeface="Calibri"/>
              </a:rPr>
              <a:t>comorbidities. ATHENA Cohort Glasgow  </a:t>
            </a:r>
            <a:r>
              <a:rPr sz="3200" dirty="0">
                <a:latin typeface="Calibri"/>
                <a:cs typeface="Calibri"/>
              </a:rPr>
              <a:t>2018</a:t>
            </a:r>
            <a:endParaRPr sz="3200">
              <a:latin typeface="Calibri"/>
              <a:cs typeface="Calibri"/>
            </a:endParaRPr>
          </a:p>
          <a:p>
            <a:pPr marL="355600" marR="78105" indent="-342900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Despite recommended </a:t>
            </a:r>
            <a:r>
              <a:rPr sz="3200" dirty="0">
                <a:latin typeface="Calibri"/>
                <a:cs typeface="Calibri"/>
              </a:rPr>
              <a:t>ART </a:t>
            </a:r>
            <a:r>
              <a:rPr sz="3200" spc="-5" dirty="0">
                <a:latin typeface="Calibri"/>
                <a:cs typeface="Calibri"/>
              </a:rPr>
              <a:t>immediately 50 </a:t>
            </a:r>
            <a:r>
              <a:rPr sz="3200" dirty="0">
                <a:latin typeface="Calibri"/>
                <a:cs typeface="Calibri"/>
              </a:rPr>
              <a:t>–  </a:t>
            </a:r>
            <a:r>
              <a:rPr sz="3200" spc="-5" dirty="0">
                <a:latin typeface="Calibri"/>
                <a:cs typeface="Calibri"/>
              </a:rPr>
              <a:t>60% </a:t>
            </a:r>
            <a:r>
              <a:rPr sz="3200" dirty="0">
                <a:latin typeface="Calibri"/>
                <a:cs typeface="Calibri"/>
              </a:rPr>
              <a:t>NOT </a:t>
            </a:r>
            <a:r>
              <a:rPr sz="3200" spc="-5" dirty="0">
                <a:latin typeface="Calibri"/>
                <a:cs typeface="Calibri"/>
              </a:rPr>
              <a:t>virally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suppressed.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699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immune activation </a:t>
            </a:r>
            <a:r>
              <a:rPr sz="3200" spc="-5" dirty="0">
                <a:latin typeface="Calibri"/>
                <a:cs typeface="Calibri"/>
              </a:rPr>
              <a:t>persists </a:t>
            </a:r>
            <a:r>
              <a:rPr sz="3200" dirty="0">
                <a:latin typeface="Calibri"/>
                <a:cs typeface="Calibri"/>
              </a:rPr>
              <a:t>despite </a:t>
            </a:r>
            <a:r>
              <a:rPr sz="3200" spc="-5" dirty="0">
                <a:latin typeface="Calibri"/>
                <a:cs typeface="Calibri"/>
              </a:rPr>
              <a:t>long term  viral suppression </a:t>
            </a:r>
            <a:r>
              <a:rPr sz="3200" dirty="0">
                <a:latin typeface="Calibri"/>
                <a:cs typeface="Calibri"/>
              </a:rPr>
              <a:t>&amp; </a:t>
            </a:r>
            <a:r>
              <a:rPr sz="3200" spc="-5" dirty="0">
                <a:latin typeface="Calibri"/>
                <a:cs typeface="Calibri"/>
              </a:rPr>
              <a:t>CD4 poor response  persists </a:t>
            </a:r>
            <a:r>
              <a:rPr sz="3200" dirty="0">
                <a:latin typeface="Calibri"/>
                <a:cs typeface="Calibri"/>
              </a:rPr>
              <a:t>despite </a:t>
            </a:r>
            <a:r>
              <a:rPr sz="3200" spc="-5" dirty="0">
                <a:latin typeface="Calibri"/>
                <a:cs typeface="Calibri"/>
              </a:rPr>
              <a:t>viral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suppression.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4120" y="376239"/>
            <a:ext cx="80156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Calibri"/>
                <a:cs typeface="Calibri"/>
              </a:rPr>
              <a:t>Multimorbidity Increases Death Rates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sz="1400" b="0" dirty="0">
                <a:latin typeface="Calibri"/>
                <a:cs typeface="Calibri"/>
              </a:rPr>
              <a:t>–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 descr="Multimorbidity and mortality"/>
          <p:cNvSpPr/>
          <p:nvPr/>
        </p:nvSpPr>
        <p:spPr>
          <a:xfrm>
            <a:off x="1676400" y="1223582"/>
            <a:ext cx="5918198" cy="444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139" y="2027428"/>
            <a:ext cx="7949565" cy="125476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30% &gt;70 have 3-4+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comorbidities.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101499"/>
              </a:lnSpc>
              <a:spcBef>
                <a:spcPts val="4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HIV+ Women have </a:t>
            </a:r>
            <a:r>
              <a:rPr sz="2400" dirty="0">
                <a:latin typeface="Calibri"/>
                <a:cs typeface="Calibri"/>
              </a:rPr>
              <a:t>higher </a:t>
            </a:r>
            <a:r>
              <a:rPr sz="2400" spc="-5" dirty="0">
                <a:latin typeface="Calibri"/>
                <a:cs typeface="Calibri"/>
              </a:rPr>
              <a:t>multi-comorbidity rates </a:t>
            </a:r>
            <a:r>
              <a:rPr sz="2400" dirty="0">
                <a:latin typeface="Calibri"/>
                <a:cs typeface="Calibri"/>
              </a:rPr>
              <a:t>at </a:t>
            </a:r>
            <a:r>
              <a:rPr sz="2400" spc="-5" dirty="0">
                <a:latin typeface="Calibri"/>
                <a:cs typeface="Calibri"/>
              </a:rPr>
              <a:t>younger  ages </a:t>
            </a:r>
            <a:r>
              <a:rPr sz="2400" dirty="0">
                <a:latin typeface="Calibri"/>
                <a:cs typeface="Calibri"/>
              </a:rPr>
              <a:t>than </a:t>
            </a:r>
            <a:r>
              <a:rPr sz="2400" spc="-5" dirty="0">
                <a:latin typeface="Calibri"/>
                <a:cs typeface="Calibri"/>
              </a:rPr>
              <a:t>men. Death rates </a:t>
            </a:r>
            <a:r>
              <a:rPr sz="2400" dirty="0">
                <a:latin typeface="Calibri"/>
                <a:cs typeface="Calibri"/>
              </a:rPr>
              <a:t>higher in </a:t>
            </a:r>
            <a:r>
              <a:rPr sz="2400" spc="-5" dirty="0">
                <a:latin typeface="Calibri"/>
                <a:cs typeface="Calibri"/>
              </a:rPr>
              <a:t>women.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Menopause?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 descr="Crude mortality rates&#10;Multimorbidity 0, PYFU 152,088, Deaths 899, Rate/1000 PYFU 5.9 (5.5-6.3)&#10; Multimorbidity 1, PYFU 38,361, Deaths 805, Rate/1000 PYFU 21.0 (19.6-22.5)&#10;Multimorbidity 2, PYFU 11,476, Deaths 404, Rate/1000 PYFU 35.2 (31.9-38.8)&#10;Multimorbidity 3, PYFU 2,025, Deaths 164, Rate/1000 PYFU 81.0 (69.1-94.4)&#10;Multimorbidity 4+, PYFU 306, Deaths 53, Rate/1000 PYFU 173 (130-226)"/>
          <p:cNvSpPr/>
          <p:nvPr/>
        </p:nvSpPr>
        <p:spPr>
          <a:xfrm>
            <a:off x="1344083" y="3815645"/>
            <a:ext cx="6019798" cy="2920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7480" y="777963"/>
            <a:ext cx="63290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Calibri"/>
                <a:cs typeface="Calibri"/>
              </a:rPr>
              <a:t>Adjusted Death Rates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Increase</a:t>
            </a:r>
          </a:p>
        </p:txBody>
      </p:sp>
      <p:sp>
        <p:nvSpPr>
          <p:cNvPr id="3" name="object 3" descr="Poisson regression&#10;RR (95%CI) Number of comorbidities&#10;0, unadjusted 1; adjusted 1&#10;1, unadjusted 3.4 (3.1-3.7); adjusted 3.6 (3.2-4.0)&#10;2, unadjusted 6.3 (5.6-7.1); adjusted 6.1 (5.3-7.0)&#10;3, unadjusted 14.9 (12.6-17.6); adjusted 13.9 (11.6-16.7)&#10;4, unadjusted 32.9 (25.0-43.4); adjusted 23.8 (17.7-32.0)"/>
          <p:cNvSpPr/>
          <p:nvPr/>
        </p:nvSpPr>
        <p:spPr>
          <a:xfrm>
            <a:off x="1616656" y="1628958"/>
            <a:ext cx="6704529" cy="54881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0127" y="742810"/>
            <a:ext cx="18357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spc="-5" dirty="0">
                <a:latin typeface="Calibri"/>
                <a:cs typeface="Calibri"/>
              </a:rPr>
              <a:t>W</a:t>
            </a:r>
            <a:r>
              <a:rPr sz="4400" b="0" dirty="0">
                <a:latin typeface="Calibri"/>
                <a:cs typeface="Calibri"/>
              </a:rPr>
              <a:t>o</a:t>
            </a:r>
            <a:r>
              <a:rPr sz="4400" b="0" spc="-5" dirty="0">
                <a:latin typeface="Calibri"/>
                <a:cs typeface="Calibri"/>
              </a:rPr>
              <a:t>men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1497752"/>
            <a:ext cx="3538854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Women fare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worse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 descr="Multimorbidity by age and gender&#10;Males with 0 number of concomitantly diagnosed conditions: 91% (18-29) 89.8% (30-39); 79.4% (40-49); 64.8% (50-59); 47.9% (60-69); 29.7% (70+)&#10;Males with 1 concomitantly diagnosed condition: 8.7% (18-29) 9.0% (30-39); 15.9% (40-49); 25.1% (50-59); 32.8% (60-69); 39.1% (70+)&#10; Males with 2 concomitantly diagnosed conditions: 4.1% (40-49); 8.5% (50-59); 14.9% (60-69); 21.6% (70+)&#10;Males with 3 concomitantly diagnosed conditions: 7.1% (70+)&#10;Females with 0 number of concomitantly diagnosed conditions: 86.2% (18-29) 65.1% (30-39); 62.7% (40-49); 51.1% (50-59); 40.3% (60-69); 30.2% (70+)&#10;Females with 1 concomitantly diagnosed condition: 27.7% (18-29) 26.7% (30-39); 27.8% (40-49); 31.1% (50-59); 34.4% (60-69); 36.5% (70+)&#10;Females with 2 concomitantly diagnosed conditions: 5.2% (18-29); 4.6% (30-39); 8.0% (40-49); 14.0% (50-59); 19.8% (60-69); 27.1% (70+)&#10;Females with 3 concomitantly diagnosed conditions: 4.9% (60-69); 5.2% (70+)&#10;"/>
          <p:cNvSpPr/>
          <p:nvPr/>
        </p:nvSpPr>
        <p:spPr>
          <a:xfrm>
            <a:off x="1267177" y="2215468"/>
            <a:ext cx="5714998" cy="5099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8F4DC6-D9D1-436A-AD13-DFB68FEC0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041" y="681039"/>
            <a:ext cx="7394316" cy="615553"/>
          </a:xfrm>
        </p:spPr>
        <p:txBody>
          <a:bodyPr/>
          <a:lstStyle/>
          <a:p>
            <a:r>
              <a:rPr lang="en-US" dirty="0"/>
              <a:t>   </a:t>
            </a:r>
          </a:p>
        </p:txBody>
      </p:sp>
      <p:sp>
        <p:nvSpPr>
          <p:cNvPr id="2" name="object 2" descr="Multimorbidity and mortality: women relative to men&#10;0, Total population 0.55 (0.43-0.70)&#10;1, Total population 0.94 (0.76-1.18)&#10;2, Total population 1.00 (0.43-1.36)&#10;3, Total population 1.69 (1.09-2.61)&#10;4, Total population 2.21 (1.02-4.77)"/>
          <p:cNvSpPr/>
          <p:nvPr/>
        </p:nvSpPr>
        <p:spPr>
          <a:xfrm>
            <a:off x="1034940" y="2062872"/>
            <a:ext cx="8109058" cy="45204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9898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996</Words>
  <Application>Microsoft Office PowerPoint</Application>
  <PresentationFormat>Custom</PresentationFormat>
  <Paragraphs>101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Office Theme</vt:lpstr>
      <vt:lpstr>Aging with HIV in the US / Proposed Research  Implementation Study:</vt:lpstr>
      <vt:lpstr>Epidemiology – (1) 70% over 45; (2) 150,000 over 60; (3) 70,000 over 65</vt:lpstr>
      <vt:lpstr> </vt:lpstr>
      <vt:lpstr>Aging Concerns</vt:lpstr>
      <vt:lpstr>  </vt:lpstr>
      <vt:lpstr>Multimorbidity Increases Death Rates –</vt:lpstr>
      <vt:lpstr>Adjusted Death Rates Increase</vt:lpstr>
      <vt:lpstr>Women</vt:lpstr>
      <vt:lpstr>   </vt:lpstr>
      <vt:lpstr>Older Patient Concerns &amp; Needs in Clinic Now</vt:lpstr>
      <vt:lpstr>Older/Aged Patient Concerns</vt:lpstr>
      <vt:lpstr>New Care Model Needed</vt:lpstr>
      <vt:lpstr>Implementation Study Proposed</vt:lpstr>
      <vt:lpstr>Research Questions / Needs</vt:lpstr>
      <vt:lpstr>National Implementation Study  Cohort</vt:lpstr>
      <vt:lpstr>Scientific Research Questions:  What is Causing Comorbidity Onset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NIH Aging 2019v.5.pptx</dc:title>
  <dc:creator>Jules Levin</dc:creator>
  <cp:lastModifiedBy>Fike, Nathalie (NIH/NHLBI) [C]</cp:lastModifiedBy>
  <cp:revision>5</cp:revision>
  <dcterms:created xsi:type="dcterms:W3CDTF">2019-11-25T21:52:33Z</dcterms:created>
  <dcterms:modified xsi:type="dcterms:W3CDTF">2019-11-25T22:34:40Z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2019-09-23T00:00:00Z</vt:filetime>
  </property>
  <property fmtid="{D5CDD505-2E9C-101B-9397-08002B2CF9AE}" pid="3" name="Creator">
    <vt:lpwstr>PowerPoint</vt:lpwstr>
  </property>
  <property fmtid="{D5CDD505-2E9C-101B-9397-08002B2CF9AE}" pid="4" name="LastSaved">
    <vt:filetime>2019-11-25T00:00:00Z</vt:filetime>
  </property>
</Properties>
</file>