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13"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7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9" d="100"/>
          <a:sy n="29" d="100"/>
        </p:scale>
        <p:origin x="48" y="7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50880" y="299614"/>
            <a:ext cx="11090239" cy="8636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13477E"/>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13477E"/>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13477E"/>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99" cy="68579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238874"/>
            <a:ext cx="12191999" cy="619124"/>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708259" y="319426"/>
            <a:ext cx="5880100" cy="696594"/>
          </a:xfrm>
          <a:prstGeom prst="rect">
            <a:avLst/>
          </a:prstGeom>
        </p:spPr>
        <p:txBody>
          <a:bodyPr wrap="square" lIns="0" tIns="0" rIns="0" bIns="0">
            <a:spAutoFit/>
          </a:bodyPr>
          <a:lstStyle>
            <a:lvl1pPr>
              <a:defRPr sz="4400" b="1" i="0">
                <a:solidFill>
                  <a:srgbClr val="13477E"/>
                </a:solidFill>
                <a:latin typeface="Times New Roman"/>
                <a:cs typeface="Times New Roman"/>
              </a:defRPr>
            </a:lvl1pPr>
          </a:lstStyle>
          <a:p>
            <a:endParaRPr/>
          </a:p>
        </p:txBody>
      </p:sp>
      <p:sp>
        <p:nvSpPr>
          <p:cNvPr id="3" name="Holder 3"/>
          <p:cNvSpPr>
            <a:spLocks noGrp="1"/>
          </p:cNvSpPr>
          <p:nvPr>
            <p:ph type="body" idx="1"/>
          </p:nvPr>
        </p:nvSpPr>
        <p:spPr>
          <a:xfrm>
            <a:off x="351949" y="1121845"/>
            <a:ext cx="11488100" cy="353695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11/21/2019</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hyperlink" Target="http://www.hivplusmag.com/wellness/2017/1/04/yes-social-isolation-literally-killing-people-hiv"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who.int/tb/areas-of-work/tb-hiv/tbhiv_factsheet.pdf?ua=1"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s://www.who.int/hepatitis/publications/global-hepatitis-report2017/en/" TargetMode="External"/><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cdc.gov/hepatitis/hcv/hcvfaq.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hyperlink" Target="https://www.cdc.gov/hepatitis/hcv/hcvfaq.htm" TargetMode="External"/><Relationship Id="rId4" Type="http://schemas.openxmlformats.org/officeDocument/2006/relationships/hyperlink" Target="https://www.who.int/hepatitis/publications/global-hepatitis-report2017/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2" Type="http://schemas.openxmlformats.org/officeDocument/2006/relationships/hyperlink" Target="https://www.who.int/healthinfo/global_burden_disease/estimates/en/index1.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9" Type="http://schemas.openxmlformats.org/officeDocument/2006/relationships/image" Target="../media/image67.png"/><Relationship Id="rId3" Type="http://schemas.openxmlformats.org/officeDocument/2006/relationships/image" Target="../media/image31.png"/><Relationship Id="rId21" Type="http://schemas.openxmlformats.org/officeDocument/2006/relationships/image" Target="../media/image49.png"/><Relationship Id="rId34" Type="http://schemas.openxmlformats.org/officeDocument/2006/relationships/image" Target="../media/image62.png"/><Relationship Id="rId42" Type="http://schemas.openxmlformats.org/officeDocument/2006/relationships/image" Target="../media/image70.png"/><Relationship Id="rId47" Type="http://schemas.openxmlformats.org/officeDocument/2006/relationships/image" Target="../media/image75.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1.png"/><Relationship Id="rId38" Type="http://schemas.openxmlformats.org/officeDocument/2006/relationships/image" Target="../media/image66.png"/><Relationship Id="rId46" Type="http://schemas.openxmlformats.org/officeDocument/2006/relationships/image" Target="../media/image74.png"/><Relationship Id="rId2" Type="http://schemas.openxmlformats.org/officeDocument/2006/relationships/image" Target="../media/image30.jpg"/><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png"/><Relationship Id="rId41"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image" Target="../media/image60.png"/><Relationship Id="rId37" Type="http://schemas.openxmlformats.org/officeDocument/2006/relationships/image" Target="../media/image65.png"/><Relationship Id="rId40" Type="http://schemas.openxmlformats.org/officeDocument/2006/relationships/image" Target="../media/image68.png"/><Relationship Id="rId45" Type="http://schemas.openxmlformats.org/officeDocument/2006/relationships/image" Target="../media/image73.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36" Type="http://schemas.openxmlformats.org/officeDocument/2006/relationships/image" Target="../media/image64.png"/><Relationship Id="rId49" Type="http://schemas.openxmlformats.org/officeDocument/2006/relationships/image" Target="../media/image15.jp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image" Target="../media/image59.png"/><Relationship Id="rId44" Type="http://schemas.openxmlformats.org/officeDocument/2006/relationships/image" Target="../media/image72.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 Id="rId35" Type="http://schemas.openxmlformats.org/officeDocument/2006/relationships/image" Target="../media/image63.png"/><Relationship Id="rId43" Type="http://schemas.openxmlformats.org/officeDocument/2006/relationships/image" Target="../media/image71.png"/><Relationship Id="rId48" Type="http://schemas.openxmlformats.org/officeDocument/2006/relationships/image" Target="../media/image76.png"/><Relationship Id="rId8"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 Id="rId5" Type="http://schemas.openxmlformats.org/officeDocument/2006/relationships/image" Target="../media/image81.pn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1.png"/><Relationship Id="rId7" Type="http://schemas.openxmlformats.org/officeDocument/2006/relationships/image" Target="../media/image95.jpg"/><Relationship Id="rId2" Type="http://schemas.openxmlformats.org/officeDocument/2006/relationships/image" Target="../media/image90.png"/><Relationship Id="rId1" Type="http://schemas.openxmlformats.org/officeDocument/2006/relationships/slideLayout" Target="../slideLayouts/slideLayout4.xml"/><Relationship Id="rId6" Type="http://schemas.openxmlformats.org/officeDocument/2006/relationships/image" Target="../media/image94.png"/><Relationship Id="rId5" Type="http://schemas.openxmlformats.org/officeDocument/2006/relationships/image" Target="../media/image93.jpg"/><Relationship Id="rId4" Type="http://schemas.openxmlformats.org/officeDocument/2006/relationships/image" Target="../media/image92.png"/></Relationships>
</file>

<file path=ppt/slides/_rels/slide46.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18" Type="http://schemas.openxmlformats.org/officeDocument/2006/relationships/image" Target="../media/image112.png"/><Relationship Id="rId26" Type="http://schemas.openxmlformats.org/officeDocument/2006/relationships/image" Target="../media/image120.png"/><Relationship Id="rId39" Type="http://schemas.openxmlformats.org/officeDocument/2006/relationships/image" Target="../media/image133.png"/><Relationship Id="rId3" Type="http://schemas.openxmlformats.org/officeDocument/2006/relationships/image" Target="../media/image97.png"/><Relationship Id="rId21" Type="http://schemas.openxmlformats.org/officeDocument/2006/relationships/image" Target="../media/image115.png"/><Relationship Id="rId34" Type="http://schemas.openxmlformats.org/officeDocument/2006/relationships/image" Target="../media/image128.png"/><Relationship Id="rId42" Type="http://schemas.openxmlformats.org/officeDocument/2006/relationships/image" Target="../media/image136.png"/><Relationship Id="rId47" Type="http://schemas.openxmlformats.org/officeDocument/2006/relationships/image" Target="../media/image141.png"/><Relationship Id="rId7" Type="http://schemas.openxmlformats.org/officeDocument/2006/relationships/image" Target="../media/image101.png"/><Relationship Id="rId12" Type="http://schemas.openxmlformats.org/officeDocument/2006/relationships/image" Target="../media/image106.png"/><Relationship Id="rId17" Type="http://schemas.openxmlformats.org/officeDocument/2006/relationships/image" Target="../media/image111.png"/><Relationship Id="rId25" Type="http://schemas.openxmlformats.org/officeDocument/2006/relationships/image" Target="../media/image119.png"/><Relationship Id="rId33" Type="http://schemas.openxmlformats.org/officeDocument/2006/relationships/image" Target="../media/image127.png"/><Relationship Id="rId38" Type="http://schemas.openxmlformats.org/officeDocument/2006/relationships/image" Target="../media/image132.png"/><Relationship Id="rId46" Type="http://schemas.openxmlformats.org/officeDocument/2006/relationships/image" Target="../media/image140.png"/><Relationship Id="rId2" Type="http://schemas.openxmlformats.org/officeDocument/2006/relationships/image" Target="../media/image86.jpg"/><Relationship Id="rId16" Type="http://schemas.openxmlformats.org/officeDocument/2006/relationships/image" Target="../media/image110.png"/><Relationship Id="rId20" Type="http://schemas.openxmlformats.org/officeDocument/2006/relationships/image" Target="../media/image114.png"/><Relationship Id="rId29" Type="http://schemas.openxmlformats.org/officeDocument/2006/relationships/image" Target="../media/image123.png"/><Relationship Id="rId41"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05.png"/><Relationship Id="rId24" Type="http://schemas.openxmlformats.org/officeDocument/2006/relationships/image" Target="../media/image118.png"/><Relationship Id="rId32" Type="http://schemas.openxmlformats.org/officeDocument/2006/relationships/image" Target="../media/image126.png"/><Relationship Id="rId37" Type="http://schemas.openxmlformats.org/officeDocument/2006/relationships/image" Target="../media/image131.png"/><Relationship Id="rId40" Type="http://schemas.openxmlformats.org/officeDocument/2006/relationships/image" Target="../media/image134.png"/><Relationship Id="rId45" Type="http://schemas.openxmlformats.org/officeDocument/2006/relationships/image" Target="../media/image139.png"/><Relationship Id="rId5" Type="http://schemas.openxmlformats.org/officeDocument/2006/relationships/image" Target="../media/image99.png"/><Relationship Id="rId15" Type="http://schemas.openxmlformats.org/officeDocument/2006/relationships/image" Target="../media/image109.png"/><Relationship Id="rId23" Type="http://schemas.openxmlformats.org/officeDocument/2006/relationships/image" Target="../media/image117.png"/><Relationship Id="rId28" Type="http://schemas.openxmlformats.org/officeDocument/2006/relationships/image" Target="../media/image122.png"/><Relationship Id="rId36" Type="http://schemas.openxmlformats.org/officeDocument/2006/relationships/image" Target="../media/image130.png"/><Relationship Id="rId10" Type="http://schemas.openxmlformats.org/officeDocument/2006/relationships/image" Target="../media/image104.png"/><Relationship Id="rId19" Type="http://schemas.openxmlformats.org/officeDocument/2006/relationships/image" Target="../media/image113.png"/><Relationship Id="rId31" Type="http://schemas.openxmlformats.org/officeDocument/2006/relationships/image" Target="../media/image125.png"/><Relationship Id="rId44" Type="http://schemas.openxmlformats.org/officeDocument/2006/relationships/image" Target="../media/image138.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108.png"/><Relationship Id="rId22" Type="http://schemas.openxmlformats.org/officeDocument/2006/relationships/image" Target="../media/image116.png"/><Relationship Id="rId27" Type="http://schemas.openxmlformats.org/officeDocument/2006/relationships/image" Target="../media/image121.png"/><Relationship Id="rId30" Type="http://schemas.openxmlformats.org/officeDocument/2006/relationships/image" Target="../media/image124.png"/><Relationship Id="rId35" Type="http://schemas.openxmlformats.org/officeDocument/2006/relationships/image" Target="../media/image129.png"/><Relationship Id="rId43" Type="http://schemas.openxmlformats.org/officeDocument/2006/relationships/image" Target="../media/image137.png"/><Relationship Id="rId48" Type="http://schemas.openxmlformats.org/officeDocument/2006/relationships/image" Target="../media/image142.png"/></Relationships>
</file>

<file path=ppt/slides/_rels/slide49.xml.rels><?xml version="1.0" encoding="UTF-8" standalone="yes"?>
<Relationships xmlns="http://schemas.openxmlformats.org/package/2006/relationships"><Relationship Id="rId3" Type="http://schemas.openxmlformats.org/officeDocument/2006/relationships/image" Target="../media/image144.jpg"/><Relationship Id="rId2" Type="http://schemas.openxmlformats.org/officeDocument/2006/relationships/image" Target="../media/image14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7.jpg"/><Relationship Id="rId7" Type="http://schemas.openxmlformats.org/officeDocument/2006/relationships/image" Target="../media/image150.jpg"/><Relationship Id="rId2"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49.jpg"/><Relationship Id="rId5" Type="http://schemas.openxmlformats.org/officeDocument/2006/relationships/image" Target="../media/image148.png"/><Relationship Id="rId10" Type="http://schemas.openxmlformats.org/officeDocument/2006/relationships/hyperlink" Target="https://www.independent.co.uk/news/world/europe/chemsex-parties-rise-gay-men-lgbt-hiv-cause-risk-prep-drugs-dating-app-grindr-europe-a9103881.html" TargetMode="External"/><Relationship Id="rId4" Type="http://schemas.openxmlformats.org/officeDocument/2006/relationships/hyperlink" Target="https://www.politico.com/story/2019/09/02/hiv-opiods-cabell-west-virginia-1668389" TargetMode="External"/><Relationship Id="rId9" Type="http://schemas.openxmlformats.org/officeDocument/2006/relationships/image" Target="../media/image152.jpg"/></Relationships>
</file>

<file path=ppt/slides/_rels/slide54.xml.rels><?xml version="1.0" encoding="UTF-8" standalone="yes"?>
<Relationships xmlns="http://schemas.openxmlformats.org/package/2006/relationships"><Relationship Id="rId3" Type="http://schemas.openxmlformats.org/officeDocument/2006/relationships/image" Target="../media/image154.jpg"/><Relationship Id="rId7" Type="http://schemas.openxmlformats.org/officeDocument/2006/relationships/image" Target="../media/image158.jpg"/><Relationship Id="rId2"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image" Target="../media/image157.png"/><Relationship Id="rId5" Type="http://schemas.openxmlformats.org/officeDocument/2006/relationships/image" Target="../media/image156.jpg"/><Relationship Id="rId4" Type="http://schemas.openxmlformats.org/officeDocument/2006/relationships/image" Target="../media/image15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64.jpg"/><Relationship Id="rId13" Type="http://schemas.openxmlformats.org/officeDocument/2006/relationships/image" Target="../media/image169.jpg"/><Relationship Id="rId18" Type="http://schemas.openxmlformats.org/officeDocument/2006/relationships/image" Target="../media/image173.jpg"/><Relationship Id="rId3" Type="http://schemas.openxmlformats.org/officeDocument/2006/relationships/image" Target="../media/image160.jpg"/><Relationship Id="rId7" Type="http://schemas.openxmlformats.org/officeDocument/2006/relationships/image" Target="../media/image163.jpg"/><Relationship Id="rId12" Type="http://schemas.openxmlformats.org/officeDocument/2006/relationships/image" Target="../media/image168.jpg"/><Relationship Id="rId17" Type="http://schemas.openxmlformats.org/officeDocument/2006/relationships/image" Target="../media/image172.jpg"/><Relationship Id="rId2" Type="http://schemas.openxmlformats.org/officeDocument/2006/relationships/image" Target="../media/image159.jp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43.jpg"/><Relationship Id="rId11" Type="http://schemas.openxmlformats.org/officeDocument/2006/relationships/image" Target="../media/image167.jpg"/><Relationship Id="rId5" Type="http://schemas.openxmlformats.org/officeDocument/2006/relationships/image" Target="../media/image162.jpg"/><Relationship Id="rId15" Type="http://schemas.openxmlformats.org/officeDocument/2006/relationships/image" Target="../media/image171.png"/><Relationship Id="rId10" Type="http://schemas.openxmlformats.org/officeDocument/2006/relationships/image" Target="../media/image166.jpg"/><Relationship Id="rId4" Type="http://schemas.openxmlformats.org/officeDocument/2006/relationships/image" Target="../media/image161.jpg"/><Relationship Id="rId9" Type="http://schemas.openxmlformats.org/officeDocument/2006/relationships/image" Target="../media/image165.jpg"/><Relationship Id="rId14" Type="http://schemas.openxmlformats.org/officeDocument/2006/relationships/image" Target="../media/image170.jpg"/></Relationships>
</file>

<file path=ppt/slides/_rels/slide57.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unaids.org/sites/default/files/media_asset/miles-to-go_en.pdf"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1999" cy="6857999"/>
          </a:xfrm>
          <a:prstGeom prst="rect">
            <a:avLst/>
          </a:prstGeom>
          <a:blipFill>
            <a:blip r:embed="rId2" cstate="print"/>
            <a:stretch>
              <a:fillRect/>
            </a:stretch>
          </a:blipFill>
        </p:spPr>
        <p:txBody>
          <a:bodyPr wrap="square" lIns="0" tIns="0" rIns="0" bIns="0" rtlCol="0"/>
          <a:lstStyle/>
          <a:p>
            <a:endParaRPr/>
          </a:p>
        </p:txBody>
      </p:sp>
      <p:sp>
        <p:nvSpPr>
          <p:cNvPr id="5" name="Title 4">
            <a:extLst>
              <a:ext uri="{FF2B5EF4-FFF2-40B4-BE49-F238E27FC236}">
                <a16:creationId xmlns:a16="http://schemas.microsoft.com/office/drawing/2014/main" id="{26B5BD28-C0C2-4265-8781-00E2B07C5A9A}"/>
              </a:ext>
            </a:extLst>
          </p:cNvPr>
          <p:cNvSpPr>
            <a:spLocks noGrp="1"/>
          </p:cNvSpPr>
          <p:nvPr>
            <p:ph type="title"/>
          </p:nvPr>
        </p:nvSpPr>
        <p:spPr/>
        <p:txBody>
          <a:bodyPr/>
          <a:lstStyle/>
          <a:p>
            <a:r>
              <a:rPr lang="en-US" dirty="0"/>
              <a:t> </a:t>
            </a:r>
          </a:p>
        </p:txBody>
      </p:sp>
      <p:sp>
        <p:nvSpPr>
          <p:cNvPr id="4" name="object 4"/>
          <p:cNvSpPr txBox="1">
            <a:spLocks noGrp="1"/>
          </p:cNvSpPr>
          <p:nvPr>
            <p:ph type="body" idx="1"/>
          </p:nvPr>
        </p:nvSpPr>
        <p:spPr>
          <a:prstGeom prst="rect">
            <a:avLst/>
          </a:prstGeom>
        </p:spPr>
        <p:txBody>
          <a:bodyPr vert="horz" wrap="square" lIns="0" tIns="11430" rIns="0" bIns="0" rtlCol="0">
            <a:spAutoFit/>
          </a:bodyPr>
          <a:lstStyle/>
          <a:p>
            <a:pPr marL="11430" marR="5080" indent="635" algn="ctr">
              <a:lnSpc>
                <a:spcPct val="109000"/>
              </a:lnSpc>
              <a:spcBef>
                <a:spcPts val="90"/>
              </a:spcBef>
            </a:pPr>
            <a:r>
              <a:rPr sz="4400" b="1" spc="-15" dirty="0">
                <a:solidFill>
                  <a:srgbClr val="13477E"/>
                </a:solidFill>
                <a:latin typeface="Times New Roman"/>
                <a:cs typeface="Times New Roman"/>
              </a:rPr>
              <a:t>Current </a:t>
            </a:r>
            <a:r>
              <a:rPr sz="4400" b="1" spc="-5" dirty="0">
                <a:solidFill>
                  <a:srgbClr val="13477E"/>
                </a:solidFill>
                <a:latin typeface="Times New Roman"/>
                <a:cs typeface="Times New Roman"/>
              </a:rPr>
              <a:t>burdens </a:t>
            </a:r>
            <a:r>
              <a:rPr sz="4400" b="1" dirty="0">
                <a:solidFill>
                  <a:srgbClr val="13477E"/>
                </a:solidFill>
                <a:latin typeface="Times New Roman"/>
                <a:cs typeface="Times New Roman"/>
              </a:rPr>
              <a:t>of </a:t>
            </a:r>
            <a:r>
              <a:rPr sz="4400" b="1" spc="-25" dirty="0">
                <a:solidFill>
                  <a:srgbClr val="13477E"/>
                </a:solidFill>
                <a:latin typeface="Times New Roman"/>
                <a:cs typeface="Times New Roman"/>
              </a:rPr>
              <a:t>HIV-associated  </a:t>
            </a:r>
            <a:r>
              <a:rPr sz="4400" b="1" dirty="0">
                <a:solidFill>
                  <a:srgbClr val="13477E"/>
                </a:solidFill>
                <a:latin typeface="Times New Roman"/>
                <a:cs typeface="Times New Roman"/>
              </a:rPr>
              <a:t>comorbidities, coinfections, and</a:t>
            </a:r>
            <a:r>
              <a:rPr sz="4400" b="1" spc="-80" dirty="0">
                <a:solidFill>
                  <a:srgbClr val="13477E"/>
                </a:solidFill>
                <a:latin typeface="Times New Roman"/>
                <a:cs typeface="Times New Roman"/>
              </a:rPr>
              <a:t> </a:t>
            </a:r>
            <a:r>
              <a:rPr sz="4400" b="1" spc="-5" dirty="0">
                <a:solidFill>
                  <a:srgbClr val="13477E"/>
                </a:solidFill>
                <a:latin typeface="Times New Roman"/>
                <a:cs typeface="Times New Roman"/>
              </a:rPr>
              <a:t>complications  </a:t>
            </a:r>
            <a:r>
              <a:rPr sz="4400" b="1" i="1" dirty="0">
                <a:solidFill>
                  <a:srgbClr val="13477E"/>
                </a:solidFill>
                <a:latin typeface="Times New Roman"/>
                <a:cs typeface="Times New Roman"/>
              </a:rPr>
              <a:t>and influences on </a:t>
            </a:r>
            <a:r>
              <a:rPr sz="4400" b="1" i="1" spc="-5" dirty="0">
                <a:solidFill>
                  <a:srgbClr val="13477E"/>
                </a:solidFill>
                <a:latin typeface="Times New Roman"/>
                <a:cs typeface="Times New Roman"/>
              </a:rPr>
              <a:t>future</a:t>
            </a:r>
            <a:r>
              <a:rPr sz="4400" b="1" i="1" spc="-50" dirty="0">
                <a:solidFill>
                  <a:srgbClr val="13477E"/>
                </a:solidFill>
                <a:latin typeface="Times New Roman"/>
                <a:cs typeface="Times New Roman"/>
              </a:rPr>
              <a:t> </a:t>
            </a:r>
            <a:r>
              <a:rPr sz="4400" b="1" i="1" dirty="0">
                <a:solidFill>
                  <a:srgbClr val="13477E"/>
                </a:solidFill>
                <a:latin typeface="Times New Roman"/>
                <a:cs typeface="Times New Roman"/>
              </a:rPr>
              <a:t>burden</a:t>
            </a:r>
            <a:endParaRPr sz="4400" dirty="0">
              <a:latin typeface="Times New Roman"/>
              <a:cs typeface="Times New Roman"/>
            </a:endParaRPr>
          </a:p>
        </p:txBody>
      </p:sp>
      <p:sp>
        <p:nvSpPr>
          <p:cNvPr id="3" name="object 3"/>
          <p:cNvSpPr txBox="1"/>
          <p:nvPr/>
        </p:nvSpPr>
        <p:spPr>
          <a:xfrm>
            <a:off x="3750804" y="3446193"/>
            <a:ext cx="4692650" cy="1548130"/>
          </a:xfrm>
          <a:prstGeom prst="rect">
            <a:avLst/>
          </a:prstGeom>
        </p:spPr>
        <p:txBody>
          <a:bodyPr vert="horz" wrap="square" lIns="0" tIns="58419" rIns="0" bIns="0" rtlCol="0">
            <a:spAutoFit/>
          </a:bodyPr>
          <a:lstStyle/>
          <a:p>
            <a:pPr marL="12700" marR="5080" indent="-1270" algn="ctr">
              <a:lnSpc>
                <a:spcPts val="2920"/>
              </a:lnSpc>
              <a:spcBef>
                <a:spcPts val="459"/>
              </a:spcBef>
            </a:pPr>
            <a:r>
              <a:rPr sz="2700" b="1" spc="-5" dirty="0">
                <a:latin typeface="Arial"/>
                <a:cs typeface="Arial"/>
              </a:rPr>
              <a:t>Keri </a:t>
            </a:r>
            <a:r>
              <a:rPr sz="2700" b="1" dirty="0">
                <a:latin typeface="Arial"/>
                <a:cs typeface="Arial"/>
              </a:rPr>
              <a:t>N </a:t>
            </a:r>
            <a:r>
              <a:rPr sz="2700" b="1" spc="-5" dirty="0">
                <a:latin typeface="Arial"/>
                <a:cs typeface="Arial"/>
              </a:rPr>
              <a:t>Althoff, PhD, MPH  Associate Professor  Department of</a:t>
            </a:r>
            <a:r>
              <a:rPr sz="2700" b="1" spc="-25" dirty="0">
                <a:latin typeface="Arial"/>
                <a:cs typeface="Arial"/>
              </a:rPr>
              <a:t> </a:t>
            </a:r>
            <a:r>
              <a:rPr sz="2700" b="1" spc="-5" dirty="0">
                <a:latin typeface="Arial"/>
                <a:cs typeface="Arial"/>
              </a:rPr>
              <a:t>Epidemiology  @kerinalthoff</a:t>
            </a:r>
            <a:endParaRPr sz="27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79" y="328570"/>
            <a:ext cx="10429875" cy="635000"/>
          </a:xfrm>
          <a:prstGeom prst="rect">
            <a:avLst/>
          </a:prstGeom>
        </p:spPr>
        <p:txBody>
          <a:bodyPr vert="horz" wrap="square" lIns="0" tIns="12065" rIns="0" bIns="0" rtlCol="0">
            <a:spAutoFit/>
          </a:bodyPr>
          <a:lstStyle/>
          <a:p>
            <a:pPr marL="12700">
              <a:lnSpc>
                <a:spcPct val="100000"/>
              </a:lnSpc>
              <a:spcBef>
                <a:spcPts val="95"/>
              </a:spcBef>
            </a:pPr>
            <a:r>
              <a:rPr sz="4000" spc="-15" dirty="0"/>
              <a:t>Chronic </a:t>
            </a:r>
            <a:r>
              <a:rPr sz="4000" spc="-5" dirty="0"/>
              <a:t>obstructive pulmonary </a:t>
            </a:r>
            <a:r>
              <a:rPr sz="4000" dirty="0"/>
              <a:t>disease</a:t>
            </a:r>
            <a:r>
              <a:rPr sz="4000" spc="45" dirty="0"/>
              <a:t> </a:t>
            </a:r>
            <a:r>
              <a:rPr sz="4000" spc="-10" dirty="0"/>
              <a:t>(COPD)</a:t>
            </a:r>
            <a:endParaRPr sz="4000"/>
          </a:p>
        </p:txBody>
      </p:sp>
      <p:sp>
        <p:nvSpPr>
          <p:cNvPr id="3" name="object 3"/>
          <p:cNvSpPr txBox="1"/>
          <p:nvPr/>
        </p:nvSpPr>
        <p:spPr>
          <a:xfrm>
            <a:off x="550859" y="1143184"/>
            <a:ext cx="6433820" cy="1793875"/>
          </a:xfrm>
          <a:prstGeom prst="rect">
            <a:avLst/>
          </a:prstGeom>
        </p:spPr>
        <p:txBody>
          <a:bodyPr vert="horz" wrap="square" lIns="0" tIns="13335" rIns="0" bIns="0" rtlCol="0">
            <a:spAutoFit/>
          </a:bodyPr>
          <a:lstStyle/>
          <a:p>
            <a:pPr marL="12700">
              <a:lnSpc>
                <a:spcPct val="100000"/>
              </a:lnSpc>
              <a:spcBef>
                <a:spcPts val="105"/>
              </a:spcBef>
            </a:pPr>
            <a:r>
              <a:rPr sz="2000" dirty="0">
                <a:latin typeface="Arial"/>
                <a:cs typeface="Arial"/>
              </a:rPr>
              <a:t>COPD prevalence = </a:t>
            </a:r>
            <a:r>
              <a:rPr sz="2000" b="1" dirty="0">
                <a:latin typeface="Arial"/>
                <a:cs typeface="Arial"/>
              </a:rPr>
              <a:t>10.5% </a:t>
            </a:r>
            <a:r>
              <a:rPr sz="2000" dirty="0">
                <a:latin typeface="Arial"/>
                <a:cs typeface="Arial"/>
              </a:rPr>
              <a:t>among PWH</a:t>
            </a:r>
            <a:r>
              <a:rPr sz="2000" spc="-135" dirty="0">
                <a:latin typeface="Arial"/>
                <a:cs typeface="Arial"/>
              </a:rPr>
              <a:t> </a:t>
            </a:r>
            <a:r>
              <a:rPr sz="2000" spc="-5" dirty="0">
                <a:latin typeface="Arial"/>
                <a:cs typeface="Arial"/>
              </a:rPr>
              <a:t>globally</a:t>
            </a:r>
            <a:endParaRPr sz="2000">
              <a:latin typeface="Arial"/>
              <a:cs typeface="Arial"/>
            </a:endParaRPr>
          </a:p>
          <a:p>
            <a:pPr marL="1039494" indent="-342900">
              <a:lnSpc>
                <a:spcPct val="100000"/>
              </a:lnSpc>
              <a:buChar char="•"/>
              <a:tabLst>
                <a:tab pos="1039494" algn="l"/>
                <a:tab pos="1040130" algn="l"/>
              </a:tabLst>
            </a:pPr>
            <a:r>
              <a:rPr sz="2000" dirty="0">
                <a:latin typeface="Arial"/>
                <a:cs typeface="Arial"/>
              </a:rPr>
              <a:t>Smokers </a:t>
            </a:r>
            <a:r>
              <a:rPr sz="2000" spc="-5" dirty="0">
                <a:latin typeface="Arial"/>
                <a:cs typeface="Arial"/>
              </a:rPr>
              <a:t>have </a:t>
            </a:r>
            <a:r>
              <a:rPr sz="2000" dirty="0">
                <a:latin typeface="Arial"/>
                <a:cs typeface="Arial"/>
              </a:rPr>
              <a:t>a higher</a:t>
            </a:r>
            <a:r>
              <a:rPr sz="2000" spc="-85" dirty="0">
                <a:latin typeface="Arial"/>
                <a:cs typeface="Arial"/>
              </a:rPr>
              <a:t> </a:t>
            </a:r>
            <a:r>
              <a:rPr sz="2000" dirty="0">
                <a:latin typeface="Arial"/>
                <a:cs typeface="Arial"/>
              </a:rPr>
              <a:t>prevalence</a:t>
            </a:r>
            <a:endParaRPr sz="2000">
              <a:latin typeface="Arial"/>
              <a:cs typeface="Arial"/>
            </a:endParaRPr>
          </a:p>
          <a:p>
            <a:pPr marL="1039494" marR="5080" indent="-342900">
              <a:lnSpc>
                <a:spcPct val="80000"/>
              </a:lnSpc>
              <a:spcBef>
                <a:spcPts val="480"/>
              </a:spcBef>
              <a:buChar char="•"/>
              <a:tabLst>
                <a:tab pos="1039494" algn="l"/>
                <a:tab pos="1040130" algn="l"/>
              </a:tabLst>
            </a:pPr>
            <a:r>
              <a:rPr sz="2000" dirty="0">
                <a:latin typeface="Arial"/>
                <a:cs typeface="Arial"/>
              </a:rPr>
              <a:t>People </a:t>
            </a:r>
            <a:r>
              <a:rPr sz="2000" spc="-5" dirty="0">
                <a:latin typeface="Arial"/>
                <a:cs typeface="Arial"/>
              </a:rPr>
              <a:t>with </a:t>
            </a:r>
            <a:r>
              <a:rPr sz="2000" dirty="0">
                <a:latin typeface="Arial"/>
                <a:cs typeface="Arial"/>
              </a:rPr>
              <a:t>detectable </a:t>
            </a:r>
            <a:r>
              <a:rPr sz="2000" spc="-5" dirty="0">
                <a:latin typeface="Arial"/>
                <a:cs typeface="Arial"/>
              </a:rPr>
              <a:t>viral </a:t>
            </a:r>
            <a:r>
              <a:rPr sz="2000" dirty="0">
                <a:latin typeface="Arial"/>
                <a:cs typeface="Arial"/>
              </a:rPr>
              <a:t>loads </a:t>
            </a:r>
            <a:r>
              <a:rPr sz="2000" spc="-5" dirty="0">
                <a:latin typeface="Arial"/>
                <a:cs typeface="Arial"/>
              </a:rPr>
              <a:t>have </a:t>
            </a:r>
            <a:r>
              <a:rPr sz="2000" dirty="0">
                <a:latin typeface="Arial"/>
                <a:cs typeface="Arial"/>
              </a:rPr>
              <a:t>a</a:t>
            </a:r>
            <a:r>
              <a:rPr sz="2000" spc="-100" dirty="0">
                <a:latin typeface="Arial"/>
                <a:cs typeface="Arial"/>
              </a:rPr>
              <a:t> </a:t>
            </a:r>
            <a:r>
              <a:rPr sz="2000" dirty="0">
                <a:latin typeface="Arial"/>
                <a:cs typeface="Arial"/>
              </a:rPr>
              <a:t>higher  prevalence</a:t>
            </a:r>
            <a:endParaRPr sz="2000">
              <a:latin typeface="Arial"/>
              <a:cs typeface="Arial"/>
            </a:endParaRPr>
          </a:p>
          <a:p>
            <a:pPr>
              <a:lnSpc>
                <a:spcPct val="100000"/>
              </a:lnSpc>
              <a:spcBef>
                <a:spcPts val="40"/>
              </a:spcBef>
            </a:pPr>
            <a:endParaRPr sz="2050">
              <a:latin typeface="Times New Roman"/>
              <a:cs typeface="Times New Roman"/>
            </a:endParaRPr>
          </a:p>
          <a:p>
            <a:pPr marL="12700">
              <a:lnSpc>
                <a:spcPct val="100000"/>
              </a:lnSpc>
            </a:pPr>
            <a:r>
              <a:rPr sz="2000" dirty="0">
                <a:latin typeface="Arial"/>
                <a:cs typeface="Arial"/>
              </a:rPr>
              <a:t>COPD was linked </a:t>
            </a:r>
            <a:r>
              <a:rPr sz="2000" spc="-5" dirty="0">
                <a:latin typeface="Arial"/>
                <a:cs typeface="Arial"/>
              </a:rPr>
              <a:t>to </a:t>
            </a:r>
            <a:r>
              <a:rPr sz="2000" dirty="0">
                <a:latin typeface="Arial"/>
                <a:cs typeface="Arial"/>
              </a:rPr>
              <a:t>an increase risk of </a:t>
            </a:r>
            <a:r>
              <a:rPr sz="2000" spc="-5" dirty="0">
                <a:latin typeface="Arial"/>
                <a:cs typeface="Arial"/>
              </a:rPr>
              <a:t>MI in</a:t>
            </a:r>
            <a:r>
              <a:rPr sz="2000" spc="-170" dirty="0">
                <a:latin typeface="Arial"/>
                <a:cs typeface="Arial"/>
              </a:rPr>
              <a:t> </a:t>
            </a:r>
            <a:r>
              <a:rPr sz="2000" dirty="0">
                <a:latin typeface="Arial"/>
                <a:cs typeface="Arial"/>
              </a:rPr>
              <a:t>PWH</a:t>
            </a:r>
            <a:endParaRPr sz="2000">
              <a:latin typeface="Arial"/>
              <a:cs typeface="Arial"/>
            </a:endParaRPr>
          </a:p>
        </p:txBody>
      </p:sp>
      <p:grpSp>
        <p:nvGrpSpPr>
          <p:cNvPr id="9" name="Group 8" descr="Overall: aHR=2.08 (95% CI 1.61, 2.70)&#10;T1MI: aHR=1.73 (95% CI 1.21, 2.48)&#10;T2MI: aHR=2.65 (95% CI 1.82, 3.86)">
            <a:extLst>
              <a:ext uri="{FF2B5EF4-FFF2-40B4-BE49-F238E27FC236}">
                <a16:creationId xmlns:a16="http://schemas.microsoft.com/office/drawing/2014/main" id="{E9FF45C3-A48A-4C9E-94BC-A58687A027B5}"/>
              </a:ext>
            </a:extLst>
          </p:cNvPr>
          <p:cNvGrpSpPr/>
          <p:nvPr/>
        </p:nvGrpSpPr>
        <p:grpSpPr>
          <a:xfrm>
            <a:off x="1236677" y="2904013"/>
            <a:ext cx="4237893" cy="1037590"/>
            <a:chOff x="1236677" y="2904013"/>
            <a:chExt cx="4237893" cy="1037590"/>
          </a:xfrm>
        </p:grpSpPr>
        <p:sp>
          <p:nvSpPr>
            <p:cNvPr id="5" name="object 5"/>
            <p:cNvSpPr txBox="1"/>
            <p:nvPr/>
          </p:nvSpPr>
          <p:spPr>
            <a:xfrm>
              <a:off x="2466575" y="3239293"/>
              <a:ext cx="3007995" cy="702310"/>
            </a:xfrm>
            <a:prstGeom prst="rect">
              <a:avLst/>
            </a:prstGeom>
          </p:spPr>
          <p:txBody>
            <a:bodyPr vert="horz" wrap="square" lIns="0" tIns="45720" rIns="0" bIns="0" rtlCol="0">
              <a:spAutoFit/>
            </a:bodyPr>
            <a:lstStyle/>
            <a:p>
              <a:pPr marL="12700">
                <a:lnSpc>
                  <a:spcPct val="100000"/>
                </a:lnSpc>
                <a:spcBef>
                  <a:spcPts val="360"/>
                </a:spcBef>
              </a:pPr>
              <a:r>
                <a:rPr sz="2000" dirty="0">
                  <a:latin typeface="Calibri"/>
                  <a:cs typeface="Calibri"/>
                </a:rPr>
                <a:t>aHR=1.73 (95% </a:t>
              </a:r>
              <a:r>
                <a:rPr sz="2000" spc="-5" dirty="0">
                  <a:latin typeface="Calibri"/>
                  <a:cs typeface="Calibri"/>
                </a:rPr>
                <a:t>CI </a:t>
              </a:r>
              <a:r>
                <a:rPr sz="2000" dirty="0">
                  <a:latin typeface="Calibri"/>
                  <a:cs typeface="Calibri"/>
                </a:rPr>
                <a:t>1.21,</a:t>
              </a:r>
              <a:r>
                <a:rPr sz="2000" spc="-165" dirty="0">
                  <a:latin typeface="Calibri"/>
                  <a:cs typeface="Calibri"/>
                </a:rPr>
                <a:t> </a:t>
              </a:r>
              <a:r>
                <a:rPr sz="2000" dirty="0">
                  <a:latin typeface="Calibri"/>
                  <a:cs typeface="Calibri"/>
                </a:rPr>
                <a:t>2.48)</a:t>
              </a:r>
            </a:p>
            <a:p>
              <a:pPr marL="12700">
                <a:lnSpc>
                  <a:spcPct val="100000"/>
                </a:lnSpc>
                <a:spcBef>
                  <a:spcPts val="265"/>
                </a:spcBef>
              </a:pPr>
              <a:r>
                <a:rPr sz="2000" dirty="0">
                  <a:latin typeface="Calibri"/>
                  <a:cs typeface="Calibri"/>
                </a:rPr>
                <a:t>aHR=2.65 (95% </a:t>
              </a:r>
              <a:r>
                <a:rPr sz="2000" spc="-5" dirty="0">
                  <a:latin typeface="Calibri"/>
                  <a:cs typeface="Calibri"/>
                </a:rPr>
                <a:t>CI </a:t>
              </a:r>
              <a:r>
                <a:rPr sz="2000" dirty="0">
                  <a:latin typeface="Calibri"/>
                  <a:cs typeface="Calibri"/>
                </a:rPr>
                <a:t>1.82,</a:t>
              </a:r>
              <a:r>
                <a:rPr sz="2000" spc="-165" dirty="0">
                  <a:latin typeface="Calibri"/>
                  <a:cs typeface="Calibri"/>
                </a:rPr>
                <a:t> </a:t>
              </a:r>
              <a:r>
                <a:rPr sz="2000" dirty="0">
                  <a:latin typeface="Calibri"/>
                  <a:cs typeface="Calibri"/>
                </a:rPr>
                <a:t>3.86)</a:t>
              </a:r>
            </a:p>
          </p:txBody>
        </p:sp>
        <p:sp>
          <p:nvSpPr>
            <p:cNvPr id="4" name="object 4"/>
            <p:cNvSpPr txBox="1"/>
            <p:nvPr/>
          </p:nvSpPr>
          <p:spPr>
            <a:xfrm>
              <a:off x="1236677" y="2904013"/>
              <a:ext cx="4206240" cy="1037590"/>
            </a:xfrm>
            <a:prstGeom prst="rect">
              <a:avLst/>
            </a:prstGeom>
          </p:spPr>
          <p:txBody>
            <a:bodyPr vert="horz" wrap="square" lIns="0" tIns="44450" rIns="0" bIns="0" rtlCol="0">
              <a:spAutoFit/>
            </a:bodyPr>
            <a:lstStyle/>
            <a:p>
              <a:pPr marL="355600" indent="-342900">
                <a:lnSpc>
                  <a:spcPct val="100000"/>
                </a:lnSpc>
                <a:spcBef>
                  <a:spcPts val="350"/>
                </a:spcBef>
                <a:buFont typeface="Arial"/>
                <a:buChar char="•"/>
                <a:tabLst>
                  <a:tab pos="354965" algn="l"/>
                  <a:tab pos="355600" algn="l"/>
                </a:tabLst>
              </a:pPr>
              <a:r>
                <a:rPr sz="2000" spc="-10" dirty="0">
                  <a:latin typeface="Calibri"/>
                  <a:cs typeface="Calibri"/>
                </a:rPr>
                <a:t>Overall: </a:t>
              </a:r>
              <a:r>
                <a:rPr sz="2000" dirty="0">
                  <a:latin typeface="Calibri"/>
                  <a:cs typeface="Calibri"/>
                </a:rPr>
                <a:t>aHR=2.08 (95% </a:t>
              </a:r>
              <a:r>
                <a:rPr sz="2000" spc="-5" dirty="0">
                  <a:latin typeface="Calibri"/>
                  <a:cs typeface="Calibri"/>
                </a:rPr>
                <a:t>CI </a:t>
              </a:r>
              <a:r>
                <a:rPr sz="2000" dirty="0">
                  <a:latin typeface="Calibri"/>
                  <a:cs typeface="Calibri"/>
                </a:rPr>
                <a:t>1.61,</a:t>
              </a:r>
              <a:r>
                <a:rPr sz="2000" spc="-130" dirty="0">
                  <a:latin typeface="Calibri"/>
                  <a:cs typeface="Calibri"/>
                </a:rPr>
                <a:t> </a:t>
              </a:r>
              <a:r>
                <a:rPr sz="2000" dirty="0">
                  <a:latin typeface="Calibri"/>
                  <a:cs typeface="Calibri"/>
                </a:rPr>
                <a:t>2.70)</a:t>
              </a:r>
            </a:p>
            <a:p>
              <a:pPr marL="355600" indent="-342900">
                <a:lnSpc>
                  <a:spcPct val="100000"/>
                </a:lnSpc>
                <a:spcBef>
                  <a:spcPts val="250"/>
                </a:spcBef>
                <a:buFont typeface="Arial"/>
                <a:buChar char="•"/>
                <a:tabLst>
                  <a:tab pos="354965" algn="l"/>
                  <a:tab pos="355600" algn="l"/>
                </a:tabLst>
              </a:pPr>
              <a:r>
                <a:rPr sz="2000" spc="-5" dirty="0">
                  <a:latin typeface="Calibri"/>
                  <a:cs typeface="Calibri"/>
                </a:rPr>
                <a:t>T1MI:</a:t>
              </a:r>
              <a:endParaRPr sz="2000" dirty="0">
                <a:latin typeface="Calibri"/>
                <a:cs typeface="Calibri"/>
              </a:endParaRPr>
            </a:p>
            <a:p>
              <a:pPr marL="355600" indent="-342900">
                <a:lnSpc>
                  <a:spcPct val="100000"/>
                </a:lnSpc>
                <a:spcBef>
                  <a:spcPts val="265"/>
                </a:spcBef>
                <a:buFont typeface="Arial"/>
                <a:buChar char="•"/>
                <a:tabLst>
                  <a:tab pos="354965" algn="l"/>
                  <a:tab pos="355600" algn="l"/>
                </a:tabLst>
              </a:pPr>
              <a:r>
                <a:rPr sz="2000" spc="-5" dirty="0">
                  <a:latin typeface="Calibri"/>
                  <a:cs typeface="Calibri"/>
                </a:rPr>
                <a:t>T2MI:</a:t>
              </a:r>
              <a:endParaRPr sz="2000" dirty="0">
                <a:latin typeface="Calibri"/>
                <a:cs typeface="Calibri"/>
              </a:endParaRPr>
            </a:p>
          </p:txBody>
        </p:sp>
      </p:grpSp>
      <p:grpSp>
        <p:nvGrpSpPr>
          <p:cNvPr id="10" name="Group 9" descr="Chest CT of a 44 yo woman with HIV receiving ART, CD4 count 479 cells/µl. From: Morris A, et al. Proc Am Thorac Soc 2011">
            <a:extLst>
              <a:ext uri="{FF2B5EF4-FFF2-40B4-BE49-F238E27FC236}">
                <a16:creationId xmlns:a16="http://schemas.microsoft.com/office/drawing/2014/main" id="{5A9668DE-ACD2-472D-9D4F-706D823F533B}"/>
              </a:ext>
            </a:extLst>
          </p:cNvPr>
          <p:cNvGrpSpPr/>
          <p:nvPr/>
        </p:nvGrpSpPr>
        <p:grpSpPr>
          <a:xfrm>
            <a:off x="7319772" y="1054608"/>
            <a:ext cx="4309262" cy="3576266"/>
            <a:chOff x="7319772" y="1054608"/>
            <a:chExt cx="4309262" cy="3576266"/>
          </a:xfrm>
        </p:grpSpPr>
        <p:sp>
          <p:nvSpPr>
            <p:cNvPr id="8" name="object 8"/>
            <p:cNvSpPr txBox="1"/>
            <p:nvPr/>
          </p:nvSpPr>
          <p:spPr>
            <a:xfrm>
              <a:off x="7398029" y="4268924"/>
              <a:ext cx="4231005" cy="361950"/>
            </a:xfrm>
            <a:prstGeom prst="rect">
              <a:avLst/>
            </a:prstGeom>
          </p:spPr>
          <p:txBody>
            <a:bodyPr vert="horz" wrap="square" lIns="0" tIns="12700" rIns="0" bIns="0" rtlCol="0">
              <a:spAutoFit/>
            </a:bodyPr>
            <a:lstStyle/>
            <a:p>
              <a:pPr marL="12700" marR="5080">
                <a:lnSpc>
                  <a:spcPct val="100000"/>
                </a:lnSpc>
                <a:spcBef>
                  <a:spcPts val="100"/>
                </a:spcBef>
              </a:pPr>
              <a:r>
                <a:rPr sz="1100" i="1" spc="-5" dirty="0">
                  <a:latin typeface="Calibri"/>
                  <a:cs typeface="Calibri"/>
                </a:rPr>
                <a:t>Chest CT of </a:t>
              </a:r>
              <a:r>
                <a:rPr sz="1100" i="1" dirty="0">
                  <a:latin typeface="Calibri"/>
                  <a:cs typeface="Calibri"/>
                </a:rPr>
                <a:t>a 44yo woman with </a:t>
              </a:r>
              <a:r>
                <a:rPr sz="1100" i="1" spc="-5" dirty="0">
                  <a:latin typeface="Calibri"/>
                  <a:cs typeface="Calibri"/>
                </a:rPr>
                <a:t>HIV receiving </a:t>
              </a:r>
              <a:r>
                <a:rPr sz="1100" i="1" dirty="0">
                  <a:latin typeface="Calibri"/>
                  <a:cs typeface="Calibri"/>
                </a:rPr>
                <a:t>ART, CD4 </a:t>
              </a:r>
              <a:r>
                <a:rPr sz="1100" i="1" spc="-5" dirty="0">
                  <a:latin typeface="Calibri"/>
                  <a:cs typeface="Calibri"/>
                </a:rPr>
                <a:t>count </a:t>
              </a:r>
              <a:r>
                <a:rPr sz="1100" i="1" dirty="0">
                  <a:latin typeface="Calibri"/>
                  <a:cs typeface="Calibri"/>
                </a:rPr>
                <a:t>479 cells/μL.  From: Morris </a:t>
              </a:r>
              <a:r>
                <a:rPr sz="1100" i="1" spc="-5" dirty="0">
                  <a:latin typeface="Calibri"/>
                  <a:cs typeface="Calibri"/>
                </a:rPr>
                <a:t>A, </a:t>
              </a:r>
              <a:r>
                <a:rPr sz="1100" i="1" dirty="0">
                  <a:latin typeface="Calibri"/>
                  <a:cs typeface="Calibri"/>
                </a:rPr>
                <a:t>et </a:t>
              </a:r>
              <a:r>
                <a:rPr sz="1100" i="1" spc="-5" dirty="0">
                  <a:latin typeface="Calibri"/>
                  <a:cs typeface="Calibri"/>
                </a:rPr>
                <a:t>al. </a:t>
              </a:r>
              <a:r>
                <a:rPr sz="1100" i="1" dirty="0">
                  <a:latin typeface="Calibri"/>
                  <a:cs typeface="Calibri"/>
                </a:rPr>
                <a:t>Proc Am Thorac Soc</a:t>
              </a:r>
              <a:r>
                <a:rPr sz="1100" i="1" spc="-114" dirty="0">
                  <a:latin typeface="Calibri"/>
                  <a:cs typeface="Calibri"/>
                </a:rPr>
                <a:t> </a:t>
              </a:r>
              <a:r>
                <a:rPr sz="1100" i="1" dirty="0">
                  <a:latin typeface="Calibri"/>
                  <a:cs typeface="Calibri"/>
                </a:rPr>
                <a:t>2011.</a:t>
              </a:r>
              <a:endParaRPr sz="1100">
                <a:latin typeface="Calibri"/>
                <a:cs typeface="Calibri"/>
              </a:endParaRPr>
            </a:p>
          </p:txBody>
        </p:sp>
        <p:sp>
          <p:nvSpPr>
            <p:cNvPr id="7" name="object 7"/>
            <p:cNvSpPr/>
            <p:nvPr/>
          </p:nvSpPr>
          <p:spPr>
            <a:xfrm>
              <a:off x="7319772" y="1054608"/>
              <a:ext cx="4267199" cy="3189731"/>
            </a:xfrm>
            <a:prstGeom prst="rect">
              <a:avLst/>
            </a:prstGeom>
            <a:blipFill>
              <a:blip r:embed="rId2" cstate="print"/>
              <a:stretch>
                <a:fillRect/>
              </a:stretch>
            </a:blipFill>
          </p:spPr>
          <p:txBody>
            <a:bodyPr wrap="square" lIns="0" tIns="0" rIns="0" bIns="0" rtlCol="0"/>
            <a:lstStyle/>
            <a:p>
              <a:endParaRPr/>
            </a:p>
          </p:txBody>
        </p:sp>
      </p:grpSp>
      <p:sp>
        <p:nvSpPr>
          <p:cNvPr id="6" name="object 6"/>
          <p:cNvSpPr txBox="1"/>
          <p:nvPr/>
        </p:nvSpPr>
        <p:spPr>
          <a:xfrm>
            <a:off x="470601" y="6018239"/>
            <a:ext cx="6051550" cy="208279"/>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Calibri"/>
                <a:cs typeface="Calibri"/>
              </a:rPr>
              <a:t>Bigna JJ, et al. </a:t>
            </a:r>
            <a:r>
              <a:rPr sz="1200" i="1" spc="-10" dirty="0">
                <a:latin typeface="Calibri"/>
                <a:cs typeface="Calibri"/>
              </a:rPr>
              <a:t>Lancet </a:t>
            </a:r>
            <a:r>
              <a:rPr sz="1200" i="1" spc="-5" dirty="0">
                <a:latin typeface="Calibri"/>
                <a:cs typeface="Calibri"/>
              </a:rPr>
              <a:t>Global Health, </a:t>
            </a:r>
            <a:r>
              <a:rPr sz="1200" i="1" dirty="0">
                <a:latin typeface="Calibri"/>
                <a:cs typeface="Calibri"/>
              </a:rPr>
              <a:t>2017. </a:t>
            </a:r>
            <a:r>
              <a:rPr sz="1200" i="1" spc="-5" dirty="0">
                <a:latin typeface="Calibri"/>
                <a:cs typeface="Calibri"/>
              </a:rPr>
              <a:t>Crothers </a:t>
            </a:r>
            <a:r>
              <a:rPr sz="1200" i="1" dirty="0">
                <a:latin typeface="Calibri"/>
                <a:cs typeface="Calibri"/>
              </a:rPr>
              <a:t>K, </a:t>
            </a:r>
            <a:r>
              <a:rPr sz="1200" i="1" spc="-5" dirty="0">
                <a:latin typeface="Calibri"/>
                <a:cs typeface="Calibri"/>
              </a:rPr>
              <a:t>et al. </a:t>
            </a:r>
            <a:r>
              <a:rPr sz="1200" i="1" spc="-10" dirty="0">
                <a:latin typeface="Calibri"/>
                <a:cs typeface="Calibri"/>
              </a:rPr>
              <a:t>CROI </a:t>
            </a:r>
            <a:r>
              <a:rPr sz="1200" i="1" dirty="0">
                <a:latin typeface="Calibri"/>
                <a:cs typeface="Calibri"/>
              </a:rPr>
              <a:t>2019, </a:t>
            </a:r>
            <a:r>
              <a:rPr sz="1200" i="1" spc="-5" dirty="0">
                <a:latin typeface="Calibri"/>
                <a:cs typeface="Calibri"/>
              </a:rPr>
              <a:t>Seattle, </a:t>
            </a:r>
            <a:r>
              <a:rPr sz="1200" i="1" spc="-15" dirty="0">
                <a:latin typeface="Calibri"/>
                <a:cs typeface="Calibri"/>
              </a:rPr>
              <a:t>WA. </a:t>
            </a:r>
            <a:r>
              <a:rPr sz="1200" i="1" spc="-5" dirty="0">
                <a:latin typeface="Calibri"/>
                <a:cs typeface="Calibri"/>
              </a:rPr>
              <a:t>Abstract</a:t>
            </a:r>
            <a:r>
              <a:rPr sz="1200" i="1" spc="125" dirty="0">
                <a:latin typeface="Calibri"/>
                <a:cs typeface="Calibri"/>
              </a:rPr>
              <a:t> </a:t>
            </a:r>
            <a:r>
              <a:rPr sz="1200" i="1" dirty="0">
                <a:latin typeface="Calibri"/>
                <a:cs typeface="Calibri"/>
              </a:rPr>
              <a:t>#31.</a:t>
            </a:r>
            <a:endParaRPr sz="12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258" y="319426"/>
            <a:ext cx="10797941" cy="566822"/>
          </a:xfrm>
          <a:prstGeom prst="rect">
            <a:avLst/>
          </a:prstGeom>
        </p:spPr>
        <p:txBody>
          <a:bodyPr vert="horz" wrap="square" lIns="0" tIns="12700" rIns="0" bIns="0" rtlCol="0">
            <a:spAutoFit/>
          </a:bodyPr>
          <a:lstStyle/>
          <a:p>
            <a:pPr marL="12700">
              <a:lnSpc>
                <a:spcPct val="100000"/>
              </a:lnSpc>
              <a:spcBef>
                <a:spcPts val="100"/>
              </a:spcBef>
            </a:pPr>
            <a:r>
              <a:rPr sz="3600" dirty="0"/>
              <a:t>What </a:t>
            </a:r>
            <a:r>
              <a:rPr sz="3600" spc="-25" dirty="0"/>
              <a:t>are </a:t>
            </a:r>
            <a:r>
              <a:rPr sz="3600" dirty="0"/>
              <a:t>the major </a:t>
            </a:r>
            <a:r>
              <a:rPr sz="3600" spc="-5" dirty="0"/>
              <a:t>causes </a:t>
            </a:r>
            <a:r>
              <a:rPr sz="3600" dirty="0"/>
              <a:t>of </a:t>
            </a:r>
            <a:r>
              <a:rPr sz="3600" spc="-5" dirty="0"/>
              <a:t>morbidity in</a:t>
            </a:r>
            <a:r>
              <a:rPr sz="3600" spc="-70" dirty="0"/>
              <a:t> </a:t>
            </a:r>
            <a:r>
              <a:rPr sz="3600" spc="-5" dirty="0"/>
              <a:t>PWH?</a:t>
            </a:r>
            <a:r>
              <a:rPr lang="en-US" sz="3600" spc="-5" dirty="0"/>
              <a:t> </a:t>
            </a:r>
            <a:endParaRPr sz="3600" dirty="0"/>
          </a:p>
        </p:txBody>
      </p:sp>
      <p:grpSp>
        <p:nvGrpSpPr>
          <p:cNvPr id="18" name="Group 17" descr="Physical Health:&#10;Cariovascular disease&#10;Malignancy: Lung cancer&#10;Liver disease&#10;Metabolic syndromes: Hypertension, Type 2 Diabetes, Dislipidemia&#10;Lung function: chronic obstructive pulmonary disease&#10;Renal impairment&#10;Low bone mineral density&#10;Vision loss&#10;Hearing loss&#10;Sleep disturbances">
            <a:extLst>
              <a:ext uri="{FF2B5EF4-FFF2-40B4-BE49-F238E27FC236}">
                <a16:creationId xmlns:a16="http://schemas.microsoft.com/office/drawing/2014/main" id="{C59F2154-B810-46EC-AB53-5A2BE10C6D1C}"/>
              </a:ext>
            </a:extLst>
          </p:cNvPr>
          <p:cNvGrpSpPr/>
          <p:nvPr/>
        </p:nvGrpSpPr>
        <p:grpSpPr>
          <a:xfrm>
            <a:off x="609263" y="1081688"/>
            <a:ext cx="4681220" cy="3911600"/>
            <a:chOff x="609263" y="1081688"/>
            <a:chExt cx="4681220" cy="3911600"/>
          </a:xfrm>
        </p:grpSpPr>
        <p:sp>
          <p:nvSpPr>
            <p:cNvPr id="10" name="object 10"/>
            <p:cNvSpPr txBox="1"/>
            <p:nvPr/>
          </p:nvSpPr>
          <p:spPr>
            <a:xfrm>
              <a:off x="609263" y="1996088"/>
              <a:ext cx="92710" cy="482600"/>
            </a:xfrm>
            <a:prstGeom prst="rect">
              <a:avLst/>
            </a:prstGeom>
          </p:spPr>
          <p:txBody>
            <a:bodyPr vert="horz" wrap="square" lIns="0" tIns="12700" rIns="0" bIns="0" rtlCol="0">
              <a:spAutoFit/>
            </a:bodyPr>
            <a:lstStyle/>
            <a:p>
              <a:pPr marL="12700">
                <a:lnSpc>
                  <a:spcPct val="100000"/>
                </a:lnSpc>
                <a:spcBef>
                  <a:spcPts val="100"/>
                </a:spcBef>
              </a:pPr>
              <a:r>
                <a:rPr sz="1500" dirty="0">
                  <a:latin typeface="Arial"/>
                  <a:cs typeface="Arial"/>
                </a:rPr>
                <a:t>•</a:t>
              </a:r>
              <a:endParaRPr sz="1500">
                <a:latin typeface="Arial"/>
                <a:cs typeface="Arial"/>
              </a:endParaRPr>
            </a:p>
            <a:p>
              <a:pPr marL="12700">
                <a:lnSpc>
                  <a:spcPct val="100000"/>
                </a:lnSpc>
              </a:pPr>
              <a:r>
                <a:rPr sz="1500" dirty="0">
                  <a:latin typeface="Arial"/>
                  <a:cs typeface="Arial"/>
                </a:rPr>
                <a:t>•</a:t>
              </a:r>
              <a:endParaRPr sz="1500">
                <a:latin typeface="Arial"/>
                <a:cs typeface="Arial"/>
              </a:endParaRPr>
            </a:p>
          </p:txBody>
        </p:sp>
        <p:sp>
          <p:nvSpPr>
            <p:cNvPr id="13" name="object 13"/>
            <p:cNvSpPr txBox="1"/>
            <p:nvPr/>
          </p:nvSpPr>
          <p:spPr>
            <a:xfrm>
              <a:off x="609263" y="3139088"/>
              <a:ext cx="92710" cy="254000"/>
            </a:xfrm>
            <a:prstGeom prst="rect">
              <a:avLst/>
            </a:prstGeom>
          </p:spPr>
          <p:txBody>
            <a:bodyPr vert="horz" wrap="square" lIns="0" tIns="12700" rIns="0" bIns="0" rtlCol="0">
              <a:spAutoFit/>
            </a:bodyPr>
            <a:lstStyle/>
            <a:p>
              <a:pPr marL="12700">
                <a:lnSpc>
                  <a:spcPct val="100000"/>
                </a:lnSpc>
                <a:spcBef>
                  <a:spcPts val="100"/>
                </a:spcBef>
              </a:pPr>
              <a:r>
                <a:rPr sz="1500" dirty="0">
                  <a:latin typeface="Arial"/>
                  <a:cs typeface="Arial"/>
                </a:rPr>
                <a:t>•</a:t>
              </a:r>
              <a:endParaRPr sz="1500">
                <a:latin typeface="Arial"/>
                <a:cs typeface="Arial"/>
              </a:endParaRPr>
            </a:p>
          </p:txBody>
        </p:sp>
        <p:sp>
          <p:nvSpPr>
            <p:cNvPr id="16" name="object 16"/>
            <p:cNvSpPr txBox="1"/>
            <p:nvPr/>
          </p:nvSpPr>
          <p:spPr>
            <a:xfrm>
              <a:off x="609263" y="3824888"/>
              <a:ext cx="2536190" cy="11684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dirty="0">
                  <a:latin typeface="Arial"/>
                  <a:cs typeface="Arial"/>
                </a:rPr>
                <a:t>Renal</a:t>
              </a:r>
              <a:r>
                <a:rPr sz="1500" spc="-20" dirty="0">
                  <a:latin typeface="Arial"/>
                  <a:cs typeface="Arial"/>
                </a:rPr>
                <a:t> </a:t>
              </a:r>
              <a:r>
                <a:rPr sz="1500" dirty="0">
                  <a:latin typeface="Arial"/>
                  <a:cs typeface="Arial"/>
                </a:rPr>
                <a:t>impairment</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Low bone mineral</a:t>
              </a:r>
              <a:r>
                <a:rPr sz="1500" spc="-75" dirty="0">
                  <a:latin typeface="Arial"/>
                  <a:cs typeface="Arial"/>
                </a:rPr>
                <a:t> </a:t>
              </a:r>
              <a:r>
                <a:rPr sz="1500" dirty="0">
                  <a:latin typeface="Arial"/>
                  <a:cs typeface="Arial"/>
                </a:rPr>
                <a:t>density</a:t>
              </a:r>
              <a:endParaRPr sz="1500">
                <a:latin typeface="Arial"/>
                <a:cs typeface="Arial"/>
              </a:endParaRPr>
            </a:p>
            <a:p>
              <a:pPr marL="355600" indent="-342900">
                <a:lnSpc>
                  <a:spcPct val="100000"/>
                </a:lnSpc>
                <a:buChar char="•"/>
                <a:tabLst>
                  <a:tab pos="354965" algn="l"/>
                  <a:tab pos="355600" algn="l"/>
                </a:tabLst>
              </a:pPr>
              <a:r>
                <a:rPr sz="1500" spc="-5" dirty="0">
                  <a:latin typeface="Arial"/>
                  <a:cs typeface="Arial"/>
                </a:rPr>
                <a:t>Vision</a:t>
              </a:r>
              <a:r>
                <a:rPr sz="1500" spc="-10" dirty="0">
                  <a:latin typeface="Arial"/>
                  <a:cs typeface="Arial"/>
                </a:rPr>
                <a:t> </a:t>
              </a:r>
              <a:r>
                <a:rPr sz="1500" spc="5" dirty="0">
                  <a:latin typeface="Arial"/>
                  <a:cs typeface="Arial"/>
                </a:rPr>
                <a:t>Loss</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Hearing</a:t>
              </a:r>
              <a:r>
                <a:rPr sz="1500" spc="-10" dirty="0">
                  <a:latin typeface="Arial"/>
                  <a:cs typeface="Arial"/>
                </a:rPr>
                <a:t> </a:t>
              </a:r>
              <a:r>
                <a:rPr sz="1500" spc="5" dirty="0">
                  <a:latin typeface="Arial"/>
                  <a:cs typeface="Arial"/>
                </a:rPr>
                <a:t>Loss</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Sleep</a:t>
              </a:r>
              <a:r>
                <a:rPr sz="1500" spc="-10" dirty="0">
                  <a:latin typeface="Arial"/>
                  <a:cs typeface="Arial"/>
                </a:rPr>
                <a:t> </a:t>
              </a:r>
              <a:r>
                <a:rPr sz="1500" dirty="0">
                  <a:latin typeface="Arial"/>
                  <a:cs typeface="Arial"/>
                </a:rPr>
                <a:t>disturbances</a:t>
              </a:r>
              <a:endParaRPr sz="1500">
                <a:latin typeface="Arial"/>
                <a:cs typeface="Arial"/>
              </a:endParaRPr>
            </a:p>
          </p:txBody>
        </p:sp>
        <p:sp>
          <p:nvSpPr>
            <p:cNvPr id="15" name="object 15"/>
            <p:cNvSpPr txBox="1"/>
            <p:nvPr/>
          </p:nvSpPr>
          <p:spPr>
            <a:xfrm>
              <a:off x="1295063" y="3367688"/>
              <a:ext cx="2002789" cy="482600"/>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sz="1500" dirty="0">
                  <a:latin typeface="Arial"/>
                  <a:cs typeface="Arial"/>
                </a:rPr>
                <a:t>Chronic</a:t>
              </a:r>
              <a:r>
                <a:rPr sz="1500" spc="-45" dirty="0">
                  <a:latin typeface="Arial"/>
                  <a:cs typeface="Arial"/>
                </a:rPr>
                <a:t> </a:t>
              </a:r>
              <a:r>
                <a:rPr sz="1500" spc="-5" dirty="0">
                  <a:latin typeface="Arial"/>
                  <a:cs typeface="Arial"/>
                </a:rPr>
                <a:t>obstructive  </a:t>
              </a:r>
              <a:r>
                <a:rPr sz="1500" dirty="0">
                  <a:latin typeface="Arial"/>
                  <a:cs typeface="Arial"/>
                </a:rPr>
                <a:t>pulmonary</a:t>
              </a:r>
              <a:r>
                <a:rPr sz="1500" spc="-50" dirty="0">
                  <a:latin typeface="Arial"/>
                  <a:cs typeface="Arial"/>
                </a:rPr>
                <a:t> </a:t>
              </a:r>
              <a:r>
                <a:rPr sz="1500" dirty="0">
                  <a:latin typeface="Arial"/>
                  <a:cs typeface="Arial"/>
                </a:rPr>
                <a:t>disease</a:t>
              </a:r>
              <a:endParaRPr sz="1500">
                <a:latin typeface="Arial"/>
                <a:cs typeface="Arial"/>
              </a:endParaRPr>
            </a:p>
          </p:txBody>
        </p:sp>
        <p:sp>
          <p:nvSpPr>
            <p:cNvPr id="14" name="object 14"/>
            <p:cNvSpPr txBox="1"/>
            <p:nvPr/>
          </p:nvSpPr>
          <p:spPr>
            <a:xfrm>
              <a:off x="952163" y="3139088"/>
              <a:ext cx="1176020" cy="254000"/>
            </a:xfrm>
            <a:prstGeom prst="rect">
              <a:avLst/>
            </a:prstGeom>
          </p:spPr>
          <p:txBody>
            <a:bodyPr vert="horz" wrap="square" lIns="0" tIns="12700" rIns="0" bIns="0" rtlCol="0">
              <a:spAutoFit/>
            </a:bodyPr>
            <a:lstStyle/>
            <a:p>
              <a:pPr marL="12700">
                <a:lnSpc>
                  <a:spcPct val="100000"/>
                </a:lnSpc>
                <a:spcBef>
                  <a:spcPts val="100"/>
                </a:spcBef>
              </a:pPr>
              <a:r>
                <a:rPr sz="1500" dirty="0">
                  <a:latin typeface="Arial"/>
                  <a:cs typeface="Arial"/>
                </a:rPr>
                <a:t>Lung</a:t>
              </a:r>
              <a:r>
                <a:rPr sz="1500" spc="-55" dirty="0">
                  <a:latin typeface="Arial"/>
                  <a:cs typeface="Arial"/>
                </a:rPr>
                <a:t> </a:t>
              </a:r>
              <a:r>
                <a:rPr sz="1500" dirty="0">
                  <a:latin typeface="Arial"/>
                  <a:cs typeface="Arial"/>
                </a:rPr>
                <a:t>function</a:t>
              </a:r>
              <a:endParaRPr sz="1500">
                <a:latin typeface="Arial"/>
                <a:cs typeface="Arial"/>
              </a:endParaRPr>
            </a:p>
          </p:txBody>
        </p:sp>
        <p:sp>
          <p:nvSpPr>
            <p:cNvPr id="12" name="object 12"/>
            <p:cNvSpPr txBox="1"/>
            <p:nvPr/>
          </p:nvSpPr>
          <p:spPr>
            <a:xfrm>
              <a:off x="1295063" y="2453288"/>
              <a:ext cx="1718945" cy="7112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dirty="0">
                  <a:latin typeface="Arial"/>
                  <a:cs typeface="Arial"/>
                </a:rPr>
                <a:t>Hypertension</a:t>
              </a:r>
              <a:endParaRPr sz="1500">
                <a:latin typeface="Arial"/>
                <a:cs typeface="Arial"/>
              </a:endParaRPr>
            </a:p>
            <a:p>
              <a:pPr marL="355600" indent="-342900">
                <a:lnSpc>
                  <a:spcPct val="100000"/>
                </a:lnSpc>
                <a:buChar char="•"/>
                <a:tabLst>
                  <a:tab pos="354965" algn="l"/>
                  <a:tab pos="355600" algn="l"/>
                </a:tabLst>
              </a:pPr>
              <a:r>
                <a:rPr sz="1500" spc="-30" dirty="0">
                  <a:latin typeface="Arial"/>
                  <a:cs typeface="Arial"/>
                </a:rPr>
                <a:t>Type </a:t>
              </a:r>
              <a:r>
                <a:rPr sz="1500" dirty="0">
                  <a:latin typeface="Arial"/>
                  <a:cs typeface="Arial"/>
                </a:rPr>
                <a:t>2</a:t>
              </a:r>
              <a:r>
                <a:rPr sz="1500" spc="-5" dirty="0">
                  <a:latin typeface="Arial"/>
                  <a:cs typeface="Arial"/>
                </a:rPr>
                <a:t> </a:t>
              </a:r>
              <a:r>
                <a:rPr sz="1500" dirty="0">
                  <a:latin typeface="Arial"/>
                  <a:cs typeface="Arial"/>
                </a:rPr>
                <a:t>diabetes</a:t>
              </a:r>
              <a:endParaRPr sz="1500">
                <a:latin typeface="Arial"/>
                <a:cs typeface="Arial"/>
              </a:endParaRPr>
            </a:p>
            <a:p>
              <a:pPr marL="355600" indent="-342900">
                <a:lnSpc>
                  <a:spcPct val="100000"/>
                </a:lnSpc>
                <a:buChar char="•"/>
                <a:tabLst>
                  <a:tab pos="354965" algn="l"/>
                  <a:tab pos="355600" algn="l"/>
                </a:tabLst>
              </a:pPr>
              <a:r>
                <a:rPr sz="1500" spc="-5" dirty="0">
                  <a:latin typeface="Arial"/>
                  <a:cs typeface="Arial"/>
                </a:rPr>
                <a:t>Dyslipidemia</a:t>
              </a:r>
              <a:endParaRPr sz="1500">
                <a:latin typeface="Arial"/>
                <a:cs typeface="Arial"/>
              </a:endParaRPr>
            </a:p>
          </p:txBody>
        </p:sp>
        <p:sp>
          <p:nvSpPr>
            <p:cNvPr id="11" name="object 11"/>
            <p:cNvSpPr txBox="1"/>
            <p:nvPr/>
          </p:nvSpPr>
          <p:spPr>
            <a:xfrm>
              <a:off x="952163" y="1996088"/>
              <a:ext cx="1830070" cy="482600"/>
            </a:xfrm>
            <a:prstGeom prst="rect">
              <a:avLst/>
            </a:prstGeom>
          </p:spPr>
          <p:txBody>
            <a:bodyPr vert="horz" wrap="square" lIns="0" tIns="12700" rIns="0" bIns="0" rtlCol="0">
              <a:spAutoFit/>
            </a:bodyPr>
            <a:lstStyle/>
            <a:p>
              <a:pPr marL="12700" marR="5080">
                <a:lnSpc>
                  <a:spcPct val="100000"/>
                </a:lnSpc>
                <a:spcBef>
                  <a:spcPts val="100"/>
                </a:spcBef>
              </a:pPr>
              <a:r>
                <a:rPr sz="1500" spc="-5" dirty="0">
                  <a:latin typeface="Arial"/>
                  <a:cs typeface="Arial"/>
                </a:rPr>
                <a:t>Liver </a:t>
              </a:r>
              <a:r>
                <a:rPr sz="1500" dirty="0">
                  <a:latin typeface="Arial"/>
                  <a:cs typeface="Arial"/>
                </a:rPr>
                <a:t>disease  Metabolic</a:t>
              </a:r>
              <a:r>
                <a:rPr sz="1500" spc="-90" dirty="0">
                  <a:latin typeface="Arial"/>
                  <a:cs typeface="Arial"/>
                </a:rPr>
                <a:t> </a:t>
              </a:r>
              <a:r>
                <a:rPr sz="1500" dirty="0">
                  <a:latin typeface="Arial"/>
                  <a:cs typeface="Arial"/>
                </a:rPr>
                <a:t>syndromes</a:t>
              </a:r>
              <a:endParaRPr sz="1500">
                <a:latin typeface="Arial"/>
                <a:cs typeface="Arial"/>
              </a:endParaRPr>
            </a:p>
          </p:txBody>
        </p:sp>
        <p:sp>
          <p:nvSpPr>
            <p:cNvPr id="9" name="object 9"/>
            <p:cNvSpPr txBox="1"/>
            <p:nvPr/>
          </p:nvSpPr>
          <p:spPr>
            <a:xfrm>
              <a:off x="1295063" y="1767488"/>
              <a:ext cx="2884805" cy="2540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 pos="2804795" algn="l"/>
                </a:tabLst>
              </a:pPr>
              <a:r>
                <a:rPr sz="1500" spc="5" dirty="0">
                  <a:latin typeface="Arial"/>
                  <a:cs typeface="Arial"/>
                </a:rPr>
                <a:t>Lun</a:t>
              </a:r>
              <a:r>
                <a:rPr sz="1500" dirty="0">
                  <a:latin typeface="Arial"/>
                  <a:cs typeface="Arial"/>
                </a:rPr>
                <a:t>g</a:t>
              </a:r>
              <a:r>
                <a:rPr sz="1500" spc="-5" dirty="0">
                  <a:latin typeface="Arial"/>
                  <a:cs typeface="Arial"/>
                </a:rPr>
                <a:t> </a:t>
              </a:r>
              <a:r>
                <a:rPr sz="1500" spc="5" dirty="0">
                  <a:latin typeface="Arial"/>
                  <a:cs typeface="Arial"/>
                </a:rPr>
                <a:t>cance</a:t>
              </a:r>
              <a:r>
                <a:rPr sz="1500" dirty="0">
                  <a:latin typeface="Arial"/>
                  <a:cs typeface="Arial"/>
                </a:rPr>
                <a:t>r	•</a:t>
              </a:r>
              <a:endParaRPr sz="1500">
                <a:latin typeface="Arial"/>
                <a:cs typeface="Arial"/>
              </a:endParaRPr>
            </a:p>
          </p:txBody>
        </p:sp>
        <p:sp>
          <p:nvSpPr>
            <p:cNvPr id="8" name="object 8"/>
            <p:cNvSpPr txBox="1"/>
            <p:nvPr/>
          </p:nvSpPr>
          <p:spPr>
            <a:xfrm>
              <a:off x="609263" y="1310288"/>
              <a:ext cx="3570604" cy="4826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 pos="3490595" algn="l"/>
                </a:tabLst>
              </a:pPr>
              <a:r>
                <a:rPr sz="1500" spc="-5" dirty="0">
                  <a:latin typeface="Arial"/>
                  <a:cs typeface="Arial"/>
                </a:rPr>
                <a:t>C</a:t>
              </a:r>
              <a:r>
                <a:rPr sz="1500" spc="5" dirty="0">
                  <a:latin typeface="Arial"/>
                  <a:cs typeface="Arial"/>
                </a:rPr>
                <a:t>a</a:t>
              </a:r>
              <a:r>
                <a:rPr sz="1500" dirty="0">
                  <a:latin typeface="Arial"/>
                  <a:cs typeface="Arial"/>
                </a:rPr>
                <a:t>r</a:t>
              </a:r>
              <a:r>
                <a:rPr sz="1500" spc="5" dirty="0">
                  <a:latin typeface="Arial"/>
                  <a:cs typeface="Arial"/>
                </a:rPr>
                <a:t>d</a:t>
              </a:r>
              <a:r>
                <a:rPr sz="1500" dirty="0">
                  <a:latin typeface="Arial"/>
                  <a:cs typeface="Arial"/>
                </a:rPr>
                <a:t>i</a:t>
              </a:r>
              <a:r>
                <a:rPr sz="1500" spc="5" dirty="0">
                  <a:latin typeface="Arial"/>
                  <a:cs typeface="Arial"/>
                </a:rPr>
                <a:t>o</a:t>
              </a:r>
              <a:r>
                <a:rPr sz="1500" spc="-20" dirty="0">
                  <a:latin typeface="Arial"/>
                  <a:cs typeface="Arial"/>
                </a:rPr>
                <a:t>v</a:t>
              </a:r>
              <a:r>
                <a:rPr sz="1500" spc="5" dirty="0">
                  <a:latin typeface="Arial"/>
                  <a:cs typeface="Arial"/>
                </a:rPr>
                <a:t>ascu</a:t>
              </a:r>
              <a:r>
                <a:rPr sz="1500" dirty="0">
                  <a:latin typeface="Arial"/>
                  <a:cs typeface="Arial"/>
                </a:rPr>
                <a:t>l</a:t>
              </a:r>
              <a:r>
                <a:rPr sz="1500" spc="5" dirty="0">
                  <a:latin typeface="Arial"/>
                  <a:cs typeface="Arial"/>
                </a:rPr>
                <a:t>a</a:t>
              </a:r>
              <a:r>
                <a:rPr sz="1500" dirty="0">
                  <a:latin typeface="Arial"/>
                  <a:cs typeface="Arial"/>
                </a:rPr>
                <a:t>r</a:t>
              </a:r>
              <a:r>
                <a:rPr sz="1500" spc="-5" dirty="0">
                  <a:latin typeface="Arial"/>
                  <a:cs typeface="Arial"/>
                </a:rPr>
                <a:t> </a:t>
              </a:r>
              <a:r>
                <a:rPr sz="1500" spc="5" dirty="0">
                  <a:latin typeface="Arial"/>
                  <a:cs typeface="Arial"/>
                </a:rPr>
                <a:t>d</a:t>
              </a:r>
              <a:r>
                <a:rPr sz="1500" dirty="0">
                  <a:latin typeface="Arial"/>
                  <a:cs typeface="Arial"/>
                </a:rPr>
                <a:t>i</a:t>
              </a:r>
              <a:r>
                <a:rPr sz="1500" spc="5" dirty="0">
                  <a:latin typeface="Arial"/>
                  <a:cs typeface="Arial"/>
                </a:rPr>
                <a:t>seas</a:t>
              </a:r>
              <a:r>
                <a:rPr sz="1500" dirty="0">
                  <a:latin typeface="Arial"/>
                  <a:cs typeface="Arial"/>
                </a:rPr>
                <a:t>e	•</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Malignancy</a:t>
              </a:r>
              <a:endParaRPr sz="1500">
                <a:latin typeface="Arial"/>
                <a:cs typeface="Arial"/>
              </a:endParaRPr>
            </a:p>
          </p:txBody>
        </p:sp>
        <p:sp>
          <p:nvSpPr>
            <p:cNvPr id="7" name="object 7"/>
            <p:cNvSpPr txBox="1"/>
            <p:nvPr/>
          </p:nvSpPr>
          <p:spPr>
            <a:xfrm>
              <a:off x="609263" y="1081688"/>
              <a:ext cx="4681220" cy="243656"/>
            </a:xfrm>
            <a:prstGeom prst="rect">
              <a:avLst/>
            </a:prstGeom>
          </p:spPr>
          <p:txBody>
            <a:bodyPr vert="horz" wrap="square" lIns="0" tIns="12700" rIns="0" bIns="0" rtlCol="0">
              <a:spAutoFit/>
            </a:bodyPr>
            <a:lstStyle/>
            <a:p>
              <a:pPr marL="12700">
                <a:lnSpc>
                  <a:spcPct val="100000"/>
                </a:lnSpc>
                <a:spcBef>
                  <a:spcPts val="100"/>
                </a:spcBef>
                <a:tabLst>
                  <a:tab pos="3490595" algn="l"/>
                </a:tabLst>
              </a:pPr>
              <a:r>
                <a:rPr sz="1500" u="heavy" spc="-5" dirty="0">
                  <a:uFill>
                    <a:solidFill>
                      <a:srgbClr val="000000"/>
                    </a:solidFill>
                  </a:uFill>
                  <a:latin typeface="Arial"/>
                  <a:cs typeface="Arial"/>
                </a:rPr>
                <a:t>Physical</a:t>
              </a:r>
              <a:r>
                <a:rPr sz="1500" u="heavy" spc="15" dirty="0">
                  <a:uFill>
                    <a:solidFill>
                      <a:srgbClr val="000000"/>
                    </a:solidFill>
                  </a:uFill>
                  <a:latin typeface="Arial"/>
                  <a:cs typeface="Arial"/>
                </a:rPr>
                <a:t> </a:t>
              </a:r>
              <a:r>
                <a:rPr sz="1500" u="heavy" dirty="0">
                  <a:uFill>
                    <a:solidFill>
                      <a:srgbClr val="000000"/>
                    </a:solidFill>
                  </a:uFill>
                  <a:latin typeface="Arial"/>
                  <a:cs typeface="Arial"/>
                </a:rPr>
                <a:t>Heal</a:t>
              </a:r>
              <a:r>
                <a:rPr lang="en-US" sz="1500" u="heavy" dirty="0">
                  <a:uFill>
                    <a:solidFill>
                      <a:srgbClr val="000000"/>
                    </a:solidFill>
                  </a:uFill>
                  <a:latin typeface="Arial"/>
                  <a:cs typeface="Arial"/>
                </a:rPr>
                <a:t>th</a:t>
              </a:r>
              <a:endParaRPr sz="1500" dirty="0">
                <a:latin typeface="Arial"/>
                <a:cs typeface="Arial"/>
              </a:endParaRPr>
            </a:p>
          </p:txBody>
        </p:sp>
      </p:grpSp>
      <p:grpSp>
        <p:nvGrpSpPr>
          <p:cNvPr id="19" name="Group 18" descr="Mental Health:&#10;HIV-associated neurocognitive disorder (HAND)&#10;Mental Health Conditions: PTSD, Depression &amp; Bipolar, Anxiety, Schizophrenia&#10;Substance Use: Tobacco, Alcohol, Illicit drug use">
            <a:extLst>
              <a:ext uri="{FF2B5EF4-FFF2-40B4-BE49-F238E27FC236}">
                <a16:creationId xmlns:a16="http://schemas.microsoft.com/office/drawing/2014/main" id="{DCE5A49A-F523-48DA-BF38-A56C5B037CEB}"/>
              </a:ext>
            </a:extLst>
          </p:cNvPr>
          <p:cNvGrpSpPr/>
          <p:nvPr/>
        </p:nvGrpSpPr>
        <p:grpSpPr>
          <a:xfrm>
            <a:off x="4081780" y="1066800"/>
            <a:ext cx="4681220" cy="2783488"/>
            <a:chOff x="4081780" y="1066800"/>
            <a:chExt cx="4681220" cy="2783488"/>
          </a:xfrm>
        </p:grpSpPr>
        <p:sp>
          <p:nvSpPr>
            <p:cNvPr id="6" name="object 6"/>
            <p:cNvSpPr txBox="1"/>
            <p:nvPr/>
          </p:nvSpPr>
          <p:spPr>
            <a:xfrm>
              <a:off x="4773322" y="3139088"/>
              <a:ext cx="1536700" cy="7112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spc="-25" dirty="0">
                  <a:latin typeface="Arial"/>
                  <a:cs typeface="Arial"/>
                </a:rPr>
                <a:t>Tobacco</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Alcohol</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Illicit drug</a:t>
              </a:r>
              <a:r>
                <a:rPr sz="1500" spc="-90" dirty="0">
                  <a:latin typeface="Arial"/>
                  <a:cs typeface="Arial"/>
                </a:rPr>
                <a:t> </a:t>
              </a:r>
              <a:r>
                <a:rPr sz="1500" dirty="0">
                  <a:latin typeface="Arial"/>
                  <a:cs typeface="Arial"/>
                </a:rPr>
                <a:t>use</a:t>
              </a:r>
              <a:endParaRPr sz="1500">
                <a:latin typeface="Arial"/>
                <a:cs typeface="Arial"/>
              </a:endParaRPr>
            </a:p>
          </p:txBody>
        </p:sp>
        <p:sp>
          <p:nvSpPr>
            <p:cNvPr id="5" name="object 5"/>
            <p:cNvSpPr txBox="1"/>
            <p:nvPr/>
          </p:nvSpPr>
          <p:spPr>
            <a:xfrm>
              <a:off x="4087522" y="2910488"/>
              <a:ext cx="1662430" cy="2540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dirty="0">
                  <a:latin typeface="Arial"/>
                  <a:cs typeface="Arial"/>
                </a:rPr>
                <a:t>Substance</a:t>
              </a:r>
              <a:r>
                <a:rPr sz="1500" spc="-85" dirty="0">
                  <a:latin typeface="Arial"/>
                  <a:cs typeface="Arial"/>
                </a:rPr>
                <a:t> </a:t>
              </a:r>
              <a:r>
                <a:rPr sz="1500" dirty="0">
                  <a:latin typeface="Arial"/>
                  <a:cs typeface="Arial"/>
                </a:rPr>
                <a:t>Use</a:t>
              </a:r>
              <a:endParaRPr sz="1500">
                <a:latin typeface="Arial"/>
                <a:cs typeface="Arial"/>
              </a:endParaRPr>
            </a:p>
          </p:txBody>
        </p:sp>
        <p:sp>
          <p:nvSpPr>
            <p:cNvPr id="4" name="object 4"/>
            <p:cNvSpPr txBox="1"/>
            <p:nvPr/>
          </p:nvSpPr>
          <p:spPr>
            <a:xfrm>
              <a:off x="4773322" y="1996088"/>
              <a:ext cx="2162175" cy="9398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spc="-5" dirty="0">
                  <a:latin typeface="Arial"/>
                  <a:cs typeface="Arial"/>
                </a:rPr>
                <a:t>PTSD</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Depression &amp;</a:t>
              </a:r>
              <a:r>
                <a:rPr sz="1500" spc="-90" dirty="0">
                  <a:latin typeface="Arial"/>
                  <a:cs typeface="Arial"/>
                </a:rPr>
                <a:t> </a:t>
              </a:r>
              <a:r>
                <a:rPr sz="1500" dirty="0">
                  <a:latin typeface="Arial"/>
                  <a:cs typeface="Arial"/>
                </a:rPr>
                <a:t>Bipolar</a:t>
              </a:r>
              <a:endParaRPr sz="1500">
                <a:latin typeface="Arial"/>
                <a:cs typeface="Arial"/>
              </a:endParaRPr>
            </a:p>
            <a:p>
              <a:pPr marL="355600" indent="-342900">
                <a:lnSpc>
                  <a:spcPct val="100000"/>
                </a:lnSpc>
                <a:buChar char="•"/>
                <a:tabLst>
                  <a:tab pos="354965" algn="l"/>
                  <a:tab pos="355600" algn="l"/>
                </a:tabLst>
              </a:pPr>
              <a:r>
                <a:rPr sz="1500" spc="-5" dirty="0">
                  <a:latin typeface="Arial"/>
                  <a:cs typeface="Arial"/>
                </a:rPr>
                <a:t>Anxiety</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Schizophrenia</a:t>
              </a:r>
              <a:endParaRPr sz="1500">
                <a:latin typeface="Arial"/>
                <a:cs typeface="Arial"/>
              </a:endParaRPr>
            </a:p>
          </p:txBody>
        </p:sp>
        <p:sp>
          <p:nvSpPr>
            <p:cNvPr id="3" name="object 3"/>
            <p:cNvSpPr txBox="1"/>
            <p:nvPr/>
          </p:nvSpPr>
          <p:spPr>
            <a:xfrm>
              <a:off x="4374034" y="1310288"/>
              <a:ext cx="3349625" cy="711200"/>
            </a:xfrm>
            <a:prstGeom prst="rect">
              <a:avLst/>
            </a:prstGeom>
          </p:spPr>
          <p:txBody>
            <a:bodyPr vert="horz" wrap="square" lIns="0" tIns="12700" rIns="0" bIns="0" rtlCol="0">
              <a:spAutoFit/>
            </a:bodyPr>
            <a:lstStyle/>
            <a:p>
              <a:pPr marL="12700" marR="5080">
                <a:lnSpc>
                  <a:spcPct val="100000"/>
                </a:lnSpc>
                <a:spcBef>
                  <a:spcPts val="100"/>
                </a:spcBef>
              </a:pPr>
              <a:r>
                <a:rPr sz="1500" spc="-5" dirty="0">
                  <a:latin typeface="Arial"/>
                  <a:cs typeface="Arial"/>
                </a:rPr>
                <a:t>HIV-associated </a:t>
              </a:r>
              <a:r>
                <a:rPr sz="1500" dirty="0">
                  <a:latin typeface="Arial"/>
                  <a:cs typeface="Arial"/>
                </a:rPr>
                <a:t>neurocognitive</a:t>
              </a:r>
              <a:r>
                <a:rPr sz="1500" spc="-95" dirty="0">
                  <a:latin typeface="Arial"/>
                  <a:cs typeface="Arial"/>
                </a:rPr>
                <a:t> </a:t>
              </a:r>
              <a:r>
                <a:rPr sz="1500" dirty="0">
                  <a:latin typeface="Arial"/>
                  <a:cs typeface="Arial"/>
                </a:rPr>
                <a:t>disorder  </a:t>
              </a:r>
              <a:r>
                <a:rPr sz="1500" spc="-5" dirty="0">
                  <a:latin typeface="Arial"/>
                  <a:cs typeface="Arial"/>
                </a:rPr>
                <a:t>(HAND)</a:t>
              </a:r>
              <a:endParaRPr sz="1500">
                <a:latin typeface="Arial"/>
                <a:cs typeface="Arial"/>
              </a:endParaRPr>
            </a:p>
            <a:p>
              <a:pPr marL="68580">
                <a:lnSpc>
                  <a:spcPct val="100000"/>
                </a:lnSpc>
              </a:pPr>
              <a:r>
                <a:rPr sz="1500" dirty="0">
                  <a:latin typeface="Arial"/>
                  <a:cs typeface="Arial"/>
                </a:rPr>
                <a:t>Mental Health</a:t>
              </a:r>
              <a:r>
                <a:rPr sz="1500" spc="-30" dirty="0">
                  <a:latin typeface="Arial"/>
                  <a:cs typeface="Arial"/>
                </a:rPr>
                <a:t> </a:t>
              </a:r>
              <a:r>
                <a:rPr sz="1500" dirty="0">
                  <a:latin typeface="Arial"/>
                  <a:cs typeface="Arial"/>
                </a:rPr>
                <a:t>Conditions</a:t>
              </a:r>
              <a:endParaRPr sz="1500">
                <a:latin typeface="Arial"/>
                <a:cs typeface="Arial"/>
              </a:endParaRPr>
            </a:p>
          </p:txBody>
        </p:sp>
        <p:sp>
          <p:nvSpPr>
            <p:cNvPr id="17" name="object 7">
              <a:extLst>
                <a:ext uri="{FF2B5EF4-FFF2-40B4-BE49-F238E27FC236}">
                  <a16:creationId xmlns:a16="http://schemas.microsoft.com/office/drawing/2014/main" id="{D206B935-47D1-4B1C-A34F-A6D52F7D406F}"/>
                </a:ext>
              </a:extLst>
            </p:cNvPr>
            <p:cNvSpPr txBox="1"/>
            <p:nvPr/>
          </p:nvSpPr>
          <p:spPr>
            <a:xfrm>
              <a:off x="4081780" y="1066800"/>
              <a:ext cx="4681220" cy="243656"/>
            </a:xfrm>
            <a:prstGeom prst="rect">
              <a:avLst/>
            </a:prstGeom>
          </p:spPr>
          <p:txBody>
            <a:bodyPr vert="horz" wrap="square" lIns="0" tIns="12700" rIns="0" bIns="0" rtlCol="0">
              <a:spAutoFit/>
            </a:bodyPr>
            <a:lstStyle/>
            <a:p>
              <a:pPr marL="12700">
                <a:lnSpc>
                  <a:spcPct val="100000"/>
                </a:lnSpc>
                <a:spcBef>
                  <a:spcPts val="100"/>
                </a:spcBef>
                <a:tabLst>
                  <a:tab pos="3490595" algn="l"/>
                </a:tabLst>
              </a:pPr>
              <a:r>
                <a:rPr sz="1500" u="heavy" dirty="0">
                  <a:uFill>
                    <a:solidFill>
                      <a:srgbClr val="000000"/>
                    </a:solidFill>
                  </a:uFill>
                  <a:latin typeface="Arial"/>
                  <a:cs typeface="Arial"/>
                </a:rPr>
                <a:t>Mental</a:t>
              </a:r>
              <a:r>
                <a:rPr sz="1500" u="heavy" spc="-85" dirty="0">
                  <a:uFill>
                    <a:solidFill>
                      <a:srgbClr val="000000"/>
                    </a:solidFill>
                  </a:uFill>
                  <a:latin typeface="Arial"/>
                  <a:cs typeface="Arial"/>
                </a:rPr>
                <a:t> </a:t>
              </a:r>
              <a:r>
                <a:rPr sz="1500" u="heavy" dirty="0">
                  <a:uFill>
                    <a:solidFill>
                      <a:srgbClr val="000000"/>
                    </a:solidFill>
                  </a:uFill>
                  <a:latin typeface="Arial"/>
                  <a:cs typeface="Arial"/>
                </a:rPr>
                <a:t>Health</a:t>
              </a:r>
              <a:endParaRPr sz="1500" dirty="0">
                <a:latin typeface="Arial"/>
                <a:cs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E18203-9A0B-4A2C-A06C-A132C4A108E8}"/>
              </a:ext>
            </a:extLst>
          </p:cNvPr>
          <p:cNvSpPr>
            <a:spLocks noGrp="1"/>
          </p:cNvSpPr>
          <p:nvPr>
            <p:ph type="title"/>
          </p:nvPr>
        </p:nvSpPr>
        <p:spPr>
          <a:xfrm>
            <a:off x="292100" y="237292"/>
            <a:ext cx="5880100" cy="677108"/>
          </a:xfrm>
        </p:spPr>
        <p:txBody>
          <a:bodyPr/>
          <a:lstStyle/>
          <a:p>
            <a:r>
              <a:rPr lang="en-US" dirty="0"/>
              <a:t>  </a:t>
            </a:r>
            <a:r>
              <a:rPr lang="en-US" sz="3200" dirty="0"/>
              <a:t>Neurocognitive disorders</a:t>
            </a:r>
          </a:p>
        </p:txBody>
      </p:sp>
      <p:grpSp>
        <p:nvGrpSpPr>
          <p:cNvPr id="7" name="Group 6" descr="HIV CNS Infection to HAND to AD? AD = Alzheimer's disease">
            <a:extLst>
              <a:ext uri="{FF2B5EF4-FFF2-40B4-BE49-F238E27FC236}">
                <a16:creationId xmlns:a16="http://schemas.microsoft.com/office/drawing/2014/main" id="{84675B74-1CCE-43BB-9A20-41EF28B720BD}"/>
              </a:ext>
            </a:extLst>
          </p:cNvPr>
          <p:cNvGrpSpPr/>
          <p:nvPr/>
        </p:nvGrpSpPr>
        <p:grpSpPr>
          <a:xfrm>
            <a:off x="6854964" y="688860"/>
            <a:ext cx="5205971" cy="4764011"/>
            <a:chOff x="6854964" y="688860"/>
            <a:chExt cx="5205971" cy="4764011"/>
          </a:xfrm>
        </p:grpSpPr>
        <p:sp>
          <p:nvSpPr>
            <p:cNvPr id="3" name="object 3"/>
            <p:cNvSpPr/>
            <p:nvPr/>
          </p:nvSpPr>
          <p:spPr>
            <a:xfrm>
              <a:off x="6854964" y="688860"/>
              <a:ext cx="5205971" cy="476401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050024" y="883920"/>
              <a:ext cx="4617719" cy="417575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762556" y="4661636"/>
              <a:ext cx="3429000" cy="452120"/>
            </a:xfrm>
            <a:prstGeom prst="rect">
              <a:avLst/>
            </a:prstGeom>
          </p:spPr>
          <p:txBody>
            <a:bodyPr vert="horz" wrap="square" lIns="0" tIns="12065" rIns="0" bIns="0" rtlCol="0">
              <a:spAutoFit/>
            </a:bodyPr>
            <a:lstStyle/>
            <a:p>
              <a:pPr marL="12700">
                <a:lnSpc>
                  <a:spcPct val="100000"/>
                </a:lnSpc>
                <a:spcBef>
                  <a:spcPts val="95"/>
                </a:spcBef>
              </a:pPr>
              <a:r>
                <a:rPr sz="2800" i="1" spc="-10" dirty="0">
                  <a:latin typeface="Calibri"/>
                  <a:cs typeface="Calibri"/>
                </a:rPr>
                <a:t>AD=Alzheimer’s</a:t>
              </a:r>
              <a:r>
                <a:rPr sz="2800" i="1" spc="-5" dirty="0">
                  <a:latin typeface="Calibri"/>
                  <a:cs typeface="Calibri"/>
                </a:rPr>
                <a:t> disease</a:t>
              </a:r>
              <a:endParaRPr sz="2800">
                <a:latin typeface="Calibri"/>
                <a:cs typeface="Calibri"/>
              </a:endParaRPr>
            </a:p>
          </p:txBody>
        </p:sp>
      </p:grpSp>
      <p:sp>
        <p:nvSpPr>
          <p:cNvPr id="6" name="object 6"/>
          <p:cNvSpPr txBox="1"/>
          <p:nvPr/>
        </p:nvSpPr>
        <p:spPr>
          <a:xfrm>
            <a:off x="691451" y="5892656"/>
            <a:ext cx="10537825" cy="360680"/>
          </a:xfrm>
          <a:prstGeom prst="rect">
            <a:avLst/>
          </a:prstGeom>
        </p:spPr>
        <p:txBody>
          <a:bodyPr vert="horz" wrap="square" lIns="0" tIns="0" rIns="0" bIns="0" rtlCol="0">
            <a:spAutoFit/>
          </a:bodyPr>
          <a:lstStyle/>
          <a:p>
            <a:pPr marL="12700">
              <a:lnSpc>
                <a:spcPts val="1240"/>
              </a:lnSpc>
            </a:pPr>
            <a:r>
              <a:rPr sz="1200" i="1" spc="-10" dirty="0">
                <a:latin typeface="Calibri"/>
                <a:cs typeface="Calibri"/>
              </a:rPr>
              <a:t>Edelman </a:t>
            </a:r>
            <a:r>
              <a:rPr sz="1200" i="1" spc="-5" dirty="0">
                <a:latin typeface="Calibri"/>
                <a:cs typeface="Calibri"/>
              </a:rPr>
              <a:t>EJ. Drugs Aging, </a:t>
            </a:r>
            <a:r>
              <a:rPr sz="1200" i="1" dirty="0">
                <a:latin typeface="Calibri"/>
                <a:cs typeface="Calibri"/>
              </a:rPr>
              <a:t>2013. </a:t>
            </a:r>
            <a:r>
              <a:rPr sz="1200" i="1" spc="-5" dirty="0">
                <a:latin typeface="Calibri"/>
                <a:cs typeface="Calibri"/>
              </a:rPr>
              <a:t>Canet G, et al. </a:t>
            </a:r>
            <a:r>
              <a:rPr sz="1200" i="1" spc="-10" dirty="0">
                <a:latin typeface="Calibri"/>
                <a:cs typeface="Calibri"/>
              </a:rPr>
              <a:t>Front </a:t>
            </a:r>
            <a:r>
              <a:rPr sz="1200" i="1" spc="-5" dirty="0">
                <a:latin typeface="Calibri"/>
                <a:cs typeface="Calibri"/>
              </a:rPr>
              <a:t>Cell Neurosci, </a:t>
            </a:r>
            <a:r>
              <a:rPr sz="1200" i="1" dirty="0">
                <a:latin typeface="Calibri"/>
                <a:cs typeface="Calibri"/>
              </a:rPr>
              <a:t>2018. </a:t>
            </a:r>
            <a:r>
              <a:rPr sz="1200" i="1" spc="-10" dirty="0">
                <a:latin typeface="Calibri"/>
                <a:cs typeface="Calibri"/>
              </a:rPr>
              <a:t>Pence </a:t>
            </a:r>
            <a:r>
              <a:rPr sz="1200" i="1" spc="-45" dirty="0">
                <a:latin typeface="Calibri"/>
                <a:cs typeface="Calibri"/>
              </a:rPr>
              <a:t>BW, </a:t>
            </a:r>
            <a:r>
              <a:rPr sz="1200" i="1" spc="-5" dirty="0">
                <a:latin typeface="Calibri"/>
                <a:cs typeface="Calibri"/>
              </a:rPr>
              <a:t>et al, JAIDS, </a:t>
            </a:r>
            <a:r>
              <a:rPr sz="1200" i="1" dirty="0">
                <a:latin typeface="Calibri"/>
                <a:cs typeface="Calibri"/>
              </a:rPr>
              <a:t>2006. </a:t>
            </a:r>
            <a:r>
              <a:rPr sz="1200" i="1" spc="-5" dirty="0">
                <a:latin typeface="Calibri"/>
                <a:cs typeface="Calibri"/>
              </a:rPr>
              <a:t>Galvan FH, Journal of Studies</a:t>
            </a:r>
            <a:r>
              <a:rPr sz="1200" i="1" spc="130" dirty="0">
                <a:latin typeface="Calibri"/>
                <a:cs typeface="Calibri"/>
              </a:rPr>
              <a:t> </a:t>
            </a:r>
            <a:r>
              <a:rPr sz="1200" i="1" spc="-5" dirty="0">
                <a:latin typeface="Calibri"/>
                <a:cs typeface="Calibri"/>
              </a:rPr>
              <a:t>on Alcohol, </a:t>
            </a:r>
            <a:r>
              <a:rPr sz="1200" i="1" dirty="0">
                <a:latin typeface="Calibri"/>
                <a:cs typeface="Calibri"/>
              </a:rPr>
              <a:t>2002. </a:t>
            </a:r>
            <a:r>
              <a:rPr sz="1200" i="1" spc="-5" dirty="0">
                <a:latin typeface="Calibri"/>
                <a:cs typeface="Calibri"/>
              </a:rPr>
              <a:t>Chander G, et al, HIV</a:t>
            </a:r>
            <a:endParaRPr sz="1200">
              <a:latin typeface="Calibri"/>
              <a:cs typeface="Calibri"/>
            </a:endParaRPr>
          </a:p>
          <a:p>
            <a:pPr marL="12700">
              <a:lnSpc>
                <a:spcPct val="100000"/>
              </a:lnSpc>
            </a:pPr>
            <a:r>
              <a:rPr sz="1200" i="1" dirty="0">
                <a:latin typeface="Calibri"/>
                <a:cs typeface="Calibri"/>
              </a:rPr>
              <a:t>Med, 2008. </a:t>
            </a:r>
            <a:r>
              <a:rPr sz="1200" i="1" spc="-5" dirty="0">
                <a:latin typeface="Calibri"/>
                <a:cs typeface="Calibri"/>
              </a:rPr>
              <a:t>Rabkin </a:t>
            </a:r>
            <a:r>
              <a:rPr sz="1200" i="1" dirty="0">
                <a:latin typeface="Calibri"/>
                <a:cs typeface="Calibri"/>
              </a:rPr>
              <a:t>JG </a:t>
            </a:r>
            <a:r>
              <a:rPr sz="1200" i="1" spc="-5" dirty="0">
                <a:latin typeface="Calibri"/>
                <a:cs typeface="Calibri"/>
              </a:rPr>
              <a:t>et al, </a:t>
            </a:r>
            <a:r>
              <a:rPr sz="1200" i="1" dirty="0">
                <a:latin typeface="Calibri"/>
                <a:cs typeface="Calibri"/>
              </a:rPr>
              <a:t>AIDS</a:t>
            </a:r>
            <a:r>
              <a:rPr sz="1200" i="1" spc="30" dirty="0">
                <a:latin typeface="Calibri"/>
                <a:cs typeface="Calibri"/>
              </a:rPr>
              <a:t> </a:t>
            </a:r>
            <a:r>
              <a:rPr sz="1200" i="1" dirty="0">
                <a:latin typeface="Calibri"/>
                <a:cs typeface="Calibri"/>
              </a:rPr>
              <a:t>2004.</a:t>
            </a:r>
            <a:endParaRPr sz="12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343810"/>
            <a:ext cx="9669145" cy="513715"/>
          </a:xfrm>
          <a:prstGeom prst="rect">
            <a:avLst/>
          </a:prstGeom>
        </p:spPr>
        <p:txBody>
          <a:bodyPr vert="horz" wrap="square" lIns="0" tIns="12700" rIns="0" bIns="0" rtlCol="0">
            <a:spAutoFit/>
          </a:bodyPr>
          <a:lstStyle/>
          <a:p>
            <a:pPr marL="12700">
              <a:lnSpc>
                <a:spcPct val="100000"/>
              </a:lnSpc>
              <a:spcBef>
                <a:spcPts val="100"/>
              </a:spcBef>
            </a:pPr>
            <a:r>
              <a:rPr sz="3200" spc="-5" dirty="0"/>
              <a:t>Neurocognitive </a:t>
            </a:r>
            <a:r>
              <a:rPr sz="3200" dirty="0"/>
              <a:t>disorders, </a:t>
            </a:r>
            <a:r>
              <a:rPr sz="3200" spc="-5" dirty="0"/>
              <a:t>substance </a:t>
            </a:r>
            <a:r>
              <a:rPr sz="3200" dirty="0"/>
              <a:t>use,</a:t>
            </a:r>
            <a:r>
              <a:rPr sz="3200" spc="-75" dirty="0"/>
              <a:t> </a:t>
            </a:r>
            <a:r>
              <a:rPr sz="3200" dirty="0"/>
              <a:t>polypharmacy</a:t>
            </a:r>
            <a:endParaRPr sz="3200"/>
          </a:p>
        </p:txBody>
      </p:sp>
      <p:grpSp>
        <p:nvGrpSpPr>
          <p:cNvPr id="25" name="Group 24" descr="Proportion of people with the two following conditions, general population compared to PWH. Heavy alcohol use is 6% for Gen Pop and up to 16% for PWH. Substance use disorders is 8% for Gen Pop and Up to 40% for PWH. PWH percentages are estimates from recent reports, not an exhaustive search">
            <a:extLst>
              <a:ext uri="{FF2B5EF4-FFF2-40B4-BE49-F238E27FC236}">
                <a16:creationId xmlns:a16="http://schemas.microsoft.com/office/drawing/2014/main" id="{8C2D0029-1E20-489A-A4A4-6DEB9AF624BF}"/>
              </a:ext>
            </a:extLst>
          </p:cNvPr>
          <p:cNvGrpSpPr/>
          <p:nvPr/>
        </p:nvGrpSpPr>
        <p:grpSpPr>
          <a:xfrm>
            <a:off x="765037" y="936223"/>
            <a:ext cx="3445775" cy="2379381"/>
            <a:chOff x="765037" y="936223"/>
            <a:chExt cx="3445775" cy="2379381"/>
          </a:xfrm>
        </p:grpSpPr>
        <p:sp>
          <p:nvSpPr>
            <p:cNvPr id="18" name="object 18"/>
            <p:cNvSpPr/>
            <p:nvPr/>
          </p:nvSpPr>
          <p:spPr>
            <a:xfrm>
              <a:off x="2668523" y="2982467"/>
              <a:ext cx="76200" cy="78105"/>
            </a:xfrm>
            <a:custGeom>
              <a:avLst/>
              <a:gdLst/>
              <a:ahLst/>
              <a:cxnLst/>
              <a:rect l="l" t="t" r="r" b="b"/>
              <a:pathLst>
                <a:path w="76200" h="78105">
                  <a:moveTo>
                    <a:pt x="0" y="0"/>
                  </a:moveTo>
                  <a:lnTo>
                    <a:pt x="76200" y="0"/>
                  </a:lnTo>
                  <a:lnTo>
                    <a:pt x="76200" y="77724"/>
                  </a:lnTo>
                  <a:lnTo>
                    <a:pt x="0" y="77724"/>
                  </a:lnTo>
                  <a:lnTo>
                    <a:pt x="0" y="0"/>
                  </a:lnTo>
                  <a:close/>
                </a:path>
              </a:pathLst>
            </a:custGeom>
            <a:solidFill>
              <a:srgbClr val="C00000"/>
            </a:solidFill>
          </p:spPr>
          <p:txBody>
            <a:bodyPr wrap="square" lIns="0" tIns="0" rIns="0" bIns="0" rtlCol="0"/>
            <a:lstStyle/>
            <a:p>
              <a:endParaRPr/>
            </a:p>
          </p:txBody>
        </p:sp>
        <p:sp>
          <p:nvSpPr>
            <p:cNvPr id="17" name="object 17"/>
            <p:cNvSpPr/>
            <p:nvPr/>
          </p:nvSpPr>
          <p:spPr>
            <a:xfrm>
              <a:off x="1961388" y="2982467"/>
              <a:ext cx="76200" cy="78105"/>
            </a:xfrm>
            <a:custGeom>
              <a:avLst/>
              <a:gdLst/>
              <a:ahLst/>
              <a:cxnLst/>
              <a:rect l="l" t="t" r="r" b="b"/>
              <a:pathLst>
                <a:path w="76200" h="78105">
                  <a:moveTo>
                    <a:pt x="0" y="0"/>
                  </a:moveTo>
                  <a:lnTo>
                    <a:pt x="76200" y="0"/>
                  </a:lnTo>
                  <a:lnTo>
                    <a:pt x="76200" y="77724"/>
                  </a:lnTo>
                  <a:lnTo>
                    <a:pt x="0" y="77724"/>
                  </a:lnTo>
                  <a:lnTo>
                    <a:pt x="0" y="0"/>
                  </a:lnTo>
                  <a:close/>
                </a:path>
              </a:pathLst>
            </a:custGeom>
            <a:solidFill>
              <a:srgbClr val="001F5F"/>
            </a:solidFill>
          </p:spPr>
          <p:txBody>
            <a:bodyPr wrap="square" lIns="0" tIns="0" rIns="0" bIns="0" rtlCol="0"/>
            <a:lstStyle/>
            <a:p>
              <a:endParaRPr/>
            </a:p>
          </p:txBody>
        </p:sp>
        <p:sp>
          <p:nvSpPr>
            <p:cNvPr id="21" name="object 21"/>
            <p:cNvSpPr txBox="1"/>
            <p:nvPr/>
          </p:nvSpPr>
          <p:spPr>
            <a:xfrm>
              <a:off x="765037" y="2862849"/>
              <a:ext cx="3218180" cy="452755"/>
            </a:xfrm>
            <a:prstGeom prst="rect">
              <a:avLst/>
            </a:prstGeom>
          </p:spPr>
          <p:txBody>
            <a:bodyPr vert="horz" wrap="square" lIns="0" tIns="58419" rIns="0" bIns="0" rtlCol="0">
              <a:spAutoFit/>
            </a:bodyPr>
            <a:lstStyle/>
            <a:p>
              <a:pPr marL="1306195">
                <a:lnSpc>
                  <a:spcPct val="100000"/>
                </a:lnSpc>
                <a:spcBef>
                  <a:spcPts val="459"/>
                </a:spcBef>
                <a:tabLst>
                  <a:tab pos="2012950" algn="l"/>
                </a:tabLst>
              </a:pPr>
              <a:r>
                <a:rPr sz="1100" spc="-5" dirty="0">
                  <a:solidFill>
                    <a:srgbClr val="585858"/>
                  </a:solidFill>
                  <a:latin typeface="Calibri"/>
                  <a:cs typeface="Calibri"/>
                </a:rPr>
                <a:t>Gen </a:t>
              </a:r>
              <a:r>
                <a:rPr sz="1100" dirty="0">
                  <a:solidFill>
                    <a:srgbClr val="585858"/>
                  </a:solidFill>
                  <a:latin typeface="Calibri"/>
                  <a:cs typeface="Calibri"/>
                </a:rPr>
                <a:t>Pop	</a:t>
              </a:r>
              <a:r>
                <a:rPr sz="1100" spc="-5" dirty="0">
                  <a:solidFill>
                    <a:srgbClr val="585858"/>
                  </a:solidFill>
                  <a:latin typeface="Calibri"/>
                  <a:cs typeface="Calibri"/>
                </a:rPr>
                <a:t>PWH</a:t>
              </a:r>
              <a:endParaRPr sz="1100">
                <a:latin typeface="Calibri"/>
                <a:cs typeface="Calibri"/>
              </a:endParaRPr>
            </a:p>
            <a:p>
              <a:pPr marL="12700">
                <a:lnSpc>
                  <a:spcPct val="100000"/>
                </a:lnSpc>
                <a:spcBef>
                  <a:spcPts val="359"/>
                </a:spcBef>
              </a:pPr>
              <a:r>
                <a:rPr sz="1100" dirty="0">
                  <a:latin typeface="Calibri"/>
                  <a:cs typeface="Calibri"/>
                </a:rPr>
                <a:t>*Estimate</a:t>
              </a:r>
              <a:r>
                <a:rPr sz="1100" spc="-40" dirty="0">
                  <a:latin typeface="Calibri"/>
                  <a:cs typeface="Calibri"/>
                </a:rPr>
                <a:t> </a:t>
              </a:r>
              <a:r>
                <a:rPr sz="1100" dirty="0">
                  <a:latin typeface="Calibri"/>
                  <a:cs typeface="Calibri"/>
                </a:rPr>
                <a:t>from</a:t>
              </a:r>
              <a:r>
                <a:rPr sz="1100" spc="-25" dirty="0">
                  <a:latin typeface="Calibri"/>
                  <a:cs typeface="Calibri"/>
                </a:rPr>
                <a:t> </a:t>
              </a:r>
              <a:r>
                <a:rPr sz="1100" dirty="0">
                  <a:latin typeface="Calibri"/>
                  <a:cs typeface="Calibri"/>
                </a:rPr>
                <a:t>recent</a:t>
              </a:r>
              <a:r>
                <a:rPr sz="1100" spc="-30" dirty="0">
                  <a:latin typeface="Calibri"/>
                  <a:cs typeface="Calibri"/>
                </a:rPr>
                <a:t> </a:t>
              </a:r>
              <a:r>
                <a:rPr sz="1100" dirty="0">
                  <a:latin typeface="Calibri"/>
                  <a:cs typeface="Calibri"/>
                </a:rPr>
                <a:t>reports,</a:t>
              </a:r>
              <a:r>
                <a:rPr sz="1100" spc="-35" dirty="0">
                  <a:latin typeface="Calibri"/>
                  <a:cs typeface="Calibri"/>
                </a:rPr>
                <a:t> </a:t>
              </a:r>
              <a:r>
                <a:rPr sz="1100" dirty="0">
                  <a:latin typeface="Calibri"/>
                  <a:cs typeface="Calibri"/>
                </a:rPr>
                <a:t>not</a:t>
              </a:r>
              <a:r>
                <a:rPr sz="1100" spc="-30" dirty="0">
                  <a:latin typeface="Calibri"/>
                  <a:cs typeface="Calibri"/>
                </a:rPr>
                <a:t> </a:t>
              </a:r>
              <a:r>
                <a:rPr sz="1100" spc="-5" dirty="0">
                  <a:latin typeface="Calibri"/>
                  <a:cs typeface="Calibri"/>
                </a:rPr>
                <a:t>an</a:t>
              </a:r>
              <a:r>
                <a:rPr sz="1100" spc="-25" dirty="0">
                  <a:latin typeface="Calibri"/>
                  <a:cs typeface="Calibri"/>
                </a:rPr>
                <a:t> </a:t>
              </a:r>
              <a:r>
                <a:rPr sz="1100" dirty="0">
                  <a:latin typeface="Calibri"/>
                  <a:cs typeface="Calibri"/>
                </a:rPr>
                <a:t>exhaustive</a:t>
              </a:r>
              <a:r>
                <a:rPr sz="1100" spc="-40" dirty="0">
                  <a:latin typeface="Calibri"/>
                  <a:cs typeface="Calibri"/>
                </a:rPr>
                <a:t> </a:t>
              </a:r>
              <a:r>
                <a:rPr sz="1100" dirty="0">
                  <a:latin typeface="Calibri"/>
                  <a:cs typeface="Calibri"/>
                </a:rPr>
                <a:t>search</a:t>
              </a:r>
              <a:endParaRPr sz="1100">
                <a:latin typeface="Calibri"/>
                <a:cs typeface="Calibri"/>
              </a:endParaRPr>
            </a:p>
          </p:txBody>
        </p:sp>
        <p:sp>
          <p:nvSpPr>
            <p:cNvPr id="15" name="object 15"/>
            <p:cNvSpPr txBox="1"/>
            <p:nvPr/>
          </p:nvSpPr>
          <p:spPr>
            <a:xfrm>
              <a:off x="3114785" y="2454395"/>
              <a:ext cx="852169" cy="364490"/>
            </a:xfrm>
            <a:prstGeom prst="rect">
              <a:avLst/>
            </a:prstGeom>
          </p:spPr>
          <p:txBody>
            <a:bodyPr vert="horz" wrap="square" lIns="0" tIns="10160" rIns="0" bIns="0" rtlCol="0">
              <a:spAutoFit/>
            </a:bodyPr>
            <a:lstStyle/>
            <a:p>
              <a:pPr marL="154940" marR="5080" indent="-142875">
                <a:lnSpc>
                  <a:spcPct val="101699"/>
                </a:lnSpc>
                <a:spcBef>
                  <a:spcPts val="80"/>
                </a:spcBef>
              </a:pPr>
              <a:r>
                <a:rPr sz="1100" b="1" spc="-5" dirty="0">
                  <a:solidFill>
                    <a:srgbClr val="585858"/>
                  </a:solidFill>
                  <a:latin typeface="Calibri"/>
                  <a:cs typeface="Calibri"/>
                </a:rPr>
                <a:t>Substance</a:t>
              </a:r>
              <a:r>
                <a:rPr sz="1100" b="1" spc="-65" dirty="0">
                  <a:solidFill>
                    <a:srgbClr val="585858"/>
                  </a:solidFill>
                  <a:latin typeface="Calibri"/>
                  <a:cs typeface="Calibri"/>
                </a:rPr>
                <a:t> </a:t>
              </a:r>
              <a:r>
                <a:rPr sz="1100" b="1" dirty="0">
                  <a:solidFill>
                    <a:srgbClr val="585858"/>
                  </a:solidFill>
                  <a:latin typeface="Calibri"/>
                  <a:cs typeface="Calibri"/>
                </a:rPr>
                <a:t>use  </a:t>
              </a:r>
              <a:r>
                <a:rPr sz="1100" b="1" spc="-5" dirty="0">
                  <a:solidFill>
                    <a:srgbClr val="585858"/>
                  </a:solidFill>
                  <a:latin typeface="Calibri"/>
                  <a:cs typeface="Calibri"/>
                </a:rPr>
                <a:t>disorders</a:t>
              </a:r>
              <a:endParaRPr sz="1100">
                <a:latin typeface="Calibri"/>
                <a:cs typeface="Calibri"/>
              </a:endParaRPr>
            </a:p>
          </p:txBody>
        </p:sp>
        <p:sp>
          <p:nvSpPr>
            <p:cNvPr id="14" name="object 14"/>
            <p:cNvSpPr txBox="1"/>
            <p:nvPr/>
          </p:nvSpPr>
          <p:spPr>
            <a:xfrm>
              <a:off x="1664193" y="2454395"/>
              <a:ext cx="1071880" cy="193675"/>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585858"/>
                  </a:solidFill>
                  <a:latin typeface="Calibri"/>
                  <a:cs typeface="Calibri"/>
                </a:rPr>
                <a:t>Heavy </a:t>
              </a:r>
              <a:r>
                <a:rPr sz="1100" b="1" spc="-5" dirty="0">
                  <a:solidFill>
                    <a:srgbClr val="585858"/>
                  </a:solidFill>
                  <a:latin typeface="Calibri"/>
                  <a:cs typeface="Calibri"/>
                </a:rPr>
                <a:t>alcohol</a:t>
              </a:r>
              <a:r>
                <a:rPr sz="1100" b="1" spc="-75" dirty="0">
                  <a:solidFill>
                    <a:srgbClr val="585858"/>
                  </a:solidFill>
                  <a:latin typeface="Calibri"/>
                  <a:cs typeface="Calibri"/>
                </a:rPr>
                <a:t> </a:t>
              </a:r>
              <a:r>
                <a:rPr sz="1100" b="1" dirty="0">
                  <a:solidFill>
                    <a:srgbClr val="585858"/>
                  </a:solidFill>
                  <a:latin typeface="Calibri"/>
                  <a:cs typeface="Calibri"/>
                </a:rPr>
                <a:t>use</a:t>
              </a:r>
              <a:endParaRPr sz="1100">
                <a:latin typeface="Calibri"/>
                <a:cs typeface="Calibri"/>
              </a:endParaRPr>
            </a:p>
          </p:txBody>
        </p:sp>
        <p:sp>
          <p:nvSpPr>
            <p:cNvPr id="9" name="object 9"/>
            <p:cNvSpPr/>
            <p:nvPr/>
          </p:nvSpPr>
          <p:spPr>
            <a:xfrm>
              <a:off x="1528572" y="2386583"/>
              <a:ext cx="2682240" cy="0"/>
            </a:xfrm>
            <a:custGeom>
              <a:avLst/>
              <a:gdLst/>
              <a:ahLst/>
              <a:cxnLst/>
              <a:rect l="l" t="t" r="r" b="b"/>
              <a:pathLst>
                <a:path w="2682240">
                  <a:moveTo>
                    <a:pt x="0" y="0"/>
                  </a:moveTo>
                  <a:lnTo>
                    <a:pt x="2682240" y="0"/>
                  </a:lnTo>
                </a:path>
              </a:pathLst>
            </a:custGeom>
            <a:ln w="9144">
              <a:solidFill>
                <a:srgbClr val="D9D9D9"/>
              </a:solidFill>
            </a:ln>
          </p:spPr>
          <p:txBody>
            <a:bodyPr wrap="square" lIns="0" tIns="0" rIns="0" bIns="0" rtlCol="0"/>
            <a:lstStyle/>
            <a:p>
              <a:endParaRPr/>
            </a:p>
          </p:txBody>
        </p:sp>
        <p:sp>
          <p:nvSpPr>
            <p:cNvPr id="8" name="object 8"/>
            <p:cNvSpPr/>
            <p:nvPr/>
          </p:nvSpPr>
          <p:spPr>
            <a:xfrm>
              <a:off x="3581400" y="1383791"/>
              <a:ext cx="300355" cy="1003300"/>
            </a:xfrm>
            <a:custGeom>
              <a:avLst/>
              <a:gdLst/>
              <a:ahLst/>
              <a:cxnLst/>
              <a:rect l="l" t="t" r="r" b="b"/>
              <a:pathLst>
                <a:path w="300354" h="1003300">
                  <a:moveTo>
                    <a:pt x="300227" y="0"/>
                  </a:moveTo>
                  <a:lnTo>
                    <a:pt x="0" y="0"/>
                  </a:lnTo>
                  <a:lnTo>
                    <a:pt x="0" y="1002791"/>
                  </a:lnTo>
                  <a:lnTo>
                    <a:pt x="300227" y="1002791"/>
                  </a:lnTo>
                  <a:lnTo>
                    <a:pt x="300227" y="0"/>
                  </a:lnTo>
                  <a:close/>
                </a:path>
              </a:pathLst>
            </a:custGeom>
            <a:solidFill>
              <a:srgbClr val="C00000"/>
            </a:solidFill>
          </p:spPr>
          <p:txBody>
            <a:bodyPr wrap="square" lIns="0" tIns="0" rIns="0" bIns="0" rtlCol="0"/>
            <a:lstStyle/>
            <a:p>
              <a:endParaRPr/>
            </a:p>
          </p:txBody>
        </p:sp>
        <p:sp>
          <p:nvSpPr>
            <p:cNvPr id="20" name="object 20"/>
            <p:cNvSpPr txBox="1"/>
            <p:nvPr/>
          </p:nvSpPr>
          <p:spPr>
            <a:xfrm>
              <a:off x="3543679" y="966536"/>
              <a:ext cx="393065" cy="362585"/>
            </a:xfrm>
            <a:prstGeom prst="rect">
              <a:avLst/>
            </a:prstGeom>
          </p:spPr>
          <p:txBody>
            <a:bodyPr vert="horz" wrap="square" lIns="0" tIns="13335" rIns="0" bIns="0" rtlCol="0">
              <a:spAutoFit/>
            </a:bodyPr>
            <a:lstStyle/>
            <a:p>
              <a:pPr marL="65405" marR="5080" indent="-53340">
                <a:lnSpc>
                  <a:spcPct val="100000"/>
                </a:lnSpc>
                <a:spcBef>
                  <a:spcPts val="105"/>
                </a:spcBef>
              </a:pPr>
              <a:r>
                <a:rPr sz="1100" spc="-5" dirty="0">
                  <a:latin typeface="Calibri"/>
                  <a:cs typeface="Calibri"/>
                </a:rPr>
                <a:t>Up </a:t>
              </a:r>
              <a:r>
                <a:rPr sz="1100" dirty="0">
                  <a:latin typeface="Calibri"/>
                  <a:cs typeface="Calibri"/>
                </a:rPr>
                <a:t>to  </a:t>
              </a:r>
              <a:r>
                <a:rPr sz="1100" dirty="0">
                  <a:solidFill>
                    <a:srgbClr val="404040"/>
                  </a:solidFill>
                  <a:latin typeface="Calibri"/>
                  <a:cs typeface="Calibri"/>
                </a:rPr>
                <a:t>40%</a:t>
              </a:r>
              <a:r>
                <a:rPr sz="1100" dirty="0">
                  <a:latin typeface="Calibri"/>
                  <a:cs typeface="Calibri"/>
                </a:rPr>
                <a:t>*</a:t>
              </a:r>
              <a:endParaRPr sz="1100">
                <a:latin typeface="Calibri"/>
                <a:cs typeface="Calibri"/>
              </a:endParaRPr>
            </a:p>
          </p:txBody>
        </p:sp>
        <p:sp>
          <p:nvSpPr>
            <p:cNvPr id="6" name="object 6"/>
            <p:cNvSpPr/>
            <p:nvPr/>
          </p:nvSpPr>
          <p:spPr>
            <a:xfrm>
              <a:off x="3198876" y="2185416"/>
              <a:ext cx="300355" cy="201295"/>
            </a:xfrm>
            <a:custGeom>
              <a:avLst/>
              <a:gdLst/>
              <a:ahLst/>
              <a:cxnLst/>
              <a:rect l="l" t="t" r="r" b="b"/>
              <a:pathLst>
                <a:path w="300354" h="201294">
                  <a:moveTo>
                    <a:pt x="300227" y="0"/>
                  </a:moveTo>
                  <a:lnTo>
                    <a:pt x="0" y="0"/>
                  </a:lnTo>
                  <a:lnTo>
                    <a:pt x="0" y="201167"/>
                  </a:lnTo>
                  <a:lnTo>
                    <a:pt x="300227" y="201167"/>
                  </a:lnTo>
                  <a:lnTo>
                    <a:pt x="300227" y="0"/>
                  </a:lnTo>
                  <a:close/>
                </a:path>
              </a:pathLst>
            </a:custGeom>
            <a:solidFill>
              <a:srgbClr val="001F5F"/>
            </a:solidFill>
          </p:spPr>
          <p:txBody>
            <a:bodyPr wrap="square" lIns="0" tIns="0" rIns="0" bIns="0" rtlCol="0"/>
            <a:lstStyle/>
            <a:p>
              <a:endParaRPr/>
            </a:p>
          </p:txBody>
        </p:sp>
        <p:sp>
          <p:nvSpPr>
            <p:cNvPr id="11" name="object 11"/>
            <p:cNvSpPr txBox="1"/>
            <p:nvPr/>
          </p:nvSpPr>
          <p:spPr>
            <a:xfrm>
              <a:off x="3250226" y="1937728"/>
              <a:ext cx="19812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404040"/>
                  </a:solidFill>
                  <a:latin typeface="Calibri"/>
                  <a:cs typeface="Calibri"/>
                </a:rPr>
                <a:t>8%</a:t>
              </a:r>
              <a:endParaRPr sz="1100">
                <a:latin typeface="Calibri"/>
                <a:cs typeface="Calibri"/>
              </a:endParaRPr>
            </a:p>
          </p:txBody>
        </p:sp>
        <p:sp>
          <p:nvSpPr>
            <p:cNvPr id="7" name="object 7"/>
            <p:cNvSpPr/>
            <p:nvPr/>
          </p:nvSpPr>
          <p:spPr>
            <a:xfrm>
              <a:off x="2240279" y="1985772"/>
              <a:ext cx="300355" cy="401320"/>
            </a:xfrm>
            <a:custGeom>
              <a:avLst/>
              <a:gdLst/>
              <a:ahLst/>
              <a:cxnLst/>
              <a:rect l="l" t="t" r="r" b="b"/>
              <a:pathLst>
                <a:path w="300355" h="401319">
                  <a:moveTo>
                    <a:pt x="300228" y="0"/>
                  </a:moveTo>
                  <a:lnTo>
                    <a:pt x="0" y="0"/>
                  </a:lnTo>
                  <a:lnTo>
                    <a:pt x="0" y="400812"/>
                  </a:lnTo>
                  <a:lnTo>
                    <a:pt x="300228" y="400812"/>
                  </a:lnTo>
                  <a:lnTo>
                    <a:pt x="300228" y="0"/>
                  </a:lnTo>
                  <a:close/>
                </a:path>
              </a:pathLst>
            </a:custGeom>
            <a:solidFill>
              <a:srgbClr val="C00000"/>
            </a:solidFill>
          </p:spPr>
          <p:txBody>
            <a:bodyPr wrap="square" lIns="0" tIns="0" rIns="0" bIns="0" rtlCol="0"/>
            <a:lstStyle/>
            <a:p>
              <a:endParaRPr/>
            </a:p>
          </p:txBody>
        </p:sp>
        <p:sp>
          <p:nvSpPr>
            <p:cNvPr id="19" name="object 19"/>
            <p:cNvSpPr txBox="1"/>
            <p:nvPr/>
          </p:nvSpPr>
          <p:spPr>
            <a:xfrm>
              <a:off x="2203992" y="1571533"/>
              <a:ext cx="393065" cy="361950"/>
            </a:xfrm>
            <a:prstGeom prst="rect">
              <a:avLst/>
            </a:prstGeom>
          </p:spPr>
          <p:txBody>
            <a:bodyPr vert="horz" wrap="square" lIns="0" tIns="13335" rIns="0" bIns="0" rtlCol="0">
              <a:spAutoFit/>
            </a:bodyPr>
            <a:lstStyle/>
            <a:p>
              <a:pPr marL="64769" marR="5080" indent="-52705">
                <a:lnSpc>
                  <a:spcPct val="100000"/>
                </a:lnSpc>
                <a:spcBef>
                  <a:spcPts val="105"/>
                </a:spcBef>
              </a:pPr>
              <a:r>
                <a:rPr sz="1100" spc="-5" dirty="0">
                  <a:latin typeface="Calibri"/>
                  <a:cs typeface="Calibri"/>
                </a:rPr>
                <a:t>Up </a:t>
              </a:r>
              <a:r>
                <a:rPr sz="1100" dirty="0">
                  <a:latin typeface="Calibri"/>
                  <a:cs typeface="Calibri"/>
                </a:rPr>
                <a:t>to  </a:t>
              </a:r>
              <a:r>
                <a:rPr sz="1100" dirty="0">
                  <a:solidFill>
                    <a:srgbClr val="404040"/>
                  </a:solidFill>
                  <a:latin typeface="Calibri"/>
                  <a:cs typeface="Calibri"/>
                </a:rPr>
                <a:t>16</a:t>
              </a:r>
              <a:r>
                <a:rPr sz="1100" spc="10" dirty="0">
                  <a:solidFill>
                    <a:srgbClr val="404040"/>
                  </a:solidFill>
                  <a:latin typeface="Calibri"/>
                  <a:cs typeface="Calibri"/>
                </a:rPr>
                <a:t>%</a:t>
              </a:r>
              <a:r>
                <a:rPr sz="1100" dirty="0">
                  <a:latin typeface="Calibri"/>
                  <a:cs typeface="Calibri"/>
                </a:rPr>
                <a:t>*</a:t>
              </a:r>
              <a:endParaRPr sz="1100">
                <a:latin typeface="Calibri"/>
                <a:cs typeface="Calibri"/>
              </a:endParaRPr>
            </a:p>
          </p:txBody>
        </p:sp>
        <p:sp>
          <p:nvSpPr>
            <p:cNvPr id="5" name="object 5"/>
            <p:cNvSpPr/>
            <p:nvPr/>
          </p:nvSpPr>
          <p:spPr>
            <a:xfrm>
              <a:off x="1857755" y="2235707"/>
              <a:ext cx="302260" cy="151130"/>
            </a:xfrm>
            <a:custGeom>
              <a:avLst/>
              <a:gdLst/>
              <a:ahLst/>
              <a:cxnLst/>
              <a:rect l="l" t="t" r="r" b="b"/>
              <a:pathLst>
                <a:path w="302260" h="151130">
                  <a:moveTo>
                    <a:pt x="301751" y="0"/>
                  </a:moveTo>
                  <a:lnTo>
                    <a:pt x="0" y="0"/>
                  </a:lnTo>
                  <a:lnTo>
                    <a:pt x="0" y="150875"/>
                  </a:lnTo>
                  <a:lnTo>
                    <a:pt x="301751" y="150875"/>
                  </a:lnTo>
                  <a:lnTo>
                    <a:pt x="301751" y="0"/>
                  </a:lnTo>
                  <a:close/>
                </a:path>
              </a:pathLst>
            </a:custGeom>
            <a:solidFill>
              <a:srgbClr val="001F5F"/>
            </a:solidFill>
          </p:spPr>
          <p:txBody>
            <a:bodyPr wrap="square" lIns="0" tIns="0" rIns="0" bIns="0" rtlCol="0"/>
            <a:lstStyle/>
            <a:p>
              <a:endParaRPr/>
            </a:p>
          </p:txBody>
        </p:sp>
        <p:sp>
          <p:nvSpPr>
            <p:cNvPr id="10" name="object 10"/>
            <p:cNvSpPr txBox="1"/>
            <p:nvPr/>
          </p:nvSpPr>
          <p:spPr>
            <a:xfrm>
              <a:off x="1909416" y="1987923"/>
              <a:ext cx="19812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404040"/>
                  </a:solidFill>
                  <a:latin typeface="Calibri"/>
                  <a:cs typeface="Calibri"/>
                </a:rPr>
                <a:t>6%</a:t>
              </a:r>
              <a:endParaRPr sz="1100">
                <a:latin typeface="Calibri"/>
                <a:cs typeface="Calibri"/>
              </a:endParaRPr>
            </a:p>
          </p:txBody>
        </p:sp>
        <p:sp>
          <p:nvSpPr>
            <p:cNvPr id="12" name="object 12"/>
            <p:cNvSpPr txBox="1"/>
            <p:nvPr/>
          </p:nvSpPr>
          <p:spPr>
            <a:xfrm>
              <a:off x="1145283" y="1437887"/>
              <a:ext cx="267970" cy="1029335"/>
            </a:xfrm>
            <a:prstGeom prst="rect">
              <a:avLst/>
            </a:prstGeom>
          </p:spPr>
          <p:txBody>
            <a:bodyPr vert="horz" wrap="square" lIns="0" tIns="95885" rIns="0" bIns="0" rtlCol="0">
              <a:spAutoFit/>
            </a:bodyPr>
            <a:lstStyle/>
            <a:p>
              <a:pPr algn="ctr">
                <a:lnSpc>
                  <a:spcPct val="100000"/>
                </a:lnSpc>
                <a:spcBef>
                  <a:spcPts val="755"/>
                </a:spcBef>
              </a:pPr>
              <a:r>
                <a:rPr sz="1100" spc="-10" dirty="0">
                  <a:solidFill>
                    <a:srgbClr val="585858"/>
                  </a:solidFill>
                  <a:latin typeface="Calibri"/>
                  <a:cs typeface="Calibri"/>
                </a:rPr>
                <a:t>3</a:t>
              </a:r>
              <a:r>
                <a:rPr sz="1100" dirty="0">
                  <a:solidFill>
                    <a:srgbClr val="585858"/>
                  </a:solidFill>
                  <a:latin typeface="Calibri"/>
                  <a:cs typeface="Calibri"/>
                </a:rPr>
                <a:t>0%</a:t>
              </a:r>
              <a:endParaRPr sz="1100">
                <a:latin typeface="Calibri"/>
                <a:cs typeface="Calibri"/>
              </a:endParaRPr>
            </a:p>
            <a:p>
              <a:pPr algn="ctr">
                <a:lnSpc>
                  <a:spcPct val="100000"/>
                </a:lnSpc>
                <a:spcBef>
                  <a:spcPts val="655"/>
                </a:spcBef>
              </a:pPr>
              <a:r>
                <a:rPr sz="1100" spc="-10" dirty="0">
                  <a:solidFill>
                    <a:srgbClr val="585858"/>
                  </a:solidFill>
                  <a:latin typeface="Calibri"/>
                  <a:cs typeface="Calibri"/>
                </a:rPr>
                <a:t>2</a:t>
              </a:r>
              <a:r>
                <a:rPr sz="1100" dirty="0">
                  <a:solidFill>
                    <a:srgbClr val="585858"/>
                  </a:solidFill>
                  <a:latin typeface="Calibri"/>
                  <a:cs typeface="Calibri"/>
                </a:rPr>
                <a:t>0%</a:t>
              </a:r>
              <a:endParaRPr sz="1100">
                <a:latin typeface="Calibri"/>
                <a:cs typeface="Calibri"/>
              </a:endParaRPr>
            </a:p>
            <a:p>
              <a:pPr algn="ctr">
                <a:lnSpc>
                  <a:spcPct val="100000"/>
                </a:lnSpc>
                <a:spcBef>
                  <a:spcPts val="655"/>
                </a:spcBef>
              </a:pPr>
              <a:r>
                <a:rPr sz="1100" spc="-10" dirty="0">
                  <a:solidFill>
                    <a:srgbClr val="585858"/>
                  </a:solidFill>
                  <a:latin typeface="Calibri"/>
                  <a:cs typeface="Calibri"/>
                </a:rPr>
                <a:t>1</a:t>
              </a:r>
              <a:r>
                <a:rPr sz="1100" dirty="0">
                  <a:solidFill>
                    <a:srgbClr val="585858"/>
                  </a:solidFill>
                  <a:latin typeface="Calibri"/>
                  <a:cs typeface="Calibri"/>
                </a:rPr>
                <a:t>0%</a:t>
              </a:r>
              <a:endParaRPr sz="1100">
                <a:latin typeface="Calibri"/>
                <a:cs typeface="Calibri"/>
              </a:endParaRPr>
            </a:p>
            <a:p>
              <a:pPr marL="68580" algn="ctr">
                <a:lnSpc>
                  <a:spcPct val="100000"/>
                </a:lnSpc>
                <a:spcBef>
                  <a:spcPts val="655"/>
                </a:spcBef>
              </a:pPr>
              <a:r>
                <a:rPr sz="1100" spc="-10" dirty="0">
                  <a:solidFill>
                    <a:srgbClr val="585858"/>
                  </a:solidFill>
                  <a:latin typeface="Calibri"/>
                  <a:cs typeface="Calibri"/>
                </a:rPr>
                <a:t>0%</a:t>
              </a:r>
              <a:endParaRPr sz="1100">
                <a:latin typeface="Calibri"/>
                <a:cs typeface="Calibri"/>
              </a:endParaRPr>
            </a:p>
          </p:txBody>
        </p:sp>
        <p:sp>
          <p:nvSpPr>
            <p:cNvPr id="13" name="object 13"/>
            <p:cNvSpPr txBox="1"/>
            <p:nvPr/>
          </p:nvSpPr>
          <p:spPr>
            <a:xfrm>
              <a:off x="1145283" y="936223"/>
              <a:ext cx="267970" cy="527685"/>
            </a:xfrm>
            <a:prstGeom prst="rect">
              <a:avLst/>
            </a:prstGeom>
          </p:spPr>
          <p:txBody>
            <a:bodyPr vert="horz" wrap="square" lIns="0" tIns="95885" rIns="0" bIns="0" rtlCol="0">
              <a:spAutoFit/>
            </a:bodyPr>
            <a:lstStyle/>
            <a:p>
              <a:pPr marL="12700">
                <a:lnSpc>
                  <a:spcPct val="100000"/>
                </a:lnSpc>
                <a:spcBef>
                  <a:spcPts val="755"/>
                </a:spcBef>
              </a:pPr>
              <a:r>
                <a:rPr sz="1100" spc="-10" dirty="0">
                  <a:solidFill>
                    <a:srgbClr val="585858"/>
                  </a:solidFill>
                  <a:latin typeface="Calibri"/>
                  <a:cs typeface="Calibri"/>
                </a:rPr>
                <a:t>5</a:t>
              </a:r>
              <a:r>
                <a:rPr sz="1100" dirty="0">
                  <a:solidFill>
                    <a:srgbClr val="585858"/>
                  </a:solidFill>
                  <a:latin typeface="Calibri"/>
                  <a:cs typeface="Calibri"/>
                </a:rPr>
                <a:t>0%</a:t>
              </a:r>
              <a:endParaRPr sz="1100">
                <a:latin typeface="Calibri"/>
                <a:cs typeface="Calibri"/>
              </a:endParaRPr>
            </a:p>
            <a:p>
              <a:pPr marL="12700">
                <a:lnSpc>
                  <a:spcPct val="100000"/>
                </a:lnSpc>
                <a:spcBef>
                  <a:spcPts val="655"/>
                </a:spcBef>
              </a:pPr>
              <a:r>
                <a:rPr sz="1100" spc="-10" dirty="0">
                  <a:solidFill>
                    <a:srgbClr val="585858"/>
                  </a:solidFill>
                  <a:latin typeface="Calibri"/>
                  <a:cs typeface="Calibri"/>
                </a:rPr>
                <a:t>4</a:t>
              </a:r>
              <a:r>
                <a:rPr sz="1100" dirty="0">
                  <a:solidFill>
                    <a:srgbClr val="585858"/>
                  </a:solidFill>
                  <a:latin typeface="Calibri"/>
                  <a:cs typeface="Calibri"/>
                </a:rPr>
                <a:t>0%</a:t>
              </a:r>
              <a:endParaRPr sz="1100">
                <a:latin typeface="Calibri"/>
                <a:cs typeface="Calibri"/>
              </a:endParaRPr>
            </a:p>
          </p:txBody>
        </p:sp>
        <p:sp>
          <p:nvSpPr>
            <p:cNvPr id="16" name="object 16"/>
            <p:cNvSpPr txBox="1"/>
            <p:nvPr/>
          </p:nvSpPr>
          <p:spPr>
            <a:xfrm>
              <a:off x="793542" y="1156243"/>
              <a:ext cx="336550" cy="1535430"/>
            </a:xfrm>
            <a:prstGeom prst="rect">
              <a:avLst/>
            </a:prstGeom>
          </p:spPr>
          <p:txBody>
            <a:bodyPr vert="vert270" wrap="square" lIns="0" tIns="0" rIns="0" bIns="0" rtlCol="0">
              <a:spAutoFit/>
            </a:bodyPr>
            <a:lstStyle/>
            <a:p>
              <a:pPr algn="ctr">
                <a:lnSpc>
                  <a:spcPts val="1150"/>
                </a:lnSpc>
              </a:pPr>
              <a:r>
                <a:rPr sz="1100" b="1" spc="-5" dirty="0">
                  <a:solidFill>
                    <a:srgbClr val="585858"/>
                  </a:solidFill>
                  <a:latin typeface="Calibri"/>
                  <a:cs typeface="Calibri"/>
                </a:rPr>
                <a:t>Proportion of people</a:t>
              </a:r>
              <a:r>
                <a:rPr sz="1100" b="1" spc="-40" dirty="0">
                  <a:solidFill>
                    <a:srgbClr val="585858"/>
                  </a:solidFill>
                  <a:latin typeface="Calibri"/>
                  <a:cs typeface="Calibri"/>
                </a:rPr>
                <a:t> </a:t>
              </a:r>
              <a:r>
                <a:rPr sz="1100" b="1" dirty="0">
                  <a:solidFill>
                    <a:srgbClr val="585858"/>
                  </a:solidFill>
                  <a:latin typeface="Calibri"/>
                  <a:cs typeface="Calibri"/>
                </a:rPr>
                <a:t>with</a:t>
              </a:r>
              <a:endParaRPr sz="1100">
                <a:latin typeface="Calibri"/>
                <a:cs typeface="Calibri"/>
              </a:endParaRPr>
            </a:p>
            <a:p>
              <a:pPr algn="ctr">
                <a:lnSpc>
                  <a:spcPct val="100000"/>
                </a:lnSpc>
                <a:spcBef>
                  <a:spcPts val="25"/>
                </a:spcBef>
              </a:pPr>
              <a:r>
                <a:rPr sz="1100" b="1" dirty="0">
                  <a:solidFill>
                    <a:srgbClr val="585858"/>
                  </a:solidFill>
                  <a:latin typeface="Calibri"/>
                  <a:cs typeface="Calibri"/>
                </a:rPr>
                <a:t>the</a:t>
              </a:r>
              <a:r>
                <a:rPr sz="1100" b="1" spc="-5" dirty="0">
                  <a:solidFill>
                    <a:srgbClr val="585858"/>
                  </a:solidFill>
                  <a:latin typeface="Calibri"/>
                  <a:cs typeface="Calibri"/>
                </a:rPr>
                <a:t> condition</a:t>
              </a:r>
              <a:endParaRPr sz="1100">
                <a:latin typeface="Calibri"/>
                <a:cs typeface="Calibri"/>
              </a:endParaRPr>
            </a:p>
          </p:txBody>
        </p:sp>
      </p:grpSp>
      <p:grpSp>
        <p:nvGrpSpPr>
          <p:cNvPr id="24" name="Group 23" descr="HIV CNS Infection to HAND to AD? AD = Alzheimer's disease">
            <a:extLst>
              <a:ext uri="{FF2B5EF4-FFF2-40B4-BE49-F238E27FC236}">
                <a16:creationId xmlns:a16="http://schemas.microsoft.com/office/drawing/2014/main" id="{188343A7-4122-4AA5-B89F-E0DE163A84CE}"/>
              </a:ext>
            </a:extLst>
          </p:cNvPr>
          <p:cNvGrpSpPr/>
          <p:nvPr/>
        </p:nvGrpSpPr>
        <p:grpSpPr>
          <a:xfrm>
            <a:off x="6854964" y="688860"/>
            <a:ext cx="5205971" cy="4764011"/>
            <a:chOff x="6854964" y="688860"/>
            <a:chExt cx="5205971" cy="4764011"/>
          </a:xfrm>
        </p:grpSpPr>
        <p:sp>
          <p:nvSpPr>
            <p:cNvPr id="3" name="object 3"/>
            <p:cNvSpPr/>
            <p:nvPr/>
          </p:nvSpPr>
          <p:spPr>
            <a:xfrm>
              <a:off x="6854964" y="688860"/>
              <a:ext cx="5205971" cy="476401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050024" y="883920"/>
              <a:ext cx="4617719" cy="4175759"/>
            </a:xfrm>
            <a:prstGeom prst="rect">
              <a:avLst/>
            </a:prstGeom>
            <a:blipFill>
              <a:blip r:embed="rId3" cstate="print"/>
              <a:stretch>
                <a:fillRect/>
              </a:stretch>
            </a:blipFill>
          </p:spPr>
          <p:txBody>
            <a:bodyPr wrap="square" lIns="0" tIns="0" rIns="0" bIns="0" rtlCol="0"/>
            <a:lstStyle/>
            <a:p>
              <a:endParaRPr/>
            </a:p>
          </p:txBody>
        </p:sp>
        <p:sp>
          <p:nvSpPr>
            <p:cNvPr id="22" name="object 22"/>
            <p:cNvSpPr txBox="1"/>
            <p:nvPr/>
          </p:nvSpPr>
          <p:spPr>
            <a:xfrm>
              <a:off x="7762556" y="4661636"/>
              <a:ext cx="3429000" cy="452120"/>
            </a:xfrm>
            <a:prstGeom prst="rect">
              <a:avLst/>
            </a:prstGeom>
          </p:spPr>
          <p:txBody>
            <a:bodyPr vert="horz" wrap="square" lIns="0" tIns="12065" rIns="0" bIns="0" rtlCol="0">
              <a:spAutoFit/>
            </a:bodyPr>
            <a:lstStyle/>
            <a:p>
              <a:pPr marL="12700">
                <a:lnSpc>
                  <a:spcPct val="100000"/>
                </a:lnSpc>
                <a:spcBef>
                  <a:spcPts val="95"/>
                </a:spcBef>
              </a:pPr>
              <a:r>
                <a:rPr sz="2800" i="1" spc="-10" dirty="0">
                  <a:latin typeface="Calibri"/>
                  <a:cs typeface="Calibri"/>
                </a:rPr>
                <a:t>AD=Alzheimer’s</a:t>
              </a:r>
              <a:r>
                <a:rPr sz="2800" i="1" spc="-5" dirty="0">
                  <a:latin typeface="Calibri"/>
                  <a:cs typeface="Calibri"/>
                </a:rPr>
                <a:t> disease</a:t>
              </a:r>
              <a:endParaRPr sz="2800">
                <a:latin typeface="Calibri"/>
                <a:cs typeface="Calibri"/>
              </a:endParaRPr>
            </a:p>
          </p:txBody>
        </p:sp>
      </p:grpSp>
      <p:sp>
        <p:nvSpPr>
          <p:cNvPr id="23" name="object 23"/>
          <p:cNvSpPr txBox="1"/>
          <p:nvPr/>
        </p:nvSpPr>
        <p:spPr>
          <a:xfrm>
            <a:off x="691451" y="5892656"/>
            <a:ext cx="10537825" cy="360680"/>
          </a:xfrm>
          <a:prstGeom prst="rect">
            <a:avLst/>
          </a:prstGeom>
        </p:spPr>
        <p:txBody>
          <a:bodyPr vert="horz" wrap="square" lIns="0" tIns="0" rIns="0" bIns="0" rtlCol="0">
            <a:spAutoFit/>
          </a:bodyPr>
          <a:lstStyle/>
          <a:p>
            <a:pPr marL="12700">
              <a:lnSpc>
                <a:spcPts val="1240"/>
              </a:lnSpc>
            </a:pPr>
            <a:r>
              <a:rPr sz="1200" i="1" spc="-10" dirty="0">
                <a:latin typeface="Calibri"/>
                <a:cs typeface="Calibri"/>
              </a:rPr>
              <a:t>Edelman </a:t>
            </a:r>
            <a:r>
              <a:rPr sz="1200" i="1" spc="-5" dirty="0">
                <a:latin typeface="Calibri"/>
                <a:cs typeface="Calibri"/>
              </a:rPr>
              <a:t>EJ. Drugs Aging, </a:t>
            </a:r>
            <a:r>
              <a:rPr sz="1200" i="1" dirty="0">
                <a:latin typeface="Calibri"/>
                <a:cs typeface="Calibri"/>
              </a:rPr>
              <a:t>2013. </a:t>
            </a:r>
            <a:r>
              <a:rPr sz="1200" i="1" spc="-5" dirty="0">
                <a:latin typeface="Calibri"/>
                <a:cs typeface="Calibri"/>
              </a:rPr>
              <a:t>Canet G, et al. </a:t>
            </a:r>
            <a:r>
              <a:rPr sz="1200" i="1" spc="-10" dirty="0">
                <a:latin typeface="Calibri"/>
                <a:cs typeface="Calibri"/>
              </a:rPr>
              <a:t>Front </a:t>
            </a:r>
            <a:r>
              <a:rPr sz="1200" i="1" spc="-5" dirty="0">
                <a:latin typeface="Calibri"/>
                <a:cs typeface="Calibri"/>
              </a:rPr>
              <a:t>Cell Neurosci, </a:t>
            </a:r>
            <a:r>
              <a:rPr sz="1200" i="1" dirty="0">
                <a:latin typeface="Calibri"/>
                <a:cs typeface="Calibri"/>
              </a:rPr>
              <a:t>2018. </a:t>
            </a:r>
            <a:r>
              <a:rPr sz="1200" i="1" spc="-10" dirty="0">
                <a:latin typeface="Calibri"/>
                <a:cs typeface="Calibri"/>
              </a:rPr>
              <a:t>Pence </a:t>
            </a:r>
            <a:r>
              <a:rPr sz="1200" i="1" spc="-45" dirty="0">
                <a:latin typeface="Calibri"/>
                <a:cs typeface="Calibri"/>
              </a:rPr>
              <a:t>BW, </a:t>
            </a:r>
            <a:r>
              <a:rPr sz="1200" i="1" spc="-5" dirty="0">
                <a:latin typeface="Calibri"/>
                <a:cs typeface="Calibri"/>
              </a:rPr>
              <a:t>et al, JAIDS, </a:t>
            </a:r>
            <a:r>
              <a:rPr sz="1200" i="1" dirty="0">
                <a:latin typeface="Calibri"/>
                <a:cs typeface="Calibri"/>
              </a:rPr>
              <a:t>2006. </a:t>
            </a:r>
            <a:r>
              <a:rPr sz="1200" i="1" spc="-5" dirty="0">
                <a:latin typeface="Calibri"/>
                <a:cs typeface="Calibri"/>
              </a:rPr>
              <a:t>Galvan FH, Journal of Studies</a:t>
            </a:r>
            <a:r>
              <a:rPr sz="1200" i="1" spc="130" dirty="0">
                <a:latin typeface="Calibri"/>
                <a:cs typeface="Calibri"/>
              </a:rPr>
              <a:t> </a:t>
            </a:r>
            <a:r>
              <a:rPr sz="1200" i="1" spc="-5" dirty="0">
                <a:latin typeface="Calibri"/>
                <a:cs typeface="Calibri"/>
              </a:rPr>
              <a:t>on Alcohol, </a:t>
            </a:r>
            <a:r>
              <a:rPr sz="1200" i="1" dirty="0">
                <a:latin typeface="Calibri"/>
                <a:cs typeface="Calibri"/>
              </a:rPr>
              <a:t>2002. </a:t>
            </a:r>
            <a:r>
              <a:rPr sz="1200" i="1" spc="-5" dirty="0">
                <a:latin typeface="Calibri"/>
                <a:cs typeface="Calibri"/>
              </a:rPr>
              <a:t>Chander G, et al, HIV</a:t>
            </a:r>
            <a:endParaRPr sz="1200">
              <a:latin typeface="Calibri"/>
              <a:cs typeface="Calibri"/>
            </a:endParaRPr>
          </a:p>
          <a:p>
            <a:pPr marL="12700">
              <a:lnSpc>
                <a:spcPct val="100000"/>
              </a:lnSpc>
            </a:pPr>
            <a:r>
              <a:rPr sz="1200" i="1" dirty="0">
                <a:latin typeface="Calibri"/>
                <a:cs typeface="Calibri"/>
              </a:rPr>
              <a:t>Med, 2008. </a:t>
            </a:r>
            <a:r>
              <a:rPr sz="1200" i="1" spc="-5" dirty="0">
                <a:latin typeface="Calibri"/>
                <a:cs typeface="Calibri"/>
              </a:rPr>
              <a:t>Rabkin </a:t>
            </a:r>
            <a:r>
              <a:rPr sz="1200" i="1" dirty="0">
                <a:latin typeface="Calibri"/>
                <a:cs typeface="Calibri"/>
              </a:rPr>
              <a:t>JG </a:t>
            </a:r>
            <a:r>
              <a:rPr sz="1200" i="1" spc="-5" dirty="0">
                <a:latin typeface="Calibri"/>
                <a:cs typeface="Calibri"/>
              </a:rPr>
              <a:t>et al, </a:t>
            </a:r>
            <a:r>
              <a:rPr sz="1200" i="1" dirty="0">
                <a:latin typeface="Calibri"/>
                <a:cs typeface="Calibri"/>
              </a:rPr>
              <a:t>AIDS</a:t>
            </a:r>
            <a:r>
              <a:rPr sz="1200" i="1" spc="30" dirty="0">
                <a:latin typeface="Calibri"/>
                <a:cs typeface="Calibri"/>
              </a:rPr>
              <a:t> </a:t>
            </a:r>
            <a:r>
              <a:rPr sz="1200" i="1" dirty="0">
                <a:latin typeface="Calibri"/>
                <a:cs typeface="Calibri"/>
              </a:rPr>
              <a:t>2004.</a:t>
            </a:r>
            <a:endParaRPr sz="12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343810"/>
            <a:ext cx="9669145" cy="513715"/>
          </a:xfrm>
          <a:prstGeom prst="rect">
            <a:avLst/>
          </a:prstGeom>
        </p:spPr>
        <p:txBody>
          <a:bodyPr vert="horz" wrap="square" lIns="0" tIns="12700" rIns="0" bIns="0" rtlCol="0">
            <a:spAutoFit/>
          </a:bodyPr>
          <a:lstStyle/>
          <a:p>
            <a:pPr marL="12700">
              <a:lnSpc>
                <a:spcPct val="100000"/>
              </a:lnSpc>
              <a:spcBef>
                <a:spcPts val="100"/>
              </a:spcBef>
            </a:pPr>
            <a:r>
              <a:rPr sz="3200" spc="-5" dirty="0"/>
              <a:t>Neurocognitive </a:t>
            </a:r>
            <a:r>
              <a:rPr sz="3200" dirty="0"/>
              <a:t>disorders, </a:t>
            </a:r>
            <a:r>
              <a:rPr sz="3200" spc="-5" dirty="0"/>
              <a:t>substance </a:t>
            </a:r>
            <a:r>
              <a:rPr sz="3200" dirty="0"/>
              <a:t>use,</a:t>
            </a:r>
            <a:r>
              <a:rPr sz="3200" spc="-75" dirty="0"/>
              <a:t> </a:t>
            </a:r>
            <a:r>
              <a:rPr sz="3200" dirty="0"/>
              <a:t>polypharmacy</a:t>
            </a:r>
            <a:r>
              <a:rPr lang="en-US" sz="3200" dirty="0"/>
              <a:t> </a:t>
            </a:r>
            <a:endParaRPr sz="3200" dirty="0"/>
          </a:p>
        </p:txBody>
      </p:sp>
      <p:grpSp>
        <p:nvGrpSpPr>
          <p:cNvPr id="28" name="Group 27" descr="Proportion of people with the two following conditions, general population compared to PWH. Heavy alcohol use is 6% for Gen Pop and up to 16% for PWH. Substance use disorders is 8% for Gen Pop and Up to 40% for PWH. PWH percentages are estimates from recent reports, not an exhaustive search">
            <a:extLst>
              <a:ext uri="{FF2B5EF4-FFF2-40B4-BE49-F238E27FC236}">
                <a16:creationId xmlns:a16="http://schemas.microsoft.com/office/drawing/2014/main" id="{F17F28A8-7B49-409A-855E-CD8C3F3BD0A0}"/>
              </a:ext>
            </a:extLst>
          </p:cNvPr>
          <p:cNvGrpSpPr/>
          <p:nvPr/>
        </p:nvGrpSpPr>
        <p:grpSpPr>
          <a:xfrm>
            <a:off x="765037" y="936223"/>
            <a:ext cx="3445775" cy="2379381"/>
            <a:chOff x="765037" y="936223"/>
            <a:chExt cx="3445775" cy="2379381"/>
          </a:xfrm>
        </p:grpSpPr>
        <p:sp>
          <p:nvSpPr>
            <p:cNvPr id="6" name="object 6"/>
            <p:cNvSpPr/>
            <p:nvPr/>
          </p:nvSpPr>
          <p:spPr>
            <a:xfrm>
              <a:off x="1857755" y="2235707"/>
              <a:ext cx="302260" cy="151130"/>
            </a:xfrm>
            <a:custGeom>
              <a:avLst/>
              <a:gdLst/>
              <a:ahLst/>
              <a:cxnLst/>
              <a:rect l="l" t="t" r="r" b="b"/>
              <a:pathLst>
                <a:path w="302260" h="151130">
                  <a:moveTo>
                    <a:pt x="301751" y="0"/>
                  </a:moveTo>
                  <a:lnTo>
                    <a:pt x="0" y="0"/>
                  </a:lnTo>
                  <a:lnTo>
                    <a:pt x="0" y="150875"/>
                  </a:lnTo>
                  <a:lnTo>
                    <a:pt x="301751" y="150875"/>
                  </a:lnTo>
                  <a:lnTo>
                    <a:pt x="301751" y="0"/>
                  </a:lnTo>
                  <a:close/>
                </a:path>
              </a:pathLst>
            </a:custGeom>
            <a:solidFill>
              <a:srgbClr val="001F5F"/>
            </a:solidFill>
          </p:spPr>
          <p:txBody>
            <a:bodyPr wrap="square" lIns="0" tIns="0" rIns="0" bIns="0" rtlCol="0"/>
            <a:lstStyle/>
            <a:p>
              <a:endParaRPr/>
            </a:p>
          </p:txBody>
        </p:sp>
        <p:sp>
          <p:nvSpPr>
            <p:cNvPr id="7" name="object 7"/>
            <p:cNvSpPr/>
            <p:nvPr/>
          </p:nvSpPr>
          <p:spPr>
            <a:xfrm>
              <a:off x="3198876" y="2185416"/>
              <a:ext cx="300355" cy="201295"/>
            </a:xfrm>
            <a:custGeom>
              <a:avLst/>
              <a:gdLst/>
              <a:ahLst/>
              <a:cxnLst/>
              <a:rect l="l" t="t" r="r" b="b"/>
              <a:pathLst>
                <a:path w="300354" h="201294">
                  <a:moveTo>
                    <a:pt x="300227" y="0"/>
                  </a:moveTo>
                  <a:lnTo>
                    <a:pt x="0" y="0"/>
                  </a:lnTo>
                  <a:lnTo>
                    <a:pt x="0" y="201167"/>
                  </a:lnTo>
                  <a:lnTo>
                    <a:pt x="300227" y="201167"/>
                  </a:lnTo>
                  <a:lnTo>
                    <a:pt x="300227" y="0"/>
                  </a:lnTo>
                  <a:close/>
                </a:path>
              </a:pathLst>
            </a:custGeom>
            <a:solidFill>
              <a:srgbClr val="001F5F"/>
            </a:solidFill>
          </p:spPr>
          <p:txBody>
            <a:bodyPr wrap="square" lIns="0" tIns="0" rIns="0" bIns="0" rtlCol="0"/>
            <a:lstStyle/>
            <a:p>
              <a:endParaRPr/>
            </a:p>
          </p:txBody>
        </p:sp>
        <p:sp>
          <p:nvSpPr>
            <p:cNvPr id="8" name="object 8"/>
            <p:cNvSpPr/>
            <p:nvPr/>
          </p:nvSpPr>
          <p:spPr>
            <a:xfrm>
              <a:off x="2240279" y="1985772"/>
              <a:ext cx="300355" cy="401320"/>
            </a:xfrm>
            <a:custGeom>
              <a:avLst/>
              <a:gdLst/>
              <a:ahLst/>
              <a:cxnLst/>
              <a:rect l="l" t="t" r="r" b="b"/>
              <a:pathLst>
                <a:path w="300355" h="401319">
                  <a:moveTo>
                    <a:pt x="300228" y="0"/>
                  </a:moveTo>
                  <a:lnTo>
                    <a:pt x="0" y="0"/>
                  </a:lnTo>
                  <a:lnTo>
                    <a:pt x="0" y="400812"/>
                  </a:lnTo>
                  <a:lnTo>
                    <a:pt x="300228" y="400812"/>
                  </a:lnTo>
                  <a:lnTo>
                    <a:pt x="300228" y="0"/>
                  </a:lnTo>
                  <a:close/>
                </a:path>
              </a:pathLst>
            </a:custGeom>
            <a:solidFill>
              <a:srgbClr val="C00000"/>
            </a:solidFill>
          </p:spPr>
          <p:txBody>
            <a:bodyPr wrap="square" lIns="0" tIns="0" rIns="0" bIns="0" rtlCol="0"/>
            <a:lstStyle/>
            <a:p>
              <a:endParaRPr/>
            </a:p>
          </p:txBody>
        </p:sp>
        <p:sp>
          <p:nvSpPr>
            <p:cNvPr id="9" name="object 9"/>
            <p:cNvSpPr/>
            <p:nvPr/>
          </p:nvSpPr>
          <p:spPr>
            <a:xfrm>
              <a:off x="3581400" y="1383791"/>
              <a:ext cx="300355" cy="1003300"/>
            </a:xfrm>
            <a:custGeom>
              <a:avLst/>
              <a:gdLst/>
              <a:ahLst/>
              <a:cxnLst/>
              <a:rect l="l" t="t" r="r" b="b"/>
              <a:pathLst>
                <a:path w="300354" h="1003300">
                  <a:moveTo>
                    <a:pt x="300227" y="0"/>
                  </a:moveTo>
                  <a:lnTo>
                    <a:pt x="0" y="0"/>
                  </a:lnTo>
                  <a:lnTo>
                    <a:pt x="0" y="1002791"/>
                  </a:lnTo>
                  <a:lnTo>
                    <a:pt x="300227" y="1002791"/>
                  </a:lnTo>
                  <a:lnTo>
                    <a:pt x="300227" y="0"/>
                  </a:lnTo>
                  <a:close/>
                </a:path>
              </a:pathLst>
            </a:custGeom>
            <a:solidFill>
              <a:srgbClr val="C00000"/>
            </a:solidFill>
          </p:spPr>
          <p:txBody>
            <a:bodyPr wrap="square" lIns="0" tIns="0" rIns="0" bIns="0" rtlCol="0"/>
            <a:lstStyle/>
            <a:p>
              <a:endParaRPr/>
            </a:p>
          </p:txBody>
        </p:sp>
        <p:sp>
          <p:nvSpPr>
            <p:cNvPr id="10" name="object 10"/>
            <p:cNvSpPr/>
            <p:nvPr/>
          </p:nvSpPr>
          <p:spPr>
            <a:xfrm>
              <a:off x="1528572" y="2386583"/>
              <a:ext cx="2682240" cy="0"/>
            </a:xfrm>
            <a:custGeom>
              <a:avLst/>
              <a:gdLst/>
              <a:ahLst/>
              <a:cxnLst/>
              <a:rect l="l" t="t" r="r" b="b"/>
              <a:pathLst>
                <a:path w="2682240">
                  <a:moveTo>
                    <a:pt x="0" y="0"/>
                  </a:moveTo>
                  <a:lnTo>
                    <a:pt x="2682240" y="0"/>
                  </a:lnTo>
                </a:path>
              </a:pathLst>
            </a:custGeom>
            <a:ln w="9144">
              <a:solidFill>
                <a:srgbClr val="D9D9D9"/>
              </a:solidFill>
            </a:ln>
          </p:spPr>
          <p:txBody>
            <a:bodyPr wrap="square" lIns="0" tIns="0" rIns="0" bIns="0" rtlCol="0"/>
            <a:lstStyle/>
            <a:p>
              <a:endParaRPr/>
            </a:p>
          </p:txBody>
        </p:sp>
        <p:sp>
          <p:nvSpPr>
            <p:cNvPr id="11" name="object 11" descr="Proportion of people with the two following conditions, general population compared to PWH. Heavy alcohol use is 6% for Gen Pop and up to 16% for PWH. Substance use disorders is 8% for Gen Pop and Up to 40% for PWH. PWH percentages are estimates from recent reports, not an exhaustive search"/>
            <p:cNvSpPr txBox="1"/>
            <p:nvPr/>
          </p:nvSpPr>
          <p:spPr>
            <a:xfrm>
              <a:off x="1909416" y="1987923"/>
              <a:ext cx="19812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404040"/>
                  </a:solidFill>
                  <a:latin typeface="Calibri"/>
                  <a:cs typeface="Calibri"/>
                </a:rPr>
                <a:t>6%</a:t>
              </a:r>
              <a:endParaRPr sz="1100" dirty="0">
                <a:latin typeface="Calibri"/>
                <a:cs typeface="Calibri"/>
              </a:endParaRPr>
            </a:p>
          </p:txBody>
        </p:sp>
        <p:sp>
          <p:nvSpPr>
            <p:cNvPr id="12" name="object 12"/>
            <p:cNvSpPr txBox="1"/>
            <p:nvPr/>
          </p:nvSpPr>
          <p:spPr>
            <a:xfrm>
              <a:off x="3250226" y="1937728"/>
              <a:ext cx="19812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404040"/>
                  </a:solidFill>
                  <a:latin typeface="Calibri"/>
                  <a:cs typeface="Calibri"/>
                </a:rPr>
                <a:t>8%</a:t>
              </a:r>
              <a:endParaRPr sz="1100">
                <a:latin typeface="Calibri"/>
                <a:cs typeface="Calibri"/>
              </a:endParaRPr>
            </a:p>
          </p:txBody>
        </p:sp>
        <p:sp>
          <p:nvSpPr>
            <p:cNvPr id="13" name="object 13"/>
            <p:cNvSpPr txBox="1"/>
            <p:nvPr/>
          </p:nvSpPr>
          <p:spPr>
            <a:xfrm>
              <a:off x="1145283" y="1437887"/>
              <a:ext cx="267970" cy="1029335"/>
            </a:xfrm>
            <a:prstGeom prst="rect">
              <a:avLst/>
            </a:prstGeom>
          </p:spPr>
          <p:txBody>
            <a:bodyPr vert="horz" wrap="square" lIns="0" tIns="95885" rIns="0" bIns="0" rtlCol="0">
              <a:spAutoFit/>
            </a:bodyPr>
            <a:lstStyle/>
            <a:p>
              <a:pPr algn="ctr">
                <a:lnSpc>
                  <a:spcPct val="100000"/>
                </a:lnSpc>
                <a:spcBef>
                  <a:spcPts val="755"/>
                </a:spcBef>
              </a:pPr>
              <a:r>
                <a:rPr sz="1100" spc="-10" dirty="0">
                  <a:solidFill>
                    <a:srgbClr val="585858"/>
                  </a:solidFill>
                  <a:latin typeface="Calibri"/>
                  <a:cs typeface="Calibri"/>
                </a:rPr>
                <a:t>3</a:t>
              </a:r>
              <a:r>
                <a:rPr sz="1100" dirty="0">
                  <a:solidFill>
                    <a:srgbClr val="585858"/>
                  </a:solidFill>
                  <a:latin typeface="Calibri"/>
                  <a:cs typeface="Calibri"/>
                </a:rPr>
                <a:t>0%</a:t>
              </a:r>
              <a:endParaRPr sz="1100">
                <a:latin typeface="Calibri"/>
                <a:cs typeface="Calibri"/>
              </a:endParaRPr>
            </a:p>
            <a:p>
              <a:pPr algn="ctr">
                <a:lnSpc>
                  <a:spcPct val="100000"/>
                </a:lnSpc>
                <a:spcBef>
                  <a:spcPts val="655"/>
                </a:spcBef>
              </a:pPr>
              <a:r>
                <a:rPr sz="1100" spc="-10" dirty="0">
                  <a:solidFill>
                    <a:srgbClr val="585858"/>
                  </a:solidFill>
                  <a:latin typeface="Calibri"/>
                  <a:cs typeface="Calibri"/>
                </a:rPr>
                <a:t>2</a:t>
              </a:r>
              <a:r>
                <a:rPr sz="1100" dirty="0">
                  <a:solidFill>
                    <a:srgbClr val="585858"/>
                  </a:solidFill>
                  <a:latin typeface="Calibri"/>
                  <a:cs typeface="Calibri"/>
                </a:rPr>
                <a:t>0%</a:t>
              </a:r>
              <a:endParaRPr sz="1100">
                <a:latin typeface="Calibri"/>
                <a:cs typeface="Calibri"/>
              </a:endParaRPr>
            </a:p>
            <a:p>
              <a:pPr algn="ctr">
                <a:lnSpc>
                  <a:spcPct val="100000"/>
                </a:lnSpc>
                <a:spcBef>
                  <a:spcPts val="655"/>
                </a:spcBef>
              </a:pPr>
              <a:r>
                <a:rPr sz="1100" spc="-10" dirty="0">
                  <a:solidFill>
                    <a:srgbClr val="585858"/>
                  </a:solidFill>
                  <a:latin typeface="Calibri"/>
                  <a:cs typeface="Calibri"/>
                </a:rPr>
                <a:t>1</a:t>
              </a:r>
              <a:r>
                <a:rPr sz="1100" dirty="0">
                  <a:solidFill>
                    <a:srgbClr val="585858"/>
                  </a:solidFill>
                  <a:latin typeface="Calibri"/>
                  <a:cs typeface="Calibri"/>
                </a:rPr>
                <a:t>0%</a:t>
              </a:r>
              <a:endParaRPr sz="1100">
                <a:latin typeface="Calibri"/>
                <a:cs typeface="Calibri"/>
              </a:endParaRPr>
            </a:p>
            <a:p>
              <a:pPr marL="68580" algn="ctr">
                <a:lnSpc>
                  <a:spcPct val="100000"/>
                </a:lnSpc>
                <a:spcBef>
                  <a:spcPts val="655"/>
                </a:spcBef>
              </a:pPr>
              <a:r>
                <a:rPr sz="1100" spc="-10" dirty="0">
                  <a:solidFill>
                    <a:srgbClr val="585858"/>
                  </a:solidFill>
                  <a:latin typeface="Calibri"/>
                  <a:cs typeface="Calibri"/>
                </a:rPr>
                <a:t>0%</a:t>
              </a:r>
              <a:endParaRPr sz="1100">
                <a:latin typeface="Calibri"/>
                <a:cs typeface="Calibri"/>
              </a:endParaRPr>
            </a:p>
          </p:txBody>
        </p:sp>
        <p:sp>
          <p:nvSpPr>
            <p:cNvPr id="14" name="object 14"/>
            <p:cNvSpPr txBox="1"/>
            <p:nvPr/>
          </p:nvSpPr>
          <p:spPr>
            <a:xfrm>
              <a:off x="1145283" y="936223"/>
              <a:ext cx="267970" cy="527685"/>
            </a:xfrm>
            <a:prstGeom prst="rect">
              <a:avLst/>
            </a:prstGeom>
          </p:spPr>
          <p:txBody>
            <a:bodyPr vert="horz" wrap="square" lIns="0" tIns="95885" rIns="0" bIns="0" rtlCol="0">
              <a:spAutoFit/>
            </a:bodyPr>
            <a:lstStyle/>
            <a:p>
              <a:pPr marL="12700">
                <a:lnSpc>
                  <a:spcPct val="100000"/>
                </a:lnSpc>
                <a:spcBef>
                  <a:spcPts val="755"/>
                </a:spcBef>
              </a:pPr>
              <a:r>
                <a:rPr sz="1100" spc="-10" dirty="0">
                  <a:solidFill>
                    <a:srgbClr val="585858"/>
                  </a:solidFill>
                  <a:latin typeface="Calibri"/>
                  <a:cs typeface="Calibri"/>
                </a:rPr>
                <a:t>5</a:t>
              </a:r>
              <a:r>
                <a:rPr sz="1100" dirty="0">
                  <a:solidFill>
                    <a:srgbClr val="585858"/>
                  </a:solidFill>
                  <a:latin typeface="Calibri"/>
                  <a:cs typeface="Calibri"/>
                </a:rPr>
                <a:t>0%</a:t>
              </a:r>
              <a:endParaRPr sz="1100">
                <a:latin typeface="Calibri"/>
                <a:cs typeface="Calibri"/>
              </a:endParaRPr>
            </a:p>
            <a:p>
              <a:pPr marL="12700">
                <a:lnSpc>
                  <a:spcPct val="100000"/>
                </a:lnSpc>
                <a:spcBef>
                  <a:spcPts val="655"/>
                </a:spcBef>
              </a:pPr>
              <a:r>
                <a:rPr sz="1100" spc="-10" dirty="0">
                  <a:solidFill>
                    <a:srgbClr val="585858"/>
                  </a:solidFill>
                  <a:latin typeface="Calibri"/>
                  <a:cs typeface="Calibri"/>
                </a:rPr>
                <a:t>4</a:t>
              </a:r>
              <a:r>
                <a:rPr sz="1100" dirty="0">
                  <a:solidFill>
                    <a:srgbClr val="585858"/>
                  </a:solidFill>
                  <a:latin typeface="Calibri"/>
                  <a:cs typeface="Calibri"/>
                </a:rPr>
                <a:t>0%</a:t>
              </a:r>
              <a:endParaRPr sz="1100">
                <a:latin typeface="Calibri"/>
                <a:cs typeface="Calibri"/>
              </a:endParaRPr>
            </a:p>
          </p:txBody>
        </p:sp>
        <p:sp>
          <p:nvSpPr>
            <p:cNvPr id="15" name="object 15"/>
            <p:cNvSpPr txBox="1"/>
            <p:nvPr/>
          </p:nvSpPr>
          <p:spPr>
            <a:xfrm>
              <a:off x="1664193" y="2454395"/>
              <a:ext cx="1071880" cy="193675"/>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585858"/>
                  </a:solidFill>
                  <a:latin typeface="Calibri"/>
                  <a:cs typeface="Calibri"/>
                </a:rPr>
                <a:t>Heavy </a:t>
              </a:r>
              <a:r>
                <a:rPr sz="1100" b="1" spc="-5" dirty="0">
                  <a:solidFill>
                    <a:srgbClr val="585858"/>
                  </a:solidFill>
                  <a:latin typeface="Calibri"/>
                  <a:cs typeface="Calibri"/>
                </a:rPr>
                <a:t>alcohol</a:t>
              </a:r>
              <a:r>
                <a:rPr sz="1100" b="1" spc="-75" dirty="0">
                  <a:solidFill>
                    <a:srgbClr val="585858"/>
                  </a:solidFill>
                  <a:latin typeface="Calibri"/>
                  <a:cs typeface="Calibri"/>
                </a:rPr>
                <a:t> </a:t>
              </a:r>
              <a:r>
                <a:rPr sz="1100" b="1" dirty="0">
                  <a:solidFill>
                    <a:srgbClr val="585858"/>
                  </a:solidFill>
                  <a:latin typeface="Calibri"/>
                  <a:cs typeface="Calibri"/>
                </a:rPr>
                <a:t>use</a:t>
              </a:r>
              <a:endParaRPr sz="1100" dirty="0">
                <a:latin typeface="Calibri"/>
                <a:cs typeface="Calibri"/>
              </a:endParaRPr>
            </a:p>
          </p:txBody>
        </p:sp>
        <p:sp>
          <p:nvSpPr>
            <p:cNvPr id="16" name="object 16"/>
            <p:cNvSpPr txBox="1"/>
            <p:nvPr/>
          </p:nvSpPr>
          <p:spPr>
            <a:xfrm>
              <a:off x="3114785" y="2454395"/>
              <a:ext cx="852169" cy="364490"/>
            </a:xfrm>
            <a:prstGeom prst="rect">
              <a:avLst/>
            </a:prstGeom>
          </p:spPr>
          <p:txBody>
            <a:bodyPr vert="horz" wrap="square" lIns="0" tIns="10160" rIns="0" bIns="0" rtlCol="0">
              <a:spAutoFit/>
            </a:bodyPr>
            <a:lstStyle/>
            <a:p>
              <a:pPr marL="154940" marR="5080" indent="-142875">
                <a:lnSpc>
                  <a:spcPct val="101699"/>
                </a:lnSpc>
                <a:spcBef>
                  <a:spcPts val="80"/>
                </a:spcBef>
              </a:pPr>
              <a:r>
                <a:rPr sz="1100" b="1" spc="-5" dirty="0">
                  <a:solidFill>
                    <a:srgbClr val="585858"/>
                  </a:solidFill>
                  <a:latin typeface="Calibri"/>
                  <a:cs typeface="Calibri"/>
                </a:rPr>
                <a:t>Substance</a:t>
              </a:r>
              <a:r>
                <a:rPr sz="1100" b="1" spc="-65" dirty="0">
                  <a:solidFill>
                    <a:srgbClr val="585858"/>
                  </a:solidFill>
                  <a:latin typeface="Calibri"/>
                  <a:cs typeface="Calibri"/>
                </a:rPr>
                <a:t> </a:t>
              </a:r>
              <a:r>
                <a:rPr sz="1100" b="1" dirty="0">
                  <a:solidFill>
                    <a:srgbClr val="585858"/>
                  </a:solidFill>
                  <a:latin typeface="Calibri"/>
                  <a:cs typeface="Calibri"/>
                </a:rPr>
                <a:t>use  </a:t>
              </a:r>
              <a:r>
                <a:rPr sz="1100" b="1" spc="-5" dirty="0">
                  <a:solidFill>
                    <a:srgbClr val="585858"/>
                  </a:solidFill>
                  <a:latin typeface="Calibri"/>
                  <a:cs typeface="Calibri"/>
                </a:rPr>
                <a:t>disorders</a:t>
              </a:r>
              <a:endParaRPr sz="1100">
                <a:latin typeface="Calibri"/>
                <a:cs typeface="Calibri"/>
              </a:endParaRPr>
            </a:p>
          </p:txBody>
        </p:sp>
        <p:sp>
          <p:nvSpPr>
            <p:cNvPr id="17" name="object 17"/>
            <p:cNvSpPr txBox="1"/>
            <p:nvPr/>
          </p:nvSpPr>
          <p:spPr>
            <a:xfrm>
              <a:off x="793542" y="1156243"/>
              <a:ext cx="336550" cy="1535430"/>
            </a:xfrm>
            <a:prstGeom prst="rect">
              <a:avLst/>
            </a:prstGeom>
          </p:spPr>
          <p:txBody>
            <a:bodyPr vert="vert270" wrap="square" lIns="0" tIns="0" rIns="0" bIns="0" rtlCol="0">
              <a:spAutoFit/>
            </a:bodyPr>
            <a:lstStyle/>
            <a:p>
              <a:pPr algn="ctr">
                <a:lnSpc>
                  <a:spcPts val="1150"/>
                </a:lnSpc>
              </a:pPr>
              <a:r>
                <a:rPr sz="1100" b="1" spc="-5" dirty="0">
                  <a:solidFill>
                    <a:srgbClr val="585858"/>
                  </a:solidFill>
                  <a:latin typeface="Calibri"/>
                  <a:cs typeface="Calibri"/>
                </a:rPr>
                <a:t>Proportion of people</a:t>
              </a:r>
              <a:r>
                <a:rPr sz="1100" b="1" spc="-40" dirty="0">
                  <a:solidFill>
                    <a:srgbClr val="585858"/>
                  </a:solidFill>
                  <a:latin typeface="Calibri"/>
                  <a:cs typeface="Calibri"/>
                </a:rPr>
                <a:t> </a:t>
              </a:r>
              <a:r>
                <a:rPr sz="1100" b="1" dirty="0">
                  <a:solidFill>
                    <a:srgbClr val="585858"/>
                  </a:solidFill>
                  <a:latin typeface="Calibri"/>
                  <a:cs typeface="Calibri"/>
                </a:rPr>
                <a:t>with</a:t>
              </a:r>
              <a:endParaRPr sz="1100">
                <a:latin typeface="Calibri"/>
                <a:cs typeface="Calibri"/>
              </a:endParaRPr>
            </a:p>
            <a:p>
              <a:pPr algn="ctr">
                <a:lnSpc>
                  <a:spcPct val="100000"/>
                </a:lnSpc>
                <a:spcBef>
                  <a:spcPts val="25"/>
                </a:spcBef>
              </a:pPr>
              <a:r>
                <a:rPr sz="1100" b="1" dirty="0">
                  <a:solidFill>
                    <a:srgbClr val="585858"/>
                  </a:solidFill>
                  <a:latin typeface="Calibri"/>
                  <a:cs typeface="Calibri"/>
                </a:rPr>
                <a:t>the</a:t>
              </a:r>
              <a:r>
                <a:rPr sz="1100" b="1" spc="-5" dirty="0">
                  <a:solidFill>
                    <a:srgbClr val="585858"/>
                  </a:solidFill>
                  <a:latin typeface="Calibri"/>
                  <a:cs typeface="Calibri"/>
                </a:rPr>
                <a:t> condition</a:t>
              </a:r>
              <a:endParaRPr sz="1100">
                <a:latin typeface="Calibri"/>
                <a:cs typeface="Calibri"/>
              </a:endParaRPr>
            </a:p>
          </p:txBody>
        </p:sp>
        <p:sp>
          <p:nvSpPr>
            <p:cNvPr id="18" name="object 18"/>
            <p:cNvSpPr/>
            <p:nvPr/>
          </p:nvSpPr>
          <p:spPr>
            <a:xfrm>
              <a:off x="1961388" y="2982467"/>
              <a:ext cx="76200" cy="78105"/>
            </a:xfrm>
            <a:custGeom>
              <a:avLst/>
              <a:gdLst/>
              <a:ahLst/>
              <a:cxnLst/>
              <a:rect l="l" t="t" r="r" b="b"/>
              <a:pathLst>
                <a:path w="76200" h="78105">
                  <a:moveTo>
                    <a:pt x="0" y="0"/>
                  </a:moveTo>
                  <a:lnTo>
                    <a:pt x="76200" y="0"/>
                  </a:lnTo>
                  <a:lnTo>
                    <a:pt x="76200" y="77724"/>
                  </a:lnTo>
                  <a:lnTo>
                    <a:pt x="0" y="77724"/>
                  </a:lnTo>
                  <a:lnTo>
                    <a:pt x="0" y="0"/>
                  </a:lnTo>
                  <a:close/>
                </a:path>
              </a:pathLst>
            </a:custGeom>
            <a:solidFill>
              <a:srgbClr val="001F5F"/>
            </a:solidFill>
          </p:spPr>
          <p:txBody>
            <a:bodyPr wrap="square" lIns="0" tIns="0" rIns="0" bIns="0" rtlCol="0"/>
            <a:lstStyle/>
            <a:p>
              <a:endParaRPr/>
            </a:p>
          </p:txBody>
        </p:sp>
        <p:sp>
          <p:nvSpPr>
            <p:cNvPr id="19" name="object 19"/>
            <p:cNvSpPr/>
            <p:nvPr/>
          </p:nvSpPr>
          <p:spPr>
            <a:xfrm>
              <a:off x="2668523" y="2982467"/>
              <a:ext cx="76200" cy="78105"/>
            </a:xfrm>
            <a:custGeom>
              <a:avLst/>
              <a:gdLst/>
              <a:ahLst/>
              <a:cxnLst/>
              <a:rect l="l" t="t" r="r" b="b"/>
              <a:pathLst>
                <a:path w="76200" h="78105">
                  <a:moveTo>
                    <a:pt x="0" y="0"/>
                  </a:moveTo>
                  <a:lnTo>
                    <a:pt x="76200" y="0"/>
                  </a:lnTo>
                  <a:lnTo>
                    <a:pt x="76200" y="77724"/>
                  </a:lnTo>
                  <a:lnTo>
                    <a:pt x="0" y="77724"/>
                  </a:lnTo>
                  <a:lnTo>
                    <a:pt x="0" y="0"/>
                  </a:lnTo>
                  <a:close/>
                </a:path>
              </a:pathLst>
            </a:custGeom>
            <a:solidFill>
              <a:srgbClr val="C00000"/>
            </a:solidFill>
          </p:spPr>
          <p:txBody>
            <a:bodyPr wrap="square" lIns="0" tIns="0" rIns="0" bIns="0" rtlCol="0"/>
            <a:lstStyle/>
            <a:p>
              <a:endParaRPr/>
            </a:p>
          </p:txBody>
        </p:sp>
        <p:sp>
          <p:nvSpPr>
            <p:cNvPr id="20" name="object 20"/>
            <p:cNvSpPr txBox="1"/>
            <p:nvPr/>
          </p:nvSpPr>
          <p:spPr>
            <a:xfrm>
              <a:off x="2203992" y="1571533"/>
              <a:ext cx="393065" cy="361950"/>
            </a:xfrm>
            <a:prstGeom prst="rect">
              <a:avLst/>
            </a:prstGeom>
          </p:spPr>
          <p:txBody>
            <a:bodyPr vert="horz" wrap="square" lIns="0" tIns="13335" rIns="0" bIns="0" rtlCol="0">
              <a:spAutoFit/>
            </a:bodyPr>
            <a:lstStyle/>
            <a:p>
              <a:pPr marL="64769" marR="5080" indent="-52705">
                <a:lnSpc>
                  <a:spcPct val="100000"/>
                </a:lnSpc>
                <a:spcBef>
                  <a:spcPts val="105"/>
                </a:spcBef>
              </a:pPr>
              <a:r>
                <a:rPr sz="1100" spc="-5" dirty="0">
                  <a:latin typeface="Calibri"/>
                  <a:cs typeface="Calibri"/>
                </a:rPr>
                <a:t>Up </a:t>
              </a:r>
              <a:r>
                <a:rPr sz="1100" dirty="0">
                  <a:latin typeface="Calibri"/>
                  <a:cs typeface="Calibri"/>
                </a:rPr>
                <a:t>to  </a:t>
              </a:r>
              <a:r>
                <a:rPr sz="1100" dirty="0">
                  <a:solidFill>
                    <a:srgbClr val="404040"/>
                  </a:solidFill>
                  <a:latin typeface="Calibri"/>
                  <a:cs typeface="Calibri"/>
                </a:rPr>
                <a:t>16</a:t>
              </a:r>
              <a:r>
                <a:rPr sz="1100" spc="10" dirty="0">
                  <a:solidFill>
                    <a:srgbClr val="404040"/>
                  </a:solidFill>
                  <a:latin typeface="Calibri"/>
                  <a:cs typeface="Calibri"/>
                </a:rPr>
                <a:t>%</a:t>
              </a:r>
              <a:r>
                <a:rPr sz="1100" dirty="0">
                  <a:latin typeface="Calibri"/>
                  <a:cs typeface="Calibri"/>
                </a:rPr>
                <a:t>*</a:t>
              </a:r>
              <a:endParaRPr sz="1100">
                <a:latin typeface="Calibri"/>
                <a:cs typeface="Calibri"/>
              </a:endParaRPr>
            </a:p>
          </p:txBody>
        </p:sp>
        <p:sp>
          <p:nvSpPr>
            <p:cNvPr id="21" name="object 21"/>
            <p:cNvSpPr txBox="1"/>
            <p:nvPr/>
          </p:nvSpPr>
          <p:spPr>
            <a:xfrm>
              <a:off x="3543679" y="966536"/>
              <a:ext cx="393065" cy="362585"/>
            </a:xfrm>
            <a:prstGeom prst="rect">
              <a:avLst/>
            </a:prstGeom>
          </p:spPr>
          <p:txBody>
            <a:bodyPr vert="horz" wrap="square" lIns="0" tIns="13335" rIns="0" bIns="0" rtlCol="0">
              <a:spAutoFit/>
            </a:bodyPr>
            <a:lstStyle/>
            <a:p>
              <a:pPr marL="65405" marR="5080" indent="-53340">
                <a:lnSpc>
                  <a:spcPct val="100000"/>
                </a:lnSpc>
                <a:spcBef>
                  <a:spcPts val="105"/>
                </a:spcBef>
              </a:pPr>
              <a:r>
                <a:rPr sz="1100" spc="-5" dirty="0">
                  <a:latin typeface="Calibri"/>
                  <a:cs typeface="Calibri"/>
                </a:rPr>
                <a:t>Up </a:t>
              </a:r>
              <a:r>
                <a:rPr sz="1100" dirty="0">
                  <a:latin typeface="Calibri"/>
                  <a:cs typeface="Calibri"/>
                </a:rPr>
                <a:t>to  </a:t>
              </a:r>
              <a:r>
                <a:rPr sz="1100" dirty="0">
                  <a:solidFill>
                    <a:srgbClr val="404040"/>
                  </a:solidFill>
                  <a:latin typeface="Calibri"/>
                  <a:cs typeface="Calibri"/>
                </a:rPr>
                <a:t>40%</a:t>
              </a:r>
              <a:r>
                <a:rPr sz="1100" dirty="0">
                  <a:latin typeface="Calibri"/>
                  <a:cs typeface="Calibri"/>
                </a:rPr>
                <a:t>*</a:t>
              </a:r>
              <a:endParaRPr sz="1100">
                <a:latin typeface="Calibri"/>
                <a:cs typeface="Calibri"/>
              </a:endParaRPr>
            </a:p>
          </p:txBody>
        </p:sp>
        <p:sp>
          <p:nvSpPr>
            <p:cNvPr id="22" name="object 22"/>
            <p:cNvSpPr txBox="1"/>
            <p:nvPr/>
          </p:nvSpPr>
          <p:spPr>
            <a:xfrm>
              <a:off x="765037" y="2862849"/>
              <a:ext cx="3218180" cy="452755"/>
            </a:xfrm>
            <a:prstGeom prst="rect">
              <a:avLst/>
            </a:prstGeom>
          </p:spPr>
          <p:txBody>
            <a:bodyPr vert="horz" wrap="square" lIns="0" tIns="58419" rIns="0" bIns="0" rtlCol="0">
              <a:spAutoFit/>
            </a:bodyPr>
            <a:lstStyle/>
            <a:p>
              <a:pPr marL="1306195">
                <a:lnSpc>
                  <a:spcPct val="100000"/>
                </a:lnSpc>
                <a:spcBef>
                  <a:spcPts val="459"/>
                </a:spcBef>
                <a:tabLst>
                  <a:tab pos="2012950" algn="l"/>
                </a:tabLst>
              </a:pPr>
              <a:r>
                <a:rPr sz="1100" spc="-5" dirty="0">
                  <a:solidFill>
                    <a:srgbClr val="585858"/>
                  </a:solidFill>
                  <a:latin typeface="Calibri"/>
                  <a:cs typeface="Calibri"/>
                </a:rPr>
                <a:t>Gen </a:t>
              </a:r>
              <a:r>
                <a:rPr sz="1100" dirty="0">
                  <a:solidFill>
                    <a:srgbClr val="585858"/>
                  </a:solidFill>
                  <a:latin typeface="Calibri"/>
                  <a:cs typeface="Calibri"/>
                </a:rPr>
                <a:t>Pop	</a:t>
              </a:r>
              <a:r>
                <a:rPr sz="1100" spc="-5" dirty="0">
                  <a:solidFill>
                    <a:srgbClr val="585858"/>
                  </a:solidFill>
                  <a:latin typeface="Calibri"/>
                  <a:cs typeface="Calibri"/>
                </a:rPr>
                <a:t>PWH</a:t>
              </a:r>
              <a:endParaRPr sz="1100">
                <a:latin typeface="Calibri"/>
                <a:cs typeface="Calibri"/>
              </a:endParaRPr>
            </a:p>
            <a:p>
              <a:pPr marL="12700">
                <a:lnSpc>
                  <a:spcPct val="100000"/>
                </a:lnSpc>
                <a:spcBef>
                  <a:spcPts val="359"/>
                </a:spcBef>
              </a:pPr>
              <a:r>
                <a:rPr sz="1100" dirty="0">
                  <a:latin typeface="Calibri"/>
                  <a:cs typeface="Calibri"/>
                </a:rPr>
                <a:t>*Estimate</a:t>
              </a:r>
              <a:r>
                <a:rPr sz="1100" spc="-40" dirty="0">
                  <a:latin typeface="Calibri"/>
                  <a:cs typeface="Calibri"/>
                </a:rPr>
                <a:t> </a:t>
              </a:r>
              <a:r>
                <a:rPr sz="1100" dirty="0">
                  <a:latin typeface="Calibri"/>
                  <a:cs typeface="Calibri"/>
                </a:rPr>
                <a:t>from</a:t>
              </a:r>
              <a:r>
                <a:rPr sz="1100" spc="-25" dirty="0">
                  <a:latin typeface="Calibri"/>
                  <a:cs typeface="Calibri"/>
                </a:rPr>
                <a:t> </a:t>
              </a:r>
              <a:r>
                <a:rPr sz="1100" dirty="0">
                  <a:latin typeface="Calibri"/>
                  <a:cs typeface="Calibri"/>
                </a:rPr>
                <a:t>recent</a:t>
              </a:r>
              <a:r>
                <a:rPr sz="1100" spc="-30" dirty="0">
                  <a:latin typeface="Calibri"/>
                  <a:cs typeface="Calibri"/>
                </a:rPr>
                <a:t> </a:t>
              </a:r>
              <a:r>
                <a:rPr sz="1100" dirty="0">
                  <a:latin typeface="Calibri"/>
                  <a:cs typeface="Calibri"/>
                </a:rPr>
                <a:t>reports,</a:t>
              </a:r>
              <a:r>
                <a:rPr sz="1100" spc="-35" dirty="0">
                  <a:latin typeface="Calibri"/>
                  <a:cs typeface="Calibri"/>
                </a:rPr>
                <a:t> </a:t>
              </a:r>
              <a:r>
                <a:rPr sz="1100" dirty="0">
                  <a:latin typeface="Calibri"/>
                  <a:cs typeface="Calibri"/>
                </a:rPr>
                <a:t>not</a:t>
              </a:r>
              <a:r>
                <a:rPr sz="1100" spc="-30" dirty="0">
                  <a:latin typeface="Calibri"/>
                  <a:cs typeface="Calibri"/>
                </a:rPr>
                <a:t> </a:t>
              </a:r>
              <a:r>
                <a:rPr sz="1100" spc="-5" dirty="0">
                  <a:latin typeface="Calibri"/>
                  <a:cs typeface="Calibri"/>
                </a:rPr>
                <a:t>an</a:t>
              </a:r>
              <a:r>
                <a:rPr sz="1100" spc="-25" dirty="0">
                  <a:latin typeface="Calibri"/>
                  <a:cs typeface="Calibri"/>
                </a:rPr>
                <a:t> </a:t>
              </a:r>
              <a:r>
                <a:rPr sz="1100" dirty="0">
                  <a:latin typeface="Calibri"/>
                  <a:cs typeface="Calibri"/>
                </a:rPr>
                <a:t>exhaustive</a:t>
              </a:r>
              <a:r>
                <a:rPr sz="1100" spc="-40" dirty="0">
                  <a:latin typeface="Calibri"/>
                  <a:cs typeface="Calibri"/>
                </a:rPr>
                <a:t> </a:t>
              </a:r>
              <a:r>
                <a:rPr sz="1100" dirty="0">
                  <a:latin typeface="Calibri"/>
                  <a:cs typeface="Calibri"/>
                </a:rPr>
                <a:t>search</a:t>
              </a:r>
              <a:endParaRPr sz="1100">
                <a:latin typeface="Calibri"/>
                <a:cs typeface="Calibri"/>
              </a:endParaRPr>
            </a:p>
          </p:txBody>
        </p:sp>
      </p:grpSp>
      <p:grpSp>
        <p:nvGrpSpPr>
          <p:cNvPr id="27" name="Group 26" descr="Daily long-term medications. Comparisons of uninfected (n = 47613) and HIV-infected (n = 16324). Under age 40 uninfected take 3 medications while HIV-infected take 6. The 40-50 years old uninfected take 4 medications while HIV-infected take 6. The 51-60 years old uninfected take 5 medications while HIV-infected take 7">
            <a:extLst>
              <a:ext uri="{FF2B5EF4-FFF2-40B4-BE49-F238E27FC236}">
                <a16:creationId xmlns:a16="http://schemas.microsoft.com/office/drawing/2014/main" id="{240366D1-87FD-46BC-9895-65632D034711}"/>
              </a:ext>
            </a:extLst>
          </p:cNvPr>
          <p:cNvGrpSpPr/>
          <p:nvPr/>
        </p:nvGrpSpPr>
        <p:grpSpPr>
          <a:xfrm>
            <a:off x="3718559" y="3264408"/>
            <a:ext cx="3218687" cy="2628899"/>
            <a:chOff x="3718559" y="3264408"/>
            <a:chExt cx="3218687" cy="2628899"/>
          </a:xfrm>
        </p:grpSpPr>
        <p:sp>
          <p:nvSpPr>
            <p:cNvPr id="5" name="object 5"/>
            <p:cNvSpPr/>
            <p:nvPr/>
          </p:nvSpPr>
          <p:spPr>
            <a:xfrm>
              <a:off x="3718559" y="3264408"/>
              <a:ext cx="3218687" cy="2628899"/>
            </a:xfrm>
            <a:prstGeom prst="rect">
              <a:avLst/>
            </a:prstGeom>
            <a:blipFill>
              <a:blip r:embed="rId2" cstate="print"/>
              <a:stretch>
                <a:fillRect/>
              </a:stretch>
            </a:blipFill>
          </p:spPr>
          <p:txBody>
            <a:bodyPr wrap="square" lIns="0" tIns="0" rIns="0" bIns="0" rtlCol="0"/>
            <a:lstStyle/>
            <a:p>
              <a:endParaRPr/>
            </a:p>
          </p:txBody>
        </p:sp>
        <p:sp>
          <p:nvSpPr>
            <p:cNvPr id="24" name="object 24"/>
            <p:cNvSpPr/>
            <p:nvPr/>
          </p:nvSpPr>
          <p:spPr>
            <a:xfrm>
              <a:off x="4102608" y="3316223"/>
              <a:ext cx="586739" cy="499871"/>
            </a:xfrm>
            <a:prstGeom prst="rect">
              <a:avLst/>
            </a:prstGeom>
            <a:blipFill>
              <a:blip r:embed="rId3" cstate="print"/>
              <a:stretch>
                <a:fillRect/>
              </a:stretch>
            </a:blipFill>
          </p:spPr>
          <p:txBody>
            <a:bodyPr wrap="square" lIns="0" tIns="0" rIns="0" bIns="0" rtlCol="0"/>
            <a:lstStyle/>
            <a:p>
              <a:endParaRPr/>
            </a:p>
          </p:txBody>
        </p:sp>
      </p:grpSp>
      <p:grpSp>
        <p:nvGrpSpPr>
          <p:cNvPr id="26" name="Group 25" descr="HIV CNS Infection to HAND to AD? AD = Alzheimer's disease">
            <a:extLst>
              <a:ext uri="{FF2B5EF4-FFF2-40B4-BE49-F238E27FC236}">
                <a16:creationId xmlns:a16="http://schemas.microsoft.com/office/drawing/2014/main" id="{390E47B1-F557-4F18-BF3B-F1EEF7BCBACF}"/>
              </a:ext>
            </a:extLst>
          </p:cNvPr>
          <p:cNvGrpSpPr/>
          <p:nvPr/>
        </p:nvGrpSpPr>
        <p:grpSpPr>
          <a:xfrm>
            <a:off x="6854964" y="688860"/>
            <a:ext cx="5205971" cy="4764011"/>
            <a:chOff x="6854964" y="688860"/>
            <a:chExt cx="5205971" cy="4764011"/>
          </a:xfrm>
        </p:grpSpPr>
        <p:sp>
          <p:nvSpPr>
            <p:cNvPr id="3" name="object 3"/>
            <p:cNvSpPr/>
            <p:nvPr/>
          </p:nvSpPr>
          <p:spPr>
            <a:xfrm>
              <a:off x="6854964" y="688860"/>
              <a:ext cx="5205971" cy="4764011"/>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7050024" y="883920"/>
              <a:ext cx="4617719" cy="4175759"/>
            </a:xfrm>
            <a:prstGeom prst="rect">
              <a:avLst/>
            </a:prstGeom>
            <a:blipFill>
              <a:blip r:embed="rId5" cstate="print"/>
              <a:stretch>
                <a:fillRect/>
              </a:stretch>
            </a:blipFill>
          </p:spPr>
          <p:txBody>
            <a:bodyPr wrap="square" lIns="0" tIns="0" rIns="0" bIns="0" rtlCol="0"/>
            <a:lstStyle/>
            <a:p>
              <a:endParaRPr/>
            </a:p>
          </p:txBody>
        </p:sp>
        <p:sp>
          <p:nvSpPr>
            <p:cNvPr id="23" name="object 23"/>
            <p:cNvSpPr txBox="1"/>
            <p:nvPr/>
          </p:nvSpPr>
          <p:spPr>
            <a:xfrm>
              <a:off x="7762556" y="4661636"/>
              <a:ext cx="3429000" cy="452120"/>
            </a:xfrm>
            <a:prstGeom prst="rect">
              <a:avLst/>
            </a:prstGeom>
          </p:spPr>
          <p:txBody>
            <a:bodyPr vert="horz" wrap="square" lIns="0" tIns="12065" rIns="0" bIns="0" rtlCol="0">
              <a:spAutoFit/>
            </a:bodyPr>
            <a:lstStyle/>
            <a:p>
              <a:pPr marL="12700">
                <a:lnSpc>
                  <a:spcPct val="100000"/>
                </a:lnSpc>
                <a:spcBef>
                  <a:spcPts val="95"/>
                </a:spcBef>
              </a:pPr>
              <a:r>
                <a:rPr sz="2800" i="1" spc="-10" dirty="0">
                  <a:latin typeface="Calibri"/>
                  <a:cs typeface="Calibri"/>
                </a:rPr>
                <a:t>AD=Alzheimer’s</a:t>
              </a:r>
              <a:r>
                <a:rPr sz="2800" i="1" spc="-5" dirty="0">
                  <a:latin typeface="Calibri"/>
                  <a:cs typeface="Calibri"/>
                </a:rPr>
                <a:t> disease</a:t>
              </a:r>
              <a:endParaRPr sz="2800">
                <a:latin typeface="Calibri"/>
                <a:cs typeface="Calibri"/>
              </a:endParaRPr>
            </a:p>
          </p:txBody>
        </p:sp>
      </p:grpSp>
      <p:sp>
        <p:nvSpPr>
          <p:cNvPr id="25" name="object 25"/>
          <p:cNvSpPr txBox="1"/>
          <p:nvPr/>
        </p:nvSpPr>
        <p:spPr>
          <a:xfrm>
            <a:off x="691451" y="5892656"/>
            <a:ext cx="10537825" cy="360680"/>
          </a:xfrm>
          <a:prstGeom prst="rect">
            <a:avLst/>
          </a:prstGeom>
        </p:spPr>
        <p:txBody>
          <a:bodyPr vert="horz" wrap="square" lIns="0" tIns="0" rIns="0" bIns="0" rtlCol="0">
            <a:spAutoFit/>
          </a:bodyPr>
          <a:lstStyle/>
          <a:p>
            <a:pPr marL="12700">
              <a:lnSpc>
                <a:spcPts val="1240"/>
              </a:lnSpc>
            </a:pPr>
            <a:r>
              <a:rPr sz="1200" i="1" spc="-10" dirty="0">
                <a:latin typeface="Calibri"/>
                <a:cs typeface="Calibri"/>
              </a:rPr>
              <a:t>Edelman </a:t>
            </a:r>
            <a:r>
              <a:rPr sz="1200" i="1" spc="-5" dirty="0">
                <a:latin typeface="Calibri"/>
                <a:cs typeface="Calibri"/>
              </a:rPr>
              <a:t>EJ. Drugs Aging, </a:t>
            </a:r>
            <a:r>
              <a:rPr sz="1200" i="1" dirty="0">
                <a:latin typeface="Calibri"/>
                <a:cs typeface="Calibri"/>
              </a:rPr>
              <a:t>2013. </a:t>
            </a:r>
            <a:r>
              <a:rPr sz="1200" i="1" spc="-5" dirty="0">
                <a:latin typeface="Calibri"/>
                <a:cs typeface="Calibri"/>
              </a:rPr>
              <a:t>Canet G, et al. </a:t>
            </a:r>
            <a:r>
              <a:rPr sz="1200" i="1" spc="-10" dirty="0">
                <a:latin typeface="Calibri"/>
                <a:cs typeface="Calibri"/>
              </a:rPr>
              <a:t>Front </a:t>
            </a:r>
            <a:r>
              <a:rPr sz="1200" i="1" spc="-5" dirty="0">
                <a:latin typeface="Calibri"/>
                <a:cs typeface="Calibri"/>
              </a:rPr>
              <a:t>Cell Neurosci, </a:t>
            </a:r>
            <a:r>
              <a:rPr sz="1200" i="1" dirty="0">
                <a:latin typeface="Calibri"/>
                <a:cs typeface="Calibri"/>
              </a:rPr>
              <a:t>2018. </a:t>
            </a:r>
            <a:r>
              <a:rPr sz="1200" i="1" spc="-10" dirty="0">
                <a:latin typeface="Calibri"/>
                <a:cs typeface="Calibri"/>
              </a:rPr>
              <a:t>Pence </a:t>
            </a:r>
            <a:r>
              <a:rPr sz="1200" i="1" spc="-45" dirty="0">
                <a:latin typeface="Calibri"/>
                <a:cs typeface="Calibri"/>
              </a:rPr>
              <a:t>BW, </a:t>
            </a:r>
            <a:r>
              <a:rPr sz="1200" i="1" spc="-5" dirty="0">
                <a:latin typeface="Calibri"/>
                <a:cs typeface="Calibri"/>
              </a:rPr>
              <a:t>et al, JAIDS, </a:t>
            </a:r>
            <a:r>
              <a:rPr sz="1200" i="1" dirty="0">
                <a:latin typeface="Calibri"/>
                <a:cs typeface="Calibri"/>
              </a:rPr>
              <a:t>2006. </a:t>
            </a:r>
            <a:r>
              <a:rPr sz="1200" i="1" spc="-5" dirty="0">
                <a:latin typeface="Calibri"/>
                <a:cs typeface="Calibri"/>
              </a:rPr>
              <a:t>Galvan FH, Journal of Studies</a:t>
            </a:r>
            <a:r>
              <a:rPr sz="1200" i="1" spc="130" dirty="0">
                <a:latin typeface="Calibri"/>
                <a:cs typeface="Calibri"/>
              </a:rPr>
              <a:t> </a:t>
            </a:r>
            <a:r>
              <a:rPr sz="1200" i="1" spc="-5" dirty="0">
                <a:latin typeface="Calibri"/>
                <a:cs typeface="Calibri"/>
              </a:rPr>
              <a:t>on Alcohol, </a:t>
            </a:r>
            <a:r>
              <a:rPr sz="1200" i="1" dirty="0">
                <a:latin typeface="Calibri"/>
                <a:cs typeface="Calibri"/>
              </a:rPr>
              <a:t>2002. </a:t>
            </a:r>
            <a:r>
              <a:rPr sz="1200" i="1" spc="-5" dirty="0">
                <a:latin typeface="Calibri"/>
                <a:cs typeface="Calibri"/>
              </a:rPr>
              <a:t>Chander G, et al, HIV</a:t>
            </a:r>
            <a:endParaRPr sz="1200">
              <a:latin typeface="Calibri"/>
              <a:cs typeface="Calibri"/>
            </a:endParaRPr>
          </a:p>
          <a:p>
            <a:pPr marL="12700">
              <a:lnSpc>
                <a:spcPct val="100000"/>
              </a:lnSpc>
            </a:pPr>
            <a:r>
              <a:rPr sz="1200" i="1" dirty="0">
                <a:latin typeface="Calibri"/>
                <a:cs typeface="Calibri"/>
              </a:rPr>
              <a:t>Med, 2008. </a:t>
            </a:r>
            <a:r>
              <a:rPr sz="1200" i="1" spc="-5" dirty="0">
                <a:latin typeface="Calibri"/>
                <a:cs typeface="Calibri"/>
              </a:rPr>
              <a:t>Rabkin </a:t>
            </a:r>
            <a:r>
              <a:rPr sz="1200" i="1" dirty="0">
                <a:latin typeface="Calibri"/>
                <a:cs typeface="Calibri"/>
              </a:rPr>
              <a:t>JG </a:t>
            </a:r>
            <a:r>
              <a:rPr sz="1200" i="1" spc="-5" dirty="0">
                <a:latin typeface="Calibri"/>
                <a:cs typeface="Calibri"/>
              </a:rPr>
              <a:t>et al, </a:t>
            </a:r>
            <a:r>
              <a:rPr sz="1200" i="1" dirty="0">
                <a:latin typeface="Calibri"/>
                <a:cs typeface="Calibri"/>
              </a:rPr>
              <a:t>AIDS</a:t>
            </a:r>
            <a:r>
              <a:rPr sz="1200" i="1" spc="30" dirty="0">
                <a:latin typeface="Calibri"/>
                <a:cs typeface="Calibri"/>
              </a:rPr>
              <a:t> </a:t>
            </a:r>
            <a:r>
              <a:rPr sz="1200" i="1" dirty="0">
                <a:latin typeface="Calibri"/>
                <a:cs typeface="Calibri"/>
              </a:rPr>
              <a:t>2004.</a:t>
            </a:r>
            <a:endParaRPr sz="12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343810"/>
            <a:ext cx="9669145" cy="513715"/>
          </a:xfrm>
          <a:prstGeom prst="rect">
            <a:avLst/>
          </a:prstGeom>
        </p:spPr>
        <p:txBody>
          <a:bodyPr vert="horz" wrap="square" lIns="0" tIns="12700" rIns="0" bIns="0" rtlCol="0">
            <a:spAutoFit/>
          </a:bodyPr>
          <a:lstStyle/>
          <a:p>
            <a:pPr marL="12700">
              <a:lnSpc>
                <a:spcPct val="100000"/>
              </a:lnSpc>
              <a:spcBef>
                <a:spcPts val="100"/>
              </a:spcBef>
            </a:pPr>
            <a:r>
              <a:rPr sz="3200" spc="-5" dirty="0"/>
              <a:t>Neurocognitive </a:t>
            </a:r>
            <a:r>
              <a:rPr sz="3200" dirty="0"/>
              <a:t>disorders, </a:t>
            </a:r>
            <a:r>
              <a:rPr sz="3200" spc="-5" dirty="0"/>
              <a:t>substance </a:t>
            </a:r>
            <a:r>
              <a:rPr sz="3200" dirty="0"/>
              <a:t>use,</a:t>
            </a:r>
            <a:r>
              <a:rPr sz="3200" spc="-75" dirty="0"/>
              <a:t> </a:t>
            </a:r>
            <a:r>
              <a:rPr sz="3200" dirty="0"/>
              <a:t>polypharmacy</a:t>
            </a:r>
            <a:r>
              <a:rPr lang="en-US" sz="3200" dirty="0"/>
              <a:t>  </a:t>
            </a:r>
            <a:endParaRPr sz="3200" dirty="0"/>
          </a:p>
        </p:txBody>
      </p:sp>
      <p:grpSp>
        <p:nvGrpSpPr>
          <p:cNvPr id="32" name="Group 31" descr="HIV CNS Infection to HAND to AD? AD = Alzheimer's disease">
            <a:extLst>
              <a:ext uri="{FF2B5EF4-FFF2-40B4-BE49-F238E27FC236}">
                <a16:creationId xmlns:a16="http://schemas.microsoft.com/office/drawing/2014/main" id="{1DA71091-A81F-4157-8108-D75EDD4E57FD}"/>
              </a:ext>
            </a:extLst>
          </p:cNvPr>
          <p:cNvGrpSpPr/>
          <p:nvPr/>
        </p:nvGrpSpPr>
        <p:grpSpPr>
          <a:xfrm>
            <a:off x="6854964" y="688860"/>
            <a:ext cx="5205971" cy="4764011"/>
            <a:chOff x="6854964" y="688860"/>
            <a:chExt cx="5205971" cy="4764011"/>
          </a:xfrm>
        </p:grpSpPr>
        <p:sp>
          <p:nvSpPr>
            <p:cNvPr id="3" name="object 3"/>
            <p:cNvSpPr/>
            <p:nvPr/>
          </p:nvSpPr>
          <p:spPr>
            <a:xfrm>
              <a:off x="6854964" y="688860"/>
              <a:ext cx="5205971" cy="476401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050024" y="883920"/>
              <a:ext cx="4617719" cy="4175759"/>
            </a:xfrm>
            <a:prstGeom prst="rect">
              <a:avLst/>
            </a:prstGeom>
            <a:blipFill>
              <a:blip r:embed="rId3" cstate="print"/>
              <a:stretch>
                <a:fillRect/>
              </a:stretch>
            </a:blipFill>
          </p:spPr>
          <p:txBody>
            <a:bodyPr wrap="square" lIns="0" tIns="0" rIns="0" bIns="0" rtlCol="0"/>
            <a:lstStyle/>
            <a:p>
              <a:endParaRPr/>
            </a:p>
          </p:txBody>
        </p:sp>
        <p:sp>
          <p:nvSpPr>
            <p:cNvPr id="29" name="object 29"/>
            <p:cNvSpPr txBox="1"/>
            <p:nvPr/>
          </p:nvSpPr>
          <p:spPr>
            <a:xfrm>
              <a:off x="7762556" y="4661636"/>
              <a:ext cx="3429000" cy="452120"/>
            </a:xfrm>
            <a:prstGeom prst="rect">
              <a:avLst/>
            </a:prstGeom>
          </p:spPr>
          <p:txBody>
            <a:bodyPr vert="horz" wrap="square" lIns="0" tIns="12065" rIns="0" bIns="0" rtlCol="0">
              <a:spAutoFit/>
            </a:bodyPr>
            <a:lstStyle/>
            <a:p>
              <a:pPr marL="12700">
                <a:lnSpc>
                  <a:spcPct val="100000"/>
                </a:lnSpc>
                <a:spcBef>
                  <a:spcPts val="95"/>
                </a:spcBef>
              </a:pPr>
              <a:r>
                <a:rPr sz="2800" i="1" spc="-10" dirty="0">
                  <a:latin typeface="Calibri"/>
                  <a:cs typeface="Calibri"/>
                </a:rPr>
                <a:t>AD=Alzheimer’s</a:t>
              </a:r>
              <a:r>
                <a:rPr sz="2800" i="1" spc="-5" dirty="0">
                  <a:latin typeface="Calibri"/>
                  <a:cs typeface="Calibri"/>
                </a:rPr>
                <a:t> disease</a:t>
              </a:r>
              <a:endParaRPr sz="2800">
                <a:latin typeface="Calibri"/>
                <a:cs typeface="Calibri"/>
              </a:endParaRPr>
            </a:p>
          </p:txBody>
        </p:sp>
      </p:grpSp>
      <p:grpSp>
        <p:nvGrpSpPr>
          <p:cNvPr id="34" name="Group 33" descr="Proportion of people with the two following conditions, general population compared to PWH. Heavy alcohol use is 6% for Gen Pop and up to 16% for PWH. Substance use disorders is 8% for Gen Pop and Up to 40% for PWH. PWH percentages are estimates from recent reports, not an exhaustive search">
            <a:extLst>
              <a:ext uri="{FF2B5EF4-FFF2-40B4-BE49-F238E27FC236}">
                <a16:creationId xmlns:a16="http://schemas.microsoft.com/office/drawing/2014/main" id="{DE41D64B-E151-4A28-A95E-29E26BAD3473}"/>
              </a:ext>
            </a:extLst>
          </p:cNvPr>
          <p:cNvGrpSpPr/>
          <p:nvPr/>
        </p:nvGrpSpPr>
        <p:grpSpPr>
          <a:xfrm>
            <a:off x="765037" y="936223"/>
            <a:ext cx="3445775" cy="2379381"/>
            <a:chOff x="765037" y="936223"/>
            <a:chExt cx="3445775" cy="2379381"/>
          </a:xfrm>
        </p:grpSpPr>
        <p:sp>
          <p:nvSpPr>
            <p:cNvPr id="6" name="object 6"/>
            <p:cNvSpPr/>
            <p:nvPr/>
          </p:nvSpPr>
          <p:spPr>
            <a:xfrm>
              <a:off x="1857755" y="2235707"/>
              <a:ext cx="302260" cy="151130"/>
            </a:xfrm>
            <a:custGeom>
              <a:avLst/>
              <a:gdLst/>
              <a:ahLst/>
              <a:cxnLst/>
              <a:rect l="l" t="t" r="r" b="b"/>
              <a:pathLst>
                <a:path w="302260" h="151130">
                  <a:moveTo>
                    <a:pt x="301751" y="0"/>
                  </a:moveTo>
                  <a:lnTo>
                    <a:pt x="0" y="0"/>
                  </a:lnTo>
                  <a:lnTo>
                    <a:pt x="0" y="150875"/>
                  </a:lnTo>
                  <a:lnTo>
                    <a:pt x="301751" y="150875"/>
                  </a:lnTo>
                  <a:lnTo>
                    <a:pt x="301751" y="0"/>
                  </a:lnTo>
                  <a:close/>
                </a:path>
              </a:pathLst>
            </a:custGeom>
            <a:solidFill>
              <a:srgbClr val="001F5F"/>
            </a:solidFill>
          </p:spPr>
          <p:txBody>
            <a:bodyPr wrap="square" lIns="0" tIns="0" rIns="0" bIns="0" rtlCol="0"/>
            <a:lstStyle/>
            <a:p>
              <a:endParaRPr/>
            </a:p>
          </p:txBody>
        </p:sp>
        <p:sp>
          <p:nvSpPr>
            <p:cNvPr id="7" name="object 7"/>
            <p:cNvSpPr/>
            <p:nvPr/>
          </p:nvSpPr>
          <p:spPr>
            <a:xfrm>
              <a:off x="3198876" y="2185416"/>
              <a:ext cx="300355" cy="201295"/>
            </a:xfrm>
            <a:custGeom>
              <a:avLst/>
              <a:gdLst/>
              <a:ahLst/>
              <a:cxnLst/>
              <a:rect l="l" t="t" r="r" b="b"/>
              <a:pathLst>
                <a:path w="300354" h="201294">
                  <a:moveTo>
                    <a:pt x="300227" y="0"/>
                  </a:moveTo>
                  <a:lnTo>
                    <a:pt x="0" y="0"/>
                  </a:lnTo>
                  <a:lnTo>
                    <a:pt x="0" y="201167"/>
                  </a:lnTo>
                  <a:lnTo>
                    <a:pt x="300227" y="201167"/>
                  </a:lnTo>
                  <a:lnTo>
                    <a:pt x="300227" y="0"/>
                  </a:lnTo>
                  <a:close/>
                </a:path>
              </a:pathLst>
            </a:custGeom>
            <a:solidFill>
              <a:srgbClr val="001F5F"/>
            </a:solidFill>
          </p:spPr>
          <p:txBody>
            <a:bodyPr wrap="square" lIns="0" tIns="0" rIns="0" bIns="0" rtlCol="0"/>
            <a:lstStyle/>
            <a:p>
              <a:endParaRPr/>
            </a:p>
          </p:txBody>
        </p:sp>
        <p:sp>
          <p:nvSpPr>
            <p:cNvPr id="8" name="object 8"/>
            <p:cNvSpPr/>
            <p:nvPr/>
          </p:nvSpPr>
          <p:spPr>
            <a:xfrm>
              <a:off x="2240279" y="1985772"/>
              <a:ext cx="300355" cy="401320"/>
            </a:xfrm>
            <a:custGeom>
              <a:avLst/>
              <a:gdLst/>
              <a:ahLst/>
              <a:cxnLst/>
              <a:rect l="l" t="t" r="r" b="b"/>
              <a:pathLst>
                <a:path w="300355" h="401319">
                  <a:moveTo>
                    <a:pt x="300228" y="0"/>
                  </a:moveTo>
                  <a:lnTo>
                    <a:pt x="0" y="0"/>
                  </a:lnTo>
                  <a:lnTo>
                    <a:pt x="0" y="400812"/>
                  </a:lnTo>
                  <a:lnTo>
                    <a:pt x="300228" y="400812"/>
                  </a:lnTo>
                  <a:lnTo>
                    <a:pt x="300228" y="0"/>
                  </a:lnTo>
                  <a:close/>
                </a:path>
              </a:pathLst>
            </a:custGeom>
            <a:solidFill>
              <a:srgbClr val="C00000"/>
            </a:solidFill>
          </p:spPr>
          <p:txBody>
            <a:bodyPr wrap="square" lIns="0" tIns="0" rIns="0" bIns="0" rtlCol="0"/>
            <a:lstStyle/>
            <a:p>
              <a:endParaRPr/>
            </a:p>
          </p:txBody>
        </p:sp>
        <p:sp>
          <p:nvSpPr>
            <p:cNvPr id="9" name="object 9"/>
            <p:cNvSpPr/>
            <p:nvPr/>
          </p:nvSpPr>
          <p:spPr>
            <a:xfrm>
              <a:off x="3581400" y="1383791"/>
              <a:ext cx="300355" cy="1003300"/>
            </a:xfrm>
            <a:custGeom>
              <a:avLst/>
              <a:gdLst/>
              <a:ahLst/>
              <a:cxnLst/>
              <a:rect l="l" t="t" r="r" b="b"/>
              <a:pathLst>
                <a:path w="300354" h="1003300">
                  <a:moveTo>
                    <a:pt x="300227" y="0"/>
                  </a:moveTo>
                  <a:lnTo>
                    <a:pt x="0" y="0"/>
                  </a:lnTo>
                  <a:lnTo>
                    <a:pt x="0" y="1002791"/>
                  </a:lnTo>
                  <a:lnTo>
                    <a:pt x="300227" y="1002791"/>
                  </a:lnTo>
                  <a:lnTo>
                    <a:pt x="300227" y="0"/>
                  </a:lnTo>
                  <a:close/>
                </a:path>
              </a:pathLst>
            </a:custGeom>
            <a:solidFill>
              <a:srgbClr val="C00000"/>
            </a:solidFill>
          </p:spPr>
          <p:txBody>
            <a:bodyPr wrap="square" lIns="0" tIns="0" rIns="0" bIns="0" rtlCol="0"/>
            <a:lstStyle/>
            <a:p>
              <a:endParaRPr/>
            </a:p>
          </p:txBody>
        </p:sp>
        <p:sp>
          <p:nvSpPr>
            <p:cNvPr id="10" name="object 10"/>
            <p:cNvSpPr/>
            <p:nvPr/>
          </p:nvSpPr>
          <p:spPr>
            <a:xfrm>
              <a:off x="1528572" y="2386583"/>
              <a:ext cx="2682240" cy="0"/>
            </a:xfrm>
            <a:custGeom>
              <a:avLst/>
              <a:gdLst/>
              <a:ahLst/>
              <a:cxnLst/>
              <a:rect l="l" t="t" r="r" b="b"/>
              <a:pathLst>
                <a:path w="2682240">
                  <a:moveTo>
                    <a:pt x="0" y="0"/>
                  </a:moveTo>
                  <a:lnTo>
                    <a:pt x="2682240" y="0"/>
                  </a:lnTo>
                </a:path>
              </a:pathLst>
            </a:custGeom>
            <a:ln w="9144">
              <a:solidFill>
                <a:srgbClr val="D9D9D9"/>
              </a:solidFill>
            </a:ln>
          </p:spPr>
          <p:txBody>
            <a:bodyPr wrap="square" lIns="0" tIns="0" rIns="0" bIns="0" rtlCol="0"/>
            <a:lstStyle/>
            <a:p>
              <a:endParaRPr/>
            </a:p>
          </p:txBody>
        </p:sp>
        <p:sp>
          <p:nvSpPr>
            <p:cNvPr id="11" name="object 11" descr="Proportion of people with the two following conditions, general population compared to PWH. Heavy alcohol use is 6% for Gen Pop and up to 16% for PWH. Substance use disorders is 8% for Gen Pop and Up to 40% for PWH. PWH percentages are estimates from recent reports, not an exhaustive search"/>
            <p:cNvSpPr txBox="1"/>
            <p:nvPr/>
          </p:nvSpPr>
          <p:spPr>
            <a:xfrm>
              <a:off x="1909416" y="1987923"/>
              <a:ext cx="19812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404040"/>
                  </a:solidFill>
                  <a:latin typeface="Calibri"/>
                  <a:cs typeface="Calibri"/>
                </a:rPr>
                <a:t>6%</a:t>
              </a:r>
              <a:endParaRPr sz="1100" dirty="0">
                <a:latin typeface="Calibri"/>
                <a:cs typeface="Calibri"/>
              </a:endParaRPr>
            </a:p>
          </p:txBody>
        </p:sp>
        <p:sp>
          <p:nvSpPr>
            <p:cNvPr id="12" name="object 12"/>
            <p:cNvSpPr txBox="1"/>
            <p:nvPr/>
          </p:nvSpPr>
          <p:spPr>
            <a:xfrm>
              <a:off x="3250226" y="1937728"/>
              <a:ext cx="19812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404040"/>
                  </a:solidFill>
                  <a:latin typeface="Calibri"/>
                  <a:cs typeface="Calibri"/>
                </a:rPr>
                <a:t>8%</a:t>
              </a:r>
              <a:endParaRPr sz="1100">
                <a:latin typeface="Calibri"/>
                <a:cs typeface="Calibri"/>
              </a:endParaRPr>
            </a:p>
          </p:txBody>
        </p:sp>
        <p:sp>
          <p:nvSpPr>
            <p:cNvPr id="13" name="object 13"/>
            <p:cNvSpPr txBox="1"/>
            <p:nvPr/>
          </p:nvSpPr>
          <p:spPr>
            <a:xfrm>
              <a:off x="1145283" y="1437887"/>
              <a:ext cx="267970" cy="1029335"/>
            </a:xfrm>
            <a:prstGeom prst="rect">
              <a:avLst/>
            </a:prstGeom>
          </p:spPr>
          <p:txBody>
            <a:bodyPr vert="horz" wrap="square" lIns="0" tIns="95885" rIns="0" bIns="0" rtlCol="0">
              <a:spAutoFit/>
            </a:bodyPr>
            <a:lstStyle/>
            <a:p>
              <a:pPr algn="ctr">
                <a:lnSpc>
                  <a:spcPct val="100000"/>
                </a:lnSpc>
                <a:spcBef>
                  <a:spcPts val="755"/>
                </a:spcBef>
              </a:pPr>
              <a:r>
                <a:rPr sz="1100" spc="-10" dirty="0">
                  <a:solidFill>
                    <a:srgbClr val="585858"/>
                  </a:solidFill>
                  <a:latin typeface="Calibri"/>
                  <a:cs typeface="Calibri"/>
                </a:rPr>
                <a:t>3</a:t>
              </a:r>
              <a:r>
                <a:rPr sz="1100" dirty="0">
                  <a:solidFill>
                    <a:srgbClr val="585858"/>
                  </a:solidFill>
                  <a:latin typeface="Calibri"/>
                  <a:cs typeface="Calibri"/>
                </a:rPr>
                <a:t>0%</a:t>
              </a:r>
              <a:endParaRPr sz="1100">
                <a:latin typeface="Calibri"/>
                <a:cs typeface="Calibri"/>
              </a:endParaRPr>
            </a:p>
            <a:p>
              <a:pPr algn="ctr">
                <a:lnSpc>
                  <a:spcPct val="100000"/>
                </a:lnSpc>
                <a:spcBef>
                  <a:spcPts val="655"/>
                </a:spcBef>
              </a:pPr>
              <a:r>
                <a:rPr sz="1100" spc="-10" dirty="0">
                  <a:solidFill>
                    <a:srgbClr val="585858"/>
                  </a:solidFill>
                  <a:latin typeface="Calibri"/>
                  <a:cs typeface="Calibri"/>
                </a:rPr>
                <a:t>2</a:t>
              </a:r>
              <a:r>
                <a:rPr sz="1100" dirty="0">
                  <a:solidFill>
                    <a:srgbClr val="585858"/>
                  </a:solidFill>
                  <a:latin typeface="Calibri"/>
                  <a:cs typeface="Calibri"/>
                </a:rPr>
                <a:t>0%</a:t>
              </a:r>
              <a:endParaRPr sz="1100">
                <a:latin typeface="Calibri"/>
                <a:cs typeface="Calibri"/>
              </a:endParaRPr>
            </a:p>
            <a:p>
              <a:pPr algn="ctr">
                <a:lnSpc>
                  <a:spcPct val="100000"/>
                </a:lnSpc>
                <a:spcBef>
                  <a:spcPts val="655"/>
                </a:spcBef>
              </a:pPr>
              <a:r>
                <a:rPr sz="1100" spc="-10" dirty="0">
                  <a:solidFill>
                    <a:srgbClr val="585858"/>
                  </a:solidFill>
                  <a:latin typeface="Calibri"/>
                  <a:cs typeface="Calibri"/>
                </a:rPr>
                <a:t>1</a:t>
              </a:r>
              <a:r>
                <a:rPr sz="1100" dirty="0">
                  <a:solidFill>
                    <a:srgbClr val="585858"/>
                  </a:solidFill>
                  <a:latin typeface="Calibri"/>
                  <a:cs typeface="Calibri"/>
                </a:rPr>
                <a:t>0%</a:t>
              </a:r>
              <a:endParaRPr sz="1100">
                <a:latin typeface="Calibri"/>
                <a:cs typeface="Calibri"/>
              </a:endParaRPr>
            </a:p>
            <a:p>
              <a:pPr marL="68580" algn="ctr">
                <a:lnSpc>
                  <a:spcPct val="100000"/>
                </a:lnSpc>
                <a:spcBef>
                  <a:spcPts val="655"/>
                </a:spcBef>
              </a:pPr>
              <a:r>
                <a:rPr sz="1100" spc="-10" dirty="0">
                  <a:solidFill>
                    <a:srgbClr val="585858"/>
                  </a:solidFill>
                  <a:latin typeface="Calibri"/>
                  <a:cs typeface="Calibri"/>
                </a:rPr>
                <a:t>0%</a:t>
              </a:r>
              <a:endParaRPr sz="1100">
                <a:latin typeface="Calibri"/>
                <a:cs typeface="Calibri"/>
              </a:endParaRPr>
            </a:p>
          </p:txBody>
        </p:sp>
        <p:sp>
          <p:nvSpPr>
            <p:cNvPr id="14" name="object 14"/>
            <p:cNvSpPr txBox="1"/>
            <p:nvPr/>
          </p:nvSpPr>
          <p:spPr>
            <a:xfrm>
              <a:off x="1145283" y="936223"/>
              <a:ext cx="267970" cy="527685"/>
            </a:xfrm>
            <a:prstGeom prst="rect">
              <a:avLst/>
            </a:prstGeom>
          </p:spPr>
          <p:txBody>
            <a:bodyPr vert="horz" wrap="square" lIns="0" tIns="95885" rIns="0" bIns="0" rtlCol="0">
              <a:spAutoFit/>
            </a:bodyPr>
            <a:lstStyle/>
            <a:p>
              <a:pPr marL="12700">
                <a:lnSpc>
                  <a:spcPct val="100000"/>
                </a:lnSpc>
                <a:spcBef>
                  <a:spcPts val="755"/>
                </a:spcBef>
              </a:pPr>
              <a:r>
                <a:rPr sz="1100" spc="-10" dirty="0">
                  <a:solidFill>
                    <a:srgbClr val="585858"/>
                  </a:solidFill>
                  <a:latin typeface="Calibri"/>
                  <a:cs typeface="Calibri"/>
                </a:rPr>
                <a:t>5</a:t>
              </a:r>
              <a:r>
                <a:rPr sz="1100" dirty="0">
                  <a:solidFill>
                    <a:srgbClr val="585858"/>
                  </a:solidFill>
                  <a:latin typeface="Calibri"/>
                  <a:cs typeface="Calibri"/>
                </a:rPr>
                <a:t>0%</a:t>
              </a:r>
              <a:endParaRPr sz="1100">
                <a:latin typeface="Calibri"/>
                <a:cs typeface="Calibri"/>
              </a:endParaRPr>
            </a:p>
            <a:p>
              <a:pPr marL="12700">
                <a:lnSpc>
                  <a:spcPct val="100000"/>
                </a:lnSpc>
                <a:spcBef>
                  <a:spcPts val="655"/>
                </a:spcBef>
              </a:pPr>
              <a:r>
                <a:rPr sz="1100" spc="-10" dirty="0">
                  <a:solidFill>
                    <a:srgbClr val="585858"/>
                  </a:solidFill>
                  <a:latin typeface="Calibri"/>
                  <a:cs typeface="Calibri"/>
                </a:rPr>
                <a:t>4</a:t>
              </a:r>
              <a:r>
                <a:rPr sz="1100" dirty="0">
                  <a:solidFill>
                    <a:srgbClr val="585858"/>
                  </a:solidFill>
                  <a:latin typeface="Calibri"/>
                  <a:cs typeface="Calibri"/>
                </a:rPr>
                <a:t>0%</a:t>
              </a:r>
              <a:endParaRPr sz="1100">
                <a:latin typeface="Calibri"/>
                <a:cs typeface="Calibri"/>
              </a:endParaRPr>
            </a:p>
          </p:txBody>
        </p:sp>
        <p:sp>
          <p:nvSpPr>
            <p:cNvPr id="15" name="object 15"/>
            <p:cNvSpPr txBox="1"/>
            <p:nvPr/>
          </p:nvSpPr>
          <p:spPr>
            <a:xfrm>
              <a:off x="1664193" y="2454395"/>
              <a:ext cx="1071880" cy="193675"/>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585858"/>
                  </a:solidFill>
                  <a:latin typeface="Calibri"/>
                  <a:cs typeface="Calibri"/>
                </a:rPr>
                <a:t>Heavy </a:t>
              </a:r>
              <a:r>
                <a:rPr sz="1100" b="1" spc="-5" dirty="0">
                  <a:solidFill>
                    <a:srgbClr val="585858"/>
                  </a:solidFill>
                  <a:latin typeface="Calibri"/>
                  <a:cs typeface="Calibri"/>
                </a:rPr>
                <a:t>alcohol</a:t>
              </a:r>
              <a:r>
                <a:rPr sz="1100" b="1" spc="-75" dirty="0">
                  <a:solidFill>
                    <a:srgbClr val="585858"/>
                  </a:solidFill>
                  <a:latin typeface="Calibri"/>
                  <a:cs typeface="Calibri"/>
                </a:rPr>
                <a:t> </a:t>
              </a:r>
              <a:r>
                <a:rPr sz="1100" b="1" dirty="0">
                  <a:solidFill>
                    <a:srgbClr val="585858"/>
                  </a:solidFill>
                  <a:latin typeface="Calibri"/>
                  <a:cs typeface="Calibri"/>
                </a:rPr>
                <a:t>use</a:t>
              </a:r>
              <a:endParaRPr sz="1100">
                <a:latin typeface="Calibri"/>
                <a:cs typeface="Calibri"/>
              </a:endParaRPr>
            </a:p>
          </p:txBody>
        </p:sp>
        <p:sp>
          <p:nvSpPr>
            <p:cNvPr id="16" name="object 16"/>
            <p:cNvSpPr txBox="1"/>
            <p:nvPr/>
          </p:nvSpPr>
          <p:spPr>
            <a:xfrm>
              <a:off x="3114785" y="2454395"/>
              <a:ext cx="852169" cy="364490"/>
            </a:xfrm>
            <a:prstGeom prst="rect">
              <a:avLst/>
            </a:prstGeom>
          </p:spPr>
          <p:txBody>
            <a:bodyPr vert="horz" wrap="square" lIns="0" tIns="10160" rIns="0" bIns="0" rtlCol="0">
              <a:spAutoFit/>
            </a:bodyPr>
            <a:lstStyle/>
            <a:p>
              <a:pPr marL="154940" marR="5080" indent="-142875">
                <a:lnSpc>
                  <a:spcPct val="101699"/>
                </a:lnSpc>
                <a:spcBef>
                  <a:spcPts val="80"/>
                </a:spcBef>
              </a:pPr>
              <a:r>
                <a:rPr sz="1100" b="1" spc="-5" dirty="0">
                  <a:solidFill>
                    <a:srgbClr val="585858"/>
                  </a:solidFill>
                  <a:latin typeface="Calibri"/>
                  <a:cs typeface="Calibri"/>
                </a:rPr>
                <a:t>Substance</a:t>
              </a:r>
              <a:r>
                <a:rPr sz="1100" b="1" spc="-65" dirty="0">
                  <a:solidFill>
                    <a:srgbClr val="585858"/>
                  </a:solidFill>
                  <a:latin typeface="Calibri"/>
                  <a:cs typeface="Calibri"/>
                </a:rPr>
                <a:t> </a:t>
              </a:r>
              <a:r>
                <a:rPr sz="1100" b="1" dirty="0">
                  <a:solidFill>
                    <a:srgbClr val="585858"/>
                  </a:solidFill>
                  <a:latin typeface="Calibri"/>
                  <a:cs typeface="Calibri"/>
                </a:rPr>
                <a:t>use  </a:t>
              </a:r>
              <a:r>
                <a:rPr sz="1100" b="1" spc="-5" dirty="0">
                  <a:solidFill>
                    <a:srgbClr val="585858"/>
                  </a:solidFill>
                  <a:latin typeface="Calibri"/>
                  <a:cs typeface="Calibri"/>
                </a:rPr>
                <a:t>disorders</a:t>
              </a:r>
              <a:endParaRPr sz="1100">
                <a:latin typeface="Calibri"/>
                <a:cs typeface="Calibri"/>
              </a:endParaRPr>
            </a:p>
          </p:txBody>
        </p:sp>
        <p:sp>
          <p:nvSpPr>
            <p:cNvPr id="17" name="object 17"/>
            <p:cNvSpPr txBox="1"/>
            <p:nvPr/>
          </p:nvSpPr>
          <p:spPr>
            <a:xfrm>
              <a:off x="793542" y="1156243"/>
              <a:ext cx="336550" cy="1535430"/>
            </a:xfrm>
            <a:prstGeom prst="rect">
              <a:avLst/>
            </a:prstGeom>
          </p:spPr>
          <p:txBody>
            <a:bodyPr vert="vert270" wrap="square" lIns="0" tIns="0" rIns="0" bIns="0" rtlCol="0">
              <a:spAutoFit/>
            </a:bodyPr>
            <a:lstStyle/>
            <a:p>
              <a:pPr algn="ctr">
                <a:lnSpc>
                  <a:spcPts val="1150"/>
                </a:lnSpc>
              </a:pPr>
              <a:r>
                <a:rPr sz="1100" b="1" spc="-5" dirty="0">
                  <a:solidFill>
                    <a:srgbClr val="585858"/>
                  </a:solidFill>
                  <a:latin typeface="Calibri"/>
                  <a:cs typeface="Calibri"/>
                </a:rPr>
                <a:t>Proportion of people</a:t>
              </a:r>
              <a:r>
                <a:rPr sz="1100" b="1" spc="-40" dirty="0">
                  <a:solidFill>
                    <a:srgbClr val="585858"/>
                  </a:solidFill>
                  <a:latin typeface="Calibri"/>
                  <a:cs typeface="Calibri"/>
                </a:rPr>
                <a:t> </a:t>
              </a:r>
              <a:r>
                <a:rPr sz="1100" b="1" dirty="0">
                  <a:solidFill>
                    <a:srgbClr val="585858"/>
                  </a:solidFill>
                  <a:latin typeface="Calibri"/>
                  <a:cs typeface="Calibri"/>
                </a:rPr>
                <a:t>with</a:t>
              </a:r>
              <a:endParaRPr sz="1100">
                <a:latin typeface="Calibri"/>
                <a:cs typeface="Calibri"/>
              </a:endParaRPr>
            </a:p>
            <a:p>
              <a:pPr algn="ctr">
                <a:lnSpc>
                  <a:spcPct val="100000"/>
                </a:lnSpc>
                <a:spcBef>
                  <a:spcPts val="25"/>
                </a:spcBef>
              </a:pPr>
              <a:r>
                <a:rPr sz="1100" b="1" dirty="0">
                  <a:solidFill>
                    <a:srgbClr val="585858"/>
                  </a:solidFill>
                  <a:latin typeface="Calibri"/>
                  <a:cs typeface="Calibri"/>
                </a:rPr>
                <a:t>the</a:t>
              </a:r>
              <a:r>
                <a:rPr sz="1100" b="1" spc="-5" dirty="0">
                  <a:solidFill>
                    <a:srgbClr val="585858"/>
                  </a:solidFill>
                  <a:latin typeface="Calibri"/>
                  <a:cs typeface="Calibri"/>
                </a:rPr>
                <a:t> condition</a:t>
              </a:r>
              <a:endParaRPr sz="1100">
                <a:latin typeface="Calibri"/>
                <a:cs typeface="Calibri"/>
              </a:endParaRPr>
            </a:p>
          </p:txBody>
        </p:sp>
        <p:sp>
          <p:nvSpPr>
            <p:cNvPr id="18" name="object 18"/>
            <p:cNvSpPr/>
            <p:nvPr/>
          </p:nvSpPr>
          <p:spPr>
            <a:xfrm>
              <a:off x="1961388" y="2982467"/>
              <a:ext cx="76200" cy="78105"/>
            </a:xfrm>
            <a:custGeom>
              <a:avLst/>
              <a:gdLst/>
              <a:ahLst/>
              <a:cxnLst/>
              <a:rect l="l" t="t" r="r" b="b"/>
              <a:pathLst>
                <a:path w="76200" h="78105">
                  <a:moveTo>
                    <a:pt x="0" y="0"/>
                  </a:moveTo>
                  <a:lnTo>
                    <a:pt x="76200" y="0"/>
                  </a:lnTo>
                  <a:lnTo>
                    <a:pt x="76200" y="77724"/>
                  </a:lnTo>
                  <a:lnTo>
                    <a:pt x="0" y="77724"/>
                  </a:lnTo>
                  <a:lnTo>
                    <a:pt x="0" y="0"/>
                  </a:lnTo>
                  <a:close/>
                </a:path>
              </a:pathLst>
            </a:custGeom>
            <a:solidFill>
              <a:srgbClr val="001F5F"/>
            </a:solidFill>
          </p:spPr>
          <p:txBody>
            <a:bodyPr wrap="square" lIns="0" tIns="0" rIns="0" bIns="0" rtlCol="0"/>
            <a:lstStyle/>
            <a:p>
              <a:endParaRPr/>
            </a:p>
          </p:txBody>
        </p:sp>
        <p:sp>
          <p:nvSpPr>
            <p:cNvPr id="19" name="object 19"/>
            <p:cNvSpPr/>
            <p:nvPr/>
          </p:nvSpPr>
          <p:spPr>
            <a:xfrm>
              <a:off x="2668523" y="2982467"/>
              <a:ext cx="76200" cy="78105"/>
            </a:xfrm>
            <a:custGeom>
              <a:avLst/>
              <a:gdLst/>
              <a:ahLst/>
              <a:cxnLst/>
              <a:rect l="l" t="t" r="r" b="b"/>
              <a:pathLst>
                <a:path w="76200" h="78105">
                  <a:moveTo>
                    <a:pt x="0" y="0"/>
                  </a:moveTo>
                  <a:lnTo>
                    <a:pt x="76200" y="0"/>
                  </a:lnTo>
                  <a:lnTo>
                    <a:pt x="76200" y="77724"/>
                  </a:lnTo>
                  <a:lnTo>
                    <a:pt x="0" y="77724"/>
                  </a:lnTo>
                  <a:lnTo>
                    <a:pt x="0" y="0"/>
                  </a:lnTo>
                  <a:close/>
                </a:path>
              </a:pathLst>
            </a:custGeom>
            <a:solidFill>
              <a:srgbClr val="C00000"/>
            </a:solidFill>
          </p:spPr>
          <p:txBody>
            <a:bodyPr wrap="square" lIns="0" tIns="0" rIns="0" bIns="0" rtlCol="0"/>
            <a:lstStyle/>
            <a:p>
              <a:endParaRPr/>
            </a:p>
          </p:txBody>
        </p:sp>
        <p:sp>
          <p:nvSpPr>
            <p:cNvPr id="20" name="object 20"/>
            <p:cNvSpPr txBox="1"/>
            <p:nvPr/>
          </p:nvSpPr>
          <p:spPr>
            <a:xfrm>
              <a:off x="2203992" y="1571533"/>
              <a:ext cx="393065" cy="361950"/>
            </a:xfrm>
            <a:prstGeom prst="rect">
              <a:avLst/>
            </a:prstGeom>
          </p:spPr>
          <p:txBody>
            <a:bodyPr vert="horz" wrap="square" lIns="0" tIns="13335" rIns="0" bIns="0" rtlCol="0">
              <a:spAutoFit/>
            </a:bodyPr>
            <a:lstStyle/>
            <a:p>
              <a:pPr marL="64769" marR="5080" indent="-52705">
                <a:lnSpc>
                  <a:spcPct val="100000"/>
                </a:lnSpc>
                <a:spcBef>
                  <a:spcPts val="105"/>
                </a:spcBef>
              </a:pPr>
              <a:r>
                <a:rPr sz="1100" spc="-5" dirty="0">
                  <a:latin typeface="Calibri"/>
                  <a:cs typeface="Calibri"/>
                </a:rPr>
                <a:t>Up </a:t>
              </a:r>
              <a:r>
                <a:rPr sz="1100" dirty="0">
                  <a:latin typeface="Calibri"/>
                  <a:cs typeface="Calibri"/>
                </a:rPr>
                <a:t>to  </a:t>
              </a:r>
              <a:r>
                <a:rPr sz="1100" dirty="0">
                  <a:solidFill>
                    <a:srgbClr val="404040"/>
                  </a:solidFill>
                  <a:latin typeface="Calibri"/>
                  <a:cs typeface="Calibri"/>
                </a:rPr>
                <a:t>16</a:t>
              </a:r>
              <a:r>
                <a:rPr sz="1100" spc="10" dirty="0">
                  <a:solidFill>
                    <a:srgbClr val="404040"/>
                  </a:solidFill>
                  <a:latin typeface="Calibri"/>
                  <a:cs typeface="Calibri"/>
                </a:rPr>
                <a:t>%</a:t>
              </a:r>
              <a:r>
                <a:rPr sz="1100" dirty="0">
                  <a:latin typeface="Calibri"/>
                  <a:cs typeface="Calibri"/>
                </a:rPr>
                <a:t>*</a:t>
              </a:r>
              <a:endParaRPr sz="1100">
                <a:latin typeface="Calibri"/>
                <a:cs typeface="Calibri"/>
              </a:endParaRPr>
            </a:p>
          </p:txBody>
        </p:sp>
        <p:sp>
          <p:nvSpPr>
            <p:cNvPr id="21" name="object 21"/>
            <p:cNvSpPr txBox="1"/>
            <p:nvPr/>
          </p:nvSpPr>
          <p:spPr>
            <a:xfrm>
              <a:off x="3543679" y="966536"/>
              <a:ext cx="393065" cy="362585"/>
            </a:xfrm>
            <a:prstGeom prst="rect">
              <a:avLst/>
            </a:prstGeom>
          </p:spPr>
          <p:txBody>
            <a:bodyPr vert="horz" wrap="square" lIns="0" tIns="13335" rIns="0" bIns="0" rtlCol="0">
              <a:spAutoFit/>
            </a:bodyPr>
            <a:lstStyle/>
            <a:p>
              <a:pPr marL="65405" marR="5080" indent="-53340">
                <a:lnSpc>
                  <a:spcPct val="100000"/>
                </a:lnSpc>
                <a:spcBef>
                  <a:spcPts val="105"/>
                </a:spcBef>
              </a:pPr>
              <a:r>
                <a:rPr sz="1100" spc="-5" dirty="0">
                  <a:latin typeface="Calibri"/>
                  <a:cs typeface="Calibri"/>
                </a:rPr>
                <a:t>Up </a:t>
              </a:r>
              <a:r>
                <a:rPr sz="1100" dirty="0">
                  <a:latin typeface="Calibri"/>
                  <a:cs typeface="Calibri"/>
                </a:rPr>
                <a:t>to  </a:t>
              </a:r>
              <a:r>
                <a:rPr sz="1100" dirty="0">
                  <a:solidFill>
                    <a:srgbClr val="404040"/>
                  </a:solidFill>
                  <a:latin typeface="Calibri"/>
                  <a:cs typeface="Calibri"/>
                </a:rPr>
                <a:t>40%</a:t>
              </a:r>
              <a:r>
                <a:rPr sz="1100" dirty="0">
                  <a:latin typeface="Calibri"/>
                  <a:cs typeface="Calibri"/>
                </a:rPr>
                <a:t>*</a:t>
              </a:r>
              <a:endParaRPr sz="1100">
                <a:latin typeface="Calibri"/>
                <a:cs typeface="Calibri"/>
              </a:endParaRPr>
            </a:p>
          </p:txBody>
        </p:sp>
        <p:sp>
          <p:nvSpPr>
            <p:cNvPr id="22" name="object 22"/>
            <p:cNvSpPr txBox="1"/>
            <p:nvPr/>
          </p:nvSpPr>
          <p:spPr>
            <a:xfrm>
              <a:off x="765037" y="2862849"/>
              <a:ext cx="3218180" cy="452755"/>
            </a:xfrm>
            <a:prstGeom prst="rect">
              <a:avLst/>
            </a:prstGeom>
          </p:spPr>
          <p:txBody>
            <a:bodyPr vert="horz" wrap="square" lIns="0" tIns="58419" rIns="0" bIns="0" rtlCol="0">
              <a:spAutoFit/>
            </a:bodyPr>
            <a:lstStyle/>
            <a:p>
              <a:pPr marL="1306195">
                <a:lnSpc>
                  <a:spcPct val="100000"/>
                </a:lnSpc>
                <a:spcBef>
                  <a:spcPts val="459"/>
                </a:spcBef>
                <a:tabLst>
                  <a:tab pos="2012950" algn="l"/>
                </a:tabLst>
              </a:pPr>
              <a:r>
                <a:rPr sz="1100" spc="-5" dirty="0">
                  <a:solidFill>
                    <a:srgbClr val="585858"/>
                  </a:solidFill>
                  <a:latin typeface="Calibri"/>
                  <a:cs typeface="Calibri"/>
                </a:rPr>
                <a:t>Gen </a:t>
              </a:r>
              <a:r>
                <a:rPr sz="1100" dirty="0">
                  <a:solidFill>
                    <a:srgbClr val="585858"/>
                  </a:solidFill>
                  <a:latin typeface="Calibri"/>
                  <a:cs typeface="Calibri"/>
                </a:rPr>
                <a:t>Pop	</a:t>
              </a:r>
              <a:r>
                <a:rPr sz="1100" spc="-5" dirty="0">
                  <a:solidFill>
                    <a:srgbClr val="585858"/>
                  </a:solidFill>
                  <a:latin typeface="Calibri"/>
                  <a:cs typeface="Calibri"/>
                </a:rPr>
                <a:t>PWH</a:t>
              </a:r>
              <a:endParaRPr sz="1100">
                <a:latin typeface="Calibri"/>
                <a:cs typeface="Calibri"/>
              </a:endParaRPr>
            </a:p>
            <a:p>
              <a:pPr marL="12700">
                <a:lnSpc>
                  <a:spcPct val="100000"/>
                </a:lnSpc>
                <a:spcBef>
                  <a:spcPts val="359"/>
                </a:spcBef>
              </a:pPr>
              <a:r>
                <a:rPr sz="1100" dirty="0">
                  <a:latin typeface="Calibri"/>
                  <a:cs typeface="Calibri"/>
                </a:rPr>
                <a:t>*Estimate</a:t>
              </a:r>
              <a:r>
                <a:rPr sz="1100" spc="-40" dirty="0">
                  <a:latin typeface="Calibri"/>
                  <a:cs typeface="Calibri"/>
                </a:rPr>
                <a:t> </a:t>
              </a:r>
              <a:r>
                <a:rPr sz="1100" dirty="0">
                  <a:latin typeface="Calibri"/>
                  <a:cs typeface="Calibri"/>
                </a:rPr>
                <a:t>from</a:t>
              </a:r>
              <a:r>
                <a:rPr sz="1100" spc="-25" dirty="0">
                  <a:latin typeface="Calibri"/>
                  <a:cs typeface="Calibri"/>
                </a:rPr>
                <a:t> </a:t>
              </a:r>
              <a:r>
                <a:rPr sz="1100" dirty="0">
                  <a:latin typeface="Calibri"/>
                  <a:cs typeface="Calibri"/>
                </a:rPr>
                <a:t>recent</a:t>
              </a:r>
              <a:r>
                <a:rPr sz="1100" spc="-30" dirty="0">
                  <a:latin typeface="Calibri"/>
                  <a:cs typeface="Calibri"/>
                </a:rPr>
                <a:t> </a:t>
              </a:r>
              <a:r>
                <a:rPr sz="1100" dirty="0">
                  <a:latin typeface="Calibri"/>
                  <a:cs typeface="Calibri"/>
                </a:rPr>
                <a:t>reports,</a:t>
              </a:r>
              <a:r>
                <a:rPr sz="1100" spc="-35" dirty="0">
                  <a:latin typeface="Calibri"/>
                  <a:cs typeface="Calibri"/>
                </a:rPr>
                <a:t> </a:t>
              </a:r>
              <a:r>
                <a:rPr sz="1100" dirty="0">
                  <a:latin typeface="Calibri"/>
                  <a:cs typeface="Calibri"/>
                </a:rPr>
                <a:t>not</a:t>
              </a:r>
              <a:r>
                <a:rPr sz="1100" spc="-30" dirty="0">
                  <a:latin typeface="Calibri"/>
                  <a:cs typeface="Calibri"/>
                </a:rPr>
                <a:t> </a:t>
              </a:r>
              <a:r>
                <a:rPr sz="1100" spc="-5" dirty="0">
                  <a:latin typeface="Calibri"/>
                  <a:cs typeface="Calibri"/>
                </a:rPr>
                <a:t>an</a:t>
              </a:r>
              <a:r>
                <a:rPr sz="1100" spc="-25" dirty="0">
                  <a:latin typeface="Calibri"/>
                  <a:cs typeface="Calibri"/>
                </a:rPr>
                <a:t> </a:t>
              </a:r>
              <a:r>
                <a:rPr sz="1100" dirty="0">
                  <a:latin typeface="Calibri"/>
                  <a:cs typeface="Calibri"/>
                </a:rPr>
                <a:t>exhaustive</a:t>
              </a:r>
              <a:r>
                <a:rPr sz="1100" spc="-40" dirty="0">
                  <a:latin typeface="Calibri"/>
                  <a:cs typeface="Calibri"/>
                </a:rPr>
                <a:t> </a:t>
              </a:r>
              <a:r>
                <a:rPr sz="1100" dirty="0">
                  <a:latin typeface="Calibri"/>
                  <a:cs typeface="Calibri"/>
                </a:rPr>
                <a:t>search</a:t>
              </a:r>
              <a:endParaRPr sz="1100">
                <a:latin typeface="Calibri"/>
                <a:cs typeface="Calibri"/>
              </a:endParaRPr>
            </a:p>
          </p:txBody>
        </p:sp>
      </p:grpSp>
      <p:grpSp>
        <p:nvGrpSpPr>
          <p:cNvPr id="33" name="Group 32">
            <a:extLst>
              <a:ext uri="{FF2B5EF4-FFF2-40B4-BE49-F238E27FC236}">
                <a16:creationId xmlns:a16="http://schemas.microsoft.com/office/drawing/2014/main" id="{6BC71D8B-D7D8-4884-ABB4-18D18170CD84}"/>
              </a:ext>
              <a:ext uri="{C183D7F6-B498-43B3-948B-1728B52AA6E4}">
                <adec:decorative xmlns:adec="http://schemas.microsoft.com/office/drawing/2017/decorative" val="1"/>
              </a:ext>
            </a:extLst>
          </p:cNvPr>
          <p:cNvGrpSpPr/>
          <p:nvPr/>
        </p:nvGrpSpPr>
        <p:grpSpPr>
          <a:xfrm>
            <a:off x="4488911" y="917447"/>
            <a:ext cx="2197792" cy="2757298"/>
            <a:chOff x="4488911" y="917447"/>
            <a:chExt cx="2197792" cy="2757298"/>
          </a:xfrm>
        </p:grpSpPr>
        <p:sp>
          <p:nvSpPr>
            <p:cNvPr id="23" name="object 23"/>
            <p:cNvSpPr/>
            <p:nvPr/>
          </p:nvSpPr>
          <p:spPr>
            <a:xfrm>
              <a:off x="5592598" y="917510"/>
              <a:ext cx="1094105" cy="1312545"/>
            </a:xfrm>
            <a:custGeom>
              <a:avLst/>
              <a:gdLst/>
              <a:ahLst/>
              <a:cxnLst/>
              <a:rect l="l" t="t" r="r" b="b"/>
              <a:pathLst>
                <a:path w="1094104" h="1312545">
                  <a:moveTo>
                    <a:pt x="1093978" y="984060"/>
                  </a:moveTo>
                  <a:lnTo>
                    <a:pt x="437896" y="984060"/>
                  </a:lnTo>
                  <a:lnTo>
                    <a:pt x="791057" y="1312101"/>
                  </a:lnTo>
                  <a:lnTo>
                    <a:pt x="1093978" y="984060"/>
                  </a:lnTo>
                  <a:close/>
                </a:path>
                <a:path w="1094104" h="1312545">
                  <a:moveTo>
                    <a:pt x="181506" y="0"/>
                  </a:moveTo>
                  <a:lnTo>
                    <a:pt x="109337" y="2929"/>
                  </a:lnTo>
                  <a:lnTo>
                    <a:pt x="36529" y="17063"/>
                  </a:lnTo>
                  <a:lnTo>
                    <a:pt x="0" y="28448"/>
                  </a:lnTo>
                  <a:lnTo>
                    <a:pt x="36391" y="42735"/>
                  </a:lnTo>
                  <a:lnTo>
                    <a:pt x="72109" y="59735"/>
                  </a:lnTo>
                  <a:lnTo>
                    <a:pt x="107112" y="79380"/>
                  </a:lnTo>
                  <a:lnTo>
                    <a:pt x="141357" y="101604"/>
                  </a:lnTo>
                  <a:lnTo>
                    <a:pt x="174802" y="126339"/>
                  </a:lnTo>
                  <a:lnTo>
                    <a:pt x="207404" y="153518"/>
                  </a:lnTo>
                  <a:lnTo>
                    <a:pt x="239122" y="183074"/>
                  </a:lnTo>
                  <a:lnTo>
                    <a:pt x="269912" y="214940"/>
                  </a:lnTo>
                  <a:lnTo>
                    <a:pt x="299732" y="249048"/>
                  </a:lnTo>
                  <a:lnTo>
                    <a:pt x="328541" y="285332"/>
                  </a:lnTo>
                  <a:lnTo>
                    <a:pt x="356296" y="323723"/>
                  </a:lnTo>
                  <a:lnTo>
                    <a:pt x="382954" y="364155"/>
                  </a:lnTo>
                  <a:lnTo>
                    <a:pt x="408473" y="406561"/>
                  </a:lnTo>
                  <a:lnTo>
                    <a:pt x="432811" y="450873"/>
                  </a:lnTo>
                  <a:lnTo>
                    <a:pt x="455926" y="497024"/>
                  </a:lnTo>
                  <a:lnTo>
                    <a:pt x="477774" y="544948"/>
                  </a:lnTo>
                  <a:lnTo>
                    <a:pt x="498315" y="594576"/>
                  </a:lnTo>
                  <a:lnTo>
                    <a:pt x="517505" y="645841"/>
                  </a:lnTo>
                  <a:lnTo>
                    <a:pt x="535303" y="698677"/>
                  </a:lnTo>
                  <a:lnTo>
                    <a:pt x="551665" y="753016"/>
                  </a:lnTo>
                  <a:lnTo>
                    <a:pt x="566550" y="808791"/>
                  </a:lnTo>
                  <a:lnTo>
                    <a:pt x="579915" y="865935"/>
                  </a:lnTo>
                  <a:lnTo>
                    <a:pt x="591778" y="924736"/>
                  </a:lnTo>
                  <a:lnTo>
                    <a:pt x="601916" y="984060"/>
                  </a:lnTo>
                  <a:lnTo>
                    <a:pt x="929957" y="984060"/>
                  </a:lnTo>
                  <a:lnTo>
                    <a:pt x="919764" y="924380"/>
                  </a:lnTo>
                  <a:lnTo>
                    <a:pt x="908182" y="866803"/>
                  </a:lnTo>
                  <a:lnTo>
                    <a:pt x="895041" y="810308"/>
                  </a:lnTo>
                  <a:lnTo>
                    <a:pt x="880460" y="755297"/>
                  </a:lnTo>
                  <a:lnTo>
                    <a:pt x="864484" y="701817"/>
                  </a:lnTo>
                  <a:lnTo>
                    <a:pt x="847159" y="649916"/>
                  </a:lnTo>
                  <a:lnTo>
                    <a:pt x="828530" y="599641"/>
                  </a:lnTo>
                  <a:lnTo>
                    <a:pt x="808643" y="551038"/>
                  </a:lnTo>
                  <a:lnTo>
                    <a:pt x="787544" y="504154"/>
                  </a:lnTo>
                  <a:lnTo>
                    <a:pt x="765279" y="459038"/>
                  </a:lnTo>
                  <a:lnTo>
                    <a:pt x="741894" y="415735"/>
                  </a:lnTo>
                  <a:lnTo>
                    <a:pt x="717433" y="374292"/>
                  </a:lnTo>
                  <a:lnTo>
                    <a:pt x="691944" y="334757"/>
                  </a:lnTo>
                  <a:lnTo>
                    <a:pt x="665471" y="297177"/>
                  </a:lnTo>
                  <a:lnTo>
                    <a:pt x="638061" y="261598"/>
                  </a:lnTo>
                  <a:lnTo>
                    <a:pt x="609760" y="228068"/>
                  </a:lnTo>
                  <a:lnTo>
                    <a:pt x="580612" y="196634"/>
                  </a:lnTo>
                  <a:lnTo>
                    <a:pt x="550664" y="167343"/>
                  </a:lnTo>
                  <a:lnTo>
                    <a:pt x="519961" y="140241"/>
                  </a:lnTo>
                  <a:lnTo>
                    <a:pt x="488550" y="115376"/>
                  </a:lnTo>
                  <a:lnTo>
                    <a:pt x="456476" y="92794"/>
                  </a:lnTo>
                  <a:lnTo>
                    <a:pt x="423784" y="72544"/>
                  </a:lnTo>
                  <a:lnTo>
                    <a:pt x="356733" y="39223"/>
                  </a:lnTo>
                  <a:lnTo>
                    <a:pt x="287762" y="15789"/>
                  </a:lnTo>
                  <a:lnTo>
                    <a:pt x="217237" y="2618"/>
                  </a:lnTo>
                  <a:lnTo>
                    <a:pt x="181506" y="0"/>
                  </a:lnTo>
                  <a:close/>
                </a:path>
              </a:pathLst>
            </a:custGeom>
            <a:solidFill>
              <a:srgbClr val="4471C4"/>
            </a:solidFill>
          </p:spPr>
          <p:txBody>
            <a:bodyPr wrap="square" lIns="0" tIns="0" rIns="0" bIns="0" rtlCol="0"/>
            <a:lstStyle/>
            <a:p>
              <a:endParaRPr/>
            </a:p>
          </p:txBody>
        </p:sp>
        <p:sp>
          <p:nvSpPr>
            <p:cNvPr id="24" name="object 24"/>
            <p:cNvSpPr/>
            <p:nvPr/>
          </p:nvSpPr>
          <p:spPr>
            <a:xfrm>
              <a:off x="4637537" y="917447"/>
              <a:ext cx="1119505" cy="1312545"/>
            </a:xfrm>
            <a:custGeom>
              <a:avLst/>
              <a:gdLst/>
              <a:ahLst/>
              <a:cxnLst/>
              <a:rect l="l" t="t" r="r" b="b"/>
              <a:pathLst>
                <a:path w="1119504" h="1312545">
                  <a:moveTo>
                    <a:pt x="1119085" y="0"/>
                  </a:moveTo>
                  <a:lnTo>
                    <a:pt x="791044" y="0"/>
                  </a:lnTo>
                  <a:lnTo>
                    <a:pt x="754835" y="1350"/>
                  </a:lnTo>
                  <a:lnTo>
                    <a:pt x="683705" y="11978"/>
                  </a:lnTo>
                  <a:lnTo>
                    <a:pt x="614525" y="32791"/>
                  </a:lnTo>
                  <a:lnTo>
                    <a:pt x="547575" y="63324"/>
                  </a:lnTo>
                  <a:lnTo>
                    <a:pt x="483135" y="103116"/>
                  </a:lnTo>
                  <a:lnTo>
                    <a:pt x="451943" y="126339"/>
                  </a:lnTo>
                  <a:lnTo>
                    <a:pt x="421483" y="151702"/>
                  </a:lnTo>
                  <a:lnTo>
                    <a:pt x="391790" y="179149"/>
                  </a:lnTo>
                  <a:lnTo>
                    <a:pt x="362899" y="208620"/>
                  </a:lnTo>
                  <a:lnTo>
                    <a:pt x="334844" y="240058"/>
                  </a:lnTo>
                  <a:lnTo>
                    <a:pt x="307661" y="273406"/>
                  </a:lnTo>
                  <a:lnTo>
                    <a:pt x="281385" y="308604"/>
                  </a:lnTo>
                  <a:lnTo>
                    <a:pt x="256050" y="345596"/>
                  </a:lnTo>
                  <a:lnTo>
                    <a:pt x="231692" y="384324"/>
                  </a:lnTo>
                  <a:lnTo>
                    <a:pt x="208345" y="424729"/>
                  </a:lnTo>
                  <a:lnTo>
                    <a:pt x="186044" y="466753"/>
                  </a:lnTo>
                  <a:lnTo>
                    <a:pt x="164824" y="510340"/>
                  </a:lnTo>
                  <a:lnTo>
                    <a:pt x="144721" y="555430"/>
                  </a:lnTo>
                  <a:lnTo>
                    <a:pt x="125768" y="601966"/>
                  </a:lnTo>
                  <a:lnTo>
                    <a:pt x="108001" y="649890"/>
                  </a:lnTo>
                  <a:lnTo>
                    <a:pt x="91455" y="699144"/>
                  </a:lnTo>
                  <a:lnTo>
                    <a:pt x="76164" y="749670"/>
                  </a:lnTo>
                  <a:lnTo>
                    <a:pt x="62164" y="801410"/>
                  </a:lnTo>
                  <a:lnTo>
                    <a:pt x="49490" y="854307"/>
                  </a:lnTo>
                  <a:lnTo>
                    <a:pt x="38175" y="908303"/>
                  </a:lnTo>
                  <a:lnTo>
                    <a:pt x="28257" y="963339"/>
                  </a:lnTo>
                  <a:lnTo>
                    <a:pt x="19768" y="1019357"/>
                  </a:lnTo>
                  <a:lnTo>
                    <a:pt x="12744" y="1076301"/>
                  </a:lnTo>
                  <a:lnTo>
                    <a:pt x="7221" y="1134111"/>
                  </a:lnTo>
                  <a:lnTo>
                    <a:pt x="3232" y="1192730"/>
                  </a:lnTo>
                  <a:lnTo>
                    <a:pt x="814" y="1252100"/>
                  </a:lnTo>
                  <a:lnTo>
                    <a:pt x="0" y="1312164"/>
                  </a:lnTo>
                  <a:lnTo>
                    <a:pt x="328028" y="1312164"/>
                  </a:lnTo>
                  <a:lnTo>
                    <a:pt x="328842" y="1252100"/>
                  </a:lnTo>
                  <a:lnTo>
                    <a:pt x="331261" y="1192730"/>
                  </a:lnTo>
                  <a:lnTo>
                    <a:pt x="335249" y="1134111"/>
                  </a:lnTo>
                  <a:lnTo>
                    <a:pt x="340773" y="1076301"/>
                  </a:lnTo>
                  <a:lnTo>
                    <a:pt x="347797" y="1019357"/>
                  </a:lnTo>
                  <a:lnTo>
                    <a:pt x="356286" y="963339"/>
                  </a:lnTo>
                  <a:lnTo>
                    <a:pt x="366205" y="908303"/>
                  </a:lnTo>
                  <a:lnTo>
                    <a:pt x="377519" y="854307"/>
                  </a:lnTo>
                  <a:lnTo>
                    <a:pt x="390194" y="801410"/>
                  </a:lnTo>
                  <a:lnTo>
                    <a:pt x="404195" y="749670"/>
                  </a:lnTo>
                  <a:lnTo>
                    <a:pt x="419486" y="699144"/>
                  </a:lnTo>
                  <a:lnTo>
                    <a:pt x="436032" y="649890"/>
                  </a:lnTo>
                  <a:lnTo>
                    <a:pt x="453800" y="601966"/>
                  </a:lnTo>
                  <a:lnTo>
                    <a:pt x="472753" y="555430"/>
                  </a:lnTo>
                  <a:lnTo>
                    <a:pt x="492857" y="510340"/>
                  </a:lnTo>
                  <a:lnTo>
                    <a:pt x="514078" y="466753"/>
                  </a:lnTo>
                  <a:lnTo>
                    <a:pt x="536379" y="424729"/>
                  </a:lnTo>
                  <a:lnTo>
                    <a:pt x="559727" y="384324"/>
                  </a:lnTo>
                  <a:lnTo>
                    <a:pt x="584085" y="345596"/>
                  </a:lnTo>
                  <a:lnTo>
                    <a:pt x="609421" y="308604"/>
                  </a:lnTo>
                  <a:lnTo>
                    <a:pt x="635698" y="273406"/>
                  </a:lnTo>
                  <a:lnTo>
                    <a:pt x="662881" y="240058"/>
                  </a:lnTo>
                  <a:lnTo>
                    <a:pt x="690936" y="208620"/>
                  </a:lnTo>
                  <a:lnTo>
                    <a:pt x="719828" y="179149"/>
                  </a:lnTo>
                  <a:lnTo>
                    <a:pt x="749521" y="151702"/>
                  </a:lnTo>
                  <a:lnTo>
                    <a:pt x="779981" y="126339"/>
                  </a:lnTo>
                  <a:lnTo>
                    <a:pt x="811174" y="103116"/>
                  </a:lnTo>
                  <a:lnTo>
                    <a:pt x="843063" y="82092"/>
                  </a:lnTo>
                  <a:lnTo>
                    <a:pt x="908794" y="46871"/>
                  </a:lnTo>
                  <a:lnTo>
                    <a:pt x="976894" y="21140"/>
                  </a:lnTo>
                  <a:lnTo>
                    <a:pt x="1047084" y="5362"/>
                  </a:lnTo>
                  <a:lnTo>
                    <a:pt x="1082876" y="1350"/>
                  </a:lnTo>
                  <a:lnTo>
                    <a:pt x="1119085" y="0"/>
                  </a:lnTo>
                  <a:close/>
                </a:path>
              </a:pathLst>
            </a:custGeom>
            <a:solidFill>
              <a:srgbClr val="375C9E"/>
            </a:solidFill>
          </p:spPr>
          <p:txBody>
            <a:bodyPr wrap="square" lIns="0" tIns="0" rIns="0" bIns="0" rtlCol="0"/>
            <a:lstStyle/>
            <a:p>
              <a:endParaRPr/>
            </a:p>
          </p:txBody>
        </p:sp>
        <p:sp>
          <p:nvSpPr>
            <p:cNvPr id="25" name="object 25"/>
            <p:cNvSpPr/>
            <p:nvPr/>
          </p:nvSpPr>
          <p:spPr>
            <a:xfrm>
              <a:off x="4637537" y="917447"/>
              <a:ext cx="2049145" cy="1312545"/>
            </a:xfrm>
            <a:custGeom>
              <a:avLst/>
              <a:gdLst/>
              <a:ahLst/>
              <a:cxnLst/>
              <a:rect l="l" t="t" r="r" b="b"/>
              <a:pathLst>
                <a:path w="2049145" h="1312545">
                  <a:moveTo>
                    <a:pt x="1119085" y="0"/>
                  </a:moveTo>
                  <a:lnTo>
                    <a:pt x="1047084" y="5362"/>
                  </a:lnTo>
                  <a:lnTo>
                    <a:pt x="976894" y="21140"/>
                  </a:lnTo>
                  <a:lnTo>
                    <a:pt x="908794" y="46871"/>
                  </a:lnTo>
                  <a:lnTo>
                    <a:pt x="843063" y="82092"/>
                  </a:lnTo>
                  <a:lnTo>
                    <a:pt x="811174" y="103116"/>
                  </a:lnTo>
                  <a:lnTo>
                    <a:pt x="779981" y="126339"/>
                  </a:lnTo>
                  <a:lnTo>
                    <a:pt x="749521" y="151702"/>
                  </a:lnTo>
                  <a:lnTo>
                    <a:pt x="719828" y="179149"/>
                  </a:lnTo>
                  <a:lnTo>
                    <a:pt x="690936" y="208620"/>
                  </a:lnTo>
                  <a:lnTo>
                    <a:pt x="662881" y="240058"/>
                  </a:lnTo>
                  <a:lnTo>
                    <a:pt x="635698" y="273406"/>
                  </a:lnTo>
                  <a:lnTo>
                    <a:pt x="609421" y="308604"/>
                  </a:lnTo>
                  <a:lnTo>
                    <a:pt x="584085" y="345596"/>
                  </a:lnTo>
                  <a:lnTo>
                    <a:pt x="559727" y="384324"/>
                  </a:lnTo>
                  <a:lnTo>
                    <a:pt x="536379" y="424729"/>
                  </a:lnTo>
                  <a:lnTo>
                    <a:pt x="514078" y="466753"/>
                  </a:lnTo>
                  <a:lnTo>
                    <a:pt x="492857" y="510340"/>
                  </a:lnTo>
                  <a:lnTo>
                    <a:pt x="472753" y="555430"/>
                  </a:lnTo>
                  <a:lnTo>
                    <a:pt x="453800" y="601966"/>
                  </a:lnTo>
                  <a:lnTo>
                    <a:pt x="436032" y="649890"/>
                  </a:lnTo>
                  <a:lnTo>
                    <a:pt x="419486" y="699144"/>
                  </a:lnTo>
                  <a:lnTo>
                    <a:pt x="404195" y="749670"/>
                  </a:lnTo>
                  <a:lnTo>
                    <a:pt x="390194" y="801410"/>
                  </a:lnTo>
                  <a:lnTo>
                    <a:pt x="377519" y="854307"/>
                  </a:lnTo>
                  <a:lnTo>
                    <a:pt x="366205" y="908303"/>
                  </a:lnTo>
                  <a:lnTo>
                    <a:pt x="356286" y="963339"/>
                  </a:lnTo>
                  <a:lnTo>
                    <a:pt x="347797" y="1019357"/>
                  </a:lnTo>
                  <a:lnTo>
                    <a:pt x="340773" y="1076301"/>
                  </a:lnTo>
                  <a:lnTo>
                    <a:pt x="335249" y="1134111"/>
                  </a:lnTo>
                  <a:lnTo>
                    <a:pt x="331261" y="1192730"/>
                  </a:lnTo>
                  <a:lnTo>
                    <a:pt x="328842" y="1252100"/>
                  </a:lnTo>
                  <a:lnTo>
                    <a:pt x="328028" y="1312164"/>
                  </a:lnTo>
                  <a:lnTo>
                    <a:pt x="0" y="1312164"/>
                  </a:lnTo>
                  <a:lnTo>
                    <a:pt x="814" y="1252100"/>
                  </a:lnTo>
                  <a:lnTo>
                    <a:pt x="3232" y="1192730"/>
                  </a:lnTo>
                  <a:lnTo>
                    <a:pt x="7221" y="1134111"/>
                  </a:lnTo>
                  <a:lnTo>
                    <a:pt x="12744" y="1076301"/>
                  </a:lnTo>
                  <a:lnTo>
                    <a:pt x="19768" y="1019357"/>
                  </a:lnTo>
                  <a:lnTo>
                    <a:pt x="28257" y="963339"/>
                  </a:lnTo>
                  <a:lnTo>
                    <a:pt x="38175" y="908303"/>
                  </a:lnTo>
                  <a:lnTo>
                    <a:pt x="49490" y="854307"/>
                  </a:lnTo>
                  <a:lnTo>
                    <a:pt x="62164" y="801410"/>
                  </a:lnTo>
                  <a:lnTo>
                    <a:pt x="76164" y="749670"/>
                  </a:lnTo>
                  <a:lnTo>
                    <a:pt x="91455" y="699144"/>
                  </a:lnTo>
                  <a:lnTo>
                    <a:pt x="108001" y="649890"/>
                  </a:lnTo>
                  <a:lnTo>
                    <a:pt x="125768" y="601966"/>
                  </a:lnTo>
                  <a:lnTo>
                    <a:pt x="144721" y="555430"/>
                  </a:lnTo>
                  <a:lnTo>
                    <a:pt x="164824" y="510340"/>
                  </a:lnTo>
                  <a:lnTo>
                    <a:pt x="186044" y="466753"/>
                  </a:lnTo>
                  <a:lnTo>
                    <a:pt x="208345" y="424729"/>
                  </a:lnTo>
                  <a:lnTo>
                    <a:pt x="231692" y="384324"/>
                  </a:lnTo>
                  <a:lnTo>
                    <a:pt x="256050" y="345596"/>
                  </a:lnTo>
                  <a:lnTo>
                    <a:pt x="281385" y="308604"/>
                  </a:lnTo>
                  <a:lnTo>
                    <a:pt x="307661" y="273406"/>
                  </a:lnTo>
                  <a:lnTo>
                    <a:pt x="334844" y="240058"/>
                  </a:lnTo>
                  <a:lnTo>
                    <a:pt x="362899" y="208620"/>
                  </a:lnTo>
                  <a:lnTo>
                    <a:pt x="391790" y="179149"/>
                  </a:lnTo>
                  <a:lnTo>
                    <a:pt x="421483" y="151702"/>
                  </a:lnTo>
                  <a:lnTo>
                    <a:pt x="451943" y="126339"/>
                  </a:lnTo>
                  <a:lnTo>
                    <a:pt x="483135" y="103116"/>
                  </a:lnTo>
                  <a:lnTo>
                    <a:pt x="515024" y="82092"/>
                  </a:lnTo>
                  <a:lnTo>
                    <a:pt x="580754" y="46871"/>
                  </a:lnTo>
                  <a:lnTo>
                    <a:pt x="648854" y="21140"/>
                  </a:lnTo>
                  <a:lnTo>
                    <a:pt x="719043" y="5362"/>
                  </a:lnTo>
                  <a:lnTo>
                    <a:pt x="791044" y="0"/>
                  </a:lnTo>
                  <a:lnTo>
                    <a:pt x="1119085" y="0"/>
                  </a:lnTo>
                  <a:lnTo>
                    <a:pt x="1193006" y="5700"/>
                  </a:lnTo>
                  <a:lnTo>
                    <a:pt x="1265271" y="22498"/>
                  </a:lnTo>
                  <a:lnTo>
                    <a:pt x="1335526" y="49941"/>
                  </a:lnTo>
                  <a:lnTo>
                    <a:pt x="1369790" y="67513"/>
                  </a:lnTo>
                  <a:lnTo>
                    <a:pt x="1403420" y="87577"/>
                  </a:lnTo>
                  <a:lnTo>
                    <a:pt x="1436371" y="110075"/>
                  </a:lnTo>
                  <a:lnTo>
                    <a:pt x="1468600" y="134951"/>
                  </a:lnTo>
                  <a:lnTo>
                    <a:pt x="1500062" y="162149"/>
                  </a:lnTo>
                  <a:lnTo>
                    <a:pt x="1530713" y="191612"/>
                  </a:lnTo>
                  <a:lnTo>
                    <a:pt x="1560509" y="223282"/>
                  </a:lnTo>
                  <a:lnTo>
                    <a:pt x="1589407" y="257105"/>
                  </a:lnTo>
                  <a:lnTo>
                    <a:pt x="1617361" y="293022"/>
                  </a:lnTo>
                  <a:lnTo>
                    <a:pt x="1644329" y="330978"/>
                  </a:lnTo>
                  <a:lnTo>
                    <a:pt x="1670265" y="370915"/>
                  </a:lnTo>
                  <a:lnTo>
                    <a:pt x="1695125" y="412778"/>
                  </a:lnTo>
                  <a:lnTo>
                    <a:pt x="1718867" y="456509"/>
                  </a:lnTo>
                  <a:lnTo>
                    <a:pt x="1741445" y="502052"/>
                  </a:lnTo>
                  <a:lnTo>
                    <a:pt x="1762816" y="549349"/>
                  </a:lnTo>
                  <a:lnTo>
                    <a:pt x="1782935" y="598346"/>
                  </a:lnTo>
                  <a:lnTo>
                    <a:pt x="1801758" y="648984"/>
                  </a:lnTo>
                  <a:lnTo>
                    <a:pt x="1819242" y="701208"/>
                  </a:lnTo>
                  <a:lnTo>
                    <a:pt x="1835342" y="754960"/>
                  </a:lnTo>
                  <a:lnTo>
                    <a:pt x="1850014" y="810184"/>
                  </a:lnTo>
                  <a:lnTo>
                    <a:pt x="1863214" y="866824"/>
                  </a:lnTo>
                  <a:lnTo>
                    <a:pt x="1874898" y="924822"/>
                  </a:lnTo>
                  <a:lnTo>
                    <a:pt x="1885022" y="984122"/>
                  </a:lnTo>
                  <a:lnTo>
                    <a:pt x="2049043" y="984122"/>
                  </a:lnTo>
                  <a:lnTo>
                    <a:pt x="1746123" y="1312164"/>
                  </a:lnTo>
                  <a:lnTo>
                    <a:pt x="1392961" y="984122"/>
                  </a:lnTo>
                  <a:lnTo>
                    <a:pt x="1556981" y="984122"/>
                  </a:lnTo>
                  <a:lnTo>
                    <a:pt x="1546783" y="924443"/>
                  </a:lnTo>
                  <a:lnTo>
                    <a:pt x="1534980" y="865998"/>
                  </a:lnTo>
                  <a:lnTo>
                    <a:pt x="1521615" y="808854"/>
                  </a:lnTo>
                  <a:lnTo>
                    <a:pt x="1506729" y="753079"/>
                  </a:lnTo>
                  <a:lnTo>
                    <a:pt x="1490367" y="698740"/>
                  </a:lnTo>
                  <a:lnTo>
                    <a:pt x="1472569" y="645904"/>
                  </a:lnTo>
                  <a:lnTo>
                    <a:pt x="1453378" y="594639"/>
                  </a:lnTo>
                  <a:lnTo>
                    <a:pt x="1432837" y="545011"/>
                  </a:lnTo>
                  <a:lnTo>
                    <a:pt x="1410988" y="497087"/>
                  </a:lnTo>
                  <a:lnTo>
                    <a:pt x="1387873" y="450936"/>
                  </a:lnTo>
                  <a:lnTo>
                    <a:pt x="1363534" y="406624"/>
                  </a:lnTo>
                  <a:lnTo>
                    <a:pt x="1338014" y="364218"/>
                  </a:lnTo>
                  <a:lnTo>
                    <a:pt x="1311356" y="323786"/>
                  </a:lnTo>
                  <a:lnTo>
                    <a:pt x="1283601" y="285394"/>
                  </a:lnTo>
                  <a:lnTo>
                    <a:pt x="1254792" y="249111"/>
                  </a:lnTo>
                  <a:lnTo>
                    <a:pt x="1224971" y="215003"/>
                  </a:lnTo>
                  <a:lnTo>
                    <a:pt x="1194181" y="183137"/>
                  </a:lnTo>
                  <a:lnTo>
                    <a:pt x="1162464" y="153581"/>
                  </a:lnTo>
                  <a:lnTo>
                    <a:pt x="1129862" y="126402"/>
                  </a:lnTo>
                  <a:lnTo>
                    <a:pt x="1096418" y="101667"/>
                  </a:lnTo>
                  <a:lnTo>
                    <a:pt x="1062174" y="79443"/>
                  </a:lnTo>
                  <a:lnTo>
                    <a:pt x="1027172" y="59798"/>
                  </a:lnTo>
                  <a:lnTo>
                    <a:pt x="991455" y="42798"/>
                  </a:lnTo>
                  <a:lnTo>
                    <a:pt x="955065" y="28511"/>
                  </a:lnTo>
                </a:path>
              </a:pathLst>
            </a:custGeom>
            <a:ln w="12192">
              <a:solidFill>
                <a:srgbClr val="2E528F"/>
              </a:solidFill>
            </a:ln>
          </p:spPr>
          <p:txBody>
            <a:bodyPr wrap="square" lIns="0" tIns="0" rIns="0" bIns="0" rtlCol="0"/>
            <a:lstStyle/>
            <a:p>
              <a:endParaRPr/>
            </a:p>
          </p:txBody>
        </p:sp>
        <p:sp>
          <p:nvSpPr>
            <p:cNvPr id="26" name="object 26"/>
            <p:cNvSpPr/>
            <p:nvPr/>
          </p:nvSpPr>
          <p:spPr>
            <a:xfrm>
              <a:off x="4488915" y="2362200"/>
              <a:ext cx="1094105" cy="1312545"/>
            </a:xfrm>
            <a:custGeom>
              <a:avLst/>
              <a:gdLst/>
              <a:ahLst/>
              <a:cxnLst/>
              <a:rect l="l" t="t" r="r" b="b"/>
              <a:pathLst>
                <a:path w="1094104" h="1312545">
                  <a:moveTo>
                    <a:pt x="492061" y="328041"/>
                  </a:moveTo>
                  <a:lnTo>
                    <a:pt x="164020" y="328041"/>
                  </a:lnTo>
                  <a:lnTo>
                    <a:pt x="174213" y="387720"/>
                  </a:lnTo>
                  <a:lnTo>
                    <a:pt x="185795" y="445297"/>
                  </a:lnTo>
                  <a:lnTo>
                    <a:pt x="198936" y="501792"/>
                  </a:lnTo>
                  <a:lnTo>
                    <a:pt x="213517" y="556803"/>
                  </a:lnTo>
                  <a:lnTo>
                    <a:pt x="229493" y="610283"/>
                  </a:lnTo>
                  <a:lnTo>
                    <a:pt x="246818" y="662184"/>
                  </a:lnTo>
                  <a:lnTo>
                    <a:pt x="265447" y="712459"/>
                  </a:lnTo>
                  <a:lnTo>
                    <a:pt x="285334" y="761062"/>
                  </a:lnTo>
                  <a:lnTo>
                    <a:pt x="306433" y="807946"/>
                  </a:lnTo>
                  <a:lnTo>
                    <a:pt x="328698" y="853062"/>
                  </a:lnTo>
                  <a:lnTo>
                    <a:pt x="352083" y="896365"/>
                  </a:lnTo>
                  <a:lnTo>
                    <a:pt x="376544" y="937808"/>
                  </a:lnTo>
                  <a:lnTo>
                    <a:pt x="402033" y="977343"/>
                  </a:lnTo>
                  <a:lnTo>
                    <a:pt x="428506" y="1014923"/>
                  </a:lnTo>
                  <a:lnTo>
                    <a:pt x="455916" y="1050502"/>
                  </a:lnTo>
                  <a:lnTo>
                    <a:pt x="484217" y="1084032"/>
                  </a:lnTo>
                  <a:lnTo>
                    <a:pt x="513365" y="1115466"/>
                  </a:lnTo>
                  <a:lnTo>
                    <a:pt x="543313" y="1144757"/>
                  </a:lnTo>
                  <a:lnTo>
                    <a:pt x="574016" y="1171859"/>
                  </a:lnTo>
                  <a:lnTo>
                    <a:pt x="605427" y="1196724"/>
                  </a:lnTo>
                  <a:lnTo>
                    <a:pt x="637501" y="1219306"/>
                  </a:lnTo>
                  <a:lnTo>
                    <a:pt x="670193" y="1239556"/>
                  </a:lnTo>
                  <a:lnTo>
                    <a:pt x="737244" y="1272877"/>
                  </a:lnTo>
                  <a:lnTo>
                    <a:pt x="806215" y="1296311"/>
                  </a:lnTo>
                  <a:lnTo>
                    <a:pt x="876740" y="1309482"/>
                  </a:lnTo>
                  <a:lnTo>
                    <a:pt x="912471" y="1312101"/>
                  </a:lnTo>
                  <a:lnTo>
                    <a:pt x="948453" y="1312013"/>
                  </a:lnTo>
                  <a:lnTo>
                    <a:pt x="984640" y="1309171"/>
                  </a:lnTo>
                  <a:lnTo>
                    <a:pt x="1020987" y="1303528"/>
                  </a:lnTo>
                  <a:lnTo>
                    <a:pt x="1057448" y="1295038"/>
                  </a:lnTo>
                  <a:lnTo>
                    <a:pt x="1093977" y="1283652"/>
                  </a:lnTo>
                  <a:lnTo>
                    <a:pt x="1057586" y="1269365"/>
                  </a:lnTo>
                  <a:lnTo>
                    <a:pt x="1021868" y="1252365"/>
                  </a:lnTo>
                  <a:lnTo>
                    <a:pt x="986865" y="1232720"/>
                  </a:lnTo>
                  <a:lnTo>
                    <a:pt x="952620" y="1210496"/>
                  </a:lnTo>
                  <a:lnTo>
                    <a:pt x="919175" y="1185761"/>
                  </a:lnTo>
                  <a:lnTo>
                    <a:pt x="886573" y="1158582"/>
                  </a:lnTo>
                  <a:lnTo>
                    <a:pt x="854855" y="1129026"/>
                  </a:lnTo>
                  <a:lnTo>
                    <a:pt x="824065" y="1097160"/>
                  </a:lnTo>
                  <a:lnTo>
                    <a:pt x="794245" y="1063052"/>
                  </a:lnTo>
                  <a:lnTo>
                    <a:pt x="765436" y="1026769"/>
                  </a:lnTo>
                  <a:lnTo>
                    <a:pt x="737681" y="988377"/>
                  </a:lnTo>
                  <a:lnTo>
                    <a:pt x="711023" y="947945"/>
                  </a:lnTo>
                  <a:lnTo>
                    <a:pt x="685504" y="905539"/>
                  </a:lnTo>
                  <a:lnTo>
                    <a:pt x="661166" y="861227"/>
                  </a:lnTo>
                  <a:lnTo>
                    <a:pt x="638051" y="815076"/>
                  </a:lnTo>
                  <a:lnTo>
                    <a:pt x="616203" y="767152"/>
                  </a:lnTo>
                  <a:lnTo>
                    <a:pt x="595662" y="717524"/>
                  </a:lnTo>
                  <a:lnTo>
                    <a:pt x="576472" y="666259"/>
                  </a:lnTo>
                  <a:lnTo>
                    <a:pt x="558674" y="613423"/>
                  </a:lnTo>
                  <a:lnTo>
                    <a:pt x="542312" y="559084"/>
                  </a:lnTo>
                  <a:lnTo>
                    <a:pt x="527427" y="503309"/>
                  </a:lnTo>
                  <a:lnTo>
                    <a:pt x="514062" y="446165"/>
                  </a:lnTo>
                  <a:lnTo>
                    <a:pt x="502199" y="387364"/>
                  </a:lnTo>
                  <a:lnTo>
                    <a:pt x="492061" y="328041"/>
                  </a:lnTo>
                  <a:close/>
                </a:path>
                <a:path w="1094104" h="1312545">
                  <a:moveTo>
                    <a:pt x="302920" y="0"/>
                  </a:moveTo>
                  <a:lnTo>
                    <a:pt x="0" y="328041"/>
                  </a:lnTo>
                  <a:lnTo>
                    <a:pt x="656081" y="328041"/>
                  </a:lnTo>
                  <a:lnTo>
                    <a:pt x="302920" y="0"/>
                  </a:lnTo>
                  <a:close/>
                </a:path>
              </a:pathLst>
            </a:custGeom>
            <a:solidFill>
              <a:srgbClr val="4471C4"/>
            </a:solidFill>
          </p:spPr>
          <p:txBody>
            <a:bodyPr wrap="square" lIns="0" tIns="0" rIns="0" bIns="0" rtlCol="0"/>
            <a:lstStyle/>
            <a:p>
              <a:endParaRPr/>
            </a:p>
          </p:txBody>
        </p:sp>
        <p:sp>
          <p:nvSpPr>
            <p:cNvPr id="27" name="object 27"/>
            <p:cNvSpPr/>
            <p:nvPr/>
          </p:nvSpPr>
          <p:spPr>
            <a:xfrm>
              <a:off x="5418868" y="2362200"/>
              <a:ext cx="1119505" cy="1312545"/>
            </a:xfrm>
            <a:custGeom>
              <a:avLst/>
              <a:gdLst/>
              <a:ahLst/>
              <a:cxnLst/>
              <a:rect l="l" t="t" r="r" b="b"/>
              <a:pathLst>
                <a:path w="1119504" h="1312545">
                  <a:moveTo>
                    <a:pt x="1119085" y="0"/>
                  </a:moveTo>
                  <a:lnTo>
                    <a:pt x="791057" y="0"/>
                  </a:lnTo>
                  <a:lnTo>
                    <a:pt x="790243" y="60063"/>
                  </a:lnTo>
                  <a:lnTo>
                    <a:pt x="787824" y="119433"/>
                  </a:lnTo>
                  <a:lnTo>
                    <a:pt x="783836" y="178052"/>
                  </a:lnTo>
                  <a:lnTo>
                    <a:pt x="778312" y="235862"/>
                  </a:lnTo>
                  <a:lnTo>
                    <a:pt x="771288" y="292806"/>
                  </a:lnTo>
                  <a:lnTo>
                    <a:pt x="762799" y="348824"/>
                  </a:lnTo>
                  <a:lnTo>
                    <a:pt x="752880" y="403860"/>
                  </a:lnTo>
                  <a:lnTo>
                    <a:pt x="741565" y="457856"/>
                  </a:lnTo>
                  <a:lnTo>
                    <a:pt x="728891" y="510753"/>
                  </a:lnTo>
                  <a:lnTo>
                    <a:pt x="714890" y="562493"/>
                  </a:lnTo>
                  <a:lnTo>
                    <a:pt x="699599" y="613019"/>
                  </a:lnTo>
                  <a:lnTo>
                    <a:pt x="683053" y="662273"/>
                  </a:lnTo>
                  <a:lnTo>
                    <a:pt x="665285" y="710197"/>
                  </a:lnTo>
                  <a:lnTo>
                    <a:pt x="646332" y="756733"/>
                  </a:lnTo>
                  <a:lnTo>
                    <a:pt x="626228" y="801823"/>
                  </a:lnTo>
                  <a:lnTo>
                    <a:pt x="605007" y="845410"/>
                  </a:lnTo>
                  <a:lnTo>
                    <a:pt x="582706" y="887434"/>
                  </a:lnTo>
                  <a:lnTo>
                    <a:pt x="559358" y="927839"/>
                  </a:lnTo>
                  <a:lnTo>
                    <a:pt x="534999" y="966567"/>
                  </a:lnTo>
                  <a:lnTo>
                    <a:pt x="509664" y="1003559"/>
                  </a:lnTo>
                  <a:lnTo>
                    <a:pt x="483387" y="1038757"/>
                  </a:lnTo>
                  <a:lnTo>
                    <a:pt x="456204" y="1072105"/>
                  </a:lnTo>
                  <a:lnTo>
                    <a:pt x="428149" y="1103543"/>
                  </a:lnTo>
                  <a:lnTo>
                    <a:pt x="399257" y="1133014"/>
                  </a:lnTo>
                  <a:lnTo>
                    <a:pt x="369564" y="1160461"/>
                  </a:lnTo>
                  <a:lnTo>
                    <a:pt x="339103" y="1185824"/>
                  </a:lnTo>
                  <a:lnTo>
                    <a:pt x="307911" y="1209047"/>
                  </a:lnTo>
                  <a:lnTo>
                    <a:pt x="276021" y="1230071"/>
                  </a:lnTo>
                  <a:lnTo>
                    <a:pt x="210291" y="1265292"/>
                  </a:lnTo>
                  <a:lnTo>
                    <a:pt x="142191" y="1291023"/>
                  </a:lnTo>
                  <a:lnTo>
                    <a:pt x="72001" y="1306801"/>
                  </a:lnTo>
                  <a:lnTo>
                    <a:pt x="0" y="1312164"/>
                  </a:lnTo>
                  <a:lnTo>
                    <a:pt x="328041" y="1312164"/>
                  </a:lnTo>
                  <a:lnTo>
                    <a:pt x="400041" y="1306801"/>
                  </a:lnTo>
                  <a:lnTo>
                    <a:pt x="470231" y="1291023"/>
                  </a:lnTo>
                  <a:lnTo>
                    <a:pt x="538331" y="1265292"/>
                  </a:lnTo>
                  <a:lnTo>
                    <a:pt x="604061" y="1230071"/>
                  </a:lnTo>
                  <a:lnTo>
                    <a:pt x="635950" y="1209047"/>
                  </a:lnTo>
                  <a:lnTo>
                    <a:pt x="667142" y="1185824"/>
                  </a:lnTo>
                  <a:lnTo>
                    <a:pt x="697602" y="1160461"/>
                  </a:lnTo>
                  <a:lnTo>
                    <a:pt x="727295" y="1133014"/>
                  </a:lnTo>
                  <a:lnTo>
                    <a:pt x="756186" y="1103543"/>
                  </a:lnTo>
                  <a:lnTo>
                    <a:pt x="784241" y="1072105"/>
                  </a:lnTo>
                  <a:lnTo>
                    <a:pt x="811424" y="1038757"/>
                  </a:lnTo>
                  <a:lnTo>
                    <a:pt x="837700" y="1003559"/>
                  </a:lnTo>
                  <a:lnTo>
                    <a:pt x="863035" y="966567"/>
                  </a:lnTo>
                  <a:lnTo>
                    <a:pt x="887393" y="927839"/>
                  </a:lnTo>
                  <a:lnTo>
                    <a:pt x="910740" y="887434"/>
                  </a:lnTo>
                  <a:lnTo>
                    <a:pt x="933041" y="845410"/>
                  </a:lnTo>
                  <a:lnTo>
                    <a:pt x="954261" y="801823"/>
                  </a:lnTo>
                  <a:lnTo>
                    <a:pt x="974364" y="756733"/>
                  </a:lnTo>
                  <a:lnTo>
                    <a:pt x="993317" y="710197"/>
                  </a:lnTo>
                  <a:lnTo>
                    <a:pt x="1011084" y="662273"/>
                  </a:lnTo>
                  <a:lnTo>
                    <a:pt x="1027630" y="613019"/>
                  </a:lnTo>
                  <a:lnTo>
                    <a:pt x="1042921" y="562493"/>
                  </a:lnTo>
                  <a:lnTo>
                    <a:pt x="1056921" y="510753"/>
                  </a:lnTo>
                  <a:lnTo>
                    <a:pt x="1069595" y="457856"/>
                  </a:lnTo>
                  <a:lnTo>
                    <a:pt x="1080910" y="403860"/>
                  </a:lnTo>
                  <a:lnTo>
                    <a:pt x="1090828" y="348824"/>
                  </a:lnTo>
                  <a:lnTo>
                    <a:pt x="1099317" y="292806"/>
                  </a:lnTo>
                  <a:lnTo>
                    <a:pt x="1106341" y="235862"/>
                  </a:lnTo>
                  <a:lnTo>
                    <a:pt x="1111864" y="178052"/>
                  </a:lnTo>
                  <a:lnTo>
                    <a:pt x="1115853" y="119433"/>
                  </a:lnTo>
                  <a:lnTo>
                    <a:pt x="1118271" y="60063"/>
                  </a:lnTo>
                  <a:lnTo>
                    <a:pt x="1119085" y="0"/>
                  </a:lnTo>
                  <a:close/>
                </a:path>
              </a:pathLst>
            </a:custGeom>
            <a:solidFill>
              <a:srgbClr val="375C9E"/>
            </a:solidFill>
          </p:spPr>
          <p:txBody>
            <a:bodyPr wrap="square" lIns="0" tIns="0" rIns="0" bIns="0" rtlCol="0"/>
            <a:lstStyle/>
            <a:p>
              <a:endParaRPr/>
            </a:p>
          </p:txBody>
        </p:sp>
        <p:sp>
          <p:nvSpPr>
            <p:cNvPr id="28" name="object 28"/>
            <p:cNvSpPr/>
            <p:nvPr/>
          </p:nvSpPr>
          <p:spPr>
            <a:xfrm>
              <a:off x="4488911" y="2362200"/>
              <a:ext cx="2049145" cy="1312545"/>
            </a:xfrm>
            <a:custGeom>
              <a:avLst/>
              <a:gdLst/>
              <a:ahLst/>
              <a:cxnLst/>
              <a:rect l="l" t="t" r="r" b="b"/>
              <a:pathLst>
                <a:path w="2049145" h="1312545">
                  <a:moveTo>
                    <a:pt x="929957" y="1312164"/>
                  </a:moveTo>
                  <a:lnTo>
                    <a:pt x="1001958" y="1306801"/>
                  </a:lnTo>
                  <a:lnTo>
                    <a:pt x="1072148" y="1291023"/>
                  </a:lnTo>
                  <a:lnTo>
                    <a:pt x="1140248" y="1265292"/>
                  </a:lnTo>
                  <a:lnTo>
                    <a:pt x="1205979" y="1230071"/>
                  </a:lnTo>
                  <a:lnTo>
                    <a:pt x="1237869" y="1209047"/>
                  </a:lnTo>
                  <a:lnTo>
                    <a:pt x="1269061" y="1185824"/>
                  </a:lnTo>
                  <a:lnTo>
                    <a:pt x="1299521" y="1160461"/>
                  </a:lnTo>
                  <a:lnTo>
                    <a:pt x="1329215" y="1133014"/>
                  </a:lnTo>
                  <a:lnTo>
                    <a:pt x="1358107" y="1103543"/>
                  </a:lnTo>
                  <a:lnTo>
                    <a:pt x="1386162" y="1072105"/>
                  </a:lnTo>
                  <a:lnTo>
                    <a:pt x="1413345" y="1038757"/>
                  </a:lnTo>
                  <a:lnTo>
                    <a:pt x="1439622" y="1003559"/>
                  </a:lnTo>
                  <a:lnTo>
                    <a:pt x="1464957" y="966567"/>
                  </a:lnTo>
                  <a:lnTo>
                    <a:pt x="1489316" y="927839"/>
                  </a:lnTo>
                  <a:lnTo>
                    <a:pt x="1512663" y="887434"/>
                  </a:lnTo>
                  <a:lnTo>
                    <a:pt x="1534965" y="845410"/>
                  </a:lnTo>
                  <a:lnTo>
                    <a:pt x="1556185" y="801823"/>
                  </a:lnTo>
                  <a:lnTo>
                    <a:pt x="1576289" y="756733"/>
                  </a:lnTo>
                  <a:lnTo>
                    <a:pt x="1595243" y="710197"/>
                  </a:lnTo>
                  <a:lnTo>
                    <a:pt x="1613010" y="662273"/>
                  </a:lnTo>
                  <a:lnTo>
                    <a:pt x="1629557" y="613019"/>
                  </a:lnTo>
                  <a:lnTo>
                    <a:pt x="1644848" y="562493"/>
                  </a:lnTo>
                  <a:lnTo>
                    <a:pt x="1658848" y="510753"/>
                  </a:lnTo>
                  <a:lnTo>
                    <a:pt x="1671523" y="457856"/>
                  </a:lnTo>
                  <a:lnTo>
                    <a:pt x="1682837" y="403860"/>
                  </a:lnTo>
                  <a:lnTo>
                    <a:pt x="1692757" y="348824"/>
                  </a:lnTo>
                  <a:lnTo>
                    <a:pt x="1701246" y="292806"/>
                  </a:lnTo>
                  <a:lnTo>
                    <a:pt x="1708269" y="235862"/>
                  </a:lnTo>
                  <a:lnTo>
                    <a:pt x="1713793" y="178052"/>
                  </a:lnTo>
                  <a:lnTo>
                    <a:pt x="1717782" y="119433"/>
                  </a:lnTo>
                  <a:lnTo>
                    <a:pt x="1720201" y="60063"/>
                  </a:lnTo>
                  <a:lnTo>
                    <a:pt x="1721015" y="0"/>
                  </a:lnTo>
                  <a:lnTo>
                    <a:pt x="2049043" y="0"/>
                  </a:lnTo>
                  <a:lnTo>
                    <a:pt x="2048229" y="60063"/>
                  </a:lnTo>
                  <a:lnTo>
                    <a:pt x="2045810" y="119433"/>
                  </a:lnTo>
                  <a:lnTo>
                    <a:pt x="2041822" y="178052"/>
                  </a:lnTo>
                  <a:lnTo>
                    <a:pt x="2036298" y="235862"/>
                  </a:lnTo>
                  <a:lnTo>
                    <a:pt x="2029275" y="292806"/>
                  </a:lnTo>
                  <a:lnTo>
                    <a:pt x="2020786" y="348824"/>
                  </a:lnTo>
                  <a:lnTo>
                    <a:pt x="2010867" y="403860"/>
                  </a:lnTo>
                  <a:lnTo>
                    <a:pt x="1999553" y="457856"/>
                  </a:lnTo>
                  <a:lnTo>
                    <a:pt x="1986878" y="510753"/>
                  </a:lnTo>
                  <a:lnTo>
                    <a:pt x="1972878" y="562493"/>
                  </a:lnTo>
                  <a:lnTo>
                    <a:pt x="1957588" y="613019"/>
                  </a:lnTo>
                  <a:lnTo>
                    <a:pt x="1941042" y="662273"/>
                  </a:lnTo>
                  <a:lnTo>
                    <a:pt x="1923275" y="710197"/>
                  </a:lnTo>
                  <a:lnTo>
                    <a:pt x="1904322" y="756733"/>
                  </a:lnTo>
                  <a:lnTo>
                    <a:pt x="1884218" y="801823"/>
                  </a:lnTo>
                  <a:lnTo>
                    <a:pt x="1862998" y="845410"/>
                  </a:lnTo>
                  <a:lnTo>
                    <a:pt x="1840698" y="887434"/>
                  </a:lnTo>
                  <a:lnTo>
                    <a:pt x="1817350" y="927839"/>
                  </a:lnTo>
                  <a:lnTo>
                    <a:pt x="1792992" y="966567"/>
                  </a:lnTo>
                  <a:lnTo>
                    <a:pt x="1767657" y="1003559"/>
                  </a:lnTo>
                  <a:lnTo>
                    <a:pt x="1741381" y="1038757"/>
                  </a:lnTo>
                  <a:lnTo>
                    <a:pt x="1714198" y="1072105"/>
                  </a:lnTo>
                  <a:lnTo>
                    <a:pt x="1686144" y="1103543"/>
                  </a:lnTo>
                  <a:lnTo>
                    <a:pt x="1657253" y="1133014"/>
                  </a:lnTo>
                  <a:lnTo>
                    <a:pt x="1627560" y="1160461"/>
                  </a:lnTo>
                  <a:lnTo>
                    <a:pt x="1597100" y="1185824"/>
                  </a:lnTo>
                  <a:lnTo>
                    <a:pt x="1565908" y="1209047"/>
                  </a:lnTo>
                  <a:lnTo>
                    <a:pt x="1534018" y="1230071"/>
                  </a:lnTo>
                  <a:lnTo>
                    <a:pt x="1468288" y="1265292"/>
                  </a:lnTo>
                  <a:lnTo>
                    <a:pt x="1400189" y="1291023"/>
                  </a:lnTo>
                  <a:lnTo>
                    <a:pt x="1329999" y="1306801"/>
                  </a:lnTo>
                  <a:lnTo>
                    <a:pt x="1257998" y="1312164"/>
                  </a:lnTo>
                  <a:lnTo>
                    <a:pt x="929957" y="1312164"/>
                  </a:lnTo>
                  <a:lnTo>
                    <a:pt x="856036" y="1306463"/>
                  </a:lnTo>
                  <a:lnTo>
                    <a:pt x="783772" y="1289665"/>
                  </a:lnTo>
                  <a:lnTo>
                    <a:pt x="713516" y="1262222"/>
                  </a:lnTo>
                  <a:lnTo>
                    <a:pt x="679252" y="1244650"/>
                  </a:lnTo>
                  <a:lnTo>
                    <a:pt x="645622" y="1224586"/>
                  </a:lnTo>
                  <a:lnTo>
                    <a:pt x="612671" y="1202088"/>
                  </a:lnTo>
                  <a:lnTo>
                    <a:pt x="580442" y="1177212"/>
                  </a:lnTo>
                  <a:lnTo>
                    <a:pt x="548980" y="1150014"/>
                  </a:lnTo>
                  <a:lnTo>
                    <a:pt x="518329" y="1120551"/>
                  </a:lnTo>
                  <a:lnTo>
                    <a:pt x="488533" y="1088881"/>
                  </a:lnTo>
                  <a:lnTo>
                    <a:pt x="459636" y="1055058"/>
                  </a:lnTo>
                  <a:lnTo>
                    <a:pt x="431681" y="1019141"/>
                  </a:lnTo>
                  <a:lnTo>
                    <a:pt x="404714" y="981185"/>
                  </a:lnTo>
                  <a:lnTo>
                    <a:pt x="378778" y="941248"/>
                  </a:lnTo>
                  <a:lnTo>
                    <a:pt x="353917" y="899385"/>
                  </a:lnTo>
                  <a:lnTo>
                    <a:pt x="330175" y="855654"/>
                  </a:lnTo>
                  <a:lnTo>
                    <a:pt x="307597" y="810111"/>
                  </a:lnTo>
                  <a:lnTo>
                    <a:pt x="286227" y="762814"/>
                  </a:lnTo>
                  <a:lnTo>
                    <a:pt x="266107" y="713817"/>
                  </a:lnTo>
                  <a:lnTo>
                    <a:pt x="247284" y="663179"/>
                  </a:lnTo>
                  <a:lnTo>
                    <a:pt x="229800" y="610955"/>
                  </a:lnTo>
                  <a:lnTo>
                    <a:pt x="213700" y="557203"/>
                  </a:lnTo>
                  <a:lnTo>
                    <a:pt x="199028" y="501979"/>
                  </a:lnTo>
                  <a:lnTo>
                    <a:pt x="185828" y="445339"/>
                  </a:lnTo>
                  <a:lnTo>
                    <a:pt x="174144" y="387341"/>
                  </a:lnTo>
                  <a:lnTo>
                    <a:pt x="164020" y="328041"/>
                  </a:lnTo>
                  <a:lnTo>
                    <a:pt x="0" y="328041"/>
                  </a:lnTo>
                  <a:lnTo>
                    <a:pt x="302920" y="0"/>
                  </a:lnTo>
                  <a:lnTo>
                    <a:pt x="656082" y="328041"/>
                  </a:lnTo>
                  <a:lnTo>
                    <a:pt x="492061" y="328041"/>
                  </a:lnTo>
                  <a:lnTo>
                    <a:pt x="502260" y="387720"/>
                  </a:lnTo>
                  <a:lnTo>
                    <a:pt x="514063" y="446165"/>
                  </a:lnTo>
                  <a:lnTo>
                    <a:pt x="527428" y="503309"/>
                  </a:lnTo>
                  <a:lnTo>
                    <a:pt x="542313" y="559084"/>
                  </a:lnTo>
                  <a:lnTo>
                    <a:pt x="558676" y="613423"/>
                  </a:lnTo>
                  <a:lnTo>
                    <a:pt x="576474" y="666259"/>
                  </a:lnTo>
                  <a:lnTo>
                    <a:pt x="595664" y="717524"/>
                  </a:lnTo>
                  <a:lnTo>
                    <a:pt x="616205" y="767152"/>
                  </a:lnTo>
                  <a:lnTo>
                    <a:pt x="638055" y="815076"/>
                  </a:lnTo>
                  <a:lnTo>
                    <a:pt x="661170" y="861227"/>
                  </a:lnTo>
                  <a:lnTo>
                    <a:pt x="685508" y="905539"/>
                  </a:lnTo>
                  <a:lnTo>
                    <a:pt x="711028" y="947945"/>
                  </a:lnTo>
                  <a:lnTo>
                    <a:pt x="737686" y="988377"/>
                  </a:lnTo>
                  <a:lnTo>
                    <a:pt x="765441" y="1026769"/>
                  </a:lnTo>
                  <a:lnTo>
                    <a:pt x="794250" y="1063052"/>
                  </a:lnTo>
                  <a:lnTo>
                    <a:pt x="824071" y="1097160"/>
                  </a:lnTo>
                  <a:lnTo>
                    <a:pt x="854861" y="1129026"/>
                  </a:lnTo>
                  <a:lnTo>
                    <a:pt x="886578" y="1158582"/>
                  </a:lnTo>
                  <a:lnTo>
                    <a:pt x="919180" y="1185761"/>
                  </a:lnTo>
                  <a:lnTo>
                    <a:pt x="952624" y="1210496"/>
                  </a:lnTo>
                  <a:lnTo>
                    <a:pt x="986868" y="1232720"/>
                  </a:lnTo>
                  <a:lnTo>
                    <a:pt x="1021870" y="1252365"/>
                  </a:lnTo>
                  <a:lnTo>
                    <a:pt x="1057587" y="1269365"/>
                  </a:lnTo>
                  <a:lnTo>
                    <a:pt x="1093978" y="1283652"/>
                  </a:lnTo>
                </a:path>
              </a:pathLst>
            </a:custGeom>
            <a:ln w="12192">
              <a:solidFill>
                <a:srgbClr val="2E528F"/>
              </a:solidFill>
            </a:ln>
          </p:spPr>
          <p:txBody>
            <a:bodyPr wrap="square" lIns="0" tIns="0" rIns="0" bIns="0" rtlCol="0"/>
            <a:lstStyle/>
            <a:p>
              <a:endParaRPr/>
            </a:p>
          </p:txBody>
        </p:sp>
      </p:grpSp>
      <p:grpSp>
        <p:nvGrpSpPr>
          <p:cNvPr id="35" name="Group 34" descr="Daily long-term medications. Comparisons of uninfected (n = 47613) and HIV-infected (n = 16324). Under age 40 uninfected take 3 medications while HIV-infected take 6. The 40-50 years old uninfected take 4 medications while HIV-infected take 6. The 51-60 years old uninfected take 5 medications while HIV-infected take 7">
            <a:extLst>
              <a:ext uri="{FF2B5EF4-FFF2-40B4-BE49-F238E27FC236}">
                <a16:creationId xmlns:a16="http://schemas.microsoft.com/office/drawing/2014/main" id="{3BDD76AD-D677-4BBE-91F5-4628CBD5FCC9}"/>
              </a:ext>
            </a:extLst>
          </p:cNvPr>
          <p:cNvGrpSpPr/>
          <p:nvPr/>
        </p:nvGrpSpPr>
        <p:grpSpPr>
          <a:xfrm>
            <a:off x="3718559" y="3264408"/>
            <a:ext cx="3218687" cy="2628899"/>
            <a:chOff x="3718559" y="3264408"/>
            <a:chExt cx="3218687" cy="2628899"/>
          </a:xfrm>
        </p:grpSpPr>
        <p:sp>
          <p:nvSpPr>
            <p:cNvPr id="5" name="object 5"/>
            <p:cNvSpPr/>
            <p:nvPr/>
          </p:nvSpPr>
          <p:spPr>
            <a:xfrm>
              <a:off x="3718559" y="3264408"/>
              <a:ext cx="3218687" cy="2628899"/>
            </a:xfrm>
            <a:prstGeom prst="rect">
              <a:avLst/>
            </a:prstGeom>
            <a:blipFill>
              <a:blip r:embed="rId4" cstate="print"/>
              <a:stretch>
                <a:fillRect/>
              </a:stretch>
            </a:blipFill>
          </p:spPr>
          <p:txBody>
            <a:bodyPr wrap="square" lIns="0" tIns="0" rIns="0" bIns="0" rtlCol="0"/>
            <a:lstStyle/>
            <a:p>
              <a:endParaRPr/>
            </a:p>
          </p:txBody>
        </p:sp>
        <p:sp>
          <p:nvSpPr>
            <p:cNvPr id="30" name="object 30"/>
            <p:cNvSpPr/>
            <p:nvPr/>
          </p:nvSpPr>
          <p:spPr>
            <a:xfrm>
              <a:off x="4102608" y="3316223"/>
              <a:ext cx="586739" cy="499871"/>
            </a:xfrm>
            <a:prstGeom prst="rect">
              <a:avLst/>
            </a:prstGeom>
            <a:blipFill>
              <a:blip r:embed="rId5" cstate="print"/>
              <a:stretch>
                <a:fillRect/>
              </a:stretch>
            </a:blipFill>
          </p:spPr>
          <p:txBody>
            <a:bodyPr wrap="square" lIns="0" tIns="0" rIns="0" bIns="0" rtlCol="0"/>
            <a:lstStyle/>
            <a:p>
              <a:endParaRPr/>
            </a:p>
          </p:txBody>
        </p:sp>
      </p:grpSp>
      <p:sp>
        <p:nvSpPr>
          <p:cNvPr id="31" name="object 31"/>
          <p:cNvSpPr txBox="1"/>
          <p:nvPr/>
        </p:nvSpPr>
        <p:spPr>
          <a:xfrm>
            <a:off x="691451" y="5892656"/>
            <a:ext cx="10537825" cy="360680"/>
          </a:xfrm>
          <a:prstGeom prst="rect">
            <a:avLst/>
          </a:prstGeom>
        </p:spPr>
        <p:txBody>
          <a:bodyPr vert="horz" wrap="square" lIns="0" tIns="0" rIns="0" bIns="0" rtlCol="0">
            <a:spAutoFit/>
          </a:bodyPr>
          <a:lstStyle/>
          <a:p>
            <a:pPr marL="12700">
              <a:lnSpc>
                <a:spcPts val="1240"/>
              </a:lnSpc>
            </a:pPr>
            <a:r>
              <a:rPr sz="1200" i="1" spc="-10" dirty="0">
                <a:latin typeface="Calibri"/>
                <a:cs typeface="Calibri"/>
              </a:rPr>
              <a:t>Edelman </a:t>
            </a:r>
            <a:r>
              <a:rPr sz="1200" i="1" spc="-5" dirty="0">
                <a:latin typeface="Calibri"/>
                <a:cs typeface="Calibri"/>
              </a:rPr>
              <a:t>EJ. Drugs Aging, </a:t>
            </a:r>
            <a:r>
              <a:rPr sz="1200" i="1" dirty="0">
                <a:latin typeface="Calibri"/>
                <a:cs typeface="Calibri"/>
              </a:rPr>
              <a:t>2013. </a:t>
            </a:r>
            <a:r>
              <a:rPr sz="1200" i="1" spc="-5" dirty="0">
                <a:latin typeface="Calibri"/>
                <a:cs typeface="Calibri"/>
              </a:rPr>
              <a:t>Canet G, et al. </a:t>
            </a:r>
            <a:r>
              <a:rPr sz="1200" i="1" spc="-10" dirty="0">
                <a:latin typeface="Calibri"/>
                <a:cs typeface="Calibri"/>
              </a:rPr>
              <a:t>Front </a:t>
            </a:r>
            <a:r>
              <a:rPr sz="1200" i="1" spc="-5" dirty="0">
                <a:latin typeface="Calibri"/>
                <a:cs typeface="Calibri"/>
              </a:rPr>
              <a:t>Cell Neurosci, </a:t>
            </a:r>
            <a:r>
              <a:rPr sz="1200" i="1" dirty="0">
                <a:latin typeface="Calibri"/>
                <a:cs typeface="Calibri"/>
              </a:rPr>
              <a:t>2018. </a:t>
            </a:r>
            <a:r>
              <a:rPr sz="1200" i="1" spc="-10" dirty="0">
                <a:latin typeface="Calibri"/>
                <a:cs typeface="Calibri"/>
              </a:rPr>
              <a:t>Pence </a:t>
            </a:r>
            <a:r>
              <a:rPr sz="1200" i="1" spc="-45" dirty="0">
                <a:latin typeface="Calibri"/>
                <a:cs typeface="Calibri"/>
              </a:rPr>
              <a:t>BW, </a:t>
            </a:r>
            <a:r>
              <a:rPr sz="1200" i="1" spc="-5" dirty="0">
                <a:latin typeface="Calibri"/>
                <a:cs typeface="Calibri"/>
              </a:rPr>
              <a:t>et al, JAIDS, </a:t>
            </a:r>
            <a:r>
              <a:rPr sz="1200" i="1" dirty="0">
                <a:latin typeface="Calibri"/>
                <a:cs typeface="Calibri"/>
              </a:rPr>
              <a:t>2006. </a:t>
            </a:r>
            <a:r>
              <a:rPr sz="1200" i="1" spc="-5" dirty="0">
                <a:latin typeface="Calibri"/>
                <a:cs typeface="Calibri"/>
              </a:rPr>
              <a:t>Galvan FH, Journal of Studies</a:t>
            </a:r>
            <a:r>
              <a:rPr sz="1200" i="1" spc="130" dirty="0">
                <a:latin typeface="Calibri"/>
                <a:cs typeface="Calibri"/>
              </a:rPr>
              <a:t> </a:t>
            </a:r>
            <a:r>
              <a:rPr sz="1200" i="1" spc="-5" dirty="0">
                <a:latin typeface="Calibri"/>
                <a:cs typeface="Calibri"/>
              </a:rPr>
              <a:t>on Alcohol, </a:t>
            </a:r>
            <a:r>
              <a:rPr sz="1200" i="1" dirty="0">
                <a:latin typeface="Calibri"/>
                <a:cs typeface="Calibri"/>
              </a:rPr>
              <a:t>2002. </a:t>
            </a:r>
            <a:r>
              <a:rPr sz="1200" i="1" spc="-5" dirty="0">
                <a:latin typeface="Calibri"/>
                <a:cs typeface="Calibri"/>
              </a:rPr>
              <a:t>Chander G, et al, HIV</a:t>
            </a:r>
            <a:endParaRPr sz="1200">
              <a:latin typeface="Calibri"/>
              <a:cs typeface="Calibri"/>
            </a:endParaRPr>
          </a:p>
          <a:p>
            <a:pPr marL="12700">
              <a:lnSpc>
                <a:spcPct val="100000"/>
              </a:lnSpc>
            </a:pPr>
            <a:r>
              <a:rPr sz="1200" i="1" dirty="0">
                <a:latin typeface="Calibri"/>
                <a:cs typeface="Calibri"/>
              </a:rPr>
              <a:t>Med, 2008. </a:t>
            </a:r>
            <a:r>
              <a:rPr sz="1200" i="1" spc="-5" dirty="0">
                <a:latin typeface="Calibri"/>
                <a:cs typeface="Calibri"/>
              </a:rPr>
              <a:t>Rabkin </a:t>
            </a:r>
            <a:r>
              <a:rPr sz="1200" i="1" dirty="0">
                <a:latin typeface="Calibri"/>
                <a:cs typeface="Calibri"/>
              </a:rPr>
              <a:t>JG </a:t>
            </a:r>
            <a:r>
              <a:rPr sz="1200" i="1" spc="-5" dirty="0">
                <a:latin typeface="Calibri"/>
                <a:cs typeface="Calibri"/>
              </a:rPr>
              <a:t>et al, </a:t>
            </a:r>
            <a:r>
              <a:rPr sz="1200" i="1" dirty="0">
                <a:latin typeface="Calibri"/>
                <a:cs typeface="Calibri"/>
              </a:rPr>
              <a:t>AIDS</a:t>
            </a:r>
            <a:r>
              <a:rPr sz="1200" i="1" spc="30" dirty="0">
                <a:latin typeface="Calibri"/>
                <a:cs typeface="Calibri"/>
              </a:rPr>
              <a:t> </a:t>
            </a:r>
            <a:r>
              <a:rPr sz="1200" i="1" dirty="0">
                <a:latin typeface="Calibri"/>
                <a:cs typeface="Calibri"/>
              </a:rPr>
              <a:t>2004.</a:t>
            </a:r>
            <a:endParaRPr sz="12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08259" y="302662"/>
            <a:ext cx="9217660" cy="837565"/>
          </a:xfrm>
          <a:prstGeom prst="rect">
            <a:avLst/>
          </a:prstGeom>
        </p:spPr>
        <p:txBody>
          <a:bodyPr vert="horz" wrap="square" lIns="0" tIns="15875" rIns="0" bIns="0" rtlCol="0">
            <a:spAutoFit/>
          </a:bodyPr>
          <a:lstStyle/>
          <a:p>
            <a:pPr marL="12700">
              <a:lnSpc>
                <a:spcPct val="100000"/>
              </a:lnSpc>
              <a:spcBef>
                <a:spcPts val="125"/>
              </a:spcBef>
            </a:pPr>
            <a:r>
              <a:rPr sz="5300" spc="15" dirty="0"/>
              <a:t>Burden </a:t>
            </a:r>
            <a:r>
              <a:rPr sz="5300" spc="10" dirty="0"/>
              <a:t>of mental</a:t>
            </a:r>
            <a:r>
              <a:rPr sz="5300" spc="-60" dirty="0"/>
              <a:t> </a:t>
            </a:r>
            <a:r>
              <a:rPr sz="5300" spc="10" dirty="0"/>
              <a:t>comorbidities</a:t>
            </a:r>
            <a:endParaRPr sz="5300"/>
          </a:p>
        </p:txBody>
      </p:sp>
      <p:graphicFrame>
        <p:nvGraphicFramePr>
          <p:cNvPr id="5" name="object 5"/>
          <p:cNvGraphicFramePr>
            <a:graphicFrameLocks noGrp="1"/>
          </p:cNvGraphicFramePr>
          <p:nvPr>
            <p:extLst>
              <p:ext uri="{D42A27DB-BD31-4B8C-83A1-F6EECF244321}">
                <p14:modId xmlns:p14="http://schemas.microsoft.com/office/powerpoint/2010/main" val="4126561497"/>
              </p:ext>
            </p:extLst>
          </p:nvPr>
        </p:nvGraphicFramePr>
        <p:xfrm>
          <a:off x="530364" y="1326960"/>
          <a:ext cx="11285219" cy="3992877"/>
        </p:xfrm>
        <a:graphic>
          <a:graphicData uri="http://schemas.openxmlformats.org/drawingml/2006/table">
            <a:tbl>
              <a:tblPr firstRow="1" bandRow="1">
                <a:tableStyleId>{2D5ABB26-0587-4C30-8999-92F81FD0307C}</a:tableStyleId>
              </a:tblPr>
              <a:tblGrid>
                <a:gridCol w="2821305">
                  <a:extLst>
                    <a:ext uri="{9D8B030D-6E8A-4147-A177-3AD203B41FA5}">
                      <a16:colId xmlns:a16="http://schemas.microsoft.com/office/drawing/2014/main" val="20000"/>
                    </a:ext>
                  </a:extLst>
                </a:gridCol>
                <a:gridCol w="2821305">
                  <a:extLst>
                    <a:ext uri="{9D8B030D-6E8A-4147-A177-3AD203B41FA5}">
                      <a16:colId xmlns:a16="http://schemas.microsoft.com/office/drawing/2014/main" val="20001"/>
                    </a:ext>
                  </a:extLst>
                </a:gridCol>
                <a:gridCol w="2821305">
                  <a:extLst>
                    <a:ext uri="{9D8B030D-6E8A-4147-A177-3AD203B41FA5}">
                      <a16:colId xmlns:a16="http://schemas.microsoft.com/office/drawing/2014/main" val="20002"/>
                    </a:ext>
                  </a:extLst>
                </a:gridCol>
                <a:gridCol w="2821304">
                  <a:extLst>
                    <a:ext uri="{9D8B030D-6E8A-4147-A177-3AD203B41FA5}">
                      <a16:colId xmlns:a16="http://schemas.microsoft.com/office/drawing/2014/main" val="20003"/>
                    </a:ext>
                  </a:extLst>
                </a:gridCol>
              </a:tblGrid>
              <a:tr h="426720">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1270" algn="ctr">
                        <a:lnSpc>
                          <a:spcPct val="100000"/>
                        </a:lnSpc>
                        <a:spcBef>
                          <a:spcPts val="350"/>
                        </a:spcBef>
                      </a:pPr>
                      <a:r>
                        <a:rPr sz="2000" b="1" dirty="0">
                          <a:solidFill>
                            <a:srgbClr val="FFFFFF"/>
                          </a:solidFill>
                          <a:latin typeface="Calibri"/>
                          <a:cs typeface="Calibri"/>
                        </a:rPr>
                        <a:t>Adults </a:t>
                      </a:r>
                      <a:r>
                        <a:rPr sz="2000" b="1" spc="-5" dirty="0">
                          <a:solidFill>
                            <a:srgbClr val="FFFFFF"/>
                          </a:solidFill>
                          <a:latin typeface="Calibri"/>
                          <a:cs typeface="Calibri"/>
                        </a:rPr>
                        <a:t>with</a:t>
                      </a:r>
                      <a:r>
                        <a:rPr sz="2000" b="1" spc="-60" dirty="0">
                          <a:solidFill>
                            <a:srgbClr val="FFFFFF"/>
                          </a:solidFill>
                          <a:latin typeface="Calibri"/>
                          <a:cs typeface="Calibri"/>
                        </a:rPr>
                        <a:t> </a:t>
                      </a:r>
                      <a:r>
                        <a:rPr sz="2000" b="1" dirty="0">
                          <a:solidFill>
                            <a:srgbClr val="FFFFFF"/>
                          </a:solidFill>
                          <a:latin typeface="Calibri"/>
                          <a:cs typeface="Calibri"/>
                        </a:rPr>
                        <a:t>HIV*</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635" algn="ctr">
                        <a:lnSpc>
                          <a:spcPct val="100000"/>
                        </a:lnSpc>
                        <a:spcBef>
                          <a:spcPts val="350"/>
                        </a:spcBef>
                      </a:pPr>
                      <a:r>
                        <a:rPr sz="2000" b="1" spc="-10" dirty="0">
                          <a:solidFill>
                            <a:srgbClr val="FFFFFF"/>
                          </a:solidFill>
                          <a:latin typeface="Calibri"/>
                          <a:cs typeface="Calibri"/>
                        </a:rPr>
                        <a:t>General </a:t>
                      </a:r>
                      <a:r>
                        <a:rPr sz="2000" b="1" dirty="0">
                          <a:solidFill>
                            <a:srgbClr val="FFFFFF"/>
                          </a:solidFill>
                          <a:latin typeface="Calibri"/>
                          <a:cs typeface="Calibri"/>
                        </a:rPr>
                        <a:t>pop </a:t>
                      </a:r>
                      <a:r>
                        <a:rPr sz="2000" b="1" spc="-5" dirty="0">
                          <a:solidFill>
                            <a:srgbClr val="FFFFFF"/>
                          </a:solidFill>
                          <a:latin typeface="Calibri"/>
                          <a:cs typeface="Calibri"/>
                        </a:rPr>
                        <a:t>in</a:t>
                      </a:r>
                      <a:r>
                        <a:rPr sz="2000" b="1" spc="-15" dirty="0">
                          <a:solidFill>
                            <a:srgbClr val="FFFFFF"/>
                          </a:solidFill>
                          <a:latin typeface="Calibri"/>
                          <a:cs typeface="Calibri"/>
                        </a:rPr>
                        <a:t> </a:t>
                      </a:r>
                      <a:r>
                        <a:rPr sz="2000" b="1" spc="-5" dirty="0">
                          <a:solidFill>
                            <a:srgbClr val="FFFFFF"/>
                          </a:solidFill>
                          <a:latin typeface="Calibri"/>
                          <a:cs typeface="Calibri"/>
                        </a:rPr>
                        <a:t>US</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gn="ctr">
                        <a:lnSpc>
                          <a:spcPct val="100000"/>
                        </a:lnSpc>
                        <a:spcBef>
                          <a:spcPts val="350"/>
                        </a:spcBef>
                      </a:pPr>
                      <a:r>
                        <a:rPr sz="2000" b="1" spc="-10" dirty="0">
                          <a:solidFill>
                            <a:srgbClr val="FFFFFF"/>
                          </a:solidFill>
                          <a:latin typeface="Calibri"/>
                          <a:cs typeface="Calibri"/>
                        </a:rPr>
                        <a:t>Difference</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731519">
                <a:tc>
                  <a:txBody>
                    <a:bodyPr/>
                    <a:lstStyle/>
                    <a:p>
                      <a:pPr marL="121285" marR="911225">
                        <a:lnSpc>
                          <a:spcPct val="100000"/>
                        </a:lnSpc>
                        <a:spcBef>
                          <a:spcPts val="350"/>
                        </a:spcBef>
                      </a:pPr>
                      <a:r>
                        <a:rPr sz="2000" dirty="0">
                          <a:latin typeface="Calibri"/>
                          <a:cs typeface="Calibri"/>
                        </a:rPr>
                        <a:t>Major</a:t>
                      </a:r>
                      <a:r>
                        <a:rPr sz="2000" spc="-75" dirty="0">
                          <a:latin typeface="Calibri"/>
                          <a:cs typeface="Calibri"/>
                        </a:rPr>
                        <a:t> </a:t>
                      </a:r>
                      <a:r>
                        <a:rPr sz="2000" spc="-10" dirty="0">
                          <a:latin typeface="Calibri"/>
                          <a:cs typeface="Calibri"/>
                        </a:rPr>
                        <a:t>depressive  </a:t>
                      </a:r>
                      <a:r>
                        <a:rPr sz="2000" spc="-5" dirty="0">
                          <a:latin typeface="Calibri"/>
                          <a:cs typeface="Calibri"/>
                        </a:rPr>
                        <a:t>disorder</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1270" algn="ctr">
                        <a:lnSpc>
                          <a:spcPct val="100000"/>
                        </a:lnSpc>
                        <a:spcBef>
                          <a:spcPts val="350"/>
                        </a:spcBef>
                      </a:pPr>
                      <a:r>
                        <a:rPr sz="2000" dirty="0">
                          <a:latin typeface="Calibri"/>
                          <a:cs typeface="Calibri"/>
                        </a:rPr>
                        <a:t>20% –</a:t>
                      </a:r>
                      <a:r>
                        <a:rPr sz="2000" spc="-35" dirty="0">
                          <a:latin typeface="Calibri"/>
                          <a:cs typeface="Calibri"/>
                        </a:rPr>
                        <a:t> </a:t>
                      </a:r>
                      <a:r>
                        <a:rPr sz="2000" dirty="0">
                          <a:latin typeface="Calibri"/>
                          <a:cs typeface="Calibri"/>
                        </a:rPr>
                        <a:t>40%</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350"/>
                        </a:spcBef>
                      </a:pPr>
                      <a:r>
                        <a:rPr sz="2000" dirty="0">
                          <a:latin typeface="Calibri"/>
                          <a:cs typeface="Calibri"/>
                        </a:rPr>
                        <a:t>8%</a:t>
                      </a:r>
                      <a:r>
                        <a:rPr sz="2000" spc="-20" dirty="0">
                          <a:latin typeface="Calibri"/>
                          <a:cs typeface="Calibri"/>
                        </a:rPr>
                        <a:t> </a:t>
                      </a:r>
                      <a:r>
                        <a:rPr sz="2000" spc="-5" dirty="0">
                          <a:latin typeface="Calibri"/>
                          <a:cs typeface="Calibri"/>
                        </a:rPr>
                        <a:t>(NIMH)</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350"/>
                        </a:spcBef>
                      </a:pPr>
                      <a:r>
                        <a:rPr sz="2000" dirty="0">
                          <a:solidFill>
                            <a:srgbClr val="FF0000"/>
                          </a:solidFill>
                          <a:latin typeface="Calibri"/>
                          <a:cs typeface="Calibri"/>
                        </a:rPr>
                        <a:t>12% – 32%</a:t>
                      </a:r>
                      <a:r>
                        <a:rPr sz="2000" spc="-70" dirty="0">
                          <a:solidFill>
                            <a:srgbClr val="FF0000"/>
                          </a:solidFill>
                          <a:latin typeface="Calibri"/>
                          <a:cs typeface="Calibri"/>
                        </a:rPr>
                        <a:t> </a:t>
                      </a:r>
                      <a:r>
                        <a:rPr sz="2000" dirty="0">
                          <a:solidFill>
                            <a:srgbClr val="FF0000"/>
                          </a:solidFill>
                          <a:latin typeface="Calibri"/>
                          <a:cs typeface="Calibri"/>
                        </a:rPr>
                        <a:t>↑</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731520">
                <a:tc>
                  <a:txBody>
                    <a:bodyPr/>
                    <a:lstStyle/>
                    <a:p>
                      <a:pPr marL="121285" marR="662305">
                        <a:lnSpc>
                          <a:spcPct val="100000"/>
                        </a:lnSpc>
                        <a:spcBef>
                          <a:spcPts val="350"/>
                        </a:spcBef>
                      </a:pPr>
                      <a:r>
                        <a:rPr sz="2000" spc="-10" dirty="0">
                          <a:latin typeface="Calibri"/>
                          <a:cs typeface="Calibri"/>
                        </a:rPr>
                        <a:t>Generalized anxiety  </a:t>
                      </a:r>
                      <a:r>
                        <a:rPr sz="2000" spc="-5" dirty="0">
                          <a:latin typeface="Calibri"/>
                          <a:cs typeface="Calibri"/>
                        </a:rPr>
                        <a:t>disorder</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1270" algn="ctr">
                        <a:lnSpc>
                          <a:spcPct val="100000"/>
                        </a:lnSpc>
                        <a:spcBef>
                          <a:spcPts val="350"/>
                        </a:spcBef>
                      </a:pPr>
                      <a:r>
                        <a:rPr sz="2000" dirty="0">
                          <a:latin typeface="Calibri"/>
                          <a:cs typeface="Calibri"/>
                        </a:rPr>
                        <a:t>10% –</a:t>
                      </a:r>
                      <a:r>
                        <a:rPr sz="2000" spc="-35" dirty="0">
                          <a:latin typeface="Calibri"/>
                          <a:cs typeface="Calibri"/>
                        </a:rPr>
                        <a:t> </a:t>
                      </a:r>
                      <a:r>
                        <a:rPr sz="2000" dirty="0">
                          <a:latin typeface="Calibri"/>
                          <a:cs typeface="Calibri"/>
                        </a:rPr>
                        <a:t>25%</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350"/>
                        </a:spcBef>
                      </a:pPr>
                      <a:r>
                        <a:rPr sz="2000" dirty="0">
                          <a:latin typeface="Calibri"/>
                          <a:cs typeface="Calibri"/>
                        </a:rPr>
                        <a:t>3%</a:t>
                      </a:r>
                      <a:r>
                        <a:rPr sz="2000" spc="-20" dirty="0">
                          <a:latin typeface="Calibri"/>
                          <a:cs typeface="Calibri"/>
                        </a:rPr>
                        <a:t> </a:t>
                      </a:r>
                      <a:r>
                        <a:rPr sz="2000" spc="-5" dirty="0">
                          <a:latin typeface="Calibri"/>
                          <a:cs typeface="Calibri"/>
                        </a:rPr>
                        <a:t>(NIMH)</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635" algn="ctr">
                        <a:lnSpc>
                          <a:spcPct val="100000"/>
                        </a:lnSpc>
                        <a:spcBef>
                          <a:spcPts val="350"/>
                        </a:spcBef>
                      </a:pPr>
                      <a:r>
                        <a:rPr sz="2000" dirty="0">
                          <a:solidFill>
                            <a:srgbClr val="FF0000"/>
                          </a:solidFill>
                          <a:latin typeface="Calibri"/>
                          <a:cs typeface="Calibri"/>
                        </a:rPr>
                        <a:t>7% – 22%</a:t>
                      </a:r>
                      <a:r>
                        <a:rPr sz="2000" spc="-65" dirty="0">
                          <a:solidFill>
                            <a:srgbClr val="FF0000"/>
                          </a:solidFill>
                          <a:latin typeface="Calibri"/>
                          <a:cs typeface="Calibri"/>
                        </a:rPr>
                        <a:t> </a:t>
                      </a:r>
                      <a:r>
                        <a:rPr sz="2000" dirty="0">
                          <a:solidFill>
                            <a:srgbClr val="FF0000"/>
                          </a:solidFill>
                          <a:latin typeface="Calibri"/>
                          <a:cs typeface="Calibri"/>
                        </a:rPr>
                        <a:t>↑</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731519">
                <a:tc>
                  <a:txBody>
                    <a:bodyPr/>
                    <a:lstStyle/>
                    <a:p>
                      <a:pPr marL="121920">
                        <a:lnSpc>
                          <a:spcPct val="100000"/>
                        </a:lnSpc>
                        <a:spcBef>
                          <a:spcPts val="350"/>
                        </a:spcBef>
                      </a:pPr>
                      <a:r>
                        <a:rPr sz="2000" spc="-5" dirty="0">
                          <a:latin typeface="Calibri"/>
                          <a:cs typeface="Calibri"/>
                        </a:rPr>
                        <a:t>Bipolar</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58419" algn="ctr">
                        <a:lnSpc>
                          <a:spcPct val="100000"/>
                        </a:lnSpc>
                        <a:spcBef>
                          <a:spcPts val="350"/>
                        </a:spcBef>
                      </a:pPr>
                      <a:r>
                        <a:rPr sz="2000" dirty="0">
                          <a:latin typeface="Calibri"/>
                          <a:cs typeface="Calibri"/>
                        </a:rPr>
                        <a:t>3% –</a:t>
                      </a:r>
                      <a:r>
                        <a:rPr sz="2000" spc="-25" dirty="0">
                          <a:latin typeface="Calibri"/>
                          <a:cs typeface="Calibri"/>
                        </a:rPr>
                        <a:t> </a:t>
                      </a:r>
                      <a:r>
                        <a:rPr sz="2000" dirty="0">
                          <a:latin typeface="Calibri"/>
                          <a:cs typeface="Calibri"/>
                        </a:rPr>
                        <a:t>9%</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350"/>
                        </a:spcBef>
                      </a:pPr>
                      <a:r>
                        <a:rPr sz="2000" dirty="0">
                          <a:latin typeface="Calibri"/>
                          <a:cs typeface="Calibri"/>
                        </a:rPr>
                        <a:t>3%</a:t>
                      </a:r>
                      <a:r>
                        <a:rPr sz="2000" spc="-20" dirty="0">
                          <a:latin typeface="Calibri"/>
                          <a:cs typeface="Calibri"/>
                        </a:rPr>
                        <a:t> </a:t>
                      </a:r>
                      <a:r>
                        <a:rPr sz="2000" spc="-5" dirty="0">
                          <a:latin typeface="Calibri"/>
                          <a:cs typeface="Calibri"/>
                        </a:rPr>
                        <a:t>(NIMH)</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1270" algn="ctr">
                        <a:lnSpc>
                          <a:spcPct val="100000"/>
                        </a:lnSpc>
                        <a:spcBef>
                          <a:spcPts val="350"/>
                        </a:spcBef>
                      </a:pPr>
                      <a:r>
                        <a:rPr sz="2000" dirty="0">
                          <a:solidFill>
                            <a:srgbClr val="FF0000"/>
                          </a:solidFill>
                          <a:latin typeface="Calibri"/>
                          <a:cs typeface="Calibri"/>
                        </a:rPr>
                        <a:t>0% – 6%</a:t>
                      </a:r>
                      <a:r>
                        <a:rPr sz="2000" spc="-55" dirty="0">
                          <a:solidFill>
                            <a:srgbClr val="FF0000"/>
                          </a:solidFill>
                          <a:latin typeface="Calibri"/>
                          <a:cs typeface="Calibri"/>
                        </a:rPr>
                        <a:t> </a:t>
                      </a:r>
                      <a:r>
                        <a:rPr sz="2000" dirty="0">
                          <a:solidFill>
                            <a:srgbClr val="FF0000"/>
                          </a:solidFill>
                          <a:latin typeface="Calibri"/>
                          <a:cs typeface="Calibri"/>
                        </a:rPr>
                        <a:t>↑</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731519">
                <a:tc>
                  <a:txBody>
                    <a:bodyPr/>
                    <a:lstStyle/>
                    <a:p>
                      <a:pPr marL="121920">
                        <a:lnSpc>
                          <a:spcPct val="100000"/>
                        </a:lnSpc>
                        <a:spcBef>
                          <a:spcPts val="350"/>
                        </a:spcBef>
                      </a:pPr>
                      <a:r>
                        <a:rPr sz="2000" spc="-10" dirty="0">
                          <a:latin typeface="Calibri"/>
                          <a:cs typeface="Calibri"/>
                        </a:rPr>
                        <a:t>Schizophrenia</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635" algn="ctr">
                        <a:lnSpc>
                          <a:spcPct val="100000"/>
                        </a:lnSpc>
                        <a:spcBef>
                          <a:spcPts val="350"/>
                        </a:spcBef>
                      </a:pPr>
                      <a:r>
                        <a:rPr sz="2000" dirty="0">
                          <a:latin typeface="Calibri"/>
                          <a:cs typeface="Calibri"/>
                        </a:rPr>
                        <a:t>4% –</a:t>
                      </a:r>
                      <a:r>
                        <a:rPr sz="2000" spc="-35" dirty="0">
                          <a:latin typeface="Calibri"/>
                          <a:cs typeface="Calibri"/>
                        </a:rPr>
                        <a:t> </a:t>
                      </a:r>
                      <a:r>
                        <a:rPr sz="2000" dirty="0">
                          <a:latin typeface="Calibri"/>
                          <a:cs typeface="Calibri"/>
                        </a:rPr>
                        <a:t>15%</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350"/>
                        </a:spcBef>
                      </a:pPr>
                      <a:r>
                        <a:rPr sz="2000" dirty="0">
                          <a:latin typeface="Calibri"/>
                          <a:cs typeface="Calibri"/>
                        </a:rPr>
                        <a:t>1%</a:t>
                      </a:r>
                      <a:r>
                        <a:rPr sz="2000" spc="-20" dirty="0">
                          <a:latin typeface="Calibri"/>
                          <a:cs typeface="Calibri"/>
                        </a:rPr>
                        <a:t> </a:t>
                      </a:r>
                      <a:r>
                        <a:rPr sz="2000" spc="-5" dirty="0">
                          <a:latin typeface="Calibri"/>
                          <a:cs typeface="Calibri"/>
                        </a:rPr>
                        <a:t>(NIMH)</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1270" algn="ctr">
                        <a:lnSpc>
                          <a:spcPct val="100000"/>
                        </a:lnSpc>
                        <a:spcBef>
                          <a:spcPts val="350"/>
                        </a:spcBef>
                      </a:pPr>
                      <a:r>
                        <a:rPr sz="2000" dirty="0">
                          <a:solidFill>
                            <a:srgbClr val="FF0000"/>
                          </a:solidFill>
                          <a:latin typeface="Calibri"/>
                          <a:cs typeface="Calibri"/>
                        </a:rPr>
                        <a:t>3% – 14%</a:t>
                      </a:r>
                      <a:r>
                        <a:rPr sz="2000" spc="-65" dirty="0">
                          <a:solidFill>
                            <a:srgbClr val="FF0000"/>
                          </a:solidFill>
                          <a:latin typeface="Calibri"/>
                          <a:cs typeface="Calibri"/>
                        </a:rPr>
                        <a:t> </a:t>
                      </a:r>
                      <a:r>
                        <a:rPr sz="2000" dirty="0">
                          <a:solidFill>
                            <a:srgbClr val="FF0000"/>
                          </a:solidFill>
                          <a:latin typeface="Calibri"/>
                          <a:cs typeface="Calibri"/>
                        </a:rPr>
                        <a:t>↑</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640080">
                <a:tc>
                  <a:txBody>
                    <a:bodyPr/>
                    <a:lstStyle/>
                    <a:p>
                      <a:pPr marL="121920">
                        <a:lnSpc>
                          <a:spcPct val="100000"/>
                        </a:lnSpc>
                        <a:spcBef>
                          <a:spcPts val="350"/>
                        </a:spcBef>
                      </a:pPr>
                      <a:r>
                        <a:rPr sz="2000" spc="-10" dirty="0">
                          <a:latin typeface="Calibri"/>
                          <a:cs typeface="Calibri"/>
                        </a:rPr>
                        <a:t>PTSD</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2540" algn="ctr">
                        <a:lnSpc>
                          <a:spcPct val="100000"/>
                        </a:lnSpc>
                        <a:spcBef>
                          <a:spcPts val="350"/>
                        </a:spcBef>
                      </a:pPr>
                      <a:r>
                        <a:rPr sz="2000" dirty="0">
                          <a:latin typeface="Calibri"/>
                          <a:cs typeface="Calibri"/>
                        </a:rPr>
                        <a:t>10% –</a:t>
                      </a:r>
                      <a:r>
                        <a:rPr sz="2000" spc="-35" dirty="0">
                          <a:latin typeface="Calibri"/>
                          <a:cs typeface="Calibri"/>
                        </a:rPr>
                        <a:t> </a:t>
                      </a:r>
                      <a:r>
                        <a:rPr sz="2000" dirty="0">
                          <a:latin typeface="Calibri"/>
                          <a:cs typeface="Calibri"/>
                        </a:rPr>
                        <a:t>30%</a:t>
                      </a:r>
                      <a:endParaRPr sz="20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1270" algn="ctr">
                        <a:lnSpc>
                          <a:spcPct val="100000"/>
                        </a:lnSpc>
                        <a:spcBef>
                          <a:spcPts val="350"/>
                        </a:spcBef>
                      </a:pPr>
                      <a:r>
                        <a:rPr sz="2000" dirty="0">
                          <a:latin typeface="Calibri"/>
                          <a:cs typeface="Calibri"/>
                        </a:rPr>
                        <a:t>8% </a:t>
                      </a:r>
                      <a:r>
                        <a:rPr sz="1400" spc="-5" dirty="0">
                          <a:latin typeface="Calibri"/>
                          <a:cs typeface="Calibri"/>
                        </a:rPr>
                        <a:t>(American </a:t>
                      </a:r>
                      <a:r>
                        <a:rPr sz="1400" spc="-10" dirty="0">
                          <a:latin typeface="Calibri"/>
                          <a:cs typeface="Calibri"/>
                        </a:rPr>
                        <a:t>Psychiatric</a:t>
                      </a:r>
                      <a:r>
                        <a:rPr sz="1400" spc="-60" dirty="0">
                          <a:latin typeface="Calibri"/>
                          <a:cs typeface="Calibri"/>
                        </a:rPr>
                        <a:t> </a:t>
                      </a:r>
                      <a:r>
                        <a:rPr sz="1400" dirty="0">
                          <a:latin typeface="Calibri"/>
                          <a:cs typeface="Calibri"/>
                        </a:rPr>
                        <a:t>Assoc.)</a:t>
                      </a:r>
                      <a:endParaRPr sz="140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635" algn="ctr">
                        <a:lnSpc>
                          <a:spcPct val="100000"/>
                        </a:lnSpc>
                        <a:spcBef>
                          <a:spcPts val="350"/>
                        </a:spcBef>
                      </a:pPr>
                      <a:r>
                        <a:rPr sz="2000" dirty="0">
                          <a:solidFill>
                            <a:srgbClr val="FF0000"/>
                          </a:solidFill>
                          <a:latin typeface="Calibri"/>
                          <a:cs typeface="Calibri"/>
                        </a:rPr>
                        <a:t>0% – 6%</a:t>
                      </a:r>
                      <a:r>
                        <a:rPr sz="2000" spc="-55" dirty="0">
                          <a:solidFill>
                            <a:srgbClr val="FF0000"/>
                          </a:solidFill>
                          <a:latin typeface="Calibri"/>
                          <a:cs typeface="Calibri"/>
                        </a:rPr>
                        <a:t> </a:t>
                      </a:r>
                      <a:r>
                        <a:rPr sz="2000" dirty="0">
                          <a:solidFill>
                            <a:srgbClr val="FF0000"/>
                          </a:solidFill>
                          <a:latin typeface="Calibri"/>
                          <a:cs typeface="Calibri"/>
                        </a:rPr>
                        <a:t>↑</a:t>
                      </a:r>
                      <a:endParaRPr sz="2000" dirty="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5"/>
                  </a:ext>
                </a:extLst>
              </a:tr>
            </a:tbl>
          </a:graphicData>
        </a:graphic>
      </p:graphicFrame>
      <p:sp>
        <p:nvSpPr>
          <p:cNvPr id="4" name="object 4"/>
          <p:cNvSpPr txBox="1"/>
          <p:nvPr/>
        </p:nvSpPr>
        <p:spPr>
          <a:xfrm>
            <a:off x="302629" y="5862270"/>
            <a:ext cx="10636250" cy="574040"/>
          </a:xfrm>
          <a:prstGeom prst="rect">
            <a:avLst/>
          </a:prstGeom>
        </p:spPr>
        <p:txBody>
          <a:bodyPr vert="horz" wrap="square" lIns="0" tIns="12700" rIns="0" bIns="0" rtlCol="0">
            <a:spAutoFit/>
          </a:bodyPr>
          <a:lstStyle/>
          <a:p>
            <a:pPr marL="12700" marR="5080">
              <a:lnSpc>
                <a:spcPct val="100000"/>
              </a:lnSpc>
              <a:spcBef>
                <a:spcPts val="100"/>
              </a:spcBef>
            </a:pPr>
            <a:r>
              <a:rPr sz="1200" i="1" spc="-5" dirty="0">
                <a:latin typeface="Calibri"/>
                <a:cs typeface="Calibri"/>
              </a:rPr>
              <a:t>*Not an exhaustive </a:t>
            </a:r>
            <a:r>
              <a:rPr sz="1200" i="1" spc="-15" dirty="0">
                <a:latin typeface="Calibri"/>
                <a:cs typeface="Calibri"/>
              </a:rPr>
              <a:t>review. </a:t>
            </a:r>
            <a:r>
              <a:rPr sz="1200" i="1" spc="-5" dirty="0">
                <a:latin typeface="Calibri"/>
                <a:cs typeface="Calibri"/>
              </a:rPr>
              <a:t>Bing </a:t>
            </a:r>
            <a:r>
              <a:rPr sz="1200" i="1" spc="-10" dirty="0">
                <a:latin typeface="Calibri"/>
                <a:cs typeface="Calibri"/>
              </a:rPr>
              <a:t>EG, </a:t>
            </a:r>
            <a:r>
              <a:rPr sz="1200" i="1" spc="-5" dirty="0">
                <a:latin typeface="Calibri"/>
                <a:cs typeface="Calibri"/>
              </a:rPr>
              <a:t>et al. Arch Gen Psychiatry </a:t>
            </a:r>
            <a:r>
              <a:rPr sz="1200" i="1" dirty="0">
                <a:latin typeface="Calibri"/>
                <a:cs typeface="Calibri"/>
              </a:rPr>
              <a:t>2001. </a:t>
            </a:r>
            <a:r>
              <a:rPr sz="1200" i="1" spc="-10" dirty="0">
                <a:latin typeface="Calibri"/>
                <a:cs typeface="Calibri"/>
              </a:rPr>
              <a:t>O’Cleirigh </a:t>
            </a:r>
            <a:r>
              <a:rPr sz="1200" i="1" spc="-5" dirty="0">
                <a:latin typeface="Calibri"/>
                <a:cs typeface="Calibri"/>
              </a:rPr>
              <a:t>C, et al, Psychosomatics, </a:t>
            </a:r>
            <a:r>
              <a:rPr sz="1200" i="1" dirty="0">
                <a:latin typeface="Calibri"/>
                <a:cs typeface="Calibri"/>
              </a:rPr>
              <a:t>2015. </a:t>
            </a:r>
            <a:r>
              <a:rPr sz="1200" i="1" spc="-10" dirty="0">
                <a:latin typeface="Calibri"/>
                <a:cs typeface="Calibri"/>
              </a:rPr>
              <a:t>Brand </a:t>
            </a:r>
            <a:r>
              <a:rPr sz="1200" i="1" dirty="0">
                <a:latin typeface="Calibri"/>
                <a:cs typeface="Calibri"/>
              </a:rPr>
              <a:t>C </a:t>
            </a:r>
            <a:r>
              <a:rPr sz="1200" i="1" spc="-5" dirty="0">
                <a:latin typeface="Calibri"/>
                <a:cs typeface="Calibri"/>
              </a:rPr>
              <a:t>et al, Clin Psychol </a:t>
            </a:r>
            <a:r>
              <a:rPr sz="1200" i="1" spc="-30" dirty="0">
                <a:latin typeface="Calibri"/>
                <a:cs typeface="Calibri"/>
              </a:rPr>
              <a:t>Rev, </a:t>
            </a:r>
            <a:r>
              <a:rPr sz="1200" i="1" dirty="0">
                <a:latin typeface="Calibri"/>
                <a:cs typeface="Calibri"/>
              </a:rPr>
              <a:t>2017. </a:t>
            </a:r>
            <a:r>
              <a:rPr sz="1200" i="1" spc="-5" dirty="0">
                <a:latin typeface="Calibri"/>
                <a:cs typeface="Calibri"/>
              </a:rPr>
              <a:t>Druss BG, et al, Arch Gen  </a:t>
            </a:r>
            <a:r>
              <a:rPr sz="1200" i="1" spc="-10" dirty="0">
                <a:latin typeface="Calibri"/>
                <a:cs typeface="Calibri"/>
              </a:rPr>
              <a:t>Psychiatry, </a:t>
            </a:r>
            <a:r>
              <a:rPr sz="1200" i="1" dirty="0">
                <a:latin typeface="Calibri"/>
                <a:cs typeface="Calibri"/>
              </a:rPr>
              <a:t>2007. </a:t>
            </a:r>
            <a:r>
              <a:rPr sz="1200" i="1" spc="-10" dirty="0">
                <a:latin typeface="Calibri"/>
                <a:cs typeface="Calibri"/>
              </a:rPr>
              <a:t>Robins </a:t>
            </a:r>
            <a:r>
              <a:rPr sz="1200" i="1" spc="-5" dirty="0">
                <a:latin typeface="Calibri"/>
                <a:cs typeface="Calibri"/>
              </a:rPr>
              <a:t>LN, et al, Arch Gen Psychiatry </a:t>
            </a:r>
            <a:r>
              <a:rPr sz="1200" i="1" dirty="0">
                <a:latin typeface="Calibri"/>
                <a:cs typeface="Calibri"/>
              </a:rPr>
              <a:t>1988. </a:t>
            </a:r>
            <a:r>
              <a:rPr sz="1200" i="1" spc="-5" dirty="0">
                <a:latin typeface="Calibri"/>
                <a:cs typeface="Calibri"/>
              </a:rPr>
              <a:t>Israelski et al, </a:t>
            </a:r>
            <a:r>
              <a:rPr sz="1200" i="1" dirty="0">
                <a:latin typeface="Calibri"/>
                <a:cs typeface="Calibri"/>
              </a:rPr>
              <a:t>AIDS </a:t>
            </a:r>
            <a:r>
              <a:rPr sz="1200" i="1" spc="-5" dirty="0">
                <a:latin typeface="Calibri"/>
                <a:cs typeface="Calibri"/>
              </a:rPr>
              <a:t>Care </a:t>
            </a:r>
            <a:r>
              <a:rPr sz="1200" i="1" dirty="0">
                <a:latin typeface="Calibri"/>
                <a:cs typeface="Calibri"/>
              </a:rPr>
              <a:t>2007. </a:t>
            </a:r>
            <a:r>
              <a:rPr sz="1200" i="1" spc="-5" dirty="0">
                <a:latin typeface="Calibri"/>
                <a:cs typeface="Calibri"/>
              </a:rPr>
              <a:t>de Sousa Gurgel, et al, </a:t>
            </a:r>
            <a:r>
              <a:rPr sz="1200" i="1" dirty="0">
                <a:latin typeface="Calibri"/>
                <a:cs typeface="Calibri"/>
              </a:rPr>
              <a:t>AIDS </a:t>
            </a:r>
            <a:r>
              <a:rPr sz="1200" i="1" spc="-5" dirty="0">
                <a:latin typeface="Calibri"/>
                <a:cs typeface="Calibri"/>
              </a:rPr>
              <a:t>Care </a:t>
            </a:r>
            <a:r>
              <a:rPr sz="1200" i="1" dirty="0">
                <a:latin typeface="Calibri"/>
                <a:cs typeface="Calibri"/>
              </a:rPr>
              <a:t>2013. </a:t>
            </a:r>
            <a:r>
              <a:rPr sz="1200" i="1" spc="-5" dirty="0">
                <a:latin typeface="Calibri"/>
                <a:cs typeface="Calibri"/>
              </a:rPr>
              <a:t>Moore DJ et al, </a:t>
            </a:r>
            <a:r>
              <a:rPr sz="1200" i="1" dirty="0">
                <a:latin typeface="Calibri"/>
                <a:cs typeface="Calibri"/>
              </a:rPr>
              <a:t>AIDS </a:t>
            </a:r>
            <a:r>
              <a:rPr sz="1200" i="1" spc="-15" dirty="0">
                <a:latin typeface="Calibri"/>
                <a:cs typeface="Calibri"/>
              </a:rPr>
              <a:t>Behavior,</a:t>
            </a:r>
            <a:r>
              <a:rPr sz="1200" i="1" spc="215" dirty="0">
                <a:latin typeface="Calibri"/>
                <a:cs typeface="Calibri"/>
              </a:rPr>
              <a:t> </a:t>
            </a:r>
            <a:r>
              <a:rPr sz="1200" i="1" dirty="0">
                <a:latin typeface="Calibri"/>
                <a:cs typeface="Calibri"/>
              </a:rPr>
              <a:t>2012.</a:t>
            </a:r>
            <a:endParaRPr sz="1200">
              <a:latin typeface="Calibri"/>
              <a:cs typeface="Calibri"/>
            </a:endParaRPr>
          </a:p>
          <a:p>
            <a:pPr marL="12700">
              <a:lnSpc>
                <a:spcPct val="100000"/>
              </a:lnSpc>
            </a:pPr>
            <a:r>
              <a:rPr sz="1200" i="1" spc="-5" dirty="0">
                <a:latin typeface="Calibri"/>
                <a:cs typeface="Calibri"/>
              </a:rPr>
              <a:t>Applebaum AJ, </a:t>
            </a:r>
            <a:r>
              <a:rPr sz="1200" i="1" dirty="0">
                <a:latin typeface="Calibri"/>
                <a:cs typeface="Calibri"/>
              </a:rPr>
              <a:t>J </a:t>
            </a:r>
            <a:r>
              <a:rPr sz="1200" i="1" spc="-5" dirty="0">
                <a:latin typeface="Calibri"/>
                <a:cs typeface="Calibri"/>
              </a:rPr>
              <a:t>Assoc Nurses </a:t>
            </a:r>
            <a:r>
              <a:rPr sz="1200" i="1" dirty="0">
                <a:latin typeface="Calibri"/>
                <a:cs typeface="Calibri"/>
              </a:rPr>
              <a:t>AIDS </a:t>
            </a:r>
            <a:r>
              <a:rPr sz="1200" i="1" spc="-5" dirty="0">
                <a:latin typeface="Calibri"/>
                <a:cs typeface="Calibri"/>
              </a:rPr>
              <a:t>Care, </a:t>
            </a:r>
            <a:r>
              <a:rPr sz="1200" i="1" dirty="0">
                <a:latin typeface="Calibri"/>
                <a:cs typeface="Calibri"/>
              </a:rPr>
              <a:t>2015. </a:t>
            </a:r>
            <a:r>
              <a:rPr sz="1200" i="1" spc="-5" dirty="0">
                <a:latin typeface="Calibri"/>
                <a:cs typeface="Calibri"/>
              </a:rPr>
              <a:t>Blank </a:t>
            </a:r>
            <a:r>
              <a:rPr sz="1200" i="1" dirty="0">
                <a:latin typeface="Calibri"/>
                <a:cs typeface="Calibri"/>
              </a:rPr>
              <a:t>MB </a:t>
            </a:r>
            <a:r>
              <a:rPr sz="1200" i="1" spc="-5" dirty="0">
                <a:latin typeface="Calibri"/>
                <a:cs typeface="Calibri"/>
              </a:rPr>
              <a:t>et al, Psychiatric Services,</a:t>
            </a:r>
            <a:r>
              <a:rPr sz="1200" i="1" spc="45" dirty="0">
                <a:latin typeface="Calibri"/>
                <a:cs typeface="Calibri"/>
              </a:rPr>
              <a:t> </a:t>
            </a:r>
            <a:r>
              <a:rPr sz="1200" i="1" dirty="0">
                <a:latin typeface="Calibri"/>
                <a:cs typeface="Calibri"/>
              </a:rPr>
              <a:t>2002.</a:t>
            </a:r>
            <a:endParaRPr sz="1200">
              <a:latin typeface="Calibri"/>
              <a:cs typeface="Calibri"/>
            </a:endParaRPr>
          </a:p>
        </p:txBody>
      </p:sp>
      <p:grpSp>
        <p:nvGrpSpPr>
          <p:cNvPr id="9" name="Group 8" descr="Copyright 2019, Johns Hopkins University. All rights reserved.">
            <a:extLst>
              <a:ext uri="{FF2B5EF4-FFF2-40B4-BE49-F238E27FC236}">
                <a16:creationId xmlns:a16="http://schemas.microsoft.com/office/drawing/2014/main" id="{EAB24C82-F55B-4ED4-BD19-2EC376B5D7F5}"/>
              </a:ext>
            </a:extLst>
          </p:cNvPr>
          <p:cNvGrpSpPr/>
          <p:nvPr/>
        </p:nvGrpSpPr>
        <p:grpSpPr>
          <a:xfrm>
            <a:off x="0" y="6434328"/>
            <a:ext cx="12191999" cy="423672"/>
            <a:chOff x="0" y="6434328"/>
            <a:chExt cx="12191999" cy="423672"/>
          </a:xfrm>
        </p:grpSpPr>
        <p:sp>
          <p:nvSpPr>
            <p:cNvPr id="2" name="object 2"/>
            <p:cNvSpPr/>
            <p:nvPr/>
          </p:nvSpPr>
          <p:spPr>
            <a:xfrm>
              <a:off x="0" y="6434328"/>
              <a:ext cx="12191999" cy="423672"/>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4315946" y="6606719"/>
              <a:ext cx="2908300" cy="160020"/>
            </a:xfrm>
            <a:prstGeom prst="rect">
              <a:avLst/>
            </a:prstGeom>
          </p:spPr>
          <p:txBody>
            <a:bodyPr vert="horz" wrap="square" lIns="0" tIns="0" rIns="0" bIns="0" rtlCol="0">
              <a:spAutoFit/>
            </a:bodyPr>
            <a:lstStyle/>
            <a:p>
              <a:pPr marL="12700">
                <a:lnSpc>
                  <a:spcPts val="1100"/>
                </a:lnSpc>
              </a:pPr>
              <a:r>
                <a:rPr sz="1050" dirty="0">
                  <a:solidFill>
                    <a:srgbClr val="FFFFFF"/>
                  </a:solidFill>
                  <a:latin typeface="Calibri"/>
                  <a:cs typeface="Calibri"/>
                </a:rPr>
                <a:t>@2019, </a:t>
              </a:r>
              <a:r>
                <a:rPr sz="1050" spc="-5" dirty="0">
                  <a:solidFill>
                    <a:srgbClr val="FFFFFF"/>
                  </a:solidFill>
                  <a:latin typeface="Calibri"/>
                  <a:cs typeface="Calibri"/>
                </a:rPr>
                <a:t>Johns Hopkins University. </a:t>
              </a:r>
              <a:r>
                <a:rPr sz="1050" dirty="0">
                  <a:solidFill>
                    <a:srgbClr val="FFFFFF"/>
                  </a:solidFill>
                  <a:latin typeface="Calibri"/>
                  <a:cs typeface="Calibri"/>
                </a:rPr>
                <a:t>All </a:t>
              </a:r>
              <a:r>
                <a:rPr sz="1050" spc="-5" dirty="0">
                  <a:solidFill>
                    <a:srgbClr val="FFFFFF"/>
                  </a:solidFill>
                  <a:latin typeface="Calibri"/>
                  <a:cs typeface="Calibri"/>
                </a:rPr>
                <a:t>rights</a:t>
              </a:r>
              <a:r>
                <a:rPr sz="1050" spc="-65" dirty="0">
                  <a:solidFill>
                    <a:srgbClr val="FFFFFF"/>
                  </a:solidFill>
                  <a:latin typeface="Calibri"/>
                  <a:cs typeface="Calibri"/>
                </a:rPr>
                <a:t> </a:t>
              </a:r>
              <a:r>
                <a:rPr sz="1050" dirty="0">
                  <a:solidFill>
                    <a:srgbClr val="FFFFFF"/>
                  </a:solidFill>
                  <a:latin typeface="Calibri"/>
                  <a:cs typeface="Calibri"/>
                </a:rPr>
                <a:t>reserved.</a:t>
              </a:r>
              <a:endParaRPr sz="1050">
                <a:latin typeface="Calibri"/>
                <a:cs typeface="Calibri"/>
              </a:endParaRPr>
            </a:p>
          </p:txBody>
        </p:sp>
        <p:sp>
          <p:nvSpPr>
            <p:cNvPr id="6" name="object 6"/>
            <p:cNvSpPr/>
            <p:nvPr/>
          </p:nvSpPr>
          <p:spPr>
            <a:xfrm>
              <a:off x="3083051" y="6548628"/>
              <a:ext cx="5374005" cy="254635"/>
            </a:xfrm>
            <a:custGeom>
              <a:avLst/>
              <a:gdLst/>
              <a:ahLst/>
              <a:cxnLst/>
              <a:rect l="l" t="t" r="r" b="b"/>
              <a:pathLst>
                <a:path w="5374005" h="254634">
                  <a:moveTo>
                    <a:pt x="0" y="0"/>
                  </a:moveTo>
                  <a:lnTo>
                    <a:pt x="5373624" y="0"/>
                  </a:lnTo>
                  <a:lnTo>
                    <a:pt x="5373624" y="254508"/>
                  </a:lnTo>
                  <a:lnTo>
                    <a:pt x="0" y="254508"/>
                  </a:lnTo>
                  <a:lnTo>
                    <a:pt x="0" y="0"/>
                  </a:lnTo>
                  <a:close/>
                </a:path>
              </a:pathLst>
            </a:custGeom>
            <a:solidFill>
              <a:srgbClr val="13477E"/>
            </a:solidFill>
          </p:spPr>
          <p:txBody>
            <a:bodyPr wrap="square" lIns="0" tIns="0" rIns="0" bIns="0" rtlCol="0"/>
            <a:lstStyle/>
            <a:p>
              <a:endParaRPr/>
            </a:p>
          </p:txBody>
        </p:sp>
        <p:sp>
          <p:nvSpPr>
            <p:cNvPr id="7" name="object 7"/>
            <p:cNvSpPr txBox="1"/>
            <p:nvPr/>
          </p:nvSpPr>
          <p:spPr>
            <a:xfrm>
              <a:off x="4706519" y="6621818"/>
              <a:ext cx="2809240" cy="133350"/>
            </a:xfrm>
            <a:prstGeom prst="rect">
              <a:avLst/>
            </a:prstGeom>
          </p:spPr>
          <p:txBody>
            <a:bodyPr vert="horz" wrap="square" lIns="0" tIns="0" rIns="0" bIns="0" rtlCol="0">
              <a:spAutoFit/>
            </a:bodyPr>
            <a:lstStyle/>
            <a:p>
              <a:pPr>
                <a:lnSpc>
                  <a:spcPts val="1025"/>
                </a:lnSpc>
              </a:pPr>
              <a:r>
                <a:rPr sz="900" spc="10" dirty="0">
                  <a:solidFill>
                    <a:srgbClr val="FFFFFF"/>
                  </a:solidFill>
                  <a:latin typeface="Arial"/>
                  <a:cs typeface="Arial"/>
                </a:rPr>
                <a:t>©2018, </a:t>
              </a:r>
              <a:r>
                <a:rPr sz="900" spc="15" dirty="0">
                  <a:solidFill>
                    <a:srgbClr val="FFFFFF"/>
                  </a:solidFill>
                  <a:latin typeface="Arial"/>
                  <a:cs typeface="Arial"/>
                </a:rPr>
                <a:t>Johns Hopkins </a:t>
              </a:r>
              <a:r>
                <a:rPr sz="900" spc="10" dirty="0">
                  <a:solidFill>
                    <a:srgbClr val="FFFFFF"/>
                  </a:solidFill>
                  <a:latin typeface="Arial"/>
                  <a:cs typeface="Arial"/>
                </a:rPr>
                <a:t>University. All rights</a:t>
              </a:r>
              <a:r>
                <a:rPr sz="900" spc="155" dirty="0">
                  <a:solidFill>
                    <a:srgbClr val="FFFFFF"/>
                  </a:solidFill>
                  <a:latin typeface="Arial"/>
                  <a:cs typeface="Arial"/>
                </a:rPr>
                <a:t> </a:t>
              </a:r>
              <a:r>
                <a:rPr sz="900" spc="10" dirty="0">
                  <a:solidFill>
                    <a:srgbClr val="FFFFFF"/>
                  </a:solidFill>
                  <a:latin typeface="Arial"/>
                  <a:cs typeface="Arial"/>
                </a:rPr>
                <a:t>reserved.</a:t>
              </a:r>
              <a:endParaRPr sz="900">
                <a:latin typeface="Arial"/>
                <a:cs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708259" y="328570"/>
            <a:ext cx="10211435" cy="635000"/>
          </a:xfrm>
          <a:prstGeom prst="rect">
            <a:avLst/>
          </a:prstGeom>
        </p:spPr>
        <p:txBody>
          <a:bodyPr vert="horz" wrap="square" lIns="0" tIns="12065" rIns="0" bIns="0" rtlCol="0">
            <a:spAutoFit/>
          </a:bodyPr>
          <a:lstStyle/>
          <a:p>
            <a:pPr marL="12700">
              <a:lnSpc>
                <a:spcPct val="100000"/>
              </a:lnSpc>
              <a:spcBef>
                <a:spcPts val="95"/>
              </a:spcBef>
            </a:pPr>
            <a:r>
              <a:rPr sz="4000" spc="-5" dirty="0"/>
              <a:t>Mental comorbidities </a:t>
            </a:r>
            <a:r>
              <a:rPr sz="4000" b="0" spc="-5" dirty="0">
                <a:latin typeface="Wingdings"/>
                <a:cs typeface="Wingdings"/>
              </a:rPr>
              <a:t></a:t>
            </a:r>
            <a:r>
              <a:rPr sz="4000" spc="-5" dirty="0"/>
              <a:t>physical</a:t>
            </a:r>
            <a:r>
              <a:rPr sz="4000" spc="90" dirty="0"/>
              <a:t> </a:t>
            </a:r>
            <a:r>
              <a:rPr sz="4000" spc="-5" dirty="0"/>
              <a:t>comorbidities</a:t>
            </a:r>
            <a:endParaRPr sz="4000">
              <a:latin typeface="Wingdings"/>
              <a:cs typeface="Wingdings"/>
            </a:endParaRPr>
          </a:p>
        </p:txBody>
      </p:sp>
      <p:grpSp>
        <p:nvGrpSpPr>
          <p:cNvPr id="28" name="Group 27" descr="Association Between Percentage of Days Spent With Depression and Risk of Missed HIV Primary Care Appointments, Risk of Detectable Viral Load, and Mortality Rate Among 5927 Adults Receiving HIV Primary Care in the United States&#10;&#10;A, Predicted probability of missed HIV primary care appointments, with 95% CIs from pooled Poisson regression models with robust variance, with the exposure (percentage of days with depression) modeled using a restricted cubic spline functional form. &#10;">
            <a:extLst>
              <a:ext uri="{FF2B5EF4-FFF2-40B4-BE49-F238E27FC236}">
                <a16:creationId xmlns:a16="http://schemas.microsoft.com/office/drawing/2014/main" id="{749A9F45-6222-468B-9EB7-23137D0D7FD7}"/>
              </a:ext>
            </a:extLst>
          </p:cNvPr>
          <p:cNvGrpSpPr/>
          <p:nvPr/>
        </p:nvGrpSpPr>
        <p:grpSpPr>
          <a:xfrm>
            <a:off x="131063" y="1242060"/>
            <a:ext cx="5890260" cy="2480723"/>
            <a:chOff x="131063" y="1242060"/>
            <a:chExt cx="5890260" cy="2480723"/>
          </a:xfrm>
        </p:grpSpPr>
        <p:sp>
          <p:nvSpPr>
            <p:cNvPr id="17" name="object 17"/>
            <p:cNvSpPr/>
            <p:nvPr/>
          </p:nvSpPr>
          <p:spPr>
            <a:xfrm>
              <a:off x="342425" y="1352830"/>
              <a:ext cx="3978939" cy="2369953"/>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131063" y="1242060"/>
              <a:ext cx="5890260" cy="338455"/>
            </a:xfrm>
            <a:custGeom>
              <a:avLst/>
              <a:gdLst/>
              <a:ahLst/>
              <a:cxnLst/>
              <a:rect l="l" t="t" r="r" b="b"/>
              <a:pathLst>
                <a:path w="5890260" h="338455">
                  <a:moveTo>
                    <a:pt x="0" y="0"/>
                  </a:moveTo>
                  <a:lnTo>
                    <a:pt x="5890260" y="0"/>
                  </a:lnTo>
                  <a:lnTo>
                    <a:pt x="5890260" y="338327"/>
                  </a:lnTo>
                  <a:lnTo>
                    <a:pt x="0" y="338327"/>
                  </a:lnTo>
                  <a:lnTo>
                    <a:pt x="0" y="0"/>
                  </a:lnTo>
                  <a:close/>
                </a:path>
              </a:pathLst>
            </a:custGeom>
            <a:solidFill>
              <a:srgbClr val="FFFFFF"/>
            </a:solidFill>
          </p:spPr>
          <p:txBody>
            <a:bodyPr wrap="square" lIns="0" tIns="0" rIns="0" bIns="0" rtlCol="0"/>
            <a:lstStyle/>
            <a:p>
              <a:endParaRPr/>
            </a:p>
          </p:txBody>
        </p:sp>
        <p:sp>
          <p:nvSpPr>
            <p:cNvPr id="19" name="object 19"/>
            <p:cNvSpPr txBox="1"/>
            <p:nvPr/>
          </p:nvSpPr>
          <p:spPr>
            <a:xfrm>
              <a:off x="210445" y="1262606"/>
              <a:ext cx="557720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Risk </a:t>
              </a:r>
              <a:r>
                <a:rPr sz="1600" b="1" dirty="0">
                  <a:latin typeface="Calibri"/>
                  <a:cs typeface="Calibri"/>
                </a:rPr>
                <a:t>of </a:t>
              </a:r>
              <a:r>
                <a:rPr sz="1600" b="1" spc="-5" dirty="0">
                  <a:latin typeface="Calibri"/>
                  <a:cs typeface="Calibri"/>
                </a:rPr>
                <a:t>missed </a:t>
              </a:r>
              <a:r>
                <a:rPr sz="1600" b="1" spc="-10" dirty="0">
                  <a:latin typeface="Calibri"/>
                  <a:cs typeface="Calibri"/>
                </a:rPr>
                <a:t>appointment, </a:t>
              </a:r>
              <a:r>
                <a:rPr sz="1600" b="1" spc="-15" dirty="0">
                  <a:latin typeface="Calibri"/>
                  <a:cs typeface="Calibri"/>
                </a:rPr>
                <a:t>by </a:t>
              </a:r>
              <a:r>
                <a:rPr sz="1600" b="1" spc="-5" dirty="0">
                  <a:latin typeface="Calibri"/>
                  <a:cs typeface="Calibri"/>
                </a:rPr>
                <a:t>% </a:t>
              </a:r>
              <a:r>
                <a:rPr sz="1600" b="1" dirty="0">
                  <a:latin typeface="Calibri"/>
                  <a:cs typeface="Calibri"/>
                </a:rPr>
                <a:t>of </a:t>
              </a:r>
              <a:r>
                <a:rPr sz="1600" b="1" spc="-15" dirty="0">
                  <a:latin typeface="Calibri"/>
                  <a:cs typeface="Calibri"/>
                </a:rPr>
                <a:t>days </a:t>
              </a:r>
              <a:r>
                <a:rPr sz="1600" b="1" spc="-10" dirty="0">
                  <a:latin typeface="Calibri"/>
                  <a:cs typeface="Calibri"/>
                </a:rPr>
                <a:t>spent depressed (x</a:t>
              </a:r>
              <a:r>
                <a:rPr sz="1600" b="1" spc="195" dirty="0">
                  <a:latin typeface="Calibri"/>
                  <a:cs typeface="Calibri"/>
                </a:rPr>
                <a:t> </a:t>
              </a:r>
              <a:r>
                <a:rPr sz="1600" b="1" spc="-10" dirty="0">
                  <a:latin typeface="Calibri"/>
                  <a:cs typeface="Calibri"/>
                </a:rPr>
                <a:t>axis)</a:t>
              </a:r>
              <a:endParaRPr sz="1600">
                <a:latin typeface="Calibri"/>
                <a:cs typeface="Calibri"/>
              </a:endParaRPr>
            </a:p>
          </p:txBody>
        </p:sp>
      </p:grpSp>
      <p:grpSp>
        <p:nvGrpSpPr>
          <p:cNvPr id="29" name="Group 28" descr="Association Between Percentage of Days Spent With Depression and Risk of Missed HIV Primary Care Appointments, Risk of Detectable Viral Load, and Mortality Rate Among 5927 Adults Receiving HIV Primary Care in the United States&#10;&#10;B, Predicted probability of detectable viral load, with 95% CIs from pooled Poisson regression models with robust variance, with the exposure (percentage of days with depression) modeled using a restricted cubic spline functional form. ">
            <a:extLst>
              <a:ext uri="{FF2B5EF4-FFF2-40B4-BE49-F238E27FC236}">
                <a16:creationId xmlns:a16="http://schemas.microsoft.com/office/drawing/2014/main" id="{9662933D-A66D-45AA-9DC6-BD47DDF19D88}"/>
              </a:ext>
            </a:extLst>
          </p:cNvPr>
          <p:cNvGrpSpPr/>
          <p:nvPr/>
        </p:nvGrpSpPr>
        <p:grpSpPr>
          <a:xfrm>
            <a:off x="1972055" y="3739896"/>
            <a:ext cx="5873750" cy="2452136"/>
            <a:chOff x="1972055" y="3739896"/>
            <a:chExt cx="5873750" cy="2452136"/>
          </a:xfrm>
        </p:grpSpPr>
        <p:sp>
          <p:nvSpPr>
            <p:cNvPr id="16" name="object 16"/>
            <p:cNvSpPr/>
            <p:nvPr/>
          </p:nvSpPr>
          <p:spPr>
            <a:xfrm>
              <a:off x="2102452" y="3830366"/>
              <a:ext cx="3964020" cy="2361666"/>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1972055" y="3739896"/>
              <a:ext cx="5873750" cy="338455"/>
            </a:xfrm>
            <a:custGeom>
              <a:avLst/>
              <a:gdLst/>
              <a:ahLst/>
              <a:cxnLst/>
              <a:rect l="l" t="t" r="r" b="b"/>
              <a:pathLst>
                <a:path w="5873750" h="338454">
                  <a:moveTo>
                    <a:pt x="0" y="0"/>
                  </a:moveTo>
                  <a:lnTo>
                    <a:pt x="5873496" y="0"/>
                  </a:lnTo>
                  <a:lnTo>
                    <a:pt x="5873496" y="338327"/>
                  </a:lnTo>
                  <a:lnTo>
                    <a:pt x="0" y="338327"/>
                  </a:lnTo>
                  <a:lnTo>
                    <a:pt x="0" y="0"/>
                  </a:lnTo>
                  <a:close/>
                </a:path>
              </a:pathLst>
            </a:custGeom>
            <a:solidFill>
              <a:srgbClr val="FFFFFF"/>
            </a:solidFill>
          </p:spPr>
          <p:txBody>
            <a:bodyPr wrap="square" lIns="0" tIns="0" rIns="0" bIns="0" rtlCol="0"/>
            <a:lstStyle/>
            <a:p>
              <a:endParaRPr/>
            </a:p>
          </p:txBody>
        </p:sp>
        <p:sp>
          <p:nvSpPr>
            <p:cNvPr id="21" name="object 21"/>
            <p:cNvSpPr txBox="1"/>
            <p:nvPr/>
          </p:nvSpPr>
          <p:spPr>
            <a:xfrm>
              <a:off x="2050533" y="3761214"/>
              <a:ext cx="550799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Risk </a:t>
              </a:r>
              <a:r>
                <a:rPr sz="1600" b="1" dirty="0">
                  <a:latin typeface="Calibri"/>
                  <a:cs typeface="Calibri"/>
                </a:rPr>
                <a:t>of </a:t>
              </a:r>
              <a:r>
                <a:rPr sz="1600" b="1" spc="-10" dirty="0">
                  <a:latin typeface="Calibri"/>
                  <a:cs typeface="Calibri"/>
                </a:rPr>
                <a:t>detectable viral </a:t>
              </a:r>
              <a:r>
                <a:rPr sz="1600" b="1" spc="-5" dirty="0">
                  <a:latin typeface="Calibri"/>
                  <a:cs typeface="Calibri"/>
                </a:rPr>
                <a:t>load </a:t>
              </a:r>
              <a:r>
                <a:rPr sz="1600" b="1" spc="-15" dirty="0">
                  <a:latin typeface="Calibri"/>
                  <a:cs typeface="Calibri"/>
                </a:rPr>
                <a:t>by </a:t>
              </a:r>
              <a:r>
                <a:rPr sz="1600" b="1" spc="-5" dirty="0">
                  <a:latin typeface="Calibri"/>
                  <a:cs typeface="Calibri"/>
                </a:rPr>
                <a:t>% </a:t>
              </a:r>
              <a:r>
                <a:rPr sz="1600" b="1" dirty="0">
                  <a:latin typeface="Calibri"/>
                  <a:cs typeface="Calibri"/>
                </a:rPr>
                <a:t>of </a:t>
              </a:r>
              <a:r>
                <a:rPr sz="1600" b="1" spc="-15" dirty="0">
                  <a:latin typeface="Calibri"/>
                  <a:cs typeface="Calibri"/>
                </a:rPr>
                <a:t>days </a:t>
              </a:r>
              <a:r>
                <a:rPr sz="1600" b="1" spc="-10" dirty="0">
                  <a:latin typeface="Calibri"/>
                  <a:cs typeface="Calibri"/>
                </a:rPr>
                <a:t>spent depressed (x</a:t>
              </a:r>
              <a:r>
                <a:rPr sz="1600" b="1" spc="155" dirty="0">
                  <a:latin typeface="Calibri"/>
                  <a:cs typeface="Calibri"/>
                </a:rPr>
                <a:t> </a:t>
              </a:r>
              <a:r>
                <a:rPr sz="1600" b="1" spc="-10" dirty="0">
                  <a:latin typeface="Calibri"/>
                  <a:cs typeface="Calibri"/>
                </a:rPr>
                <a:t>axis)</a:t>
              </a:r>
              <a:endParaRPr sz="1600">
                <a:latin typeface="Calibri"/>
                <a:cs typeface="Calibri"/>
              </a:endParaRPr>
            </a:p>
          </p:txBody>
        </p:sp>
      </p:grpSp>
      <p:grpSp>
        <p:nvGrpSpPr>
          <p:cNvPr id="30" name="Group 29" descr="Mental comorbidity to Missed clinical care visits, lower ART adherence to Virologic failure to Physical comorbidities">
            <a:extLst>
              <a:ext uri="{FF2B5EF4-FFF2-40B4-BE49-F238E27FC236}">
                <a16:creationId xmlns:a16="http://schemas.microsoft.com/office/drawing/2014/main" id="{6E0EE949-69AE-49B6-9D5C-0C82227BB96F}"/>
              </a:ext>
            </a:extLst>
          </p:cNvPr>
          <p:cNvGrpSpPr/>
          <p:nvPr/>
        </p:nvGrpSpPr>
        <p:grpSpPr>
          <a:xfrm>
            <a:off x="6867143" y="1580388"/>
            <a:ext cx="4922992" cy="4164820"/>
            <a:chOff x="6867143" y="1580388"/>
            <a:chExt cx="4922992" cy="4164820"/>
          </a:xfrm>
        </p:grpSpPr>
        <p:sp>
          <p:nvSpPr>
            <p:cNvPr id="3" name="object 3"/>
            <p:cNvSpPr/>
            <p:nvPr/>
          </p:nvSpPr>
          <p:spPr>
            <a:xfrm>
              <a:off x="7018019" y="2144267"/>
              <a:ext cx="1094105" cy="1044575"/>
            </a:xfrm>
            <a:custGeom>
              <a:avLst/>
              <a:gdLst/>
              <a:ahLst/>
              <a:cxnLst/>
              <a:rect l="l" t="t" r="r" b="b"/>
              <a:pathLst>
                <a:path w="1094104" h="1044575">
                  <a:moveTo>
                    <a:pt x="0" y="0"/>
                  </a:moveTo>
                  <a:lnTo>
                    <a:pt x="553161" y="0"/>
                  </a:lnTo>
                  <a:lnTo>
                    <a:pt x="553161" y="1044473"/>
                  </a:lnTo>
                  <a:lnTo>
                    <a:pt x="1093736" y="1044473"/>
                  </a:lnTo>
                </a:path>
              </a:pathLst>
            </a:custGeom>
            <a:ln w="12700">
              <a:solidFill>
                <a:srgbClr val="000000"/>
              </a:solidFill>
            </a:ln>
          </p:spPr>
          <p:txBody>
            <a:bodyPr wrap="square" lIns="0" tIns="0" rIns="0" bIns="0" rtlCol="0"/>
            <a:lstStyle/>
            <a:p>
              <a:endParaRPr/>
            </a:p>
          </p:txBody>
        </p:sp>
        <p:sp>
          <p:nvSpPr>
            <p:cNvPr id="4" name="object 4"/>
            <p:cNvSpPr/>
            <p:nvPr/>
          </p:nvSpPr>
          <p:spPr>
            <a:xfrm>
              <a:off x="8035559" y="3144287"/>
              <a:ext cx="76200" cy="88900"/>
            </a:xfrm>
            <a:custGeom>
              <a:avLst/>
              <a:gdLst/>
              <a:ahLst/>
              <a:cxnLst/>
              <a:rect l="l" t="t" r="r" b="b"/>
              <a:pathLst>
                <a:path w="76200" h="88900">
                  <a:moveTo>
                    <a:pt x="0" y="0"/>
                  </a:moveTo>
                  <a:lnTo>
                    <a:pt x="76200" y="44450"/>
                  </a:lnTo>
                  <a:lnTo>
                    <a:pt x="0" y="88900"/>
                  </a:lnTo>
                </a:path>
              </a:pathLst>
            </a:custGeom>
            <a:ln w="12700">
              <a:solidFill>
                <a:srgbClr val="000000"/>
              </a:solidFill>
            </a:ln>
          </p:spPr>
          <p:txBody>
            <a:bodyPr wrap="square" lIns="0" tIns="0" rIns="0" bIns="0" rtlCol="0"/>
            <a:lstStyle/>
            <a:p>
              <a:endParaRPr/>
            </a:p>
          </p:txBody>
        </p:sp>
        <p:sp>
          <p:nvSpPr>
            <p:cNvPr id="5" name="object 5"/>
            <p:cNvSpPr/>
            <p:nvPr/>
          </p:nvSpPr>
          <p:spPr>
            <a:xfrm>
              <a:off x="8296656" y="3762755"/>
              <a:ext cx="864235" cy="755650"/>
            </a:xfrm>
            <a:custGeom>
              <a:avLst/>
              <a:gdLst/>
              <a:ahLst/>
              <a:cxnLst/>
              <a:rect l="l" t="t" r="r" b="b"/>
              <a:pathLst>
                <a:path w="864234" h="755650">
                  <a:moveTo>
                    <a:pt x="0" y="0"/>
                  </a:moveTo>
                  <a:lnTo>
                    <a:pt x="438391" y="0"/>
                  </a:lnTo>
                  <a:lnTo>
                    <a:pt x="438391" y="755065"/>
                  </a:lnTo>
                  <a:lnTo>
                    <a:pt x="864196" y="755065"/>
                  </a:lnTo>
                </a:path>
              </a:pathLst>
            </a:custGeom>
            <a:ln w="12700">
              <a:solidFill>
                <a:srgbClr val="000000"/>
              </a:solidFill>
            </a:ln>
          </p:spPr>
          <p:txBody>
            <a:bodyPr wrap="square" lIns="0" tIns="0" rIns="0" bIns="0" rtlCol="0"/>
            <a:lstStyle/>
            <a:p>
              <a:endParaRPr/>
            </a:p>
          </p:txBody>
        </p:sp>
        <p:sp>
          <p:nvSpPr>
            <p:cNvPr id="6" name="object 6"/>
            <p:cNvSpPr/>
            <p:nvPr/>
          </p:nvSpPr>
          <p:spPr>
            <a:xfrm>
              <a:off x="9084655" y="4473365"/>
              <a:ext cx="76200" cy="88900"/>
            </a:xfrm>
            <a:custGeom>
              <a:avLst/>
              <a:gdLst/>
              <a:ahLst/>
              <a:cxnLst/>
              <a:rect l="l" t="t" r="r" b="b"/>
              <a:pathLst>
                <a:path w="76200" h="88900">
                  <a:moveTo>
                    <a:pt x="0" y="0"/>
                  </a:moveTo>
                  <a:lnTo>
                    <a:pt x="76200" y="44450"/>
                  </a:lnTo>
                  <a:lnTo>
                    <a:pt x="0" y="88900"/>
                  </a:lnTo>
                </a:path>
              </a:pathLst>
            </a:custGeom>
            <a:ln w="12700">
              <a:solidFill>
                <a:srgbClr val="000000"/>
              </a:solidFill>
            </a:ln>
          </p:spPr>
          <p:txBody>
            <a:bodyPr wrap="square" lIns="0" tIns="0" rIns="0" bIns="0" rtlCol="0"/>
            <a:lstStyle/>
            <a:p>
              <a:endParaRPr/>
            </a:p>
          </p:txBody>
        </p:sp>
        <p:sp>
          <p:nvSpPr>
            <p:cNvPr id="7" name="object 7"/>
            <p:cNvSpPr/>
            <p:nvPr/>
          </p:nvSpPr>
          <p:spPr>
            <a:xfrm>
              <a:off x="9595104" y="4628388"/>
              <a:ext cx="334010" cy="762000"/>
            </a:xfrm>
            <a:custGeom>
              <a:avLst/>
              <a:gdLst/>
              <a:ahLst/>
              <a:cxnLst/>
              <a:rect l="l" t="t" r="r" b="b"/>
              <a:pathLst>
                <a:path w="334009" h="762000">
                  <a:moveTo>
                    <a:pt x="0" y="0"/>
                  </a:moveTo>
                  <a:lnTo>
                    <a:pt x="0" y="761695"/>
                  </a:lnTo>
                  <a:lnTo>
                    <a:pt x="333616" y="761695"/>
                  </a:lnTo>
                </a:path>
              </a:pathLst>
            </a:custGeom>
            <a:ln w="12700">
              <a:solidFill>
                <a:srgbClr val="000000"/>
              </a:solidFill>
            </a:ln>
          </p:spPr>
          <p:txBody>
            <a:bodyPr wrap="square" lIns="0" tIns="0" rIns="0" bIns="0" rtlCol="0"/>
            <a:lstStyle/>
            <a:p>
              <a:endParaRPr/>
            </a:p>
          </p:txBody>
        </p:sp>
        <p:sp>
          <p:nvSpPr>
            <p:cNvPr id="8" name="object 8"/>
            <p:cNvSpPr/>
            <p:nvPr/>
          </p:nvSpPr>
          <p:spPr>
            <a:xfrm>
              <a:off x="9852521" y="5345630"/>
              <a:ext cx="76200" cy="88900"/>
            </a:xfrm>
            <a:custGeom>
              <a:avLst/>
              <a:gdLst/>
              <a:ahLst/>
              <a:cxnLst/>
              <a:rect l="l" t="t" r="r" b="b"/>
              <a:pathLst>
                <a:path w="76200" h="88900">
                  <a:moveTo>
                    <a:pt x="0" y="88900"/>
                  </a:moveTo>
                  <a:lnTo>
                    <a:pt x="76200" y="44450"/>
                  </a:lnTo>
                  <a:lnTo>
                    <a:pt x="0" y="0"/>
                  </a:lnTo>
                </a:path>
              </a:pathLst>
            </a:custGeom>
            <a:ln w="12700">
              <a:solidFill>
                <a:srgbClr val="000000"/>
              </a:solidFill>
            </a:ln>
          </p:spPr>
          <p:txBody>
            <a:bodyPr wrap="square" lIns="0" tIns="0" rIns="0" bIns="0" rtlCol="0"/>
            <a:lstStyle/>
            <a:p>
              <a:endParaRPr/>
            </a:p>
          </p:txBody>
        </p:sp>
        <p:sp>
          <p:nvSpPr>
            <p:cNvPr id="10" name="object 10"/>
            <p:cNvSpPr/>
            <p:nvPr/>
          </p:nvSpPr>
          <p:spPr>
            <a:xfrm>
              <a:off x="6867143" y="1580388"/>
              <a:ext cx="2164080" cy="830580"/>
            </a:xfrm>
            <a:custGeom>
              <a:avLst/>
              <a:gdLst/>
              <a:ahLst/>
              <a:cxnLst/>
              <a:rect l="l" t="t" r="r" b="b"/>
              <a:pathLst>
                <a:path w="2164079" h="830580">
                  <a:moveTo>
                    <a:pt x="0" y="0"/>
                  </a:moveTo>
                  <a:lnTo>
                    <a:pt x="2164079" y="0"/>
                  </a:lnTo>
                  <a:lnTo>
                    <a:pt x="2164079" y="830580"/>
                  </a:lnTo>
                  <a:lnTo>
                    <a:pt x="0" y="830580"/>
                  </a:lnTo>
                  <a:lnTo>
                    <a:pt x="0" y="0"/>
                  </a:lnTo>
                  <a:close/>
                </a:path>
              </a:pathLst>
            </a:custGeom>
            <a:solidFill>
              <a:srgbClr val="FFFFFF"/>
            </a:solidFill>
          </p:spPr>
          <p:txBody>
            <a:bodyPr wrap="square" lIns="0" tIns="0" rIns="0" bIns="0" rtlCol="0"/>
            <a:lstStyle/>
            <a:p>
              <a:endParaRPr/>
            </a:p>
          </p:txBody>
        </p:sp>
        <p:sp>
          <p:nvSpPr>
            <p:cNvPr id="11" name="object 11"/>
            <p:cNvSpPr txBox="1"/>
            <p:nvPr/>
          </p:nvSpPr>
          <p:spPr>
            <a:xfrm>
              <a:off x="6946140" y="1593650"/>
              <a:ext cx="1562735" cy="756920"/>
            </a:xfrm>
            <a:prstGeom prst="rect">
              <a:avLst/>
            </a:prstGeom>
          </p:spPr>
          <p:txBody>
            <a:bodyPr vert="horz" wrap="square" lIns="0" tIns="12700" rIns="0" bIns="0" rtlCol="0">
              <a:spAutoFit/>
            </a:bodyPr>
            <a:lstStyle/>
            <a:p>
              <a:pPr marL="12700" marR="5080">
                <a:lnSpc>
                  <a:spcPct val="100000"/>
                </a:lnSpc>
                <a:spcBef>
                  <a:spcPts val="100"/>
                </a:spcBef>
              </a:pPr>
              <a:r>
                <a:rPr sz="2400" b="1" spc="-10" dirty="0">
                  <a:latin typeface="Calibri"/>
                  <a:cs typeface="Calibri"/>
                </a:rPr>
                <a:t>Mental  c</a:t>
              </a:r>
              <a:r>
                <a:rPr sz="2400" b="1" spc="5" dirty="0">
                  <a:latin typeface="Calibri"/>
                  <a:cs typeface="Calibri"/>
                </a:rPr>
                <a:t>o</a:t>
              </a:r>
              <a:r>
                <a:rPr sz="2400" b="1" dirty="0">
                  <a:latin typeface="Calibri"/>
                  <a:cs typeface="Calibri"/>
                </a:rPr>
                <a:t>m</a:t>
              </a:r>
              <a:r>
                <a:rPr sz="2400" b="1" spc="5" dirty="0">
                  <a:latin typeface="Calibri"/>
                  <a:cs typeface="Calibri"/>
                </a:rPr>
                <a:t>o</a:t>
              </a:r>
              <a:r>
                <a:rPr sz="2400" b="1" spc="-5" dirty="0">
                  <a:latin typeface="Calibri"/>
                  <a:cs typeface="Calibri"/>
                </a:rPr>
                <a:t>rbidity</a:t>
              </a:r>
              <a:endParaRPr sz="2400">
                <a:latin typeface="Calibri"/>
                <a:cs typeface="Calibri"/>
              </a:endParaRPr>
            </a:p>
          </p:txBody>
        </p:sp>
        <p:sp>
          <p:nvSpPr>
            <p:cNvPr id="12" name="object 12"/>
            <p:cNvSpPr/>
            <p:nvPr/>
          </p:nvSpPr>
          <p:spPr>
            <a:xfrm>
              <a:off x="8124443" y="2404872"/>
              <a:ext cx="2164080" cy="1569720"/>
            </a:xfrm>
            <a:custGeom>
              <a:avLst/>
              <a:gdLst/>
              <a:ahLst/>
              <a:cxnLst/>
              <a:rect l="l" t="t" r="r" b="b"/>
              <a:pathLst>
                <a:path w="2164079" h="1569720">
                  <a:moveTo>
                    <a:pt x="0" y="0"/>
                  </a:moveTo>
                  <a:lnTo>
                    <a:pt x="2164079" y="0"/>
                  </a:lnTo>
                  <a:lnTo>
                    <a:pt x="2164079" y="1569720"/>
                  </a:lnTo>
                  <a:lnTo>
                    <a:pt x="0" y="1569720"/>
                  </a:lnTo>
                  <a:lnTo>
                    <a:pt x="0" y="0"/>
                  </a:lnTo>
                  <a:close/>
                </a:path>
              </a:pathLst>
            </a:custGeom>
            <a:solidFill>
              <a:srgbClr val="FFFFFF"/>
            </a:solidFill>
          </p:spPr>
          <p:txBody>
            <a:bodyPr wrap="square" lIns="0" tIns="0" rIns="0" bIns="0" rtlCol="0"/>
            <a:lstStyle/>
            <a:p>
              <a:endParaRPr/>
            </a:p>
          </p:txBody>
        </p:sp>
        <p:sp>
          <p:nvSpPr>
            <p:cNvPr id="13" name="object 13"/>
            <p:cNvSpPr txBox="1"/>
            <p:nvPr/>
          </p:nvSpPr>
          <p:spPr>
            <a:xfrm>
              <a:off x="8202970" y="2417740"/>
              <a:ext cx="1864360" cy="1488440"/>
            </a:xfrm>
            <a:prstGeom prst="rect">
              <a:avLst/>
            </a:prstGeom>
          </p:spPr>
          <p:txBody>
            <a:bodyPr vert="horz" wrap="square" lIns="0" tIns="12700" rIns="0" bIns="0" rtlCol="0">
              <a:spAutoFit/>
            </a:bodyPr>
            <a:lstStyle/>
            <a:p>
              <a:pPr marL="12700" marR="5080">
                <a:lnSpc>
                  <a:spcPct val="100000"/>
                </a:lnSpc>
                <a:spcBef>
                  <a:spcPts val="100"/>
                </a:spcBef>
              </a:pPr>
              <a:r>
                <a:rPr sz="2400" b="1" spc="-5" dirty="0">
                  <a:latin typeface="Calibri"/>
                  <a:cs typeface="Calibri"/>
                </a:rPr>
                <a:t>Missed</a:t>
              </a:r>
              <a:r>
                <a:rPr sz="2400" b="1" spc="-70" dirty="0">
                  <a:latin typeface="Calibri"/>
                  <a:cs typeface="Calibri"/>
                </a:rPr>
                <a:t> </a:t>
              </a:r>
              <a:r>
                <a:rPr sz="2400" b="1" spc="-5" dirty="0">
                  <a:latin typeface="Calibri"/>
                  <a:cs typeface="Calibri"/>
                </a:rPr>
                <a:t>clinical  </a:t>
              </a:r>
              <a:r>
                <a:rPr sz="2400" b="1" spc="-10" dirty="0">
                  <a:latin typeface="Calibri"/>
                  <a:cs typeface="Calibri"/>
                </a:rPr>
                <a:t>care </a:t>
              </a:r>
              <a:r>
                <a:rPr sz="2400" b="1" spc="-5" dirty="0">
                  <a:latin typeface="Calibri"/>
                  <a:cs typeface="Calibri"/>
                </a:rPr>
                <a:t>visits,  lower </a:t>
              </a:r>
              <a:r>
                <a:rPr sz="2400" b="1" spc="-10" dirty="0">
                  <a:latin typeface="Calibri"/>
                  <a:cs typeface="Calibri"/>
                </a:rPr>
                <a:t>ART  </a:t>
              </a:r>
              <a:r>
                <a:rPr sz="2400" b="1" spc="-5" dirty="0">
                  <a:latin typeface="Calibri"/>
                  <a:cs typeface="Calibri"/>
                </a:rPr>
                <a:t>adherence</a:t>
              </a:r>
              <a:endParaRPr sz="2400">
                <a:latin typeface="Calibri"/>
                <a:cs typeface="Calibri"/>
              </a:endParaRPr>
            </a:p>
          </p:txBody>
        </p:sp>
        <p:sp>
          <p:nvSpPr>
            <p:cNvPr id="14" name="object 14"/>
            <p:cNvSpPr/>
            <p:nvPr/>
          </p:nvSpPr>
          <p:spPr>
            <a:xfrm>
              <a:off x="9136380" y="4075176"/>
              <a:ext cx="1493520" cy="830580"/>
            </a:xfrm>
            <a:custGeom>
              <a:avLst/>
              <a:gdLst/>
              <a:ahLst/>
              <a:cxnLst/>
              <a:rect l="l" t="t" r="r" b="b"/>
              <a:pathLst>
                <a:path w="1493520" h="830579">
                  <a:moveTo>
                    <a:pt x="0" y="0"/>
                  </a:moveTo>
                  <a:lnTo>
                    <a:pt x="1493520" y="0"/>
                  </a:lnTo>
                  <a:lnTo>
                    <a:pt x="1493520" y="830580"/>
                  </a:lnTo>
                  <a:lnTo>
                    <a:pt x="0" y="830580"/>
                  </a:lnTo>
                  <a:lnTo>
                    <a:pt x="0" y="0"/>
                  </a:lnTo>
                  <a:close/>
                </a:path>
              </a:pathLst>
            </a:custGeom>
            <a:solidFill>
              <a:srgbClr val="FFFFFF"/>
            </a:solidFill>
          </p:spPr>
          <p:txBody>
            <a:bodyPr wrap="square" lIns="0" tIns="0" rIns="0" bIns="0" rtlCol="0"/>
            <a:lstStyle/>
            <a:p>
              <a:endParaRPr/>
            </a:p>
          </p:txBody>
        </p:sp>
        <p:sp>
          <p:nvSpPr>
            <p:cNvPr id="15" name="object 15"/>
            <p:cNvSpPr txBox="1"/>
            <p:nvPr/>
          </p:nvSpPr>
          <p:spPr>
            <a:xfrm>
              <a:off x="9215210" y="4088494"/>
              <a:ext cx="2574925" cy="1656714"/>
            </a:xfrm>
            <a:prstGeom prst="rect">
              <a:avLst/>
            </a:prstGeom>
          </p:spPr>
          <p:txBody>
            <a:bodyPr vert="horz" wrap="square" lIns="0" tIns="12700" rIns="0" bIns="0" rtlCol="0">
              <a:spAutoFit/>
            </a:bodyPr>
            <a:lstStyle/>
            <a:p>
              <a:pPr marL="12700" marR="1443990">
                <a:lnSpc>
                  <a:spcPct val="100000"/>
                </a:lnSpc>
                <a:spcBef>
                  <a:spcPts val="100"/>
                </a:spcBef>
              </a:pPr>
              <a:r>
                <a:rPr sz="2400" b="1" spc="-5" dirty="0">
                  <a:latin typeface="Calibri"/>
                  <a:cs typeface="Calibri"/>
                </a:rPr>
                <a:t>Vi</a:t>
              </a:r>
              <a:r>
                <a:rPr sz="2400" b="1" spc="-25" dirty="0">
                  <a:latin typeface="Calibri"/>
                  <a:cs typeface="Calibri"/>
                </a:rPr>
                <a:t>r</a:t>
              </a:r>
              <a:r>
                <a:rPr sz="2400" b="1" spc="5" dirty="0">
                  <a:latin typeface="Calibri"/>
                  <a:cs typeface="Calibri"/>
                </a:rPr>
                <a:t>o</a:t>
              </a:r>
              <a:r>
                <a:rPr sz="2400" b="1" spc="-5" dirty="0">
                  <a:latin typeface="Calibri"/>
                  <a:cs typeface="Calibri"/>
                </a:rPr>
                <a:t>l</a:t>
              </a:r>
              <a:r>
                <a:rPr sz="2400" b="1" spc="5" dirty="0">
                  <a:latin typeface="Calibri"/>
                  <a:cs typeface="Calibri"/>
                </a:rPr>
                <a:t>o</a:t>
              </a:r>
              <a:r>
                <a:rPr sz="2400" b="1" dirty="0">
                  <a:latin typeface="Calibri"/>
                  <a:cs typeface="Calibri"/>
                </a:rPr>
                <a:t>g</a:t>
              </a:r>
              <a:r>
                <a:rPr sz="2400" b="1" spc="-5" dirty="0">
                  <a:latin typeface="Calibri"/>
                  <a:cs typeface="Calibri"/>
                </a:rPr>
                <a:t>ic  </a:t>
              </a:r>
              <a:r>
                <a:rPr sz="2400" b="1" spc="-15" dirty="0">
                  <a:latin typeface="Calibri"/>
                  <a:cs typeface="Calibri"/>
                </a:rPr>
                <a:t>failure</a:t>
              </a:r>
              <a:endParaRPr sz="2400">
                <a:latin typeface="Calibri"/>
                <a:cs typeface="Calibri"/>
              </a:endParaRPr>
            </a:p>
            <a:p>
              <a:pPr marL="817880" marR="5080">
                <a:lnSpc>
                  <a:spcPct val="100000"/>
                </a:lnSpc>
                <a:spcBef>
                  <a:spcPts val="1320"/>
                </a:spcBef>
              </a:pPr>
              <a:r>
                <a:rPr sz="2400" b="1" spc="-15" dirty="0">
                  <a:latin typeface="Calibri"/>
                  <a:cs typeface="Calibri"/>
                </a:rPr>
                <a:t>Physical  </a:t>
              </a:r>
              <a:r>
                <a:rPr sz="2400" b="1" spc="-10" dirty="0">
                  <a:latin typeface="Calibri"/>
                  <a:cs typeface="Calibri"/>
                </a:rPr>
                <a:t>c</a:t>
              </a:r>
              <a:r>
                <a:rPr sz="2400" b="1" spc="5" dirty="0">
                  <a:latin typeface="Calibri"/>
                  <a:cs typeface="Calibri"/>
                </a:rPr>
                <a:t>omo</a:t>
              </a:r>
              <a:r>
                <a:rPr sz="2400" b="1" dirty="0">
                  <a:latin typeface="Calibri"/>
                  <a:cs typeface="Calibri"/>
                </a:rPr>
                <a:t>r</a:t>
              </a:r>
              <a:r>
                <a:rPr sz="2400" b="1" spc="-5" dirty="0">
                  <a:latin typeface="Calibri"/>
                  <a:cs typeface="Calibri"/>
                </a:rPr>
                <a:t>biditi</a:t>
              </a:r>
              <a:r>
                <a:rPr sz="2400" b="1" dirty="0">
                  <a:latin typeface="Calibri"/>
                  <a:cs typeface="Calibri"/>
                </a:rPr>
                <a:t>es</a:t>
              </a:r>
              <a:endParaRPr sz="2400">
                <a:latin typeface="Calibri"/>
                <a:cs typeface="Calibri"/>
              </a:endParaRPr>
            </a:p>
          </p:txBody>
        </p:sp>
      </p:grpSp>
      <p:sp>
        <p:nvSpPr>
          <p:cNvPr id="23" name="object 23" descr="CNICS logo"/>
          <p:cNvSpPr/>
          <p:nvPr/>
        </p:nvSpPr>
        <p:spPr>
          <a:xfrm>
            <a:off x="42671" y="5737859"/>
            <a:ext cx="979931" cy="371855"/>
          </a:xfrm>
          <a:prstGeom prst="rect">
            <a:avLst/>
          </a:prstGeom>
          <a:blipFill>
            <a:blip r:embed="rId4" cstate="print"/>
            <a:stretch>
              <a:fillRect/>
            </a:stretch>
          </a:blipFill>
        </p:spPr>
        <p:txBody>
          <a:bodyPr wrap="square" lIns="0" tIns="0" rIns="0" bIns="0" rtlCol="0"/>
          <a:lstStyle/>
          <a:p>
            <a:endParaRPr/>
          </a:p>
        </p:txBody>
      </p:sp>
      <p:sp>
        <p:nvSpPr>
          <p:cNvPr id="22" name="object 22"/>
          <p:cNvSpPr txBox="1"/>
          <p:nvPr/>
        </p:nvSpPr>
        <p:spPr>
          <a:xfrm>
            <a:off x="542460" y="6219813"/>
            <a:ext cx="2447925" cy="208279"/>
          </a:xfrm>
          <a:prstGeom prst="rect">
            <a:avLst/>
          </a:prstGeom>
        </p:spPr>
        <p:txBody>
          <a:bodyPr vert="horz" wrap="square" lIns="0" tIns="12700" rIns="0" bIns="0" rtlCol="0">
            <a:spAutoFit/>
          </a:bodyPr>
          <a:lstStyle/>
          <a:p>
            <a:pPr marL="12700">
              <a:lnSpc>
                <a:spcPct val="100000"/>
              </a:lnSpc>
              <a:spcBef>
                <a:spcPts val="100"/>
              </a:spcBef>
            </a:pPr>
            <a:r>
              <a:rPr sz="1200" i="1" spc="-10" dirty="0">
                <a:latin typeface="Calibri"/>
                <a:cs typeface="Calibri"/>
              </a:rPr>
              <a:t>Pence </a:t>
            </a:r>
            <a:r>
              <a:rPr sz="1200" i="1" spc="-45" dirty="0">
                <a:latin typeface="Calibri"/>
                <a:cs typeface="Calibri"/>
              </a:rPr>
              <a:t>BW, </a:t>
            </a:r>
            <a:r>
              <a:rPr sz="1200" i="1" spc="-5" dirty="0">
                <a:latin typeface="Calibri"/>
                <a:cs typeface="Calibri"/>
              </a:rPr>
              <a:t>et al, JAMA Psychiatry</a:t>
            </a:r>
            <a:r>
              <a:rPr sz="1200" i="1" spc="50" dirty="0">
                <a:latin typeface="Calibri"/>
                <a:cs typeface="Calibri"/>
              </a:rPr>
              <a:t> </a:t>
            </a:r>
            <a:r>
              <a:rPr sz="1200" i="1" dirty="0">
                <a:latin typeface="Calibri"/>
                <a:cs typeface="Calibri"/>
              </a:rPr>
              <a:t>2018.</a:t>
            </a:r>
            <a:endParaRPr sz="1200" dirty="0">
              <a:latin typeface="Calibri"/>
              <a:cs typeface="Calibri"/>
            </a:endParaRPr>
          </a:p>
        </p:txBody>
      </p:sp>
      <p:grpSp>
        <p:nvGrpSpPr>
          <p:cNvPr id="27" name="Group 26" descr="Copyright 2019, Johns Hopkins University. All rights reserved.">
            <a:extLst>
              <a:ext uri="{FF2B5EF4-FFF2-40B4-BE49-F238E27FC236}">
                <a16:creationId xmlns:a16="http://schemas.microsoft.com/office/drawing/2014/main" id="{DAA10F61-46A9-4C16-B3BA-1C43D47F789F}"/>
              </a:ext>
            </a:extLst>
          </p:cNvPr>
          <p:cNvGrpSpPr/>
          <p:nvPr/>
        </p:nvGrpSpPr>
        <p:grpSpPr>
          <a:xfrm>
            <a:off x="0" y="6434328"/>
            <a:ext cx="12191999" cy="423672"/>
            <a:chOff x="0" y="6434328"/>
            <a:chExt cx="12191999" cy="423672"/>
          </a:xfrm>
        </p:grpSpPr>
        <p:sp>
          <p:nvSpPr>
            <p:cNvPr id="2" name="object 2"/>
            <p:cNvSpPr/>
            <p:nvPr/>
          </p:nvSpPr>
          <p:spPr>
            <a:xfrm>
              <a:off x="0" y="6434328"/>
              <a:ext cx="12191999" cy="423672"/>
            </a:xfrm>
            <a:prstGeom prst="rect">
              <a:avLst/>
            </a:prstGeom>
            <a:blipFill>
              <a:blip r:embed="rId5" cstate="print"/>
              <a:stretch>
                <a:fillRect/>
              </a:stretch>
            </a:blipFill>
          </p:spPr>
          <p:txBody>
            <a:bodyPr wrap="square" lIns="0" tIns="0" rIns="0" bIns="0" rtlCol="0"/>
            <a:lstStyle/>
            <a:p>
              <a:endParaRPr/>
            </a:p>
          </p:txBody>
        </p:sp>
        <p:sp>
          <p:nvSpPr>
            <p:cNvPr id="25" name="object 25"/>
            <p:cNvSpPr txBox="1"/>
            <p:nvPr/>
          </p:nvSpPr>
          <p:spPr>
            <a:xfrm>
              <a:off x="4706519" y="6621818"/>
              <a:ext cx="2809240" cy="133350"/>
            </a:xfrm>
            <a:prstGeom prst="rect">
              <a:avLst/>
            </a:prstGeom>
          </p:spPr>
          <p:txBody>
            <a:bodyPr vert="horz" wrap="square" lIns="0" tIns="0" rIns="0" bIns="0" rtlCol="0">
              <a:spAutoFit/>
            </a:bodyPr>
            <a:lstStyle/>
            <a:p>
              <a:pPr>
                <a:lnSpc>
                  <a:spcPts val="1025"/>
                </a:lnSpc>
              </a:pPr>
              <a:r>
                <a:rPr sz="900" spc="10" dirty="0">
                  <a:solidFill>
                    <a:srgbClr val="FFFFFF"/>
                  </a:solidFill>
                  <a:latin typeface="Arial"/>
                  <a:cs typeface="Arial"/>
                </a:rPr>
                <a:t>©2018, </a:t>
              </a:r>
              <a:r>
                <a:rPr sz="900" spc="15" dirty="0">
                  <a:solidFill>
                    <a:srgbClr val="FFFFFF"/>
                  </a:solidFill>
                  <a:latin typeface="Arial"/>
                  <a:cs typeface="Arial"/>
                </a:rPr>
                <a:t>Johns Hopkins </a:t>
              </a:r>
              <a:r>
                <a:rPr sz="900" spc="10" dirty="0">
                  <a:solidFill>
                    <a:srgbClr val="FFFFFF"/>
                  </a:solidFill>
                  <a:latin typeface="Arial"/>
                  <a:cs typeface="Arial"/>
                </a:rPr>
                <a:t>University. All rights</a:t>
              </a:r>
              <a:r>
                <a:rPr sz="900" spc="155" dirty="0">
                  <a:solidFill>
                    <a:srgbClr val="FFFFFF"/>
                  </a:solidFill>
                  <a:latin typeface="Arial"/>
                  <a:cs typeface="Arial"/>
                </a:rPr>
                <a:t> </a:t>
              </a:r>
              <a:r>
                <a:rPr sz="900" spc="10" dirty="0">
                  <a:solidFill>
                    <a:srgbClr val="FFFFFF"/>
                  </a:solidFill>
                  <a:latin typeface="Arial"/>
                  <a:cs typeface="Arial"/>
                </a:rPr>
                <a:t>reserved.</a:t>
              </a:r>
              <a:endParaRPr sz="900">
                <a:latin typeface="Arial"/>
                <a:cs typeface="Arial"/>
              </a:endParaRPr>
            </a:p>
          </p:txBody>
        </p:sp>
        <p:sp>
          <p:nvSpPr>
            <p:cNvPr id="24" name="object 24"/>
            <p:cNvSpPr/>
            <p:nvPr/>
          </p:nvSpPr>
          <p:spPr>
            <a:xfrm>
              <a:off x="3083051" y="6548628"/>
              <a:ext cx="5374005" cy="254635"/>
            </a:xfrm>
            <a:custGeom>
              <a:avLst/>
              <a:gdLst/>
              <a:ahLst/>
              <a:cxnLst/>
              <a:rect l="l" t="t" r="r" b="b"/>
              <a:pathLst>
                <a:path w="5374005" h="254634">
                  <a:moveTo>
                    <a:pt x="0" y="0"/>
                  </a:moveTo>
                  <a:lnTo>
                    <a:pt x="5373624" y="0"/>
                  </a:lnTo>
                  <a:lnTo>
                    <a:pt x="5373624" y="254508"/>
                  </a:lnTo>
                  <a:lnTo>
                    <a:pt x="0" y="254508"/>
                  </a:lnTo>
                  <a:lnTo>
                    <a:pt x="0" y="0"/>
                  </a:lnTo>
                  <a:close/>
                </a:path>
              </a:pathLst>
            </a:custGeom>
            <a:solidFill>
              <a:srgbClr val="13477E"/>
            </a:solidFill>
          </p:spPr>
          <p:txBody>
            <a:bodyPr wrap="square" lIns="0" tIns="0" rIns="0" bIns="0" rtlCol="0"/>
            <a:lstStyle/>
            <a:p>
              <a:endParaRPr/>
            </a:p>
          </p:txBody>
        </p:sp>
        <p:sp>
          <p:nvSpPr>
            <p:cNvPr id="26" name="object 26"/>
            <p:cNvSpPr txBox="1"/>
            <p:nvPr/>
          </p:nvSpPr>
          <p:spPr>
            <a:xfrm>
              <a:off x="4315946" y="6606719"/>
              <a:ext cx="2908300" cy="160020"/>
            </a:xfrm>
            <a:prstGeom prst="rect">
              <a:avLst/>
            </a:prstGeom>
          </p:spPr>
          <p:txBody>
            <a:bodyPr vert="horz" wrap="square" lIns="0" tIns="0" rIns="0" bIns="0" rtlCol="0">
              <a:spAutoFit/>
            </a:bodyPr>
            <a:lstStyle/>
            <a:p>
              <a:pPr marL="12700">
                <a:lnSpc>
                  <a:spcPts val="1100"/>
                </a:lnSpc>
              </a:pPr>
              <a:r>
                <a:rPr sz="1050" dirty="0">
                  <a:solidFill>
                    <a:srgbClr val="FFFFFF"/>
                  </a:solidFill>
                  <a:latin typeface="Calibri"/>
                  <a:cs typeface="Calibri"/>
                </a:rPr>
                <a:t>@2019, </a:t>
              </a:r>
              <a:r>
                <a:rPr sz="1050" spc="-5" dirty="0">
                  <a:solidFill>
                    <a:srgbClr val="FFFFFF"/>
                  </a:solidFill>
                  <a:latin typeface="Calibri"/>
                  <a:cs typeface="Calibri"/>
                </a:rPr>
                <a:t>Johns Hopkins University. </a:t>
              </a:r>
              <a:r>
                <a:rPr sz="1050" dirty="0">
                  <a:solidFill>
                    <a:srgbClr val="FFFFFF"/>
                  </a:solidFill>
                  <a:latin typeface="Calibri"/>
                  <a:cs typeface="Calibri"/>
                </a:rPr>
                <a:t>All </a:t>
              </a:r>
              <a:r>
                <a:rPr sz="1050" spc="-5" dirty="0">
                  <a:solidFill>
                    <a:srgbClr val="FFFFFF"/>
                  </a:solidFill>
                  <a:latin typeface="Calibri"/>
                  <a:cs typeface="Calibri"/>
                </a:rPr>
                <a:t>rights</a:t>
              </a:r>
              <a:r>
                <a:rPr sz="1050" spc="-65" dirty="0">
                  <a:solidFill>
                    <a:srgbClr val="FFFFFF"/>
                  </a:solidFill>
                  <a:latin typeface="Calibri"/>
                  <a:cs typeface="Calibri"/>
                </a:rPr>
                <a:t> </a:t>
              </a:r>
              <a:r>
                <a:rPr sz="1050" dirty="0">
                  <a:solidFill>
                    <a:srgbClr val="FFFFFF"/>
                  </a:solidFill>
                  <a:latin typeface="Calibri"/>
                  <a:cs typeface="Calibri"/>
                </a:rPr>
                <a:t>reserved.</a:t>
              </a:r>
              <a:endParaRPr sz="1050">
                <a:latin typeface="Calibri"/>
                <a:cs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08259" y="319426"/>
            <a:ext cx="9811385" cy="696595"/>
          </a:xfrm>
          <a:prstGeom prst="rect">
            <a:avLst/>
          </a:prstGeom>
        </p:spPr>
        <p:txBody>
          <a:bodyPr vert="horz" wrap="square" lIns="0" tIns="12700" rIns="0" bIns="0" rtlCol="0">
            <a:spAutoFit/>
          </a:bodyPr>
          <a:lstStyle/>
          <a:p>
            <a:pPr marL="12700">
              <a:lnSpc>
                <a:spcPct val="100000"/>
              </a:lnSpc>
              <a:spcBef>
                <a:spcPts val="100"/>
              </a:spcBef>
            </a:pPr>
            <a:r>
              <a:rPr dirty="0"/>
              <a:t>Mental comorbidities and social</a:t>
            </a:r>
            <a:r>
              <a:rPr spc="-95" dirty="0"/>
              <a:t> </a:t>
            </a:r>
            <a:r>
              <a:rPr dirty="0"/>
              <a:t>isolation</a:t>
            </a:r>
          </a:p>
        </p:txBody>
      </p:sp>
      <p:grpSp>
        <p:nvGrpSpPr>
          <p:cNvPr id="18" name="Group 17" descr="Mechanisms: Depression, anxiety, PTSD, Survivor guilt, stigma&#10;Yes, Social Isolation is literally killing people with HIV&#10;Health outcomes: disrupted sleep, stress hormones, substance use, heart disease, stroke, suicide">
            <a:extLst>
              <a:ext uri="{FF2B5EF4-FFF2-40B4-BE49-F238E27FC236}">
                <a16:creationId xmlns:a16="http://schemas.microsoft.com/office/drawing/2014/main" id="{FF59CB62-756E-4691-B42B-B9A5536A0B96}"/>
              </a:ext>
            </a:extLst>
          </p:cNvPr>
          <p:cNvGrpSpPr/>
          <p:nvPr/>
        </p:nvGrpSpPr>
        <p:grpSpPr>
          <a:xfrm>
            <a:off x="1588008" y="944882"/>
            <a:ext cx="9497695" cy="4950460"/>
            <a:chOff x="1588008" y="944882"/>
            <a:chExt cx="9497695" cy="4950460"/>
          </a:xfrm>
        </p:grpSpPr>
        <p:sp>
          <p:nvSpPr>
            <p:cNvPr id="5" name="object 5"/>
            <p:cNvSpPr/>
            <p:nvPr/>
          </p:nvSpPr>
          <p:spPr>
            <a:xfrm>
              <a:off x="1588008" y="944882"/>
              <a:ext cx="9497695" cy="4950460"/>
            </a:xfrm>
            <a:custGeom>
              <a:avLst/>
              <a:gdLst/>
              <a:ahLst/>
              <a:cxnLst/>
              <a:rect l="l" t="t" r="r" b="b"/>
              <a:pathLst>
                <a:path w="9497695" h="4950460">
                  <a:moveTo>
                    <a:pt x="7022604" y="0"/>
                  </a:moveTo>
                  <a:lnTo>
                    <a:pt x="7022604" y="1237488"/>
                  </a:lnTo>
                  <a:lnTo>
                    <a:pt x="0" y="1237488"/>
                  </a:lnTo>
                  <a:lnTo>
                    <a:pt x="0" y="3712464"/>
                  </a:lnTo>
                  <a:lnTo>
                    <a:pt x="7022604" y="3712464"/>
                  </a:lnTo>
                  <a:lnTo>
                    <a:pt x="7022604" y="4949952"/>
                  </a:lnTo>
                  <a:lnTo>
                    <a:pt x="9497568" y="2474976"/>
                  </a:lnTo>
                  <a:lnTo>
                    <a:pt x="7022604" y="0"/>
                  </a:lnTo>
                  <a:close/>
                </a:path>
              </a:pathLst>
            </a:custGeom>
            <a:solidFill>
              <a:srgbClr val="CFD4EA"/>
            </a:solidFill>
          </p:spPr>
          <p:txBody>
            <a:bodyPr wrap="square" lIns="0" tIns="0" rIns="0" bIns="0" rtlCol="0"/>
            <a:lstStyle/>
            <a:p>
              <a:endParaRPr/>
            </a:p>
          </p:txBody>
        </p:sp>
        <p:sp>
          <p:nvSpPr>
            <p:cNvPr id="6" name="object 6"/>
            <p:cNvSpPr/>
            <p:nvPr/>
          </p:nvSpPr>
          <p:spPr>
            <a:xfrm>
              <a:off x="5114544" y="2453639"/>
              <a:ext cx="2175849" cy="197967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14544" y="2453633"/>
              <a:ext cx="2212975" cy="1979930"/>
            </a:xfrm>
            <a:custGeom>
              <a:avLst/>
              <a:gdLst/>
              <a:ahLst/>
              <a:cxnLst/>
              <a:rect l="l" t="t" r="r" b="b"/>
              <a:pathLst>
                <a:path w="2212975" h="1979929">
                  <a:moveTo>
                    <a:pt x="0" y="329958"/>
                  </a:moveTo>
                  <a:lnTo>
                    <a:pt x="3577" y="281199"/>
                  </a:lnTo>
                  <a:lnTo>
                    <a:pt x="13969" y="234661"/>
                  </a:lnTo>
                  <a:lnTo>
                    <a:pt x="30666" y="190855"/>
                  </a:lnTo>
                  <a:lnTo>
                    <a:pt x="53157" y="150292"/>
                  </a:lnTo>
                  <a:lnTo>
                    <a:pt x="80931" y="113481"/>
                  </a:lnTo>
                  <a:lnTo>
                    <a:pt x="113479" y="80932"/>
                  </a:lnTo>
                  <a:lnTo>
                    <a:pt x="150288" y="53158"/>
                  </a:lnTo>
                  <a:lnTo>
                    <a:pt x="190851" y="30667"/>
                  </a:lnTo>
                  <a:lnTo>
                    <a:pt x="234654" y="13970"/>
                  </a:lnTo>
                  <a:lnTo>
                    <a:pt x="281190" y="3577"/>
                  </a:lnTo>
                  <a:lnTo>
                    <a:pt x="329946" y="0"/>
                  </a:lnTo>
                  <a:lnTo>
                    <a:pt x="1882889" y="0"/>
                  </a:lnTo>
                  <a:lnTo>
                    <a:pt x="1931648" y="3577"/>
                  </a:lnTo>
                  <a:lnTo>
                    <a:pt x="1978186" y="13970"/>
                  </a:lnTo>
                  <a:lnTo>
                    <a:pt x="2021992" y="30667"/>
                  </a:lnTo>
                  <a:lnTo>
                    <a:pt x="2062555" y="53158"/>
                  </a:lnTo>
                  <a:lnTo>
                    <a:pt x="2099366" y="80932"/>
                  </a:lnTo>
                  <a:lnTo>
                    <a:pt x="2131915" y="113481"/>
                  </a:lnTo>
                  <a:lnTo>
                    <a:pt x="2159689" y="150292"/>
                  </a:lnTo>
                  <a:lnTo>
                    <a:pt x="2182180" y="190855"/>
                  </a:lnTo>
                  <a:lnTo>
                    <a:pt x="2198877" y="234661"/>
                  </a:lnTo>
                  <a:lnTo>
                    <a:pt x="2209270" y="281199"/>
                  </a:lnTo>
                  <a:lnTo>
                    <a:pt x="2212848" y="329958"/>
                  </a:lnTo>
                  <a:lnTo>
                    <a:pt x="2212848" y="1649729"/>
                  </a:lnTo>
                  <a:lnTo>
                    <a:pt x="2209270" y="1698488"/>
                  </a:lnTo>
                  <a:lnTo>
                    <a:pt x="2198877" y="1745025"/>
                  </a:lnTo>
                  <a:lnTo>
                    <a:pt x="2182180" y="1788830"/>
                  </a:lnTo>
                  <a:lnTo>
                    <a:pt x="2159689" y="1829392"/>
                  </a:lnTo>
                  <a:lnTo>
                    <a:pt x="2131915" y="1866202"/>
                  </a:lnTo>
                  <a:lnTo>
                    <a:pt x="2099366" y="1898748"/>
                  </a:lnTo>
                  <a:lnTo>
                    <a:pt x="2062555" y="1926521"/>
                  </a:lnTo>
                  <a:lnTo>
                    <a:pt x="2021992" y="1949011"/>
                  </a:lnTo>
                  <a:lnTo>
                    <a:pt x="1978186" y="1965707"/>
                  </a:lnTo>
                  <a:lnTo>
                    <a:pt x="1931648" y="1976098"/>
                  </a:lnTo>
                  <a:lnTo>
                    <a:pt x="1882889" y="1979676"/>
                  </a:lnTo>
                  <a:lnTo>
                    <a:pt x="329946" y="1979676"/>
                  </a:lnTo>
                  <a:lnTo>
                    <a:pt x="281190" y="1976098"/>
                  </a:lnTo>
                  <a:lnTo>
                    <a:pt x="234654" y="1965707"/>
                  </a:lnTo>
                  <a:lnTo>
                    <a:pt x="190851" y="1949011"/>
                  </a:lnTo>
                  <a:lnTo>
                    <a:pt x="150288" y="1926521"/>
                  </a:lnTo>
                  <a:lnTo>
                    <a:pt x="113479" y="1898748"/>
                  </a:lnTo>
                  <a:lnTo>
                    <a:pt x="80931" y="1866202"/>
                  </a:lnTo>
                  <a:lnTo>
                    <a:pt x="53157" y="1829392"/>
                  </a:lnTo>
                  <a:lnTo>
                    <a:pt x="30666" y="1788830"/>
                  </a:lnTo>
                  <a:lnTo>
                    <a:pt x="13969" y="1745025"/>
                  </a:lnTo>
                  <a:lnTo>
                    <a:pt x="3577" y="1698488"/>
                  </a:lnTo>
                  <a:lnTo>
                    <a:pt x="0" y="1649729"/>
                  </a:lnTo>
                  <a:lnTo>
                    <a:pt x="0" y="329958"/>
                  </a:lnTo>
                  <a:close/>
                </a:path>
              </a:pathLst>
            </a:custGeom>
            <a:ln w="12192">
              <a:solidFill>
                <a:srgbClr val="FFFFFF"/>
              </a:solidFill>
            </a:ln>
          </p:spPr>
          <p:txBody>
            <a:bodyPr wrap="square" lIns="0" tIns="0" rIns="0" bIns="0" rtlCol="0"/>
            <a:lstStyle/>
            <a:p>
              <a:endParaRPr/>
            </a:p>
          </p:txBody>
        </p:sp>
        <p:sp>
          <p:nvSpPr>
            <p:cNvPr id="8" name="object 8"/>
            <p:cNvSpPr/>
            <p:nvPr/>
          </p:nvSpPr>
          <p:spPr>
            <a:xfrm>
              <a:off x="1993392" y="2426214"/>
              <a:ext cx="2849880" cy="1979930"/>
            </a:xfrm>
            <a:custGeom>
              <a:avLst/>
              <a:gdLst/>
              <a:ahLst/>
              <a:cxnLst/>
              <a:rect l="l" t="t" r="r" b="b"/>
              <a:pathLst>
                <a:path w="2849879" h="1979929">
                  <a:moveTo>
                    <a:pt x="2519934" y="0"/>
                  </a:moveTo>
                  <a:lnTo>
                    <a:pt x="329946" y="0"/>
                  </a:lnTo>
                  <a:lnTo>
                    <a:pt x="281190" y="3577"/>
                  </a:lnTo>
                  <a:lnTo>
                    <a:pt x="234654" y="13968"/>
                  </a:lnTo>
                  <a:lnTo>
                    <a:pt x="190851" y="30664"/>
                  </a:lnTo>
                  <a:lnTo>
                    <a:pt x="150288" y="53154"/>
                  </a:lnTo>
                  <a:lnTo>
                    <a:pt x="113479" y="80927"/>
                  </a:lnTo>
                  <a:lnTo>
                    <a:pt x="80931" y="113473"/>
                  </a:lnTo>
                  <a:lnTo>
                    <a:pt x="53157" y="150283"/>
                  </a:lnTo>
                  <a:lnTo>
                    <a:pt x="30666" y="190845"/>
                  </a:lnTo>
                  <a:lnTo>
                    <a:pt x="13969" y="234650"/>
                  </a:lnTo>
                  <a:lnTo>
                    <a:pt x="3577" y="281187"/>
                  </a:lnTo>
                  <a:lnTo>
                    <a:pt x="0" y="329946"/>
                  </a:lnTo>
                  <a:lnTo>
                    <a:pt x="0" y="1649717"/>
                  </a:lnTo>
                  <a:lnTo>
                    <a:pt x="3577" y="1698476"/>
                  </a:lnTo>
                  <a:lnTo>
                    <a:pt x="13969" y="1745014"/>
                  </a:lnTo>
                  <a:lnTo>
                    <a:pt x="30666" y="1788820"/>
                  </a:lnTo>
                  <a:lnTo>
                    <a:pt x="53157" y="1829383"/>
                  </a:lnTo>
                  <a:lnTo>
                    <a:pt x="80931" y="1866194"/>
                  </a:lnTo>
                  <a:lnTo>
                    <a:pt x="113479" y="1898743"/>
                  </a:lnTo>
                  <a:lnTo>
                    <a:pt x="150288" y="1926517"/>
                  </a:lnTo>
                  <a:lnTo>
                    <a:pt x="190851" y="1949008"/>
                  </a:lnTo>
                  <a:lnTo>
                    <a:pt x="234654" y="1965705"/>
                  </a:lnTo>
                  <a:lnTo>
                    <a:pt x="281190" y="1976098"/>
                  </a:lnTo>
                  <a:lnTo>
                    <a:pt x="329946" y="1979676"/>
                  </a:lnTo>
                  <a:lnTo>
                    <a:pt x="2519934" y="1979676"/>
                  </a:lnTo>
                  <a:lnTo>
                    <a:pt x="2568689" y="1976098"/>
                  </a:lnTo>
                  <a:lnTo>
                    <a:pt x="2615225" y="1965705"/>
                  </a:lnTo>
                  <a:lnTo>
                    <a:pt x="2659028" y="1949008"/>
                  </a:lnTo>
                  <a:lnTo>
                    <a:pt x="2699591" y="1926517"/>
                  </a:lnTo>
                  <a:lnTo>
                    <a:pt x="2736400" y="1898743"/>
                  </a:lnTo>
                  <a:lnTo>
                    <a:pt x="2768948" y="1866194"/>
                  </a:lnTo>
                  <a:lnTo>
                    <a:pt x="2796722" y="1829383"/>
                  </a:lnTo>
                  <a:lnTo>
                    <a:pt x="2819213" y="1788820"/>
                  </a:lnTo>
                  <a:lnTo>
                    <a:pt x="2835910" y="1745014"/>
                  </a:lnTo>
                  <a:lnTo>
                    <a:pt x="2846302" y="1698476"/>
                  </a:lnTo>
                  <a:lnTo>
                    <a:pt x="2849880" y="1649717"/>
                  </a:lnTo>
                  <a:lnTo>
                    <a:pt x="2849880" y="329946"/>
                  </a:lnTo>
                  <a:lnTo>
                    <a:pt x="2846302" y="281187"/>
                  </a:lnTo>
                  <a:lnTo>
                    <a:pt x="2835910" y="234650"/>
                  </a:lnTo>
                  <a:lnTo>
                    <a:pt x="2819213" y="190845"/>
                  </a:lnTo>
                  <a:lnTo>
                    <a:pt x="2796722" y="150283"/>
                  </a:lnTo>
                  <a:lnTo>
                    <a:pt x="2768948" y="113473"/>
                  </a:lnTo>
                  <a:lnTo>
                    <a:pt x="2736400" y="80927"/>
                  </a:lnTo>
                  <a:lnTo>
                    <a:pt x="2699591" y="53154"/>
                  </a:lnTo>
                  <a:lnTo>
                    <a:pt x="2659028" y="30664"/>
                  </a:lnTo>
                  <a:lnTo>
                    <a:pt x="2615225" y="13968"/>
                  </a:lnTo>
                  <a:lnTo>
                    <a:pt x="2568689" y="3577"/>
                  </a:lnTo>
                  <a:lnTo>
                    <a:pt x="2519934" y="0"/>
                  </a:lnTo>
                  <a:close/>
                </a:path>
              </a:pathLst>
            </a:custGeom>
            <a:solidFill>
              <a:srgbClr val="4471C4"/>
            </a:solidFill>
          </p:spPr>
          <p:txBody>
            <a:bodyPr wrap="square" lIns="0" tIns="0" rIns="0" bIns="0" rtlCol="0"/>
            <a:lstStyle/>
            <a:p>
              <a:endParaRPr/>
            </a:p>
          </p:txBody>
        </p:sp>
        <p:sp>
          <p:nvSpPr>
            <p:cNvPr id="9" name="object 9"/>
            <p:cNvSpPr/>
            <p:nvPr/>
          </p:nvSpPr>
          <p:spPr>
            <a:xfrm>
              <a:off x="1993392" y="2426213"/>
              <a:ext cx="2849880" cy="1979930"/>
            </a:xfrm>
            <a:custGeom>
              <a:avLst/>
              <a:gdLst/>
              <a:ahLst/>
              <a:cxnLst/>
              <a:rect l="l" t="t" r="r" b="b"/>
              <a:pathLst>
                <a:path w="2849879" h="1979929">
                  <a:moveTo>
                    <a:pt x="0" y="329946"/>
                  </a:moveTo>
                  <a:lnTo>
                    <a:pt x="3577" y="281187"/>
                  </a:lnTo>
                  <a:lnTo>
                    <a:pt x="13969" y="234650"/>
                  </a:lnTo>
                  <a:lnTo>
                    <a:pt x="30666" y="190845"/>
                  </a:lnTo>
                  <a:lnTo>
                    <a:pt x="53157" y="150283"/>
                  </a:lnTo>
                  <a:lnTo>
                    <a:pt x="80931" y="113473"/>
                  </a:lnTo>
                  <a:lnTo>
                    <a:pt x="113479" y="80927"/>
                  </a:lnTo>
                  <a:lnTo>
                    <a:pt x="150288" y="53154"/>
                  </a:lnTo>
                  <a:lnTo>
                    <a:pt x="190851" y="30664"/>
                  </a:lnTo>
                  <a:lnTo>
                    <a:pt x="234654" y="13968"/>
                  </a:lnTo>
                  <a:lnTo>
                    <a:pt x="281190" y="3577"/>
                  </a:lnTo>
                  <a:lnTo>
                    <a:pt x="329946" y="0"/>
                  </a:lnTo>
                  <a:lnTo>
                    <a:pt x="2519934" y="0"/>
                  </a:lnTo>
                  <a:lnTo>
                    <a:pt x="2568689" y="3577"/>
                  </a:lnTo>
                  <a:lnTo>
                    <a:pt x="2615225" y="13968"/>
                  </a:lnTo>
                  <a:lnTo>
                    <a:pt x="2659028" y="30664"/>
                  </a:lnTo>
                  <a:lnTo>
                    <a:pt x="2699591" y="53154"/>
                  </a:lnTo>
                  <a:lnTo>
                    <a:pt x="2736400" y="80927"/>
                  </a:lnTo>
                  <a:lnTo>
                    <a:pt x="2768948" y="113473"/>
                  </a:lnTo>
                  <a:lnTo>
                    <a:pt x="2796722" y="150283"/>
                  </a:lnTo>
                  <a:lnTo>
                    <a:pt x="2819213" y="190845"/>
                  </a:lnTo>
                  <a:lnTo>
                    <a:pt x="2835910" y="234650"/>
                  </a:lnTo>
                  <a:lnTo>
                    <a:pt x="2846302" y="281187"/>
                  </a:lnTo>
                  <a:lnTo>
                    <a:pt x="2849880" y="329946"/>
                  </a:lnTo>
                  <a:lnTo>
                    <a:pt x="2849880" y="1649717"/>
                  </a:lnTo>
                  <a:lnTo>
                    <a:pt x="2846302" y="1698476"/>
                  </a:lnTo>
                  <a:lnTo>
                    <a:pt x="2835910" y="1745014"/>
                  </a:lnTo>
                  <a:lnTo>
                    <a:pt x="2819213" y="1788820"/>
                  </a:lnTo>
                  <a:lnTo>
                    <a:pt x="2796722" y="1829383"/>
                  </a:lnTo>
                  <a:lnTo>
                    <a:pt x="2768948" y="1866194"/>
                  </a:lnTo>
                  <a:lnTo>
                    <a:pt x="2736400" y="1898743"/>
                  </a:lnTo>
                  <a:lnTo>
                    <a:pt x="2699591" y="1926517"/>
                  </a:lnTo>
                  <a:lnTo>
                    <a:pt x="2659028" y="1949008"/>
                  </a:lnTo>
                  <a:lnTo>
                    <a:pt x="2615225" y="1965705"/>
                  </a:lnTo>
                  <a:lnTo>
                    <a:pt x="2568689" y="1976098"/>
                  </a:lnTo>
                  <a:lnTo>
                    <a:pt x="2519934" y="1979676"/>
                  </a:lnTo>
                  <a:lnTo>
                    <a:pt x="329946" y="1979676"/>
                  </a:lnTo>
                  <a:lnTo>
                    <a:pt x="281190" y="1976098"/>
                  </a:lnTo>
                  <a:lnTo>
                    <a:pt x="234654" y="1965705"/>
                  </a:lnTo>
                  <a:lnTo>
                    <a:pt x="190851" y="1949008"/>
                  </a:lnTo>
                  <a:lnTo>
                    <a:pt x="150288" y="1926517"/>
                  </a:lnTo>
                  <a:lnTo>
                    <a:pt x="113479" y="1898743"/>
                  </a:lnTo>
                  <a:lnTo>
                    <a:pt x="80931" y="1866194"/>
                  </a:lnTo>
                  <a:lnTo>
                    <a:pt x="53157" y="1829383"/>
                  </a:lnTo>
                  <a:lnTo>
                    <a:pt x="30666" y="1788820"/>
                  </a:lnTo>
                  <a:lnTo>
                    <a:pt x="13969" y="1745014"/>
                  </a:lnTo>
                  <a:lnTo>
                    <a:pt x="3577" y="1698476"/>
                  </a:lnTo>
                  <a:lnTo>
                    <a:pt x="0" y="1649717"/>
                  </a:lnTo>
                  <a:lnTo>
                    <a:pt x="0" y="329946"/>
                  </a:lnTo>
                  <a:close/>
                </a:path>
              </a:pathLst>
            </a:custGeom>
            <a:ln w="12192">
              <a:solidFill>
                <a:srgbClr val="FFFFFF"/>
              </a:solidFill>
            </a:ln>
          </p:spPr>
          <p:txBody>
            <a:bodyPr wrap="square" lIns="0" tIns="0" rIns="0" bIns="0" rtlCol="0"/>
            <a:lstStyle/>
            <a:p>
              <a:endParaRPr/>
            </a:p>
          </p:txBody>
        </p:sp>
        <p:sp>
          <p:nvSpPr>
            <p:cNvPr id="10" name="object 10"/>
            <p:cNvSpPr txBox="1"/>
            <p:nvPr/>
          </p:nvSpPr>
          <p:spPr>
            <a:xfrm>
              <a:off x="2145633" y="2435387"/>
              <a:ext cx="1195705" cy="1613535"/>
            </a:xfrm>
            <a:prstGeom prst="rect">
              <a:avLst/>
            </a:prstGeom>
          </p:spPr>
          <p:txBody>
            <a:bodyPr vert="horz" wrap="square" lIns="0" tIns="118110" rIns="0" bIns="0" rtlCol="0">
              <a:spAutoFit/>
            </a:bodyPr>
            <a:lstStyle/>
            <a:p>
              <a:pPr marL="12700">
                <a:lnSpc>
                  <a:spcPct val="100000"/>
                </a:lnSpc>
                <a:spcBef>
                  <a:spcPts val="930"/>
                </a:spcBef>
              </a:pPr>
              <a:r>
                <a:rPr sz="1800" spc="-5" dirty="0">
                  <a:solidFill>
                    <a:srgbClr val="FFFFFF"/>
                  </a:solidFill>
                  <a:latin typeface="Calibri"/>
                  <a:cs typeface="Calibri"/>
                </a:rPr>
                <a:t>Mechanisms</a:t>
              </a:r>
              <a:endParaRPr sz="1800">
                <a:latin typeface="Calibri"/>
                <a:cs typeface="Calibri"/>
              </a:endParaRPr>
            </a:p>
            <a:p>
              <a:pPr marL="127000" indent="-114300">
                <a:lnSpc>
                  <a:spcPct val="100000"/>
                </a:lnSpc>
                <a:spcBef>
                  <a:spcPts val="650"/>
                </a:spcBef>
                <a:buChar char="•"/>
                <a:tabLst>
                  <a:tab pos="127000" algn="l"/>
                </a:tabLst>
              </a:pPr>
              <a:r>
                <a:rPr sz="1400" spc="-5" dirty="0">
                  <a:solidFill>
                    <a:srgbClr val="FFFFFF"/>
                  </a:solidFill>
                  <a:latin typeface="Calibri"/>
                  <a:cs typeface="Calibri"/>
                </a:rPr>
                <a:t>Depression</a:t>
              </a:r>
              <a:endParaRPr sz="1400">
                <a:latin typeface="Calibri"/>
                <a:cs typeface="Calibri"/>
              </a:endParaRPr>
            </a:p>
            <a:p>
              <a:pPr marL="127000" indent="-114300">
                <a:lnSpc>
                  <a:spcPct val="100000"/>
                </a:lnSpc>
                <a:spcBef>
                  <a:spcPts val="110"/>
                </a:spcBef>
                <a:buChar char="•"/>
                <a:tabLst>
                  <a:tab pos="127000" algn="l"/>
                </a:tabLst>
              </a:pPr>
              <a:r>
                <a:rPr sz="1400" spc="-5" dirty="0">
                  <a:solidFill>
                    <a:srgbClr val="FFFFFF"/>
                  </a:solidFill>
                  <a:latin typeface="Calibri"/>
                  <a:cs typeface="Calibri"/>
                </a:rPr>
                <a:t>Anxiety</a:t>
              </a:r>
              <a:endParaRPr sz="1400">
                <a:latin typeface="Calibri"/>
                <a:cs typeface="Calibri"/>
              </a:endParaRPr>
            </a:p>
            <a:p>
              <a:pPr marL="127000" indent="-114300">
                <a:lnSpc>
                  <a:spcPct val="100000"/>
                </a:lnSpc>
                <a:spcBef>
                  <a:spcPts val="120"/>
                </a:spcBef>
                <a:buChar char="•"/>
                <a:tabLst>
                  <a:tab pos="127000" algn="l"/>
                </a:tabLst>
              </a:pPr>
              <a:r>
                <a:rPr sz="1400" spc="-5" dirty="0">
                  <a:solidFill>
                    <a:srgbClr val="FFFFFF"/>
                  </a:solidFill>
                  <a:latin typeface="Calibri"/>
                  <a:cs typeface="Calibri"/>
                </a:rPr>
                <a:t>PTSD</a:t>
              </a:r>
              <a:endParaRPr sz="1400">
                <a:latin typeface="Calibri"/>
                <a:cs typeface="Calibri"/>
              </a:endParaRPr>
            </a:p>
            <a:p>
              <a:pPr marL="127000" indent="-114300">
                <a:lnSpc>
                  <a:spcPct val="100000"/>
                </a:lnSpc>
                <a:spcBef>
                  <a:spcPts val="110"/>
                </a:spcBef>
                <a:buChar char="•"/>
                <a:tabLst>
                  <a:tab pos="127000" algn="l"/>
                </a:tabLst>
              </a:pPr>
              <a:r>
                <a:rPr sz="1400" spc="-5" dirty="0">
                  <a:solidFill>
                    <a:srgbClr val="FFFFFF"/>
                  </a:solidFill>
                  <a:latin typeface="Calibri"/>
                  <a:cs typeface="Calibri"/>
                </a:rPr>
                <a:t>Survivor</a:t>
              </a:r>
              <a:r>
                <a:rPr sz="1400" spc="-45" dirty="0">
                  <a:solidFill>
                    <a:srgbClr val="FFFFFF"/>
                  </a:solidFill>
                  <a:latin typeface="Calibri"/>
                  <a:cs typeface="Calibri"/>
                </a:rPr>
                <a:t> </a:t>
              </a:r>
              <a:r>
                <a:rPr sz="1400" spc="-5" dirty="0">
                  <a:solidFill>
                    <a:srgbClr val="FFFFFF"/>
                  </a:solidFill>
                  <a:latin typeface="Calibri"/>
                  <a:cs typeface="Calibri"/>
                </a:rPr>
                <a:t>guilt</a:t>
              </a:r>
              <a:endParaRPr sz="1400">
                <a:latin typeface="Calibri"/>
                <a:cs typeface="Calibri"/>
              </a:endParaRPr>
            </a:p>
            <a:p>
              <a:pPr marL="127000" indent="-114300">
                <a:lnSpc>
                  <a:spcPct val="100000"/>
                </a:lnSpc>
                <a:spcBef>
                  <a:spcPts val="120"/>
                </a:spcBef>
                <a:buChar char="•"/>
                <a:tabLst>
                  <a:tab pos="127000" algn="l"/>
                </a:tabLst>
              </a:pPr>
              <a:r>
                <a:rPr sz="1400" spc="-5" dirty="0">
                  <a:solidFill>
                    <a:srgbClr val="FFFFFF"/>
                  </a:solidFill>
                  <a:latin typeface="Calibri"/>
                  <a:cs typeface="Calibri"/>
                </a:rPr>
                <a:t>Stigma</a:t>
              </a:r>
              <a:endParaRPr sz="1400">
                <a:latin typeface="Calibri"/>
                <a:cs typeface="Calibri"/>
              </a:endParaRPr>
            </a:p>
          </p:txBody>
        </p:sp>
        <p:sp>
          <p:nvSpPr>
            <p:cNvPr id="11" name="object 11"/>
            <p:cNvSpPr/>
            <p:nvPr/>
          </p:nvSpPr>
          <p:spPr>
            <a:xfrm>
              <a:off x="7580376" y="2426214"/>
              <a:ext cx="2849880" cy="1979930"/>
            </a:xfrm>
            <a:custGeom>
              <a:avLst/>
              <a:gdLst/>
              <a:ahLst/>
              <a:cxnLst/>
              <a:rect l="l" t="t" r="r" b="b"/>
              <a:pathLst>
                <a:path w="2849879" h="1979929">
                  <a:moveTo>
                    <a:pt x="2519921" y="0"/>
                  </a:moveTo>
                  <a:lnTo>
                    <a:pt x="329946" y="0"/>
                  </a:lnTo>
                  <a:lnTo>
                    <a:pt x="281190" y="3577"/>
                  </a:lnTo>
                  <a:lnTo>
                    <a:pt x="234654" y="13968"/>
                  </a:lnTo>
                  <a:lnTo>
                    <a:pt x="190851" y="30664"/>
                  </a:lnTo>
                  <a:lnTo>
                    <a:pt x="150288" y="53154"/>
                  </a:lnTo>
                  <a:lnTo>
                    <a:pt x="113479" y="80927"/>
                  </a:lnTo>
                  <a:lnTo>
                    <a:pt x="80931" y="113473"/>
                  </a:lnTo>
                  <a:lnTo>
                    <a:pt x="53157" y="150283"/>
                  </a:lnTo>
                  <a:lnTo>
                    <a:pt x="30666" y="190845"/>
                  </a:lnTo>
                  <a:lnTo>
                    <a:pt x="13969" y="234650"/>
                  </a:lnTo>
                  <a:lnTo>
                    <a:pt x="3577" y="281187"/>
                  </a:lnTo>
                  <a:lnTo>
                    <a:pt x="0" y="329946"/>
                  </a:lnTo>
                  <a:lnTo>
                    <a:pt x="0" y="1649717"/>
                  </a:lnTo>
                  <a:lnTo>
                    <a:pt x="3577" y="1698476"/>
                  </a:lnTo>
                  <a:lnTo>
                    <a:pt x="13969" y="1745014"/>
                  </a:lnTo>
                  <a:lnTo>
                    <a:pt x="30666" y="1788820"/>
                  </a:lnTo>
                  <a:lnTo>
                    <a:pt x="53157" y="1829383"/>
                  </a:lnTo>
                  <a:lnTo>
                    <a:pt x="80931" y="1866194"/>
                  </a:lnTo>
                  <a:lnTo>
                    <a:pt x="113479" y="1898743"/>
                  </a:lnTo>
                  <a:lnTo>
                    <a:pt x="150288" y="1926517"/>
                  </a:lnTo>
                  <a:lnTo>
                    <a:pt x="190851" y="1949008"/>
                  </a:lnTo>
                  <a:lnTo>
                    <a:pt x="234654" y="1965705"/>
                  </a:lnTo>
                  <a:lnTo>
                    <a:pt x="281190" y="1976098"/>
                  </a:lnTo>
                  <a:lnTo>
                    <a:pt x="329946" y="1979676"/>
                  </a:lnTo>
                  <a:lnTo>
                    <a:pt x="2519921" y="1979676"/>
                  </a:lnTo>
                  <a:lnTo>
                    <a:pt x="2568680" y="1976098"/>
                  </a:lnTo>
                  <a:lnTo>
                    <a:pt x="2615218" y="1965705"/>
                  </a:lnTo>
                  <a:lnTo>
                    <a:pt x="2659024" y="1949008"/>
                  </a:lnTo>
                  <a:lnTo>
                    <a:pt x="2699587" y="1926517"/>
                  </a:lnTo>
                  <a:lnTo>
                    <a:pt x="2736398" y="1898743"/>
                  </a:lnTo>
                  <a:lnTo>
                    <a:pt x="2768947" y="1866194"/>
                  </a:lnTo>
                  <a:lnTo>
                    <a:pt x="2796721" y="1829383"/>
                  </a:lnTo>
                  <a:lnTo>
                    <a:pt x="2819212" y="1788820"/>
                  </a:lnTo>
                  <a:lnTo>
                    <a:pt x="2835909" y="1745014"/>
                  </a:lnTo>
                  <a:lnTo>
                    <a:pt x="2846302" y="1698476"/>
                  </a:lnTo>
                  <a:lnTo>
                    <a:pt x="2849880" y="1649717"/>
                  </a:lnTo>
                  <a:lnTo>
                    <a:pt x="2849880" y="329946"/>
                  </a:lnTo>
                  <a:lnTo>
                    <a:pt x="2846302" y="281187"/>
                  </a:lnTo>
                  <a:lnTo>
                    <a:pt x="2835909" y="234650"/>
                  </a:lnTo>
                  <a:lnTo>
                    <a:pt x="2819212" y="190845"/>
                  </a:lnTo>
                  <a:lnTo>
                    <a:pt x="2796721" y="150283"/>
                  </a:lnTo>
                  <a:lnTo>
                    <a:pt x="2768947" y="113473"/>
                  </a:lnTo>
                  <a:lnTo>
                    <a:pt x="2736398" y="80927"/>
                  </a:lnTo>
                  <a:lnTo>
                    <a:pt x="2699587" y="53154"/>
                  </a:lnTo>
                  <a:lnTo>
                    <a:pt x="2659024" y="30664"/>
                  </a:lnTo>
                  <a:lnTo>
                    <a:pt x="2615218" y="13968"/>
                  </a:lnTo>
                  <a:lnTo>
                    <a:pt x="2568680" y="3577"/>
                  </a:lnTo>
                  <a:lnTo>
                    <a:pt x="2519921" y="0"/>
                  </a:lnTo>
                  <a:close/>
                </a:path>
              </a:pathLst>
            </a:custGeom>
            <a:solidFill>
              <a:srgbClr val="4471C4"/>
            </a:solidFill>
          </p:spPr>
          <p:txBody>
            <a:bodyPr wrap="square" lIns="0" tIns="0" rIns="0" bIns="0" rtlCol="0"/>
            <a:lstStyle/>
            <a:p>
              <a:endParaRPr/>
            </a:p>
          </p:txBody>
        </p:sp>
        <p:sp>
          <p:nvSpPr>
            <p:cNvPr id="12" name="object 12"/>
            <p:cNvSpPr/>
            <p:nvPr/>
          </p:nvSpPr>
          <p:spPr>
            <a:xfrm>
              <a:off x="7580376" y="2426213"/>
              <a:ext cx="2849880" cy="1979930"/>
            </a:xfrm>
            <a:custGeom>
              <a:avLst/>
              <a:gdLst/>
              <a:ahLst/>
              <a:cxnLst/>
              <a:rect l="l" t="t" r="r" b="b"/>
              <a:pathLst>
                <a:path w="2849879" h="1979929">
                  <a:moveTo>
                    <a:pt x="0" y="329946"/>
                  </a:moveTo>
                  <a:lnTo>
                    <a:pt x="3577" y="281187"/>
                  </a:lnTo>
                  <a:lnTo>
                    <a:pt x="13969" y="234650"/>
                  </a:lnTo>
                  <a:lnTo>
                    <a:pt x="30666" y="190845"/>
                  </a:lnTo>
                  <a:lnTo>
                    <a:pt x="53157" y="150283"/>
                  </a:lnTo>
                  <a:lnTo>
                    <a:pt x="80931" y="113473"/>
                  </a:lnTo>
                  <a:lnTo>
                    <a:pt x="113479" y="80927"/>
                  </a:lnTo>
                  <a:lnTo>
                    <a:pt x="150288" y="53154"/>
                  </a:lnTo>
                  <a:lnTo>
                    <a:pt x="190851" y="30664"/>
                  </a:lnTo>
                  <a:lnTo>
                    <a:pt x="234654" y="13968"/>
                  </a:lnTo>
                  <a:lnTo>
                    <a:pt x="281190" y="3577"/>
                  </a:lnTo>
                  <a:lnTo>
                    <a:pt x="329946" y="0"/>
                  </a:lnTo>
                  <a:lnTo>
                    <a:pt x="2519921" y="0"/>
                  </a:lnTo>
                  <a:lnTo>
                    <a:pt x="2568680" y="3577"/>
                  </a:lnTo>
                  <a:lnTo>
                    <a:pt x="2615218" y="13968"/>
                  </a:lnTo>
                  <a:lnTo>
                    <a:pt x="2659024" y="30664"/>
                  </a:lnTo>
                  <a:lnTo>
                    <a:pt x="2699587" y="53154"/>
                  </a:lnTo>
                  <a:lnTo>
                    <a:pt x="2736398" y="80927"/>
                  </a:lnTo>
                  <a:lnTo>
                    <a:pt x="2768947" y="113473"/>
                  </a:lnTo>
                  <a:lnTo>
                    <a:pt x="2796721" y="150283"/>
                  </a:lnTo>
                  <a:lnTo>
                    <a:pt x="2819212" y="190845"/>
                  </a:lnTo>
                  <a:lnTo>
                    <a:pt x="2835909" y="234650"/>
                  </a:lnTo>
                  <a:lnTo>
                    <a:pt x="2846302" y="281187"/>
                  </a:lnTo>
                  <a:lnTo>
                    <a:pt x="2849880" y="329946"/>
                  </a:lnTo>
                  <a:lnTo>
                    <a:pt x="2849880" y="1649717"/>
                  </a:lnTo>
                  <a:lnTo>
                    <a:pt x="2846302" y="1698476"/>
                  </a:lnTo>
                  <a:lnTo>
                    <a:pt x="2835909" y="1745014"/>
                  </a:lnTo>
                  <a:lnTo>
                    <a:pt x="2819212" y="1788820"/>
                  </a:lnTo>
                  <a:lnTo>
                    <a:pt x="2796721" y="1829383"/>
                  </a:lnTo>
                  <a:lnTo>
                    <a:pt x="2768947" y="1866194"/>
                  </a:lnTo>
                  <a:lnTo>
                    <a:pt x="2736398" y="1898743"/>
                  </a:lnTo>
                  <a:lnTo>
                    <a:pt x="2699587" y="1926517"/>
                  </a:lnTo>
                  <a:lnTo>
                    <a:pt x="2659024" y="1949008"/>
                  </a:lnTo>
                  <a:lnTo>
                    <a:pt x="2615218" y="1965705"/>
                  </a:lnTo>
                  <a:lnTo>
                    <a:pt x="2568680" y="1976098"/>
                  </a:lnTo>
                  <a:lnTo>
                    <a:pt x="2519921" y="1979676"/>
                  </a:lnTo>
                  <a:lnTo>
                    <a:pt x="329946" y="1979676"/>
                  </a:lnTo>
                  <a:lnTo>
                    <a:pt x="281190" y="1976098"/>
                  </a:lnTo>
                  <a:lnTo>
                    <a:pt x="234654" y="1965705"/>
                  </a:lnTo>
                  <a:lnTo>
                    <a:pt x="190851" y="1949008"/>
                  </a:lnTo>
                  <a:lnTo>
                    <a:pt x="150288" y="1926517"/>
                  </a:lnTo>
                  <a:lnTo>
                    <a:pt x="113479" y="1898743"/>
                  </a:lnTo>
                  <a:lnTo>
                    <a:pt x="80931" y="1866194"/>
                  </a:lnTo>
                  <a:lnTo>
                    <a:pt x="53157" y="1829383"/>
                  </a:lnTo>
                  <a:lnTo>
                    <a:pt x="30666" y="1788820"/>
                  </a:lnTo>
                  <a:lnTo>
                    <a:pt x="13969" y="1745014"/>
                  </a:lnTo>
                  <a:lnTo>
                    <a:pt x="3577" y="1698476"/>
                  </a:lnTo>
                  <a:lnTo>
                    <a:pt x="0" y="1649717"/>
                  </a:lnTo>
                  <a:lnTo>
                    <a:pt x="0" y="329946"/>
                  </a:lnTo>
                  <a:close/>
                </a:path>
              </a:pathLst>
            </a:custGeom>
            <a:ln w="12192">
              <a:solidFill>
                <a:srgbClr val="FFFFFF"/>
              </a:solidFill>
            </a:ln>
          </p:spPr>
          <p:txBody>
            <a:bodyPr wrap="square" lIns="0" tIns="0" rIns="0" bIns="0" rtlCol="0"/>
            <a:lstStyle/>
            <a:p>
              <a:endParaRPr/>
            </a:p>
          </p:txBody>
        </p:sp>
        <p:sp>
          <p:nvSpPr>
            <p:cNvPr id="13" name="object 13"/>
            <p:cNvSpPr txBox="1"/>
            <p:nvPr/>
          </p:nvSpPr>
          <p:spPr>
            <a:xfrm>
              <a:off x="7733500" y="2435387"/>
              <a:ext cx="1607185" cy="1840230"/>
            </a:xfrm>
            <a:prstGeom prst="rect">
              <a:avLst/>
            </a:prstGeom>
          </p:spPr>
          <p:txBody>
            <a:bodyPr vert="horz" wrap="square" lIns="0" tIns="118110" rIns="0" bIns="0" rtlCol="0">
              <a:spAutoFit/>
            </a:bodyPr>
            <a:lstStyle/>
            <a:p>
              <a:pPr marL="12700">
                <a:lnSpc>
                  <a:spcPct val="100000"/>
                </a:lnSpc>
                <a:spcBef>
                  <a:spcPts val="930"/>
                </a:spcBef>
              </a:pPr>
              <a:r>
                <a:rPr sz="1800" spc="-5" dirty="0">
                  <a:solidFill>
                    <a:srgbClr val="FFFFFF"/>
                  </a:solidFill>
                  <a:latin typeface="Calibri"/>
                  <a:cs typeface="Calibri"/>
                </a:rPr>
                <a:t>Health</a:t>
              </a:r>
              <a:r>
                <a:rPr sz="1800" spc="-55" dirty="0">
                  <a:solidFill>
                    <a:srgbClr val="FFFFFF"/>
                  </a:solidFill>
                  <a:latin typeface="Calibri"/>
                  <a:cs typeface="Calibri"/>
                </a:rPr>
                <a:t> </a:t>
              </a:r>
              <a:r>
                <a:rPr sz="1800" spc="-10" dirty="0">
                  <a:solidFill>
                    <a:srgbClr val="FFFFFF"/>
                  </a:solidFill>
                  <a:latin typeface="Calibri"/>
                  <a:cs typeface="Calibri"/>
                </a:rPr>
                <a:t>outcomes</a:t>
              </a:r>
              <a:endParaRPr sz="1800">
                <a:latin typeface="Calibri"/>
                <a:cs typeface="Calibri"/>
              </a:endParaRPr>
            </a:p>
            <a:p>
              <a:pPr marL="127000" indent="-114300">
                <a:lnSpc>
                  <a:spcPct val="100000"/>
                </a:lnSpc>
                <a:spcBef>
                  <a:spcPts val="650"/>
                </a:spcBef>
                <a:buChar char="•"/>
                <a:tabLst>
                  <a:tab pos="127000" algn="l"/>
                </a:tabLst>
              </a:pPr>
              <a:r>
                <a:rPr sz="1400" spc="-5" dirty="0">
                  <a:solidFill>
                    <a:srgbClr val="FFFFFF"/>
                  </a:solidFill>
                  <a:latin typeface="Calibri"/>
                  <a:cs typeface="Calibri"/>
                </a:rPr>
                <a:t>Disrupted</a:t>
              </a:r>
              <a:r>
                <a:rPr sz="1400" spc="-35" dirty="0">
                  <a:solidFill>
                    <a:srgbClr val="FFFFFF"/>
                  </a:solidFill>
                  <a:latin typeface="Calibri"/>
                  <a:cs typeface="Calibri"/>
                </a:rPr>
                <a:t> </a:t>
              </a:r>
              <a:r>
                <a:rPr sz="1400" spc="-5" dirty="0">
                  <a:solidFill>
                    <a:srgbClr val="FFFFFF"/>
                  </a:solidFill>
                  <a:latin typeface="Calibri"/>
                  <a:cs typeface="Calibri"/>
                </a:rPr>
                <a:t>sleep</a:t>
              </a:r>
              <a:endParaRPr sz="1400">
                <a:latin typeface="Calibri"/>
                <a:cs typeface="Calibri"/>
              </a:endParaRPr>
            </a:p>
            <a:p>
              <a:pPr marL="127000" indent="-114300">
                <a:lnSpc>
                  <a:spcPct val="100000"/>
                </a:lnSpc>
                <a:spcBef>
                  <a:spcPts val="110"/>
                </a:spcBef>
                <a:buChar char="•"/>
                <a:tabLst>
                  <a:tab pos="127000" algn="l"/>
                </a:tabLst>
              </a:pPr>
              <a:r>
                <a:rPr sz="1400" spc="-5" dirty="0">
                  <a:solidFill>
                    <a:srgbClr val="FFFFFF"/>
                  </a:solidFill>
                  <a:latin typeface="Calibri"/>
                  <a:cs typeface="Calibri"/>
                </a:rPr>
                <a:t>Stress</a:t>
              </a:r>
              <a:r>
                <a:rPr sz="1400" spc="-25" dirty="0">
                  <a:solidFill>
                    <a:srgbClr val="FFFFFF"/>
                  </a:solidFill>
                  <a:latin typeface="Calibri"/>
                  <a:cs typeface="Calibri"/>
                </a:rPr>
                <a:t> </a:t>
              </a:r>
              <a:r>
                <a:rPr sz="1400" spc="-5" dirty="0">
                  <a:solidFill>
                    <a:srgbClr val="FFFFFF"/>
                  </a:solidFill>
                  <a:latin typeface="Calibri"/>
                  <a:cs typeface="Calibri"/>
                </a:rPr>
                <a:t>hormones</a:t>
              </a:r>
              <a:endParaRPr sz="1400">
                <a:latin typeface="Calibri"/>
                <a:cs typeface="Calibri"/>
              </a:endParaRPr>
            </a:p>
            <a:p>
              <a:pPr marL="127000" indent="-114300">
                <a:lnSpc>
                  <a:spcPct val="100000"/>
                </a:lnSpc>
                <a:spcBef>
                  <a:spcPts val="120"/>
                </a:spcBef>
                <a:buChar char="•"/>
                <a:tabLst>
                  <a:tab pos="127000" algn="l"/>
                </a:tabLst>
              </a:pPr>
              <a:r>
                <a:rPr sz="1400" spc="-10" dirty="0">
                  <a:solidFill>
                    <a:srgbClr val="FFFFFF"/>
                  </a:solidFill>
                  <a:latin typeface="Calibri"/>
                  <a:cs typeface="Calibri"/>
                </a:rPr>
                <a:t>Substance </a:t>
              </a:r>
              <a:r>
                <a:rPr sz="1400" spc="-5" dirty="0">
                  <a:solidFill>
                    <a:srgbClr val="FFFFFF"/>
                  </a:solidFill>
                  <a:latin typeface="Calibri"/>
                  <a:cs typeface="Calibri"/>
                </a:rPr>
                <a:t>use</a:t>
              </a:r>
              <a:endParaRPr sz="1400">
                <a:latin typeface="Calibri"/>
                <a:cs typeface="Calibri"/>
              </a:endParaRPr>
            </a:p>
            <a:p>
              <a:pPr marL="127000" indent="-114300">
                <a:lnSpc>
                  <a:spcPct val="100000"/>
                </a:lnSpc>
                <a:spcBef>
                  <a:spcPts val="110"/>
                </a:spcBef>
                <a:buChar char="•"/>
                <a:tabLst>
                  <a:tab pos="127000" algn="l"/>
                </a:tabLst>
              </a:pPr>
              <a:r>
                <a:rPr sz="1400" dirty="0">
                  <a:solidFill>
                    <a:srgbClr val="FFFFFF"/>
                  </a:solidFill>
                  <a:latin typeface="Calibri"/>
                  <a:cs typeface="Calibri"/>
                </a:rPr>
                <a:t>Heart</a:t>
              </a:r>
              <a:r>
                <a:rPr sz="1400" spc="-15" dirty="0">
                  <a:solidFill>
                    <a:srgbClr val="FFFFFF"/>
                  </a:solidFill>
                  <a:latin typeface="Calibri"/>
                  <a:cs typeface="Calibri"/>
                </a:rPr>
                <a:t> </a:t>
              </a:r>
              <a:r>
                <a:rPr sz="1400" spc="-5" dirty="0">
                  <a:solidFill>
                    <a:srgbClr val="FFFFFF"/>
                  </a:solidFill>
                  <a:latin typeface="Calibri"/>
                  <a:cs typeface="Calibri"/>
                </a:rPr>
                <a:t>disease</a:t>
              </a:r>
              <a:endParaRPr sz="1400">
                <a:latin typeface="Calibri"/>
                <a:cs typeface="Calibri"/>
              </a:endParaRPr>
            </a:p>
            <a:p>
              <a:pPr marL="127000" indent="-114300">
                <a:lnSpc>
                  <a:spcPct val="100000"/>
                </a:lnSpc>
                <a:spcBef>
                  <a:spcPts val="120"/>
                </a:spcBef>
                <a:buChar char="•"/>
                <a:tabLst>
                  <a:tab pos="127000" algn="l"/>
                </a:tabLst>
              </a:pPr>
              <a:r>
                <a:rPr sz="1400" spc="-20" dirty="0">
                  <a:solidFill>
                    <a:srgbClr val="FFFFFF"/>
                  </a:solidFill>
                  <a:latin typeface="Calibri"/>
                  <a:cs typeface="Calibri"/>
                </a:rPr>
                <a:t>Stroke</a:t>
              </a:r>
              <a:endParaRPr sz="1400">
                <a:latin typeface="Calibri"/>
                <a:cs typeface="Calibri"/>
              </a:endParaRPr>
            </a:p>
            <a:p>
              <a:pPr marL="127000" indent="-114300">
                <a:lnSpc>
                  <a:spcPct val="100000"/>
                </a:lnSpc>
                <a:spcBef>
                  <a:spcPts val="105"/>
                </a:spcBef>
                <a:buChar char="•"/>
                <a:tabLst>
                  <a:tab pos="127000" algn="l"/>
                </a:tabLst>
              </a:pPr>
              <a:r>
                <a:rPr sz="1400" spc="-5" dirty="0">
                  <a:solidFill>
                    <a:srgbClr val="FFFFFF"/>
                  </a:solidFill>
                  <a:latin typeface="Calibri"/>
                  <a:cs typeface="Calibri"/>
                </a:rPr>
                <a:t>Suicide</a:t>
              </a:r>
              <a:endParaRPr sz="1400">
                <a:latin typeface="Calibri"/>
                <a:cs typeface="Calibri"/>
              </a:endParaRPr>
            </a:p>
          </p:txBody>
        </p:sp>
      </p:grpSp>
      <p:sp>
        <p:nvSpPr>
          <p:cNvPr id="4" name="object 4"/>
          <p:cNvSpPr txBox="1"/>
          <p:nvPr/>
        </p:nvSpPr>
        <p:spPr>
          <a:xfrm>
            <a:off x="708259" y="6015289"/>
            <a:ext cx="6148705" cy="208279"/>
          </a:xfrm>
          <a:prstGeom prst="rect">
            <a:avLst/>
          </a:prstGeom>
        </p:spPr>
        <p:txBody>
          <a:bodyPr vert="horz" wrap="square" lIns="0" tIns="12700" rIns="0" bIns="0" rtlCol="0">
            <a:spAutoFit/>
          </a:bodyPr>
          <a:lstStyle/>
          <a:p>
            <a:pPr marL="12700">
              <a:lnSpc>
                <a:spcPct val="100000"/>
              </a:lnSpc>
              <a:spcBef>
                <a:spcPts val="100"/>
              </a:spcBef>
            </a:pPr>
            <a:r>
              <a:rPr sz="1200" i="1" spc="-15" dirty="0">
                <a:latin typeface="Calibri"/>
                <a:cs typeface="Calibri"/>
              </a:rPr>
              <a:t>Webel </a:t>
            </a:r>
            <a:r>
              <a:rPr sz="1200" i="1" dirty="0">
                <a:latin typeface="Calibri"/>
                <a:cs typeface="Calibri"/>
              </a:rPr>
              <a:t>AR </a:t>
            </a:r>
            <a:r>
              <a:rPr sz="1200" i="1" spc="-5" dirty="0">
                <a:latin typeface="Calibri"/>
                <a:cs typeface="Calibri"/>
              </a:rPr>
              <a:t>et al, </a:t>
            </a:r>
            <a:r>
              <a:rPr sz="1200" i="1" dirty="0">
                <a:latin typeface="Calibri"/>
                <a:cs typeface="Calibri"/>
              </a:rPr>
              <a:t>AIDS </a:t>
            </a:r>
            <a:r>
              <a:rPr sz="1200" i="1" spc="-5" dirty="0">
                <a:latin typeface="Calibri"/>
                <a:cs typeface="Calibri"/>
              </a:rPr>
              <a:t>Care. </a:t>
            </a:r>
            <a:r>
              <a:rPr sz="1200" i="1" dirty="0">
                <a:latin typeface="Calibri"/>
                <a:cs typeface="Calibri"/>
              </a:rPr>
              <a:t>2014. </a:t>
            </a:r>
            <a:r>
              <a:rPr sz="1200" i="1" spc="-5" dirty="0">
                <a:latin typeface="Calibri"/>
                <a:cs typeface="Calibri"/>
              </a:rPr>
              <a:t>Grov </a:t>
            </a:r>
            <a:r>
              <a:rPr sz="1200" i="1" dirty="0">
                <a:latin typeface="Calibri"/>
                <a:cs typeface="Calibri"/>
              </a:rPr>
              <a:t>C </a:t>
            </a:r>
            <a:r>
              <a:rPr sz="1200" i="1" spc="-5" dirty="0">
                <a:latin typeface="Calibri"/>
                <a:cs typeface="Calibri"/>
              </a:rPr>
              <a:t>et al, </a:t>
            </a:r>
            <a:r>
              <a:rPr sz="1200" i="1" dirty="0">
                <a:latin typeface="Calibri"/>
                <a:cs typeface="Calibri"/>
              </a:rPr>
              <a:t>AIDS </a:t>
            </a:r>
            <a:r>
              <a:rPr sz="1200" i="1" spc="-5" dirty="0">
                <a:latin typeface="Calibri"/>
                <a:cs typeface="Calibri"/>
              </a:rPr>
              <a:t>Care </a:t>
            </a:r>
            <a:r>
              <a:rPr sz="1200" i="1" dirty="0">
                <a:latin typeface="Calibri"/>
                <a:cs typeface="Calibri"/>
              </a:rPr>
              <a:t>2010. </a:t>
            </a:r>
            <a:r>
              <a:rPr sz="1200" i="1" spc="-10" dirty="0">
                <a:latin typeface="Calibri"/>
                <a:cs typeface="Calibri"/>
              </a:rPr>
              <a:t>Earnshaw </a:t>
            </a:r>
            <a:r>
              <a:rPr sz="1200" i="1" spc="-25" dirty="0">
                <a:latin typeface="Calibri"/>
                <a:cs typeface="Calibri"/>
              </a:rPr>
              <a:t>VA </a:t>
            </a:r>
            <a:r>
              <a:rPr sz="1200" i="1" spc="-5" dirty="0">
                <a:latin typeface="Calibri"/>
                <a:cs typeface="Calibri"/>
              </a:rPr>
              <a:t>et al, </a:t>
            </a:r>
            <a:r>
              <a:rPr sz="1200" i="1" dirty="0">
                <a:latin typeface="Calibri"/>
                <a:cs typeface="Calibri"/>
              </a:rPr>
              <a:t>AIDS </a:t>
            </a:r>
            <a:r>
              <a:rPr sz="1200" i="1" spc="-5" dirty="0">
                <a:latin typeface="Calibri"/>
                <a:cs typeface="Calibri"/>
              </a:rPr>
              <a:t>Behav</a:t>
            </a:r>
            <a:r>
              <a:rPr sz="1200" i="1" spc="135" dirty="0">
                <a:latin typeface="Calibri"/>
                <a:cs typeface="Calibri"/>
              </a:rPr>
              <a:t> </a:t>
            </a:r>
            <a:r>
              <a:rPr sz="1200" i="1" dirty="0">
                <a:latin typeface="Calibri"/>
                <a:cs typeface="Calibri"/>
              </a:rPr>
              <a:t>2015.</a:t>
            </a:r>
            <a:endParaRPr sz="1200">
              <a:latin typeface="Calibri"/>
              <a:cs typeface="Calibri"/>
            </a:endParaRPr>
          </a:p>
        </p:txBody>
      </p:sp>
      <p:sp>
        <p:nvSpPr>
          <p:cNvPr id="16" name="object 16"/>
          <p:cNvSpPr txBox="1"/>
          <p:nvPr/>
        </p:nvSpPr>
        <p:spPr>
          <a:xfrm>
            <a:off x="708259" y="6236268"/>
            <a:ext cx="5996305" cy="177800"/>
          </a:xfrm>
          <a:prstGeom prst="rect">
            <a:avLst/>
          </a:prstGeom>
        </p:spPr>
        <p:txBody>
          <a:bodyPr vert="horz" wrap="square" lIns="0" tIns="0" rIns="0" bIns="0" rtlCol="0">
            <a:spAutoFit/>
          </a:bodyPr>
          <a:lstStyle/>
          <a:p>
            <a:pPr marL="12700">
              <a:lnSpc>
                <a:spcPts val="1240"/>
              </a:lnSpc>
            </a:pPr>
            <a:r>
              <a:rPr sz="1200" i="1" spc="-5" dirty="0">
                <a:latin typeface="Calibri"/>
                <a:cs typeface="Calibri"/>
              </a:rPr>
              <a:t>http</a:t>
            </a:r>
            <a:r>
              <a:rPr sz="1200" i="1" spc="-5" dirty="0">
                <a:latin typeface="Calibri"/>
                <a:cs typeface="Calibri"/>
                <a:hlinkClick r:id="rId3"/>
              </a:rPr>
              <a:t>s://www.hivplusmag.com/wellness/2017/1/04/yes-social-isolation-literally-killing-people-hiv</a:t>
            </a:r>
            <a:endParaRPr sz="1200">
              <a:latin typeface="Calibri"/>
              <a:cs typeface="Calibri"/>
            </a:endParaRPr>
          </a:p>
        </p:txBody>
      </p:sp>
      <p:grpSp>
        <p:nvGrpSpPr>
          <p:cNvPr id="19" name="Group 18" descr="Copyright 2018, Johns Hopkins University. All rights reserved.">
            <a:extLst>
              <a:ext uri="{FF2B5EF4-FFF2-40B4-BE49-F238E27FC236}">
                <a16:creationId xmlns:a16="http://schemas.microsoft.com/office/drawing/2014/main" id="{0507335C-1A5F-4647-9560-AD69A361329B}"/>
              </a:ext>
            </a:extLst>
          </p:cNvPr>
          <p:cNvGrpSpPr/>
          <p:nvPr/>
        </p:nvGrpSpPr>
        <p:grpSpPr>
          <a:xfrm>
            <a:off x="0" y="6434328"/>
            <a:ext cx="12191999" cy="423672"/>
            <a:chOff x="0" y="6434328"/>
            <a:chExt cx="12191999" cy="423672"/>
          </a:xfrm>
        </p:grpSpPr>
        <p:sp>
          <p:nvSpPr>
            <p:cNvPr id="2" name="object 2"/>
            <p:cNvSpPr/>
            <p:nvPr/>
          </p:nvSpPr>
          <p:spPr>
            <a:xfrm>
              <a:off x="0" y="6434328"/>
              <a:ext cx="12191999" cy="423672"/>
            </a:xfrm>
            <a:prstGeom prst="rect">
              <a:avLst/>
            </a:prstGeom>
            <a:blipFill>
              <a:blip r:embed="rId4" cstate="print"/>
              <a:stretch>
                <a:fillRect/>
              </a:stretch>
            </a:blipFill>
          </p:spPr>
          <p:txBody>
            <a:bodyPr wrap="square" lIns="0" tIns="0" rIns="0" bIns="0" rtlCol="0"/>
            <a:lstStyle/>
            <a:p>
              <a:endParaRPr/>
            </a:p>
          </p:txBody>
        </p:sp>
        <p:sp>
          <p:nvSpPr>
            <p:cNvPr id="17" name="object 17"/>
            <p:cNvSpPr txBox="1"/>
            <p:nvPr/>
          </p:nvSpPr>
          <p:spPr>
            <a:xfrm>
              <a:off x="4315946" y="6606719"/>
              <a:ext cx="2908300" cy="160020"/>
            </a:xfrm>
            <a:prstGeom prst="rect">
              <a:avLst/>
            </a:prstGeom>
          </p:spPr>
          <p:txBody>
            <a:bodyPr vert="horz" wrap="square" lIns="0" tIns="0" rIns="0" bIns="0" rtlCol="0">
              <a:spAutoFit/>
            </a:bodyPr>
            <a:lstStyle/>
            <a:p>
              <a:pPr marL="12700">
                <a:lnSpc>
                  <a:spcPts val="1100"/>
                </a:lnSpc>
              </a:pPr>
              <a:r>
                <a:rPr sz="1050" dirty="0">
                  <a:solidFill>
                    <a:srgbClr val="FFFFFF"/>
                  </a:solidFill>
                  <a:latin typeface="Calibri"/>
                  <a:cs typeface="Calibri"/>
                </a:rPr>
                <a:t>@2019, </a:t>
              </a:r>
              <a:r>
                <a:rPr sz="1050" spc="-5" dirty="0">
                  <a:solidFill>
                    <a:srgbClr val="FFFFFF"/>
                  </a:solidFill>
                  <a:latin typeface="Calibri"/>
                  <a:cs typeface="Calibri"/>
                </a:rPr>
                <a:t>Johns Hopkins University. </a:t>
              </a:r>
              <a:r>
                <a:rPr sz="1050" dirty="0">
                  <a:solidFill>
                    <a:srgbClr val="FFFFFF"/>
                  </a:solidFill>
                  <a:latin typeface="Calibri"/>
                  <a:cs typeface="Calibri"/>
                </a:rPr>
                <a:t>All </a:t>
              </a:r>
              <a:r>
                <a:rPr sz="1050" spc="-5" dirty="0">
                  <a:solidFill>
                    <a:srgbClr val="FFFFFF"/>
                  </a:solidFill>
                  <a:latin typeface="Calibri"/>
                  <a:cs typeface="Calibri"/>
                </a:rPr>
                <a:t>rights</a:t>
              </a:r>
              <a:r>
                <a:rPr sz="1050" spc="-65" dirty="0">
                  <a:solidFill>
                    <a:srgbClr val="FFFFFF"/>
                  </a:solidFill>
                  <a:latin typeface="Calibri"/>
                  <a:cs typeface="Calibri"/>
                </a:rPr>
                <a:t> </a:t>
              </a:r>
              <a:r>
                <a:rPr sz="1050" dirty="0">
                  <a:solidFill>
                    <a:srgbClr val="FFFFFF"/>
                  </a:solidFill>
                  <a:latin typeface="Calibri"/>
                  <a:cs typeface="Calibri"/>
                </a:rPr>
                <a:t>reserved.</a:t>
              </a:r>
              <a:endParaRPr sz="1050">
                <a:latin typeface="Calibri"/>
                <a:cs typeface="Calibri"/>
              </a:endParaRPr>
            </a:p>
          </p:txBody>
        </p:sp>
        <p:sp>
          <p:nvSpPr>
            <p:cNvPr id="14" name="object 14"/>
            <p:cNvSpPr/>
            <p:nvPr/>
          </p:nvSpPr>
          <p:spPr>
            <a:xfrm>
              <a:off x="3083051" y="6548628"/>
              <a:ext cx="5374005" cy="254635"/>
            </a:xfrm>
            <a:custGeom>
              <a:avLst/>
              <a:gdLst/>
              <a:ahLst/>
              <a:cxnLst/>
              <a:rect l="l" t="t" r="r" b="b"/>
              <a:pathLst>
                <a:path w="5374005" h="254634">
                  <a:moveTo>
                    <a:pt x="0" y="0"/>
                  </a:moveTo>
                  <a:lnTo>
                    <a:pt x="5373624" y="0"/>
                  </a:lnTo>
                  <a:lnTo>
                    <a:pt x="5373624" y="254508"/>
                  </a:lnTo>
                  <a:lnTo>
                    <a:pt x="0" y="254508"/>
                  </a:lnTo>
                  <a:lnTo>
                    <a:pt x="0" y="0"/>
                  </a:lnTo>
                  <a:close/>
                </a:path>
              </a:pathLst>
            </a:custGeom>
            <a:solidFill>
              <a:srgbClr val="13477E"/>
            </a:solidFill>
          </p:spPr>
          <p:txBody>
            <a:bodyPr wrap="square" lIns="0" tIns="0" rIns="0" bIns="0" rtlCol="0"/>
            <a:lstStyle/>
            <a:p>
              <a:endParaRPr/>
            </a:p>
          </p:txBody>
        </p:sp>
        <p:sp>
          <p:nvSpPr>
            <p:cNvPr id="15" name="object 15"/>
            <p:cNvSpPr txBox="1"/>
            <p:nvPr/>
          </p:nvSpPr>
          <p:spPr>
            <a:xfrm>
              <a:off x="4706519" y="6621818"/>
              <a:ext cx="2809240" cy="133350"/>
            </a:xfrm>
            <a:prstGeom prst="rect">
              <a:avLst/>
            </a:prstGeom>
          </p:spPr>
          <p:txBody>
            <a:bodyPr vert="horz" wrap="square" lIns="0" tIns="0" rIns="0" bIns="0" rtlCol="0">
              <a:spAutoFit/>
            </a:bodyPr>
            <a:lstStyle/>
            <a:p>
              <a:pPr>
                <a:lnSpc>
                  <a:spcPts val="1025"/>
                </a:lnSpc>
              </a:pPr>
              <a:r>
                <a:rPr sz="900" spc="10" dirty="0">
                  <a:solidFill>
                    <a:srgbClr val="FFFFFF"/>
                  </a:solidFill>
                  <a:latin typeface="Arial"/>
                  <a:cs typeface="Arial"/>
                </a:rPr>
                <a:t>©2018, </a:t>
              </a:r>
              <a:r>
                <a:rPr sz="900" spc="15" dirty="0">
                  <a:solidFill>
                    <a:srgbClr val="FFFFFF"/>
                  </a:solidFill>
                  <a:latin typeface="Arial"/>
                  <a:cs typeface="Arial"/>
                </a:rPr>
                <a:t>Johns Hopkins </a:t>
              </a:r>
              <a:r>
                <a:rPr sz="900" spc="10" dirty="0">
                  <a:solidFill>
                    <a:srgbClr val="FFFFFF"/>
                  </a:solidFill>
                  <a:latin typeface="Arial"/>
                  <a:cs typeface="Arial"/>
                </a:rPr>
                <a:t>University. All rights</a:t>
              </a:r>
              <a:r>
                <a:rPr sz="900" spc="155" dirty="0">
                  <a:solidFill>
                    <a:srgbClr val="FFFFFF"/>
                  </a:solidFill>
                  <a:latin typeface="Arial"/>
                  <a:cs typeface="Arial"/>
                </a:rPr>
                <a:t> </a:t>
              </a:r>
              <a:r>
                <a:rPr sz="900" spc="10" dirty="0">
                  <a:solidFill>
                    <a:srgbClr val="FFFFFF"/>
                  </a:solidFill>
                  <a:latin typeface="Arial"/>
                  <a:cs typeface="Arial"/>
                </a:rPr>
                <a:t>reserved.</a:t>
              </a:r>
              <a:endParaRPr sz="900">
                <a:latin typeface="Arial"/>
                <a:cs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336190"/>
            <a:ext cx="9735185" cy="574040"/>
          </a:xfrm>
          <a:prstGeom prst="rect">
            <a:avLst/>
          </a:prstGeom>
        </p:spPr>
        <p:txBody>
          <a:bodyPr vert="horz" wrap="square" lIns="0" tIns="12700" rIns="0" bIns="0" rtlCol="0">
            <a:spAutoFit/>
          </a:bodyPr>
          <a:lstStyle/>
          <a:p>
            <a:pPr marL="12700">
              <a:lnSpc>
                <a:spcPct val="100000"/>
              </a:lnSpc>
              <a:spcBef>
                <a:spcPts val="100"/>
              </a:spcBef>
            </a:pPr>
            <a:r>
              <a:rPr sz="3600" dirty="0"/>
              <a:t>What </a:t>
            </a:r>
            <a:r>
              <a:rPr sz="3600" spc="-25" dirty="0"/>
              <a:t>are </a:t>
            </a:r>
            <a:r>
              <a:rPr sz="3600" dirty="0"/>
              <a:t>the major </a:t>
            </a:r>
            <a:r>
              <a:rPr sz="3600" spc="-5" dirty="0"/>
              <a:t>causes </a:t>
            </a:r>
            <a:r>
              <a:rPr sz="3600" dirty="0"/>
              <a:t>of </a:t>
            </a:r>
            <a:r>
              <a:rPr sz="3600" spc="-5" dirty="0"/>
              <a:t>morbidity in</a:t>
            </a:r>
            <a:r>
              <a:rPr sz="3600" spc="-70" dirty="0"/>
              <a:t> </a:t>
            </a:r>
            <a:r>
              <a:rPr sz="3600" spc="-5" dirty="0"/>
              <a:t>PWH?</a:t>
            </a:r>
            <a:r>
              <a:rPr lang="en-US" sz="3600" spc="-5" dirty="0"/>
              <a:t>  </a:t>
            </a:r>
            <a:endParaRPr sz="3600" dirty="0"/>
          </a:p>
        </p:txBody>
      </p:sp>
      <p:grpSp>
        <p:nvGrpSpPr>
          <p:cNvPr id="20" name="Group 19" descr="Physical Health:&#10;Cardiovascular disease&#10;Malignancy: Lung cancer&#10;Liver disease&#10;Metabolic syndromes: Hypertension, Type 2 diabetes, Dyslipidemia&#10;Lung function: Chronic Obstructive pulmonary disease&#10;Renal impairment&#10;Low bone mineral density&#10;Vision loss&#10;Hearing loss&#10;Sleep disturbances">
            <a:extLst>
              <a:ext uri="{FF2B5EF4-FFF2-40B4-BE49-F238E27FC236}">
                <a16:creationId xmlns:a16="http://schemas.microsoft.com/office/drawing/2014/main" id="{D3658321-BFDE-4C20-967B-B41C8D6FC5AA}"/>
              </a:ext>
            </a:extLst>
          </p:cNvPr>
          <p:cNvGrpSpPr/>
          <p:nvPr/>
        </p:nvGrpSpPr>
        <p:grpSpPr>
          <a:xfrm>
            <a:off x="609263" y="1081688"/>
            <a:ext cx="2688589" cy="3911600"/>
            <a:chOff x="609263" y="1081688"/>
            <a:chExt cx="2688589" cy="3911600"/>
          </a:xfrm>
        </p:grpSpPr>
        <p:sp>
          <p:nvSpPr>
            <p:cNvPr id="11" name="object 11"/>
            <p:cNvSpPr txBox="1"/>
            <p:nvPr/>
          </p:nvSpPr>
          <p:spPr>
            <a:xfrm>
              <a:off x="609263" y="1081688"/>
              <a:ext cx="1341755" cy="254000"/>
            </a:xfrm>
            <a:prstGeom prst="rect">
              <a:avLst/>
            </a:prstGeom>
          </p:spPr>
          <p:txBody>
            <a:bodyPr vert="horz" wrap="square" lIns="0" tIns="12700" rIns="0" bIns="0" rtlCol="0">
              <a:spAutoFit/>
            </a:bodyPr>
            <a:lstStyle/>
            <a:p>
              <a:pPr marL="12700">
                <a:lnSpc>
                  <a:spcPct val="100000"/>
                </a:lnSpc>
                <a:spcBef>
                  <a:spcPts val="100"/>
                </a:spcBef>
              </a:pPr>
              <a:r>
                <a:rPr sz="1500" u="heavy" spc="-5" dirty="0">
                  <a:uFill>
                    <a:solidFill>
                      <a:srgbClr val="000000"/>
                    </a:solidFill>
                  </a:uFill>
                  <a:latin typeface="Arial"/>
                  <a:cs typeface="Arial"/>
                </a:rPr>
                <a:t>Physical</a:t>
              </a:r>
              <a:r>
                <a:rPr sz="1500" u="heavy" spc="-45" dirty="0">
                  <a:uFill>
                    <a:solidFill>
                      <a:srgbClr val="000000"/>
                    </a:solidFill>
                  </a:uFill>
                  <a:latin typeface="Arial"/>
                  <a:cs typeface="Arial"/>
                </a:rPr>
                <a:t> </a:t>
              </a:r>
              <a:r>
                <a:rPr sz="1500" u="heavy" dirty="0">
                  <a:uFill>
                    <a:solidFill>
                      <a:srgbClr val="000000"/>
                    </a:solidFill>
                  </a:uFill>
                  <a:latin typeface="Arial"/>
                  <a:cs typeface="Arial"/>
                </a:rPr>
                <a:t>Health</a:t>
              </a:r>
              <a:endParaRPr sz="1500" dirty="0">
                <a:latin typeface="Arial"/>
                <a:cs typeface="Arial"/>
              </a:endParaRPr>
            </a:p>
          </p:txBody>
        </p:sp>
        <p:sp>
          <p:nvSpPr>
            <p:cNvPr id="12" name="object 12"/>
            <p:cNvSpPr txBox="1"/>
            <p:nvPr/>
          </p:nvSpPr>
          <p:spPr>
            <a:xfrm>
              <a:off x="609263" y="1310288"/>
              <a:ext cx="2357120" cy="4826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dirty="0">
                  <a:latin typeface="Arial"/>
                  <a:cs typeface="Arial"/>
                </a:rPr>
                <a:t>Cardiovascular</a:t>
              </a:r>
              <a:r>
                <a:rPr sz="1500" spc="-50" dirty="0">
                  <a:latin typeface="Arial"/>
                  <a:cs typeface="Arial"/>
                </a:rPr>
                <a:t> </a:t>
              </a:r>
              <a:r>
                <a:rPr sz="1500" dirty="0">
                  <a:latin typeface="Arial"/>
                  <a:cs typeface="Arial"/>
                </a:rPr>
                <a:t>disease</a:t>
              </a:r>
            </a:p>
            <a:p>
              <a:pPr marL="355600" indent="-342900">
                <a:lnSpc>
                  <a:spcPct val="100000"/>
                </a:lnSpc>
                <a:buChar char="•"/>
                <a:tabLst>
                  <a:tab pos="354965" algn="l"/>
                  <a:tab pos="355600" algn="l"/>
                </a:tabLst>
              </a:pPr>
              <a:r>
                <a:rPr sz="1500" dirty="0">
                  <a:latin typeface="Arial"/>
                  <a:cs typeface="Arial"/>
                </a:rPr>
                <a:t>Malignancy</a:t>
              </a:r>
            </a:p>
          </p:txBody>
        </p:sp>
        <p:sp>
          <p:nvSpPr>
            <p:cNvPr id="13" name="object 13"/>
            <p:cNvSpPr txBox="1"/>
            <p:nvPr/>
          </p:nvSpPr>
          <p:spPr>
            <a:xfrm>
              <a:off x="1295063" y="1767488"/>
              <a:ext cx="1423670" cy="2540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dirty="0">
                  <a:latin typeface="Arial"/>
                  <a:cs typeface="Arial"/>
                </a:rPr>
                <a:t>Lung</a:t>
              </a:r>
              <a:r>
                <a:rPr sz="1500" spc="-75" dirty="0">
                  <a:latin typeface="Arial"/>
                  <a:cs typeface="Arial"/>
                </a:rPr>
                <a:t> </a:t>
              </a:r>
              <a:r>
                <a:rPr sz="1500" spc="5" dirty="0">
                  <a:latin typeface="Arial"/>
                  <a:cs typeface="Arial"/>
                </a:rPr>
                <a:t>cancer</a:t>
              </a:r>
              <a:endParaRPr sz="1500">
                <a:latin typeface="Arial"/>
                <a:cs typeface="Arial"/>
              </a:endParaRPr>
            </a:p>
          </p:txBody>
        </p:sp>
        <p:sp>
          <p:nvSpPr>
            <p:cNvPr id="14" name="object 14"/>
            <p:cNvSpPr txBox="1"/>
            <p:nvPr/>
          </p:nvSpPr>
          <p:spPr>
            <a:xfrm>
              <a:off x="609263" y="1996088"/>
              <a:ext cx="2172970" cy="4826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spc="-5" dirty="0">
                  <a:latin typeface="Arial"/>
                  <a:cs typeface="Arial"/>
                </a:rPr>
                <a:t>Liver</a:t>
              </a:r>
              <a:r>
                <a:rPr sz="1500" dirty="0">
                  <a:latin typeface="Arial"/>
                  <a:cs typeface="Arial"/>
                </a:rPr>
                <a:t> disease</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Metabolic</a:t>
              </a:r>
              <a:r>
                <a:rPr sz="1500" spc="-80" dirty="0">
                  <a:latin typeface="Arial"/>
                  <a:cs typeface="Arial"/>
                </a:rPr>
                <a:t> </a:t>
              </a:r>
              <a:r>
                <a:rPr sz="1500" dirty="0">
                  <a:latin typeface="Arial"/>
                  <a:cs typeface="Arial"/>
                </a:rPr>
                <a:t>syndromes</a:t>
              </a:r>
              <a:endParaRPr sz="1500">
                <a:latin typeface="Arial"/>
                <a:cs typeface="Arial"/>
              </a:endParaRPr>
            </a:p>
          </p:txBody>
        </p:sp>
        <p:sp>
          <p:nvSpPr>
            <p:cNvPr id="15" name="object 15"/>
            <p:cNvSpPr txBox="1"/>
            <p:nvPr/>
          </p:nvSpPr>
          <p:spPr>
            <a:xfrm>
              <a:off x="1295063" y="2453288"/>
              <a:ext cx="1718945" cy="7112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dirty="0">
                  <a:latin typeface="Arial"/>
                  <a:cs typeface="Arial"/>
                </a:rPr>
                <a:t>Hypertension</a:t>
              </a:r>
              <a:endParaRPr sz="1500">
                <a:latin typeface="Arial"/>
                <a:cs typeface="Arial"/>
              </a:endParaRPr>
            </a:p>
            <a:p>
              <a:pPr marL="355600" indent="-342900">
                <a:lnSpc>
                  <a:spcPct val="100000"/>
                </a:lnSpc>
                <a:buChar char="•"/>
                <a:tabLst>
                  <a:tab pos="354965" algn="l"/>
                  <a:tab pos="355600" algn="l"/>
                </a:tabLst>
              </a:pPr>
              <a:r>
                <a:rPr sz="1500" spc="-30" dirty="0">
                  <a:latin typeface="Arial"/>
                  <a:cs typeface="Arial"/>
                </a:rPr>
                <a:t>Type </a:t>
              </a:r>
              <a:r>
                <a:rPr sz="1500" dirty="0">
                  <a:latin typeface="Arial"/>
                  <a:cs typeface="Arial"/>
                </a:rPr>
                <a:t>2</a:t>
              </a:r>
              <a:r>
                <a:rPr sz="1500" spc="-5" dirty="0">
                  <a:latin typeface="Arial"/>
                  <a:cs typeface="Arial"/>
                </a:rPr>
                <a:t> </a:t>
              </a:r>
              <a:r>
                <a:rPr sz="1500" dirty="0">
                  <a:latin typeface="Arial"/>
                  <a:cs typeface="Arial"/>
                </a:rPr>
                <a:t>diabetes</a:t>
              </a:r>
              <a:endParaRPr sz="1500">
                <a:latin typeface="Arial"/>
                <a:cs typeface="Arial"/>
              </a:endParaRPr>
            </a:p>
            <a:p>
              <a:pPr marL="355600" indent="-342900">
                <a:lnSpc>
                  <a:spcPct val="100000"/>
                </a:lnSpc>
                <a:buChar char="•"/>
                <a:tabLst>
                  <a:tab pos="354965" algn="l"/>
                  <a:tab pos="355600" algn="l"/>
                </a:tabLst>
              </a:pPr>
              <a:r>
                <a:rPr sz="1500" spc="-5" dirty="0">
                  <a:latin typeface="Arial"/>
                  <a:cs typeface="Arial"/>
                </a:rPr>
                <a:t>Dyslipidemia</a:t>
              </a:r>
              <a:endParaRPr sz="1500">
                <a:latin typeface="Arial"/>
                <a:cs typeface="Arial"/>
              </a:endParaRPr>
            </a:p>
          </p:txBody>
        </p:sp>
        <p:sp>
          <p:nvSpPr>
            <p:cNvPr id="16" name="object 16"/>
            <p:cNvSpPr txBox="1"/>
            <p:nvPr/>
          </p:nvSpPr>
          <p:spPr>
            <a:xfrm>
              <a:off x="609263" y="3139088"/>
              <a:ext cx="92710" cy="254000"/>
            </a:xfrm>
            <a:prstGeom prst="rect">
              <a:avLst/>
            </a:prstGeom>
          </p:spPr>
          <p:txBody>
            <a:bodyPr vert="horz" wrap="square" lIns="0" tIns="12700" rIns="0" bIns="0" rtlCol="0">
              <a:spAutoFit/>
            </a:bodyPr>
            <a:lstStyle/>
            <a:p>
              <a:pPr marL="12700">
                <a:lnSpc>
                  <a:spcPct val="100000"/>
                </a:lnSpc>
                <a:spcBef>
                  <a:spcPts val="100"/>
                </a:spcBef>
              </a:pPr>
              <a:r>
                <a:rPr sz="1500" dirty="0">
                  <a:latin typeface="Arial"/>
                  <a:cs typeface="Arial"/>
                </a:rPr>
                <a:t>•</a:t>
              </a:r>
              <a:endParaRPr sz="1500">
                <a:latin typeface="Arial"/>
                <a:cs typeface="Arial"/>
              </a:endParaRPr>
            </a:p>
          </p:txBody>
        </p:sp>
        <p:sp>
          <p:nvSpPr>
            <p:cNvPr id="17" name="object 17"/>
            <p:cNvSpPr txBox="1"/>
            <p:nvPr/>
          </p:nvSpPr>
          <p:spPr>
            <a:xfrm>
              <a:off x="952163" y="3139088"/>
              <a:ext cx="1176020" cy="254000"/>
            </a:xfrm>
            <a:prstGeom prst="rect">
              <a:avLst/>
            </a:prstGeom>
          </p:spPr>
          <p:txBody>
            <a:bodyPr vert="horz" wrap="square" lIns="0" tIns="12700" rIns="0" bIns="0" rtlCol="0">
              <a:spAutoFit/>
            </a:bodyPr>
            <a:lstStyle/>
            <a:p>
              <a:pPr marL="12700">
                <a:lnSpc>
                  <a:spcPct val="100000"/>
                </a:lnSpc>
                <a:spcBef>
                  <a:spcPts val="100"/>
                </a:spcBef>
              </a:pPr>
              <a:r>
                <a:rPr sz="1500" dirty="0">
                  <a:latin typeface="Arial"/>
                  <a:cs typeface="Arial"/>
                </a:rPr>
                <a:t>Lung</a:t>
              </a:r>
              <a:r>
                <a:rPr sz="1500" spc="-55" dirty="0">
                  <a:latin typeface="Arial"/>
                  <a:cs typeface="Arial"/>
                </a:rPr>
                <a:t> </a:t>
              </a:r>
              <a:r>
                <a:rPr sz="1500" dirty="0">
                  <a:latin typeface="Arial"/>
                  <a:cs typeface="Arial"/>
                </a:rPr>
                <a:t>function</a:t>
              </a:r>
              <a:endParaRPr sz="1500">
                <a:latin typeface="Arial"/>
                <a:cs typeface="Arial"/>
              </a:endParaRPr>
            </a:p>
          </p:txBody>
        </p:sp>
        <p:sp>
          <p:nvSpPr>
            <p:cNvPr id="18" name="object 18"/>
            <p:cNvSpPr txBox="1"/>
            <p:nvPr/>
          </p:nvSpPr>
          <p:spPr>
            <a:xfrm>
              <a:off x="1295063" y="3367688"/>
              <a:ext cx="2002789" cy="482600"/>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sz="1500" dirty="0">
                  <a:latin typeface="Arial"/>
                  <a:cs typeface="Arial"/>
                </a:rPr>
                <a:t>Chronic</a:t>
              </a:r>
              <a:r>
                <a:rPr sz="1500" spc="-45" dirty="0">
                  <a:latin typeface="Arial"/>
                  <a:cs typeface="Arial"/>
                </a:rPr>
                <a:t> </a:t>
              </a:r>
              <a:r>
                <a:rPr sz="1500" spc="-5" dirty="0">
                  <a:latin typeface="Arial"/>
                  <a:cs typeface="Arial"/>
                </a:rPr>
                <a:t>obstructive  </a:t>
              </a:r>
              <a:r>
                <a:rPr sz="1500" dirty="0">
                  <a:latin typeface="Arial"/>
                  <a:cs typeface="Arial"/>
                </a:rPr>
                <a:t>pulmonary</a:t>
              </a:r>
              <a:r>
                <a:rPr sz="1500" spc="-50" dirty="0">
                  <a:latin typeface="Arial"/>
                  <a:cs typeface="Arial"/>
                </a:rPr>
                <a:t> </a:t>
              </a:r>
              <a:r>
                <a:rPr sz="1500" dirty="0">
                  <a:latin typeface="Arial"/>
                  <a:cs typeface="Arial"/>
                </a:rPr>
                <a:t>disease</a:t>
              </a:r>
              <a:endParaRPr sz="1500">
                <a:latin typeface="Arial"/>
                <a:cs typeface="Arial"/>
              </a:endParaRPr>
            </a:p>
          </p:txBody>
        </p:sp>
        <p:sp>
          <p:nvSpPr>
            <p:cNvPr id="19" name="object 19"/>
            <p:cNvSpPr txBox="1"/>
            <p:nvPr/>
          </p:nvSpPr>
          <p:spPr>
            <a:xfrm>
              <a:off x="609263" y="3824888"/>
              <a:ext cx="2536190" cy="11684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dirty="0">
                  <a:latin typeface="Arial"/>
                  <a:cs typeface="Arial"/>
                </a:rPr>
                <a:t>Renal</a:t>
              </a:r>
              <a:r>
                <a:rPr sz="1500" spc="-20" dirty="0">
                  <a:latin typeface="Arial"/>
                  <a:cs typeface="Arial"/>
                </a:rPr>
                <a:t> </a:t>
              </a:r>
              <a:r>
                <a:rPr sz="1500" dirty="0">
                  <a:latin typeface="Arial"/>
                  <a:cs typeface="Arial"/>
                </a:rPr>
                <a:t>impairment</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Low bone mineral</a:t>
              </a:r>
              <a:r>
                <a:rPr sz="1500" spc="-75" dirty="0">
                  <a:latin typeface="Arial"/>
                  <a:cs typeface="Arial"/>
                </a:rPr>
                <a:t> </a:t>
              </a:r>
              <a:r>
                <a:rPr sz="1500" dirty="0">
                  <a:latin typeface="Arial"/>
                  <a:cs typeface="Arial"/>
                </a:rPr>
                <a:t>density</a:t>
              </a:r>
              <a:endParaRPr sz="1500">
                <a:latin typeface="Arial"/>
                <a:cs typeface="Arial"/>
              </a:endParaRPr>
            </a:p>
            <a:p>
              <a:pPr marL="355600" indent="-342900">
                <a:lnSpc>
                  <a:spcPct val="100000"/>
                </a:lnSpc>
                <a:buChar char="•"/>
                <a:tabLst>
                  <a:tab pos="354965" algn="l"/>
                  <a:tab pos="355600" algn="l"/>
                </a:tabLst>
              </a:pPr>
              <a:r>
                <a:rPr sz="1500" spc="-5" dirty="0">
                  <a:latin typeface="Arial"/>
                  <a:cs typeface="Arial"/>
                </a:rPr>
                <a:t>Vision</a:t>
              </a:r>
              <a:r>
                <a:rPr sz="1500" spc="-10" dirty="0">
                  <a:latin typeface="Arial"/>
                  <a:cs typeface="Arial"/>
                </a:rPr>
                <a:t> </a:t>
              </a:r>
              <a:r>
                <a:rPr sz="1500" spc="5" dirty="0">
                  <a:latin typeface="Arial"/>
                  <a:cs typeface="Arial"/>
                </a:rPr>
                <a:t>Loss</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Hearing</a:t>
              </a:r>
              <a:r>
                <a:rPr sz="1500" spc="-10" dirty="0">
                  <a:latin typeface="Arial"/>
                  <a:cs typeface="Arial"/>
                </a:rPr>
                <a:t> </a:t>
              </a:r>
              <a:r>
                <a:rPr sz="1500" spc="5" dirty="0">
                  <a:latin typeface="Arial"/>
                  <a:cs typeface="Arial"/>
                </a:rPr>
                <a:t>Loss</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Sleep</a:t>
              </a:r>
              <a:r>
                <a:rPr sz="1500" spc="-10" dirty="0">
                  <a:latin typeface="Arial"/>
                  <a:cs typeface="Arial"/>
                </a:rPr>
                <a:t> </a:t>
              </a:r>
              <a:r>
                <a:rPr sz="1500" dirty="0">
                  <a:latin typeface="Arial"/>
                  <a:cs typeface="Arial"/>
                </a:rPr>
                <a:t>disturbances</a:t>
              </a:r>
              <a:endParaRPr sz="1500">
                <a:latin typeface="Arial"/>
                <a:cs typeface="Arial"/>
              </a:endParaRPr>
            </a:p>
          </p:txBody>
        </p:sp>
      </p:grpSp>
      <p:grpSp>
        <p:nvGrpSpPr>
          <p:cNvPr id="22" name="Group 21" descr="Mental Health:&#10;Neurocognitive disorders: HAND&#10;Mental Health Conditions: PTSD, Depression &amp; Bipolar, Anxiety, Schizophrenia&#10;Substance Use: Tobacco, Alcohol, Illicit drug use">
            <a:extLst>
              <a:ext uri="{FF2B5EF4-FFF2-40B4-BE49-F238E27FC236}">
                <a16:creationId xmlns:a16="http://schemas.microsoft.com/office/drawing/2014/main" id="{FF54A807-4C92-4174-A24C-72DA9DED6BEB}"/>
              </a:ext>
            </a:extLst>
          </p:cNvPr>
          <p:cNvGrpSpPr/>
          <p:nvPr/>
        </p:nvGrpSpPr>
        <p:grpSpPr>
          <a:xfrm>
            <a:off x="4087522" y="1081688"/>
            <a:ext cx="2847975" cy="2768600"/>
            <a:chOff x="4087522" y="1081688"/>
            <a:chExt cx="2847975" cy="2768600"/>
          </a:xfrm>
        </p:grpSpPr>
        <p:sp>
          <p:nvSpPr>
            <p:cNvPr id="3" name="object 3"/>
            <p:cNvSpPr txBox="1"/>
            <p:nvPr/>
          </p:nvSpPr>
          <p:spPr>
            <a:xfrm>
              <a:off x="4087522" y="1081688"/>
              <a:ext cx="2141855" cy="482600"/>
            </a:xfrm>
            <a:prstGeom prst="rect">
              <a:avLst/>
            </a:prstGeom>
          </p:spPr>
          <p:txBody>
            <a:bodyPr vert="horz" wrap="square" lIns="0" tIns="12700" rIns="0" bIns="0" rtlCol="0">
              <a:spAutoFit/>
            </a:bodyPr>
            <a:lstStyle/>
            <a:p>
              <a:pPr marL="12700" marR="5080">
                <a:lnSpc>
                  <a:spcPct val="100000"/>
                </a:lnSpc>
                <a:spcBef>
                  <a:spcPts val="100"/>
                </a:spcBef>
              </a:pPr>
              <a:r>
                <a:rPr sz="1500" u="heavy" dirty="0">
                  <a:uFill>
                    <a:solidFill>
                      <a:srgbClr val="000000"/>
                    </a:solidFill>
                  </a:uFill>
                  <a:latin typeface="Arial"/>
                  <a:cs typeface="Arial"/>
                </a:rPr>
                <a:t>Mental Health </a:t>
              </a:r>
              <a:r>
                <a:rPr sz="1500" dirty="0">
                  <a:latin typeface="Arial"/>
                  <a:cs typeface="Arial"/>
                </a:rPr>
                <a:t> Neurocognitive</a:t>
              </a:r>
              <a:r>
                <a:rPr sz="1500" spc="-65" dirty="0">
                  <a:latin typeface="Arial"/>
                  <a:cs typeface="Arial"/>
                </a:rPr>
                <a:t> </a:t>
              </a:r>
              <a:r>
                <a:rPr sz="1500" dirty="0">
                  <a:latin typeface="Arial"/>
                  <a:cs typeface="Arial"/>
                </a:rPr>
                <a:t>disorders</a:t>
              </a:r>
            </a:p>
          </p:txBody>
        </p:sp>
        <p:sp>
          <p:nvSpPr>
            <p:cNvPr id="4" name="object 4"/>
            <p:cNvSpPr txBox="1"/>
            <p:nvPr/>
          </p:nvSpPr>
          <p:spPr>
            <a:xfrm>
              <a:off x="4773322" y="1538888"/>
              <a:ext cx="906780" cy="2540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spc="-5" dirty="0">
                  <a:latin typeface="Arial"/>
                  <a:cs typeface="Arial"/>
                </a:rPr>
                <a:t>HAND</a:t>
              </a:r>
              <a:endParaRPr sz="1500">
                <a:latin typeface="Arial"/>
                <a:cs typeface="Arial"/>
              </a:endParaRPr>
            </a:p>
          </p:txBody>
        </p:sp>
        <p:sp>
          <p:nvSpPr>
            <p:cNvPr id="5" name="object 5"/>
            <p:cNvSpPr txBox="1"/>
            <p:nvPr/>
          </p:nvSpPr>
          <p:spPr>
            <a:xfrm>
              <a:off x="4087522" y="1767488"/>
              <a:ext cx="2503805" cy="2540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dirty="0">
                  <a:latin typeface="Arial"/>
                  <a:cs typeface="Arial"/>
                </a:rPr>
                <a:t>Mental Health</a:t>
              </a:r>
              <a:r>
                <a:rPr sz="1500" spc="-80" dirty="0">
                  <a:latin typeface="Arial"/>
                  <a:cs typeface="Arial"/>
                </a:rPr>
                <a:t> </a:t>
              </a:r>
              <a:r>
                <a:rPr sz="1500" dirty="0">
                  <a:latin typeface="Arial"/>
                  <a:cs typeface="Arial"/>
                </a:rPr>
                <a:t>Conditions</a:t>
              </a:r>
            </a:p>
          </p:txBody>
        </p:sp>
        <p:sp>
          <p:nvSpPr>
            <p:cNvPr id="6" name="object 6"/>
            <p:cNvSpPr txBox="1"/>
            <p:nvPr/>
          </p:nvSpPr>
          <p:spPr>
            <a:xfrm>
              <a:off x="4773322" y="1996088"/>
              <a:ext cx="2162175" cy="9398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spc="-5" dirty="0">
                  <a:latin typeface="Arial"/>
                  <a:cs typeface="Arial"/>
                </a:rPr>
                <a:t>PTSD</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Depression &amp;</a:t>
              </a:r>
              <a:r>
                <a:rPr sz="1500" spc="-90" dirty="0">
                  <a:latin typeface="Arial"/>
                  <a:cs typeface="Arial"/>
                </a:rPr>
                <a:t> </a:t>
              </a:r>
              <a:r>
                <a:rPr sz="1500" dirty="0">
                  <a:latin typeface="Arial"/>
                  <a:cs typeface="Arial"/>
                </a:rPr>
                <a:t>Bipolar</a:t>
              </a:r>
              <a:endParaRPr sz="1500">
                <a:latin typeface="Arial"/>
                <a:cs typeface="Arial"/>
              </a:endParaRPr>
            </a:p>
            <a:p>
              <a:pPr marL="355600" indent="-342900">
                <a:lnSpc>
                  <a:spcPct val="100000"/>
                </a:lnSpc>
                <a:buChar char="•"/>
                <a:tabLst>
                  <a:tab pos="354965" algn="l"/>
                  <a:tab pos="355600" algn="l"/>
                </a:tabLst>
              </a:pPr>
              <a:r>
                <a:rPr sz="1500" spc="-5" dirty="0">
                  <a:latin typeface="Arial"/>
                  <a:cs typeface="Arial"/>
                </a:rPr>
                <a:t>Anxiety</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Schizophrenia</a:t>
              </a:r>
              <a:endParaRPr sz="1500">
                <a:latin typeface="Arial"/>
                <a:cs typeface="Arial"/>
              </a:endParaRPr>
            </a:p>
          </p:txBody>
        </p:sp>
        <p:sp>
          <p:nvSpPr>
            <p:cNvPr id="7" name="object 7"/>
            <p:cNvSpPr txBox="1"/>
            <p:nvPr/>
          </p:nvSpPr>
          <p:spPr>
            <a:xfrm>
              <a:off x="4087522" y="2910488"/>
              <a:ext cx="1662430" cy="2540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dirty="0">
                  <a:latin typeface="Arial"/>
                  <a:cs typeface="Arial"/>
                </a:rPr>
                <a:t>Substance</a:t>
              </a:r>
              <a:r>
                <a:rPr sz="1500" spc="-85" dirty="0">
                  <a:latin typeface="Arial"/>
                  <a:cs typeface="Arial"/>
                </a:rPr>
                <a:t> </a:t>
              </a:r>
              <a:r>
                <a:rPr sz="1500" dirty="0">
                  <a:latin typeface="Arial"/>
                  <a:cs typeface="Arial"/>
                </a:rPr>
                <a:t>Use</a:t>
              </a:r>
              <a:endParaRPr sz="1500">
                <a:latin typeface="Arial"/>
                <a:cs typeface="Arial"/>
              </a:endParaRPr>
            </a:p>
          </p:txBody>
        </p:sp>
        <p:sp>
          <p:nvSpPr>
            <p:cNvPr id="8" name="object 8"/>
            <p:cNvSpPr txBox="1"/>
            <p:nvPr/>
          </p:nvSpPr>
          <p:spPr>
            <a:xfrm>
              <a:off x="4773322" y="3139088"/>
              <a:ext cx="1536700" cy="7112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spc="-25" dirty="0">
                  <a:latin typeface="Arial"/>
                  <a:cs typeface="Arial"/>
                </a:rPr>
                <a:t>Tobacco</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Alcohol</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Illicit drug</a:t>
              </a:r>
              <a:r>
                <a:rPr sz="1500" spc="-90" dirty="0">
                  <a:latin typeface="Arial"/>
                  <a:cs typeface="Arial"/>
                </a:rPr>
                <a:t> </a:t>
              </a:r>
              <a:r>
                <a:rPr sz="1500" dirty="0">
                  <a:latin typeface="Arial"/>
                  <a:cs typeface="Arial"/>
                </a:rPr>
                <a:t>use</a:t>
              </a:r>
              <a:endParaRPr sz="1500">
                <a:latin typeface="Arial"/>
                <a:cs typeface="Arial"/>
              </a:endParaRPr>
            </a:p>
          </p:txBody>
        </p:sp>
      </p:grpSp>
      <p:grpSp>
        <p:nvGrpSpPr>
          <p:cNvPr id="21" name="Group 20" descr="Co-infections: Tuberculosis, viral hepatitis, sexually transmitted infections">
            <a:extLst>
              <a:ext uri="{FF2B5EF4-FFF2-40B4-BE49-F238E27FC236}">
                <a16:creationId xmlns:a16="http://schemas.microsoft.com/office/drawing/2014/main" id="{BECCBE89-D89D-4886-B187-B4E8F3758B73}"/>
              </a:ext>
            </a:extLst>
          </p:cNvPr>
          <p:cNvGrpSpPr/>
          <p:nvPr/>
        </p:nvGrpSpPr>
        <p:grpSpPr>
          <a:xfrm>
            <a:off x="7443110" y="1110107"/>
            <a:ext cx="2090420" cy="1168400"/>
            <a:chOff x="7443110" y="1110107"/>
            <a:chExt cx="2090420" cy="1168400"/>
          </a:xfrm>
        </p:grpSpPr>
        <p:sp>
          <p:nvSpPr>
            <p:cNvPr id="9" name="object 9"/>
            <p:cNvSpPr txBox="1"/>
            <p:nvPr/>
          </p:nvSpPr>
          <p:spPr>
            <a:xfrm>
              <a:off x="7443110" y="1110107"/>
              <a:ext cx="1155065" cy="254000"/>
            </a:xfrm>
            <a:prstGeom prst="rect">
              <a:avLst/>
            </a:prstGeom>
          </p:spPr>
          <p:txBody>
            <a:bodyPr vert="horz" wrap="square" lIns="0" tIns="12700" rIns="0" bIns="0" rtlCol="0">
              <a:spAutoFit/>
            </a:bodyPr>
            <a:lstStyle/>
            <a:p>
              <a:pPr marL="12700">
                <a:lnSpc>
                  <a:spcPct val="100000"/>
                </a:lnSpc>
                <a:spcBef>
                  <a:spcPts val="100"/>
                </a:spcBef>
              </a:pPr>
              <a:r>
                <a:rPr sz="1500" u="heavy" dirty="0">
                  <a:uFill>
                    <a:solidFill>
                      <a:srgbClr val="000000"/>
                    </a:solidFill>
                  </a:uFill>
                  <a:latin typeface="Arial"/>
                  <a:cs typeface="Arial"/>
                </a:rPr>
                <a:t>Co-Infections</a:t>
              </a:r>
              <a:endParaRPr sz="1500">
                <a:latin typeface="Arial"/>
                <a:cs typeface="Arial"/>
              </a:endParaRPr>
            </a:p>
          </p:txBody>
        </p:sp>
        <p:sp>
          <p:nvSpPr>
            <p:cNvPr id="10" name="object 10"/>
            <p:cNvSpPr txBox="1"/>
            <p:nvPr/>
          </p:nvSpPr>
          <p:spPr>
            <a:xfrm>
              <a:off x="7443110" y="1338707"/>
              <a:ext cx="2090420" cy="9398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spc="-5" dirty="0">
                  <a:latin typeface="Arial"/>
                  <a:cs typeface="Arial"/>
                </a:rPr>
                <a:t>Tuberculosis</a:t>
              </a:r>
              <a:endParaRPr sz="1500">
                <a:latin typeface="Arial"/>
                <a:cs typeface="Arial"/>
              </a:endParaRPr>
            </a:p>
            <a:p>
              <a:pPr marL="355600" indent="-342900">
                <a:lnSpc>
                  <a:spcPct val="100000"/>
                </a:lnSpc>
                <a:buChar char="•"/>
                <a:tabLst>
                  <a:tab pos="354965" algn="l"/>
                  <a:tab pos="355600" algn="l"/>
                </a:tabLst>
              </a:pPr>
              <a:r>
                <a:rPr sz="1500" spc="-5" dirty="0">
                  <a:latin typeface="Arial"/>
                  <a:cs typeface="Arial"/>
                </a:rPr>
                <a:t>Viral</a:t>
              </a:r>
              <a:r>
                <a:rPr sz="1500" spc="-20" dirty="0">
                  <a:latin typeface="Arial"/>
                  <a:cs typeface="Arial"/>
                </a:rPr>
                <a:t> </a:t>
              </a:r>
              <a:r>
                <a:rPr sz="1500" dirty="0">
                  <a:latin typeface="Arial"/>
                  <a:cs typeface="Arial"/>
                </a:rPr>
                <a:t>hepatitis</a:t>
              </a:r>
              <a:endParaRPr sz="1500">
                <a:latin typeface="Arial"/>
                <a:cs typeface="Arial"/>
              </a:endParaRPr>
            </a:p>
            <a:p>
              <a:pPr marL="355600" marR="5080" indent="-342900">
                <a:lnSpc>
                  <a:spcPct val="100000"/>
                </a:lnSpc>
                <a:buChar char="•"/>
                <a:tabLst>
                  <a:tab pos="354965" algn="l"/>
                  <a:tab pos="355600" algn="l"/>
                </a:tabLst>
              </a:pPr>
              <a:r>
                <a:rPr sz="1500" spc="-5" dirty="0">
                  <a:latin typeface="Arial"/>
                  <a:cs typeface="Arial"/>
                </a:rPr>
                <a:t>Sexually</a:t>
              </a:r>
              <a:r>
                <a:rPr sz="1500" spc="-40" dirty="0">
                  <a:latin typeface="Arial"/>
                  <a:cs typeface="Arial"/>
                </a:rPr>
                <a:t> </a:t>
              </a:r>
              <a:r>
                <a:rPr sz="1500" dirty="0">
                  <a:latin typeface="Arial"/>
                  <a:cs typeface="Arial"/>
                </a:rPr>
                <a:t>transmitted  infections</a:t>
              </a:r>
              <a:endParaRPr sz="1500">
                <a:latin typeface="Arial"/>
                <a:cs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299614"/>
            <a:ext cx="3385820" cy="863600"/>
          </a:xfrm>
          <a:prstGeom prst="rect">
            <a:avLst/>
          </a:prstGeom>
        </p:spPr>
        <p:txBody>
          <a:bodyPr vert="horz" wrap="square" lIns="0" tIns="12065" rIns="0" bIns="0" rtlCol="0">
            <a:spAutoFit/>
          </a:bodyPr>
          <a:lstStyle/>
          <a:p>
            <a:pPr marL="12700">
              <a:lnSpc>
                <a:spcPct val="100000"/>
              </a:lnSpc>
              <a:spcBef>
                <a:spcPts val="95"/>
              </a:spcBef>
            </a:pPr>
            <a:r>
              <a:rPr sz="5500" spc="-15" dirty="0"/>
              <a:t>Disclosures</a:t>
            </a:r>
            <a:endParaRPr sz="5500"/>
          </a:p>
        </p:txBody>
      </p:sp>
      <p:sp>
        <p:nvSpPr>
          <p:cNvPr id="3" name="object 3"/>
          <p:cNvSpPr txBox="1"/>
          <p:nvPr/>
        </p:nvSpPr>
        <p:spPr>
          <a:xfrm>
            <a:off x="555280" y="1468522"/>
            <a:ext cx="9938385" cy="1415415"/>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I </a:t>
            </a:r>
            <a:r>
              <a:rPr sz="2400" spc="-5" dirty="0">
                <a:latin typeface="Arial"/>
                <a:cs typeface="Arial"/>
              </a:rPr>
              <a:t>serve on </a:t>
            </a:r>
            <a:r>
              <a:rPr sz="2400" dirty="0">
                <a:latin typeface="Arial"/>
                <a:cs typeface="Arial"/>
              </a:rPr>
              <a:t>the </a:t>
            </a:r>
            <a:r>
              <a:rPr sz="2400" spc="-5" dirty="0">
                <a:latin typeface="Arial"/>
                <a:cs typeface="Arial"/>
              </a:rPr>
              <a:t>scientific board </a:t>
            </a:r>
            <a:r>
              <a:rPr sz="2400" dirty="0">
                <a:latin typeface="Arial"/>
                <a:cs typeface="Arial"/>
              </a:rPr>
              <a:t>for </a:t>
            </a:r>
            <a:r>
              <a:rPr sz="2400" spc="-25" dirty="0">
                <a:latin typeface="Arial"/>
                <a:cs typeface="Arial"/>
              </a:rPr>
              <a:t>Trio </a:t>
            </a:r>
            <a:r>
              <a:rPr sz="2400" spc="-5" dirty="0">
                <a:latin typeface="Arial"/>
                <a:cs typeface="Arial"/>
              </a:rPr>
              <a:t>Health Inc.</a:t>
            </a:r>
            <a:endParaRPr sz="2400">
              <a:latin typeface="Arial"/>
              <a:cs typeface="Arial"/>
            </a:endParaRPr>
          </a:p>
          <a:p>
            <a:pPr>
              <a:lnSpc>
                <a:spcPct val="100000"/>
              </a:lnSpc>
              <a:spcBef>
                <a:spcPts val="45"/>
              </a:spcBef>
            </a:pPr>
            <a:endParaRPr sz="2950">
              <a:latin typeface="Times New Roman"/>
              <a:cs typeface="Times New Roman"/>
            </a:endParaRPr>
          </a:p>
          <a:p>
            <a:pPr marL="12700" marR="5080">
              <a:lnSpc>
                <a:spcPts val="2300"/>
              </a:lnSpc>
            </a:pPr>
            <a:r>
              <a:rPr sz="2400" dirty="0">
                <a:latin typeface="Arial"/>
                <a:cs typeface="Arial"/>
              </a:rPr>
              <a:t>I </a:t>
            </a:r>
            <a:r>
              <a:rPr sz="2400" spc="-5" dirty="0">
                <a:latin typeface="Arial"/>
                <a:cs typeface="Arial"/>
              </a:rPr>
              <a:t>serve as </a:t>
            </a:r>
            <a:r>
              <a:rPr sz="2400" dirty="0">
                <a:latin typeface="Arial"/>
                <a:cs typeface="Arial"/>
              </a:rPr>
              <a:t>a </a:t>
            </a:r>
            <a:r>
              <a:rPr sz="2400" spc="-5" dirty="0">
                <a:latin typeface="Arial"/>
                <a:cs typeface="Arial"/>
              </a:rPr>
              <a:t>consultant </a:t>
            </a:r>
            <a:r>
              <a:rPr sz="2400" dirty="0">
                <a:latin typeface="Arial"/>
                <a:cs typeface="Arial"/>
              </a:rPr>
              <a:t>to the </a:t>
            </a:r>
            <a:r>
              <a:rPr sz="2400" spc="-10" dirty="0">
                <a:latin typeface="Arial"/>
                <a:cs typeface="Arial"/>
              </a:rPr>
              <a:t>Chief </a:t>
            </a:r>
            <a:r>
              <a:rPr sz="2400" spc="-5" dirty="0">
                <a:latin typeface="Arial"/>
                <a:cs typeface="Arial"/>
              </a:rPr>
              <a:t>Scientific </a:t>
            </a:r>
            <a:r>
              <a:rPr sz="2400" spc="-10" dirty="0">
                <a:latin typeface="Arial"/>
                <a:cs typeface="Arial"/>
              </a:rPr>
              <a:t>Officer </a:t>
            </a:r>
            <a:r>
              <a:rPr sz="2400" spc="-5" dirty="0">
                <a:latin typeface="Arial"/>
                <a:cs typeface="Arial"/>
              </a:rPr>
              <a:t>of </a:t>
            </a:r>
            <a:r>
              <a:rPr sz="2400" dirty="0">
                <a:latin typeface="Arial"/>
                <a:cs typeface="Arial"/>
              </a:rPr>
              <a:t>the </a:t>
            </a:r>
            <a:r>
              <a:rPr sz="2400" i="1" spc="-5" dirty="0">
                <a:latin typeface="Arial"/>
                <a:cs typeface="Arial"/>
              </a:rPr>
              <a:t>All of Us </a:t>
            </a:r>
            <a:r>
              <a:rPr sz="2400" spc="-35" dirty="0">
                <a:latin typeface="Arial"/>
                <a:cs typeface="Arial"/>
              </a:rPr>
              <a:t>study,  </a:t>
            </a:r>
            <a:r>
              <a:rPr sz="2400" spc="-5" dirty="0">
                <a:latin typeface="Arial"/>
                <a:cs typeface="Arial"/>
              </a:rPr>
              <a:t>National Institutes of</a:t>
            </a:r>
            <a:r>
              <a:rPr sz="2400" spc="15" dirty="0">
                <a:latin typeface="Arial"/>
                <a:cs typeface="Arial"/>
              </a:rPr>
              <a:t> </a:t>
            </a:r>
            <a:r>
              <a:rPr sz="2400" spc="-5" dirty="0">
                <a:latin typeface="Arial"/>
                <a:cs typeface="Arial"/>
              </a:rPr>
              <a:t>Health</a:t>
            </a:r>
            <a:endParaRPr sz="24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08259" y="319426"/>
            <a:ext cx="3307079" cy="696595"/>
          </a:xfrm>
          <a:prstGeom prst="rect">
            <a:avLst/>
          </a:prstGeom>
        </p:spPr>
        <p:txBody>
          <a:bodyPr vert="horz" wrap="square" lIns="0" tIns="12700" rIns="0" bIns="0" rtlCol="0">
            <a:spAutoFit/>
          </a:bodyPr>
          <a:lstStyle/>
          <a:p>
            <a:pPr marL="12700">
              <a:lnSpc>
                <a:spcPct val="100000"/>
              </a:lnSpc>
              <a:spcBef>
                <a:spcPts val="100"/>
              </a:spcBef>
            </a:pPr>
            <a:r>
              <a:rPr spc="-5" dirty="0"/>
              <a:t>Burden </a:t>
            </a:r>
            <a:r>
              <a:rPr dirty="0"/>
              <a:t>of</a:t>
            </a:r>
            <a:r>
              <a:rPr spc="-160" dirty="0"/>
              <a:t> </a:t>
            </a:r>
            <a:r>
              <a:rPr dirty="0"/>
              <a:t>TB</a:t>
            </a:r>
          </a:p>
        </p:txBody>
      </p:sp>
      <p:sp>
        <p:nvSpPr>
          <p:cNvPr id="6" name="object 6" descr="World Health Organization Logo"/>
          <p:cNvSpPr/>
          <p:nvPr/>
        </p:nvSpPr>
        <p:spPr>
          <a:xfrm>
            <a:off x="10102638" y="473986"/>
            <a:ext cx="1419885" cy="43467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14129" y="1149422"/>
            <a:ext cx="10146665" cy="3640454"/>
          </a:xfrm>
          <a:prstGeom prst="rect">
            <a:avLst/>
          </a:prstGeom>
        </p:spPr>
        <p:txBody>
          <a:bodyPr vert="horz" wrap="square" lIns="0" tIns="13335" rIns="0" bIns="0" rtlCol="0">
            <a:spAutoFit/>
          </a:bodyPr>
          <a:lstStyle/>
          <a:p>
            <a:pPr marL="12700">
              <a:lnSpc>
                <a:spcPct val="100000"/>
              </a:lnSpc>
              <a:spcBef>
                <a:spcPts val="105"/>
              </a:spcBef>
            </a:pPr>
            <a:r>
              <a:rPr sz="3200" spc="-5" dirty="0">
                <a:latin typeface="Arial"/>
                <a:cs typeface="Arial"/>
              </a:rPr>
              <a:t>Morbidity</a:t>
            </a:r>
            <a:endParaRPr sz="3200">
              <a:latin typeface="Arial"/>
              <a:cs typeface="Arial"/>
            </a:endParaRPr>
          </a:p>
          <a:p>
            <a:pPr marL="469900" indent="-457200">
              <a:lnSpc>
                <a:spcPct val="100000"/>
              </a:lnSpc>
              <a:spcBef>
                <a:spcPts val="30"/>
              </a:spcBef>
              <a:buChar char="•"/>
              <a:tabLst>
                <a:tab pos="469265" algn="l"/>
                <a:tab pos="469900" algn="l"/>
              </a:tabLst>
            </a:pPr>
            <a:r>
              <a:rPr sz="2400" spc="-25" dirty="0">
                <a:latin typeface="Arial"/>
                <a:cs typeface="Arial"/>
              </a:rPr>
              <a:t>Globally, </a:t>
            </a:r>
            <a:r>
              <a:rPr sz="2400" b="1" spc="-5" dirty="0">
                <a:latin typeface="Arial"/>
                <a:cs typeface="Arial"/>
              </a:rPr>
              <a:t>3% </a:t>
            </a:r>
            <a:r>
              <a:rPr sz="2400" spc="-5" dirty="0">
                <a:latin typeface="Arial"/>
                <a:cs typeface="Arial"/>
              </a:rPr>
              <a:t>of PWH were </a:t>
            </a:r>
            <a:r>
              <a:rPr sz="2400" spc="-10" dirty="0">
                <a:latin typeface="Arial"/>
                <a:cs typeface="Arial"/>
              </a:rPr>
              <a:t>ill </a:t>
            </a:r>
            <a:r>
              <a:rPr sz="2400" spc="-5" dirty="0">
                <a:latin typeface="Arial"/>
                <a:cs typeface="Arial"/>
              </a:rPr>
              <a:t>with tuberculosis (TB) in</a:t>
            </a:r>
            <a:r>
              <a:rPr sz="2400" spc="130" dirty="0">
                <a:latin typeface="Arial"/>
                <a:cs typeface="Arial"/>
              </a:rPr>
              <a:t> </a:t>
            </a:r>
            <a:r>
              <a:rPr sz="2400" spc="-5" dirty="0">
                <a:latin typeface="Arial"/>
                <a:cs typeface="Arial"/>
              </a:rPr>
              <a:t>2017</a:t>
            </a:r>
            <a:endParaRPr sz="2400">
              <a:latin typeface="Arial"/>
              <a:cs typeface="Arial"/>
            </a:endParaRPr>
          </a:p>
          <a:p>
            <a:pPr>
              <a:lnSpc>
                <a:spcPct val="100000"/>
              </a:lnSpc>
              <a:spcBef>
                <a:spcPts val="15"/>
              </a:spcBef>
              <a:buFont typeface="Arial"/>
              <a:buChar char="•"/>
            </a:pPr>
            <a:endParaRPr sz="2650">
              <a:latin typeface="Times New Roman"/>
              <a:cs typeface="Times New Roman"/>
            </a:endParaRPr>
          </a:p>
          <a:p>
            <a:pPr marL="12700">
              <a:lnSpc>
                <a:spcPct val="100000"/>
              </a:lnSpc>
            </a:pPr>
            <a:r>
              <a:rPr sz="3200" spc="-5" dirty="0">
                <a:latin typeface="Arial"/>
                <a:cs typeface="Arial"/>
              </a:rPr>
              <a:t>Mortality</a:t>
            </a:r>
            <a:endParaRPr sz="3200">
              <a:latin typeface="Arial"/>
              <a:cs typeface="Arial"/>
            </a:endParaRPr>
          </a:p>
          <a:p>
            <a:pPr marL="469900" indent="-457200">
              <a:lnSpc>
                <a:spcPct val="100000"/>
              </a:lnSpc>
              <a:spcBef>
                <a:spcPts val="20"/>
              </a:spcBef>
              <a:buChar char="•"/>
              <a:tabLst>
                <a:tab pos="469265" algn="l"/>
                <a:tab pos="469900" algn="l"/>
              </a:tabLst>
            </a:pPr>
            <a:r>
              <a:rPr sz="2400" spc="-25" dirty="0">
                <a:latin typeface="Arial"/>
                <a:cs typeface="Arial"/>
              </a:rPr>
              <a:t>Globally, </a:t>
            </a:r>
            <a:r>
              <a:rPr sz="2400" spc="-5" dirty="0">
                <a:latin typeface="Arial"/>
                <a:cs typeface="Arial"/>
              </a:rPr>
              <a:t>TB was </a:t>
            </a:r>
            <a:r>
              <a:rPr sz="2400" dirty="0">
                <a:latin typeface="Arial"/>
                <a:cs typeface="Arial"/>
              </a:rPr>
              <a:t>the </a:t>
            </a:r>
            <a:r>
              <a:rPr sz="2400" spc="-5" dirty="0">
                <a:latin typeface="Arial"/>
                <a:cs typeface="Arial"/>
              </a:rPr>
              <a:t>cause of </a:t>
            </a:r>
            <a:r>
              <a:rPr sz="2400" b="1" spc="-5" dirty="0">
                <a:latin typeface="Arial"/>
                <a:cs typeface="Arial"/>
              </a:rPr>
              <a:t>32% </a:t>
            </a:r>
            <a:r>
              <a:rPr sz="2400" spc="-5" dirty="0">
                <a:latin typeface="Arial"/>
                <a:cs typeface="Arial"/>
              </a:rPr>
              <a:t>of deaths among</a:t>
            </a:r>
            <a:r>
              <a:rPr sz="2400" spc="35" dirty="0">
                <a:latin typeface="Arial"/>
                <a:cs typeface="Arial"/>
              </a:rPr>
              <a:t> </a:t>
            </a:r>
            <a:r>
              <a:rPr sz="2400" spc="-5" dirty="0">
                <a:latin typeface="Arial"/>
                <a:cs typeface="Arial"/>
              </a:rPr>
              <a:t>PWH</a:t>
            </a:r>
            <a:endParaRPr sz="2400">
              <a:latin typeface="Arial"/>
              <a:cs typeface="Arial"/>
            </a:endParaRPr>
          </a:p>
          <a:p>
            <a:pPr>
              <a:lnSpc>
                <a:spcPct val="100000"/>
              </a:lnSpc>
              <a:spcBef>
                <a:spcPts val="45"/>
              </a:spcBef>
              <a:buFont typeface="Arial"/>
              <a:buChar char="•"/>
            </a:pPr>
            <a:endParaRPr sz="2450">
              <a:latin typeface="Times New Roman"/>
              <a:cs typeface="Times New Roman"/>
            </a:endParaRPr>
          </a:p>
          <a:p>
            <a:pPr marL="12700">
              <a:lnSpc>
                <a:spcPct val="100000"/>
              </a:lnSpc>
            </a:pPr>
            <a:r>
              <a:rPr sz="3200" dirty="0">
                <a:latin typeface="Arial"/>
                <a:cs typeface="Arial"/>
              </a:rPr>
              <a:t>Risk </a:t>
            </a:r>
            <a:r>
              <a:rPr sz="3200" spc="-5" dirty="0">
                <a:latin typeface="Arial"/>
                <a:cs typeface="Arial"/>
              </a:rPr>
              <a:t>of future</a:t>
            </a:r>
            <a:r>
              <a:rPr sz="3200" spc="-40" dirty="0">
                <a:latin typeface="Arial"/>
                <a:cs typeface="Arial"/>
              </a:rPr>
              <a:t> </a:t>
            </a:r>
            <a:r>
              <a:rPr sz="3200" spc="-5" dirty="0">
                <a:latin typeface="Arial"/>
                <a:cs typeface="Arial"/>
              </a:rPr>
              <a:t>morbidity</a:t>
            </a:r>
            <a:endParaRPr sz="3200">
              <a:latin typeface="Arial"/>
              <a:cs typeface="Arial"/>
            </a:endParaRPr>
          </a:p>
          <a:p>
            <a:pPr marL="469900" marR="5080" indent="-457200">
              <a:lnSpc>
                <a:spcPts val="2300"/>
              </a:lnSpc>
              <a:spcBef>
                <a:spcPts val="580"/>
              </a:spcBef>
              <a:buChar char="•"/>
              <a:tabLst>
                <a:tab pos="469265" algn="l"/>
                <a:tab pos="469900" algn="l"/>
              </a:tabLst>
            </a:pPr>
            <a:r>
              <a:rPr sz="2400" dirty="0">
                <a:latin typeface="Arial"/>
                <a:cs typeface="Arial"/>
              </a:rPr>
              <a:t>In the </a:t>
            </a:r>
            <a:r>
              <a:rPr sz="2400" spc="-5" dirty="0">
                <a:latin typeface="Arial"/>
                <a:cs typeface="Arial"/>
              </a:rPr>
              <a:t>global general population, </a:t>
            </a:r>
            <a:r>
              <a:rPr sz="2400" b="1" spc="-5" dirty="0">
                <a:latin typeface="Arial"/>
                <a:cs typeface="Arial"/>
              </a:rPr>
              <a:t>76% </a:t>
            </a:r>
            <a:r>
              <a:rPr sz="2400" spc="-5" dirty="0">
                <a:latin typeface="Arial"/>
                <a:cs typeface="Arial"/>
              </a:rPr>
              <a:t>increase in </a:t>
            </a:r>
            <a:r>
              <a:rPr sz="2400" dirty="0">
                <a:latin typeface="Arial"/>
                <a:cs typeface="Arial"/>
              </a:rPr>
              <a:t>the </a:t>
            </a:r>
            <a:r>
              <a:rPr sz="2400" spc="-5" dirty="0">
                <a:latin typeface="Arial"/>
                <a:cs typeface="Arial"/>
              </a:rPr>
              <a:t>risk of lung cancer  among those with </a:t>
            </a:r>
            <a:r>
              <a:rPr sz="2400" dirty="0">
                <a:latin typeface="Arial"/>
                <a:cs typeface="Arial"/>
              </a:rPr>
              <a:t>a </a:t>
            </a:r>
            <a:r>
              <a:rPr sz="2400" spc="-5" dirty="0">
                <a:latin typeface="Arial"/>
                <a:cs typeface="Arial"/>
              </a:rPr>
              <a:t>history of</a:t>
            </a:r>
            <a:r>
              <a:rPr sz="2400" spc="10" dirty="0">
                <a:latin typeface="Arial"/>
                <a:cs typeface="Arial"/>
              </a:rPr>
              <a:t> </a:t>
            </a:r>
            <a:r>
              <a:rPr sz="2400" spc="-5" dirty="0">
                <a:latin typeface="Arial"/>
                <a:cs typeface="Arial"/>
              </a:rPr>
              <a:t>tuberculosis</a:t>
            </a:r>
            <a:endParaRPr sz="2400">
              <a:latin typeface="Arial"/>
              <a:cs typeface="Arial"/>
            </a:endParaRPr>
          </a:p>
        </p:txBody>
      </p:sp>
      <p:sp>
        <p:nvSpPr>
          <p:cNvPr id="5" name="object 5"/>
          <p:cNvSpPr txBox="1"/>
          <p:nvPr/>
        </p:nvSpPr>
        <p:spPr>
          <a:xfrm>
            <a:off x="266402" y="5975497"/>
            <a:ext cx="9051925" cy="391160"/>
          </a:xfrm>
          <a:prstGeom prst="rect">
            <a:avLst/>
          </a:prstGeom>
        </p:spPr>
        <p:txBody>
          <a:bodyPr vert="horz" wrap="square" lIns="0" tIns="12700" rIns="0" bIns="0" rtlCol="0">
            <a:spAutoFit/>
          </a:bodyPr>
          <a:lstStyle/>
          <a:p>
            <a:pPr marL="12700">
              <a:lnSpc>
                <a:spcPct val="100000"/>
              </a:lnSpc>
              <a:spcBef>
                <a:spcPts val="100"/>
              </a:spcBef>
            </a:pPr>
            <a:r>
              <a:rPr sz="1200" i="1" spc="-10" dirty="0">
                <a:latin typeface="Calibri"/>
                <a:cs typeface="Calibri"/>
              </a:rPr>
              <a:t>WHO. </a:t>
            </a:r>
            <a:r>
              <a:rPr sz="1200" i="1" spc="-5" dirty="0">
                <a:latin typeface="Calibri"/>
                <a:cs typeface="Calibri"/>
              </a:rPr>
              <a:t>HIV-associated </a:t>
            </a:r>
            <a:r>
              <a:rPr sz="1200" i="1" spc="-10" dirty="0">
                <a:latin typeface="Calibri"/>
                <a:cs typeface="Calibri"/>
              </a:rPr>
              <a:t>Tuberculosis: </a:t>
            </a:r>
            <a:r>
              <a:rPr sz="1200" i="1" spc="-5" dirty="0">
                <a:latin typeface="Calibri"/>
                <a:cs typeface="Calibri"/>
              </a:rPr>
              <a:t>Achievements </a:t>
            </a:r>
            <a:r>
              <a:rPr sz="1200" i="1" dirty="0">
                <a:latin typeface="Calibri"/>
                <a:cs typeface="Calibri"/>
              </a:rPr>
              <a:t>in 2017. </a:t>
            </a:r>
            <a:r>
              <a:rPr sz="1200" i="1" spc="-10" dirty="0">
                <a:latin typeface="Calibri"/>
                <a:cs typeface="Calibri"/>
              </a:rPr>
              <a:t>Available </a:t>
            </a:r>
            <a:r>
              <a:rPr sz="1200" i="1" spc="-5" dirty="0">
                <a:latin typeface="Calibri"/>
                <a:cs typeface="Calibri"/>
              </a:rPr>
              <a:t>here:</a:t>
            </a:r>
            <a:r>
              <a:rPr sz="1200" i="1" spc="235" dirty="0">
                <a:latin typeface="Calibri"/>
                <a:cs typeface="Calibri"/>
              </a:rPr>
              <a:t> </a:t>
            </a:r>
            <a:r>
              <a:rPr sz="1200" u="sng" spc="-10" dirty="0">
                <a:solidFill>
                  <a:srgbClr val="0562C1"/>
                </a:solidFill>
                <a:uFill>
                  <a:solidFill>
                    <a:srgbClr val="0562C1"/>
                  </a:solidFill>
                </a:uFill>
                <a:latin typeface="Calibri"/>
                <a:cs typeface="Calibri"/>
                <a:hlinkClick r:id="rId3"/>
              </a:rPr>
              <a:t>https://www.who.int/tb/areas-of-work/tb-hiv/tbhiv_factsheet.pdf?ua=1</a:t>
            </a:r>
            <a:endParaRPr sz="1200">
              <a:latin typeface="Calibri"/>
              <a:cs typeface="Calibri"/>
            </a:endParaRPr>
          </a:p>
          <a:p>
            <a:pPr marL="12700">
              <a:lnSpc>
                <a:spcPct val="100000"/>
              </a:lnSpc>
            </a:pPr>
            <a:r>
              <a:rPr sz="1200" i="1" spc="-5" dirty="0">
                <a:latin typeface="Calibri"/>
                <a:cs typeface="Calibri"/>
              </a:rPr>
              <a:t>Brenner </a:t>
            </a:r>
            <a:r>
              <a:rPr sz="1200" i="1" dirty="0">
                <a:latin typeface="Calibri"/>
                <a:cs typeface="Calibri"/>
              </a:rPr>
              <a:t>DR. </a:t>
            </a:r>
            <a:r>
              <a:rPr sz="1200" i="1" spc="-5" dirty="0">
                <a:latin typeface="Calibri"/>
                <a:cs typeface="Calibri"/>
              </a:rPr>
              <a:t>PLoS One</a:t>
            </a:r>
            <a:r>
              <a:rPr sz="1200" i="1" spc="20" dirty="0">
                <a:latin typeface="Calibri"/>
                <a:cs typeface="Calibri"/>
              </a:rPr>
              <a:t> </a:t>
            </a:r>
            <a:r>
              <a:rPr sz="1200" i="1" dirty="0">
                <a:latin typeface="Calibri"/>
                <a:cs typeface="Calibri"/>
              </a:rPr>
              <a:t>2011.</a:t>
            </a:r>
            <a:endParaRPr sz="1200">
              <a:latin typeface="Calibri"/>
              <a:cs typeface="Calibri"/>
            </a:endParaRPr>
          </a:p>
        </p:txBody>
      </p:sp>
      <p:grpSp>
        <p:nvGrpSpPr>
          <p:cNvPr id="10" name="Group 9" descr="Copyright 2018, Johns Hopkins University.  All rights reserved">
            <a:extLst>
              <a:ext uri="{FF2B5EF4-FFF2-40B4-BE49-F238E27FC236}">
                <a16:creationId xmlns:a16="http://schemas.microsoft.com/office/drawing/2014/main" id="{FB22F64E-9A99-4DAC-A40E-E3DB958D5950}"/>
              </a:ext>
            </a:extLst>
          </p:cNvPr>
          <p:cNvGrpSpPr/>
          <p:nvPr/>
        </p:nvGrpSpPr>
        <p:grpSpPr>
          <a:xfrm>
            <a:off x="0" y="6434328"/>
            <a:ext cx="12191999" cy="423672"/>
            <a:chOff x="0" y="6434328"/>
            <a:chExt cx="12191999" cy="423672"/>
          </a:xfrm>
        </p:grpSpPr>
        <p:sp>
          <p:nvSpPr>
            <p:cNvPr id="2" name="object 2"/>
            <p:cNvSpPr/>
            <p:nvPr/>
          </p:nvSpPr>
          <p:spPr>
            <a:xfrm>
              <a:off x="0" y="6434328"/>
              <a:ext cx="12191999" cy="423672"/>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4315946" y="6606719"/>
              <a:ext cx="2908300" cy="160020"/>
            </a:xfrm>
            <a:prstGeom prst="rect">
              <a:avLst/>
            </a:prstGeom>
          </p:spPr>
          <p:txBody>
            <a:bodyPr vert="horz" wrap="square" lIns="0" tIns="0" rIns="0" bIns="0" rtlCol="0">
              <a:spAutoFit/>
            </a:bodyPr>
            <a:lstStyle/>
            <a:p>
              <a:pPr marL="12700">
                <a:lnSpc>
                  <a:spcPts val="1100"/>
                </a:lnSpc>
              </a:pPr>
              <a:r>
                <a:rPr sz="1050" dirty="0">
                  <a:solidFill>
                    <a:srgbClr val="FFFFFF"/>
                  </a:solidFill>
                  <a:latin typeface="Calibri"/>
                  <a:cs typeface="Calibri"/>
                </a:rPr>
                <a:t>@2019, </a:t>
              </a:r>
              <a:r>
                <a:rPr sz="1050" spc="-5" dirty="0">
                  <a:solidFill>
                    <a:srgbClr val="FFFFFF"/>
                  </a:solidFill>
                  <a:latin typeface="Calibri"/>
                  <a:cs typeface="Calibri"/>
                </a:rPr>
                <a:t>Johns Hopkins University. </a:t>
              </a:r>
              <a:r>
                <a:rPr sz="1050" dirty="0">
                  <a:solidFill>
                    <a:srgbClr val="FFFFFF"/>
                  </a:solidFill>
                  <a:latin typeface="Calibri"/>
                  <a:cs typeface="Calibri"/>
                </a:rPr>
                <a:t>All </a:t>
              </a:r>
              <a:r>
                <a:rPr sz="1050" spc="-5" dirty="0">
                  <a:solidFill>
                    <a:srgbClr val="FFFFFF"/>
                  </a:solidFill>
                  <a:latin typeface="Calibri"/>
                  <a:cs typeface="Calibri"/>
                </a:rPr>
                <a:t>rights</a:t>
              </a:r>
              <a:r>
                <a:rPr sz="1050" spc="-65" dirty="0">
                  <a:solidFill>
                    <a:srgbClr val="FFFFFF"/>
                  </a:solidFill>
                  <a:latin typeface="Calibri"/>
                  <a:cs typeface="Calibri"/>
                </a:rPr>
                <a:t> </a:t>
              </a:r>
              <a:r>
                <a:rPr sz="1050" dirty="0">
                  <a:solidFill>
                    <a:srgbClr val="FFFFFF"/>
                  </a:solidFill>
                  <a:latin typeface="Calibri"/>
                  <a:cs typeface="Calibri"/>
                </a:rPr>
                <a:t>reserved.</a:t>
              </a:r>
              <a:endParaRPr sz="1050">
                <a:latin typeface="Calibri"/>
                <a:cs typeface="Calibri"/>
              </a:endParaRPr>
            </a:p>
          </p:txBody>
        </p:sp>
        <p:sp>
          <p:nvSpPr>
            <p:cNvPr id="7" name="object 7"/>
            <p:cNvSpPr/>
            <p:nvPr/>
          </p:nvSpPr>
          <p:spPr>
            <a:xfrm>
              <a:off x="3083051" y="6548628"/>
              <a:ext cx="5374005" cy="254635"/>
            </a:xfrm>
            <a:custGeom>
              <a:avLst/>
              <a:gdLst/>
              <a:ahLst/>
              <a:cxnLst/>
              <a:rect l="l" t="t" r="r" b="b"/>
              <a:pathLst>
                <a:path w="5374005" h="254634">
                  <a:moveTo>
                    <a:pt x="0" y="0"/>
                  </a:moveTo>
                  <a:lnTo>
                    <a:pt x="5373624" y="0"/>
                  </a:lnTo>
                  <a:lnTo>
                    <a:pt x="5373624" y="254508"/>
                  </a:lnTo>
                  <a:lnTo>
                    <a:pt x="0" y="254508"/>
                  </a:lnTo>
                  <a:lnTo>
                    <a:pt x="0" y="0"/>
                  </a:lnTo>
                  <a:close/>
                </a:path>
              </a:pathLst>
            </a:custGeom>
            <a:solidFill>
              <a:srgbClr val="13477E"/>
            </a:solidFill>
          </p:spPr>
          <p:txBody>
            <a:bodyPr wrap="square" lIns="0" tIns="0" rIns="0" bIns="0" rtlCol="0"/>
            <a:lstStyle/>
            <a:p>
              <a:endParaRPr/>
            </a:p>
          </p:txBody>
        </p:sp>
        <p:sp>
          <p:nvSpPr>
            <p:cNvPr id="8" name="object 8"/>
            <p:cNvSpPr txBox="1"/>
            <p:nvPr/>
          </p:nvSpPr>
          <p:spPr>
            <a:xfrm>
              <a:off x="4706519" y="6621818"/>
              <a:ext cx="2809240" cy="133350"/>
            </a:xfrm>
            <a:prstGeom prst="rect">
              <a:avLst/>
            </a:prstGeom>
          </p:spPr>
          <p:txBody>
            <a:bodyPr vert="horz" wrap="square" lIns="0" tIns="0" rIns="0" bIns="0" rtlCol="0">
              <a:spAutoFit/>
            </a:bodyPr>
            <a:lstStyle/>
            <a:p>
              <a:pPr>
                <a:lnSpc>
                  <a:spcPts val="1025"/>
                </a:lnSpc>
              </a:pPr>
              <a:r>
                <a:rPr sz="900" spc="10" dirty="0">
                  <a:solidFill>
                    <a:srgbClr val="FFFFFF"/>
                  </a:solidFill>
                  <a:latin typeface="Arial"/>
                  <a:cs typeface="Arial"/>
                </a:rPr>
                <a:t>©2018, </a:t>
              </a:r>
              <a:r>
                <a:rPr sz="900" spc="15" dirty="0">
                  <a:solidFill>
                    <a:srgbClr val="FFFFFF"/>
                  </a:solidFill>
                  <a:latin typeface="Arial"/>
                  <a:cs typeface="Arial"/>
                </a:rPr>
                <a:t>Johns Hopkins </a:t>
              </a:r>
              <a:r>
                <a:rPr sz="900" spc="10" dirty="0">
                  <a:solidFill>
                    <a:srgbClr val="FFFFFF"/>
                  </a:solidFill>
                  <a:latin typeface="Arial"/>
                  <a:cs typeface="Arial"/>
                </a:rPr>
                <a:t>University. All rights</a:t>
              </a:r>
              <a:r>
                <a:rPr sz="900" spc="155" dirty="0">
                  <a:solidFill>
                    <a:srgbClr val="FFFFFF"/>
                  </a:solidFill>
                  <a:latin typeface="Arial"/>
                  <a:cs typeface="Arial"/>
                </a:rPr>
                <a:t> </a:t>
              </a:r>
              <a:r>
                <a:rPr sz="900" spc="10" dirty="0">
                  <a:solidFill>
                    <a:srgbClr val="FFFFFF"/>
                  </a:solidFill>
                  <a:latin typeface="Arial"/>
                  <a:cs typeface="Arial"/>
                </a:rPr>
                <a:t>reserved.</a:t>
              </a:r>
              <a:endParaRPr sz="900">
                <a:latin typeface="Arial"/>
                <a:cs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Burden </a:t>
            </a:r>
            <a:r>
              <a:rPr dirty="0"/>
              <a:t>of viral</a:t>
            </a:r>
            <a:r>
              <a:rPr spc="-50" dirty="0"/>
              <a:t> </a:t>
            </a:r>
            <a:r>
              <a:rPr spc="-5" dirty="0"/>
              <a:t>hepatitis</a:t>
            </a:r>
          </a:p>
        </p:txBody>
      </p:sp>
      <p:sp>
        <p:nvSpPr>
          <p:cNvPr id="6" name="object 6" descr="World Health Organization Logo"/>
          <p:cNvSpPr/>
          <p:nvPr/>
        </p:nvSpPr>
        <p:spPr>
          <a:xfrm>
            <a:off x="10102638" y="473986"/>
            <a:ext cx="1419885" cy="43467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14129" y="870898"/>
            <a:ext cx="9766300" cy="1842770"/>
          </a:xfrm>
          <a:prstGeom prst="rect">
            <a:avLst/>
          </a:prstGeom>
        </p:spPr>
        <p:txBody>
          <a:bodyPr vert="horz" wrap="square" lIns="0" tIns="58419" rIns="0" bIns="0" rtlCol="0">
            <a:spAutoFit/>
          </a:bodyPr>
          <a:lstStyle/>
          <a:p>
            <a:pPr marL="469900" indent="-457200">
              <a:lnSpc>
                <a:spcPct val="100000"/>
              </a:lnSpc>
              <a:spcBef>
                <a:spcPts val="459"/>
              </a:spcBef>
              <a:buChar char="•"/>
              <a:tabLst>
                <a:tab pos="469265" algn="l"/>
                <a:tab pos="469900" algn="l"/>
              </a:tabLst>
            </a:pPr>
            <a:r>
              <a:rPr sz="2800" spc="-25" dirty="0">
                <a:latin typeface="Arial"/>
                <a:cs typeface="Arial"/>
              </a:rPr>
              <a:t>Globally, </a:t>
            </a:r>
            <a:r>
              <a:rPr sz="2800" b="1" dirty="0">
                <a:latin typeface="Arial"/>
                <a:cs typeface="Arial"/>
              </a:rPr>
              <a:t>6</a:t>
            </a:r>
            <a:r>
              <a:rPr sz="3200" b="1" dirty="0">
                <a:latin typeface="Arial"/>
                <a:cs typeface="Arial"/>
              </a:rPr>
              <a:t>% </a:t>
            </a:r>
            <a:r>
              <a:rPr sz="2400" spc="-5" dirty="0">
                <a:latin typeface="Arial"/>
                <a:cs typeface="Arial"/>
              </a:rPr>
              <a:t>PWH-worldwide are co-infected with hepatitis </a:t>
            </a:r>
            <a:r>
              <a:rPr sz="2400" dirty="0">
                <a:latin typeface="Arial"/>
                <a:cs typeface="Arial"/>
              </a:rPr>
              <a:t>C</a:t>
            </a:r>
            <a:r>
              <a:rPr sz="2400" spc="95" dirty="0">
                <a:latin typeface="Arial"/>
                <a:cs typeface="Arial"/>
              </a:rPr>
              <a:t> </a:t>
            </a:r>
            <a:r>
              <a:rPr sz="2400" spc="-5" dirty="0">
                <a:latin typeface="Arial"/>
                <a:cs typeface="Arial"/>
              </a:rPr>
              <a:t>virus</a:t>
            </a:r>
            <a:endParaRPr sz="2400">
              <a:latin typeface="Arial"/>
              <a:cs typeface="Arial"/>
            </a:endParaRPr>
          </a:p>
          <a:p>
            <a:pPr marL="1155700" lvl="1" indent="-457200">
              <a:lnSpc>
                <a:spcPct val="100000"/>
              </a:lnSpc>
              <a:spcBef>
                <a:spcPts val="225"/>
              </a:spcBef>
              <a:buFont typeface="Arial"/>
              <a:buChar char="•"/>
              <a:tabLst>
                <a:tab pos="1155065" algn="l"/>
                <a:tab pos="1155700" algn="l"/>
              </a:tabLst>
            </a:pPr>
            <a:r>
              <a:rPr sz="2000" dirty="0">
                <a:latin typeface="Calibri"/>
                <a:cs typeface="Calibri"/>
              </a:rPr>
              <a:t>≈ 5-20% </a:t>
            </a:r>
            <a:r>
              <a:rPr sz="2000" spc="-5" dirty="0">
                <a:latin typeface="Calibri"/>
                <a:cs typeface="Calibri"/>
              </a:rPr>
              <a:t>will </a:t>
            </a:r>
            <a:r>
              <a:rPr sz="2000" spc="-10" dirty="0">
                <a:latin typeface="Calibri"/>
                <a:cs typeface="Calibri"/>
              </a:rPr>
              <a:t>develop</a:t>
            </a:r>
            <a:r>
              <a:rPr sz="2000" spc="-25" dirty="0">
                <a:latin typeface="Calibri"/>
                <a:cs typeface="Calibri"/>
              </a:rPr>
              <a:t> </a:t>
            </a:r>
            <a:r>
              <a:rPr sz="2000" spc="-5" dirty="0">
                <a:latin typeface="Calibri"/>
                <a:cs typeface="Calibri"/>
              </a:rPr>
              <a:t>cirrhosis</a:t>
            </a:r>
            <a:endParaRPr sz="2000">
              <a:latin typeface="Calibri"/>
              <a:cs typeface="Calibri"/>
            </a:endParaRPr>
          </a:p>
          <a:p>
            <a:pPr marL="1155700" lvl="1" indent="-457200">
              <a:lnSpc>
                <a:spcPct val="100000"/>
              </a:lnSpc>
              <a:spcBef>
                <a:spcPts val="254"/>
              </a:spcBef>
              <a:buFont typeface="Arial"/>
              <a:buChar char="•"/>
              <a:tabLst>
                <a:tab pos="1155065" algn="l"/>
                <a:tab pos="1155700" algn="l"/>
              </a:tabLst>
            </a:pPr>
            <a:r>
              <a:rPr sz="2000" spc="-5" dirty="0">
                <a:latin typeface="Calibri"/>
                <a:cs typeface="Calibri"/>
              </a:rPr>
              <a:t>Direct-acting </a:t>
            </a:r>
            <a:r>
              <a:rPr sz="2000" spc="-10" dirty="0">
                <a:latin typeface="Calibri"/>
                <a:cs typeface="Calibri"/>
              </a:rPr>
              <a:t>antiviral </a:t>
            </a:r>
            <a:r>
              <a:rPr sz="2000" spc="-5" dirty="0">
                <a:latin typeface="Calibri"/>
                <a:cs typeface="Calibri"/>
              </a:rPr>
              <a:t>(DAA) </a:t>
            </a:r>
            <a:r>
              <a:rPr sz="2000" spc="-10" dirty="0">
                <a:latin typeface="Calibri"/>
                <a:cs typeface="Calibri"/>
              </a:rPr>
              <a:t>treatment</a:t>
            </a:r>
            <a:r>
              <a:rPr sz="2000" spc="35" dirty="0">
                <a:latin typeface="Calibri"/>
                <a:cs typeface="Calibri"/>
              </a:rPr>
              <a:t> </a:t>
            </a:r>
            <a:r>
              <a:rPr sz="2000" spc="-10" dirty="0">
                <a:latin typeface="Calibri"/>
                <a:cs typeface="Calibri"/>
              </a:rPr>
              <a:t>available</a:t>
            </a:r>
            <a:endParaRPr sz="2000">
              <a:latin typeface="Calibri"/>
              <a:cs typeface="Calibri"/>
            </a:endParaRPr>
          </a:p>
          <a:p>
            <a:pPr marL="1155700" marR="643890" lvl="1" indent="-457200">
              <a:lnSpc>
                <a:spcPts val="2160"/>
              </a:lnSpc>
              <a:spcBef>
                <a:spcPts val="535"/>
              </a:spcBef>
              <a:buFont typeface="Arial"/>
              <a:buChar char="•"/>
              <a:tabLst>
                <a:tab pos="1155065" algn="l"/>
                <a:tab pos="1155700" algn="l"/>
              </a:tabLst>
            </a:pPr>
            <a:r>
              <a:rPr sz="2000" spc="-5" dirty="0">
                <a:latin typeface="Calibri"/>
                <a:cs typeface="Calibri"/>
              </a:rPr>
              <a:t>HCV </a:t>
            </a:r>
            <a:r>
              <a:rPr sz="2000" dirty="0">
                <a:latin typeface="Calibri"/>
                <a:cs typeface="Calibri"/>
              </a:rPr>
              <a:t>has </a:t>
            </a:r>
            <a:r>
              <a:rPr sz="2000" spc="-5" dirty="0">
                <a:latin typeface="Calibri"/>
                <a:cs typeface="Calibri"/>
              </a:rPr>
              <a:t>been </a:t>
            </a:r>
            <a:r>
              <a:rPr sz="2000" spc="-10" dirty="0">
                <a:latin typeface="Calibri"/>
                <a:cs typeface="Calibri"/>
              </a:rPr>
              <a:t>found </a:t>
            </a:r>
            <a:r>
              <a:rPr sz="2000" spc="-15" dirty="0">
                <a:latin typeface="Calibri"/>
                <a:cs typeface="Calibri"/>
              </a:rPr>
              <a:t>to </a:t>
            </a:r>
            <a:r>
              <a:rPr sz="2000" spc="-5" dirty="0">
                <a:latin typeface="Calibri"/>
                <a:cs typeface="Calibri"/>
              </a:rPr>
              <a:t>increase </a:t>
            </a:r>
            <a:r>
              <a:rPr sz="2000" dirty="0">
                <a:latin typeface="Calibri"/>
                <a:cs typeface="Calibri"/>
              </a:rPr>
              <a:t>the </a:t>
            </a:r>
            <a:r>
              <a:rPr sz="2000" spc="-5" dirty="0">
                <a:latin typeface="Calibri"/>
                <a:cs typeface="Calibri"/>
              </a:rPr>
              <a:t>risk of diabetes, </a:t>
            </a:r>
            <a:r>
              <a:rPr sz="2000" dirty="0">
                <a:latin typeface="Calibri"/>
                <a:cs typeface="Calibri"/>
              </a:rPr>
              <a:t>MI, and </a:t>
            </a:r>
            <a:r>
              <a:rPr sz="2000" spc="-10" dirty="0">
                <a:latin typeface="Calibri"/>
                <a:cs typeface="Calibri"/>
              </a:rPr>
              <a:t>numerous </a:t>
            </a:r>
            <a:r>
              <a:rPr sz="2000" spc="-5" dirty="0">
                <a:latin typeface="Calibri"/>
                <a:cs typeface="Calibri"/>
              </a:rPr>
              <a:t>other  comorbidities in</a:t>
            </a:r>
            <a:r>
              <a:rPr sz="2000" spc="5" dirty="0">
                <a:latin typeface="Calibri"/>
                <a:cs typeface="Calibri"/>
              </a:rPr>
              <a:t> </a:t>
            </a:r>
            <a:r>
              <a:rPr sz="2000" dirty="0">
                <a:latin typeface="Calibri"/>
                <a:cs typeface="Calibri"/>
              </a:rPr>
              <a:t>PWH</a:t>
            </a:r>
            <a:endParaRPr sz="2000">
              <a:latin typeface="Calibri"/>
              <a:cs typeface="Calibri"/>
            </a:endParaRPr>
          </a:p>
        </p:txBody>
      </p:sp>
      <p:sp>
        <p:nvSpPr>
          <p:cNvPr id="8" name="object 8"/>
          <p:cNvSpPr txBox="1"/>
          <p:nvPr/>
        </p:nvSpPr>
        <p:spPr>
          <a:xfrm>
            <a:off x="266402" y="5854201"/>
            <a:ext cx="11399520" cy="543560"/>
          </a:xfrm>
          <a:prstGeom prst="rect">
            <a:avLst/>
          </a:prstGeom>
        </p:spPr>
        <p:txBody>
          <a:bodyPr vert="horz" wrap="square" lIns="0" tIns="0" rIns="0" bIns="0" rtlCol="0">
            <a:spAutoFit/>
          </a:bodyPr>
          <a:lstStyle/>
          <a:p>
            <a:pPr marL="12700">
              <a:lnSpc>
                <a:spcPts val="1240"/>
              </a:lnSpc>
            </a:pPr>
            <a:r>
              <a:rPr sz="1200" i="1" spc="-10" dirty="0">
                <a:latin typeface="Calibri"/>
                <a:cs typeface="Calibri"/>
              </a:rPr>
              <a:t>WHO. </a:t>
            </a:r>
            <a:r>
              <a:rPr sz="1200" i="1" spc="-5" dirty="0">
                <a:latin typeface="Calibri"/>
                <a:cs typeface="Calibri"/>
              </a:rPr>
              <a:t>Global Hepatitis </a:t>
            </a:r>
            <a:r>
              <a:rPr sz="1200" i="1" spc="-10" dirty="0">
                <a:latin typeface="Calibri"/>
                <a:cs typeface="Calibri"/>
              </a:rPr>
              <a:t>Report, </a:t>
            </a:r>
            <a:r>
              <a:rPr sz="1200" i="1" dirty="0">
                <a:latin typeface="Calibri"/>
                <a:cs typeface="Calibri"/>
              </a:rPr>
              <a:t>2017. </a:t>
            </a:r>
            <a:r>
              <a:rPr sz="1200" i="1" spc="-5" dirty="0">
                <a:latin typeface="Calibri"/>
                <a:cs typeface="Calibri"/>
              </a:rPr>
              <a:t>Available here:</a:t>
            </a:r>
            <a:r>
              <a:rPr sz="1200" i="1" spc="60" dirty="0">
                <a:latin typeface="Calibri"/>
                <a:cs typeface="Calibri"/>
              </a:rPr>
              <a:t> </a:t>
            </a:r>
            <a:r>
              <a:rPr sz="1200" u="sng" spc="-10" dirty="0">
                <a:solidFill>
                  <a:srgbClr val="0562C1"/>
                </a:solidFill>
                <a:uFill>
                  <a:solidFill>
                    <a:srgbClr val="0562C1"/>
                  </a:solidFill>
                </a:uFill>
                <a:latin typeface="Calibri"/>
                <a:cs typeface="Calibri"/>
                <a:hlinkClick r:id="rId3"/>
              </a:rPr>
              <a:t>https://www.who.int/hepatitis/publications/global-hepatitis-report2017/en/</a:t>
            </a:r>
            <a:endParaRPr sz="1200">
              <a:latin typeface="Calibri"/>
              <a:cs typeface="Calibri"/>
            </a:endParaRPr>
          </a:p>
          <a:p>
            <a:pPr marL="12700">
              <a:lnSpc>
                <a:spcPct val="100000"/>
              </a:lnSpc>
            </a:pPr>
            <a:r>
              <a:rPr sz="1200" i="1" spc="-5" dirty="0">
                <a:latin typeface="Calibri"/>
                <a:cs typeface="Calibri"/>
              </a:rPr>
              <a:t>CDC. Hepatitis </a:t>
            </a:r>
            <a:r>
              <a:rPr sz="1200" i="1" dirty="0">
                <a:latin typeface="Calibri"/>
                <a:cs typeface="Calibri"/>
              </a:rPr>
              <a:t>C </a:t>
            </a:r>
            <a:r>
              <a:rPr sz="1200" i="1" spc="-5" dirty="0">
                <a:latin typeface="Calibri"/>
                <a:cs typeface="Calibri"/>
              </a:rPr>
              <a:t>Questions </a:t>
            </a:r>
            <a:r>
              <a:rPr sz="1200" i="1" spc="-10" dirty="0">
                <a:latin typeface="Calibri"/>
                <a:cs typeface="Calibri"/>
              </a:rPr>
              <a:t>and </a:t>
            </a:r>
            <a:r>
              <a:rPr sz="1200" i="1" spc="-5" dirty="0">
                <a:latin typeface="Calibri"/>
                <a:cs typeface="Calibri"/>
              </a:rPr>
              <a:t>Answers for Public Health Professionals. Available here:</a:t>
            </a:r>
            <a:r>
              <a:rPr sz="1200" i="1" spc="35" dirty="0">
                <a:latin typeface="Calibri"/>
                <a:cs typeface="Calibri"/>
              </a:rPr>
              <a:t> </a:t>
            </a:r>
            <a:r>
              <a:rPr sz="1200" u="sng" spc="-10" dirty="0">
                <a:solidFill>
                  <a:srgbClr val="0562C1"/>
                </a:solidFill>
                <a:uFill>
                  <a:solidFill>
                    <a:srgbClr val="0562C1"/>
                  </a:solidFill>
                </a:uFill>
                <a:latin typeface="Calibri"/>
                <a:cs typeface="Calibri"/>
                <a:hlinkClick r:id="rId4"/>
              </a:rPr>
              <a:t>https://www.cdc.gov/hepatitis/hcv/hcvfaq.htm</a:t>
            </a:r>
            <a:endParaRPr sz="1200">
              <a:latin typeface="Calibri"/>
              <a:cs typeface="Calibri"/>
            </a:endParaRPr>
          </a:p>
          <a:p>
            <a:pPr marL="12700">
              <a:lnSpc>
                <a:spcPct val="100000"/>
              </a:lnSpc>
            </a:pPr>
            <a:r>
              <a:rPr sz="1200" i="1" dirty="0">
                <a:latin typeface="Calibri"/>
                <a:cs typeface="Calibri"/>
              </a:rPr>
              <a:t>Kim </a:t>
            </a:r>
            <a:r>
              <a:rPr sz="1200" i="1" spc="-5" dirty="0">
                <a:latin typeface="Calibri"/>
                <a:cs typeface="Calibri"/>
              </a:rPr>
              <a:t>BH, </a:t>
            </a:r>
            <a:r>
              <a:rPr sz="1200" i="1" dirty="0">
                <a:latin typeface="Calibri"/>
                <a:cs typeface="Calibri"/>
              </a:rPr>
              <a:t>Kim </a:t>
            </a:r>
            <a:r>
              <a:rPr sz="1200" i="1" spc="-5" dirty="0">
                <a:latin typeface="Calibri"/>
                <a:cs typeface="Calibri"/>
              </a:rPr>
              <a:t>WR. Clinical Liver </a:t>
            </a:r>
            <a:r>
              <a:rPr sz="1200" i="1" dirty="0">
                <a:latin typeface="Calibri"/>
                <a:cs typeface="Calibri"/>
              </a:rPr>
              <a:t>Disease 2018. </a:t>
            </a:r>
            <a:r>
              <a:rPr sz="1200" i="1" spc="-5" dirty="0">
                <a:latin typeface="Calibri"/>
                <a:cs typeface="Calibri"/>
              </a:rPr>
              <a:t>Lin </a:t>
            </a:r>
            <a:r>
              <a:rPr sz="1200" i="1" spc="-45" dirty="0">
                <a:latin typeface="Calibri"/>
                <a:cs typeface="Calibri"/>
              </a:rPr>
              <a:t>SP, </a:t>
            </a:r>
            <a:r>
              <a:rPr sz="1200" i="1" spc="-5" dirty="0">
                <a:latin typeface="Calibri"/>
                <a:cs typeface="Calibri"/>
              </a:rPr>
              <a:t>et al. Medicine (Baltimore) </a:t>
            </a:r>
            <a:r>
              <a:rPr sz="1200" i="1" dirty="0">
                <a:latin typeface="Calibri"/>
                <a:cs typeface="Calibri"/>
              </a:rPr>
              <a:t>2018. </a:t>
            </a:r>
            <a:r>
              <a:rPr sz="1200" i="1" spc="-5" dirty="0">
                <a:latin typeface="Calibri"/>
                <a:cs typeface="Calibri"/>
              </a:rPr>
              <a:t>Freiberg </a:t>
            </a:r>
            <a:r>
              <a:rPr sz="1200" i="1" dirty="0">
                <a:latin typeface="Calibri"/>
                <a:cs typeface="Calibri"/>
              </a:rPr>
              <a:t>MS, </a:t>
            </a:r>
            <a:r>
              <a:rPr sz="1200" i="1" spc="-5" dirty="0">
                <a:latin typeface="Calibri"/>
                <a:cs typeface="Calibri"/>
              </a:rPr>
              <a:t>JAMA </a:t>
            </a:r>
            <a:r>
              <a:rPr sz="1200" i="1" spc="-10" dirty="0">
                <a:latin typeface="Calibri"/>
                <a:cs typeface="Calibri"/>
              </a:rPr>
              <a:t>Intern </a:t>
            </a:r>
            <a:r>
              <a:rPr sz="1200" i="1" dirty="0">
                <a:latin typeface="Calibri"/>
                <a:cs typeface="Calibri"/>
              </a:rPr>
              <a:t>Med, 2013. Lo </a:t>
            </a:r>
            <a:r>
              <a:rPr sz="1200" i="1" spc="-15" dirty="0">
                <a:latin typeface="Calibri"/>
                <a:cs typeface="Calibri"/>
              </a:rPr>
              <a:t>Re </a:t>
            </a:r>
            <a:r>
              <a:rPr sz="1200" i="1" spc="-50" dirty="0">
                <a:latin typeface="Calibri"/>
                <a:cs typeface="Calibri"/>
              </a:rPr>
              <a:t>V, </a:t>
            </a:r>
            <a:r>
              <a:rPr sz="1200" i="1" spc="-5" dirty="0">
                <a:latin typeface="Calibri"/>
                <a:cs typeface="Calibri"/>
              </a:rPr>
              <a:t>et al. JAIDS </a:t>
            </a:r>
            <a:r>
              <a:rPr sz="1200" i="1" dirty="0">
                <a:latin typeface="Calibri"/>
                <a:cs typeface="Calibri"/>
              </a:rPr>
              <a:t>2019. Klein MB </a:t>
            </a:r>
            <a:r>
              <a:rPr sz="1200" i="1" spc="-5" dirty="0">
                <a:latin typeface="Calibri"/>
                <a:cs typeface="Calibri"/>
              </a:rPr>
              <a:t>et al. Clin Infect </a:t>
            </a:r>
            <a:r>
              <a:rPr sz="1200" i="1" dirty="0">
                <a:latin typeface="Calibri"/>
                <a:cs typeface="Calibri"/>
              </a:rPr>
              <a:t>Dis</a:t>
            </a:r>
            <a:r>
              <a:rPr sz="1200" i="1" spc="215" dirty="0">
                <a:latin typeface="Calibri"/>
                <a:cs typeface="Calibri"/>
              </a:rPr>
              <a:t> </a:t>
            </a:r>
            <a:r>
              <a:rPr sz="1200" i="1" dirty="0">
                <a:latin typeface="Calibri"/>
                <a:cs typeface="Calibri"/>
              </a:rPr>
              <a:t>2016.</a:t>
            </a:r>
            <a:endParaRPr sz="1200">
              <a:latin typeface="Calibri"/>
              <a:cs typeface="Calibri"/>
            </a:endParaRPr>
          </a:p>
        </p:txBody>
      </p:sp>
      <p:grpSp>
        <p:nvGrpSpPr>
          <p:cNvPr id="10" name="Group 9" descr="Copyright 2019, Johns Hopkins University.  All rights reserved">
            <a:extLst>
              <a:ext uri="{FF2B5EF4-FFF2-40B4-BE49-F238E27FC236}">
                <a16:creationId xmlns:a16="http://schemas.microsoft.com/office/drawing/2014/main" id="{75A19ABC-48E8-4EAF-8C52-49FE7A743EA9}"/>
              </a:ext>
            </a:extLst>
          </p:cNvPr>
          <p:cNvGrpSpPr/>
          <p:nvPr/>
        </p:nvGrpSpPr>
        <p:grpSpPr>
          <a:xfrm>
            <a:off x="0" y="6434328"/>
            <a:ext cx="12191999" cy="423672"/>
            <a:chOff x="0" y="6434328"/>
            <a:chExt cx="12191999" cy="423672"/>
          </a:xfrm>
        </p:grpSpPr>
        <p:sp>
          <p:nvSpPr>
            <p:cNvPr id="2" name="object 2"/>
            <p:cNvSpPr/>
            <p:nvPr/>
          </p:nvSpPr>
          <p:spPr>
            <a:xfrm>
              <a:off x="0" y="6434328"/>
              <a:ext cx="12191999" cy="423672"/>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4706519" y="6621818"/>
              <a:ext cx="2809240" cy="133350"/>
            </a:xfrm>
            <a:prstGeom prst="rect">
              <a:avLst/>
            </a:prstGeom>
          </p:spPr>
          <p:txBody>
            <a:bodyPr vert="horz" wrap="square" lIns="0" tIns="0" rIns="0" bIns="0" rtlCol="0">
              <a:spAutoFit/>
            </a:bodyPr>
            <a:lstStyle/>
            <a:p>
              <a:pPr>
                <a:lnSpc>
                  <a:spcPts val="1025"/>
                </a:lnSpc>
              </a:pPr>
              <a:r>
                <a:rPr sz="900" spc="10" dirty="0">
                  <a:solidFill>
                    <a:srgbClr val="FFFFFF"/>
                  </a:solidFill>
                  <a:latin typeface="Arial"/>
                  <a:cs typeface="Arial"/>
                </a:rPr>
                <a:t>©2018, </a:t>
              </a:r>
              <a:r>
                <a:rPr sz="900" spc="15" dirty="0">
                  <a:solidFill>
                    <a:srgbClr val="FFFFFF"/>
                  </a:solidFill>
                  <a:latin typeface="Arial"/>
                  <a:cs typeface="Arial"/>
                </a:rPr>
                <a:t>Johns Hopkins </a:t>
              </a:r>
              <a:r>
                <a:rPr sz="900" spc="10" dirty="0">
                  <a:solidFill>
                    <a:srgbClr val="FFFFFF"/>
                  </a:solidFill>
                  <a:latin typeface="Arial"/>
                  <a:cs typeface="Arial"/>
                </a:rPr>
                <a:t>University. All rights</a:t>
              </a:r>
              <a:r>
                <a:rPr sz="900" spc="155" dirty="0">
                  <a:solidFill>
                    <a:srgbClr val="FFFFFF"/>
                  </a:solidFill>
                  <a:latin typeface="Arial"/>
                  <a:cs typeface="Arial"/>
                </a:rPr>
                <a:t> </a:t>
              </a:r>
              <a:r>
                <a:rPr sz="900" spc="10" dirty="0">
                  <a:solidFill>
                    <a:srgbClr val="FFFFFF"/>
                  </a:solidFill>
                  <a:latin typeface="Arial"/>
                  <a:cs typeface="Arial"/>
                </a:rPr>
                <a:t>reserved.</a:t>
              </a:r>
              <a:endParaRPr sz="900">
                <a:latin typeface="Arial"/>
                <a:cs typeface="Arial"/>
              </a:endParaRPr>
            </a:p>
          </p:txBody>
        </p:sp>
        <p:sp>
          <p:nvSpPr>
            <p:cNvPr id="5" name="object 5"/>
            <p:cNvSpPr/>
            <p:nvPr/>
          </p:nvSpPr>
          <p:spPr>
            <a:xfrm>
              <a:off x="3083051" y="6548628"/>
              <a:ext cx="5374005" cy="254635"/>
            </a:xfrm>
            <a:custGeom>
              <a:avLst/>
              <a:gdLst/>
              <a:ahLst/>
              <a:cxnLst/>
              <a:rect l="l" t="t" r="r" b="b"/>
              <a:pathLst>
                <a:path w="5374005" h="254634">
                  <a:moveTo>
                    <a:pt x="0" y="0"/>
                  </a:moveTo>
                  <a:lnTo>
                    <a:pt x="5373624" y="0"/>
                  </a:lnTo>
                  <a:lnTo>
                    <a:pt x="5373624" y="254508"/>
                  </a:lnTo>
                  <a:lnTo>
                    <a:pt x="0" y="254508"/>
                  </a:lnTo>
                  <a:lnTo>
                    <a:pt x="0" y="0"/>
                  </a:lnTo>
                  <a:close/>
                </a:path>
              </a:pathLst>
            </a:custGeom>
            <a:solidFill>
              <a:srgbClr val="13477E"/>
            </a:solidFill>
          </p:spPr>
          <p:txBody>
            <a:bodyPr wrap="square" lIns="0" tIns="0" rIns="0" bIns="0" rtlCol="0"/>
            <a:lstStyle/>
            <a:p>
              <a:endParaRPr/>
            </a:p>
          </p:txBody>
        </p:sp>
        <p:sp>
          <p:nvSpPr>
            <p:cNvPr id="9" name="object 9"/>
            <p:cNvSpPr txBox="1"/>
            <p:nvPr/>
          </p:nvSpPr>
          <p:spPr>
            <a:xfrm>
              <a:off x="4315946" y="6606719"/>
              <a:ext cx="2908300" cy="160020"/>
            </a:xfrm>
            <a:prstGeom prst="rect">
              <a:avLst/>
            </a:prstGeom>
          </p:spPr>
          <p:txBody>
            <a:bodyPr vert="horz" wrap="square" lIns="0" tIns="0" rIns="0" bIns="0" rtlCol="0">
              <a:spAutoFit/>
            </a:bodyPr>
            <a:lstStyle/>
            <a:p>
              <a:pPr marL="12700">
                <a:lnSpc>
                  <a:spcPts val="1100"/>
                </a:lnSpc>
              </a:pPr>
              <a:r>
                <a:rPr sz="1050" dirty="0">
                  <a:solidFill>
                    <a:srgbClr val="FFFFFF"/>
                  </a:solidFill>
                  <a:latin typeface="Calibri"/>
                  <a:cs typeface="Calibri"/>
                </a:rPr>
                <a:t>@2019, </a:t>
              </a:r>
              <a:r>
                <a:rPr sz="1050" spc="-5" dirty="0">
                  <a:solidFill>
                    <a:srgbClr val="FFFFFF"/>
                  </a:solidFill>
                  <a:latin typeface="Calibri"/>
                  <a:cs typeface="Calibri"/>
                </a:rPr>
                <a:t>Johns Hopkins University. </a:t>
              </a:r>
              <a:r>
                <a:rPr sz="1050" dirty="0">
                  <a:solidFill>
                    <a:srgbClr val="FFFFFF"/>
                  </a:solidFill>
                  <a:latin typeface="Calibri"/>
                  <a:cs typeface="Calibri"/>
                </a:rPr>
                <a:t>All </a:t>
              </a:r>
              <a:r>
                <a:rPr sz="1050" spc="-5" dirty="0">
                  <a:solidFill>
                    <a:srgbClr val="FFFFFF"/>
                  </a:solidFill>
                  <a:latin typeface="Calibri"/>
                  <a:cs typeface="Calibri"/>
                </a:rPr>
                <a:t>rights</a:t>
              </a:r>
              <a:r>
                <a:rPr sz="1050" spc="-65" dirty="0">
                  <a:solidFill>
                    <a:srgbClr val="FFFFFF"/>
                  </a:solidFill>
                  <a:latin typeface="Calibri"/>
                  <a:cs typeface="Calibri"/>
                </a:rPr>
                <a:t> </a:t>
              </a:r>
              <a:r>
                <a:rPr sz="1050" dirty="0">
                  <a:solidFill>
                    <a:srgbClr val="FFFFFF"/>
                  </a:solidFill>
                  <a:latin typeface="Calibri"/>
                  <a:cs typeface="Calibri"/>
                </a:rPr>
                <a:t>reserved.</a:t>
              </a:r>
              <a:endParaRPr sz="1050">
                <a:latin typeface="Calibri"/>
                <a:cs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Burden </a:t>
            </a:r>
            <a:r>
              <a:rPr dirty="0"/>
              <a:t>of viral</a:t>
            </a:r>
            <a:r>
              <a:rPr spc="-50" dirty="0"/>
              <a:t> </a:t>
            </a:r>
            <a:r>
              <a:rPr spc="-5" dirty="0"/>
              <a:t>hepatitis</a:t>
            </a:r>
            <a:r>
              <a:rPr lang="en-US" spc="-5" dirty="0"/>
              <a:t> </a:t>
            </a:r>
            <a:endParaRPr spc="-5" dirty="0"/>
          </a:p>
        </p:txBody>
      </p:sp>
      <p:sp>
        <p:nvSpPr>
          <p:cNvPr id="7" name="object 7" descr="World Health Organization logo"/>
          <p:cNvSpPr/>
          <p:nvPr/>
        </p:nvSpPr>
        <p:spPr>
          <a:xfrm>
            <a:off x="10102638" y="473986"/>
            <a:ext cx="1419885" cy="43467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14129" y="870898"/>
            <a:ext cx="10027285" cy="4479290"/>
          </a:xfrm>
          <a:prstGeom prst="rect">
            <a:avLst/>
          </a:prstGeom>
        </p:spPr>
        <p:txBody>
          <a:bodyPr vert="horz" wrap="square" lIns="0" tIns="58419" rIns="0" bIns="0" rtlCol="0">
            <a:spAutoFit/>
          </a:bodyPr>
          <a:lstStyle/>
          <a:p>
            <a:pPr marL="469900" indent="-457200">
              <a:lnSpc>
                <a:spcPct val="100000"/>
              </a:lnSpc>
              <a:spcBef>
                <a:spcPts val="459"/>
              </a:spcBef>
              <a:buChar char="•"/>
              <a:tabLst>
                <a:tab pos="469265" algn="l"/>
                <a:tab pos="469900" algn="l"/>
              </a:tabLst>
            </a:pPr>
            <a:r>
              <a:rPr sz="2800" spc="-25" dirty="0">
                <a:latin typeface="Arial"/>
                <a:cs typeface="Arial"/>
              </a:rPr>
              <a:t>Globally, </a:t>
            </a:r>
            <a:r>
              <a:rPr sz="2800" b="1" dirty="0">
                <a:latin typeface="Arial"/>
                <a:cs typeface="Arial"/>
              </a:rPr>
              <a:t>6</a:t>
            </a:r>
            <a:r>
              <a:rPr sz="3200" b="1" dirty="0">
                <a:latin typeface="Arial"/>
                <a:cs typeface="Arial"/>
              </a:rPr>
              <a:t>% </a:t>
            </a:r>
            <a:r>
              <a:rPr sz="2400" spc="-5" dirty="0">
                <a:latin typeface="Arial"/>
                <a:cs typeface="Arial"/>
              </a:rPr>
              <a:t>PWH-worldwide are co-infected with hepatitis </a:t>
            </a:r>
            <a:r>
              <a:rPr sz="2400" dirty="0">
                <a:latin typeface="Arial"/>
                <a:cs typeface="Arial"/>
              </a:rPr>
              <a:t>C</a:t>
            </a:r>
            <a:r>
              <a:rPr sz="2400" spc="100" dirty="0">
                <a:latin typeface="Arial"/>
                <a:cs typeface="Arial"/>
              </a:rPr>
              <a:t> </a:t>
            </a:r>
            <a:r>
              <a:rPr sz="2400" spc="-5" dirty="0">
                <a:latin typeface="Arial"/>
                <a:cs typeface="Arial"/>
              </a:rPr>
              <a:t>virus</a:t>
            </a:r>
            <a:endParaRPr sz="2400">
              <a:latin typeface="Arial"/>
              <a:cs typeface="Arial"/>
            </a:endParaRPr>
          </a:p>
          <a:p>
            <a:pPr marL="1155700" lvl="1" indent="-457200">
              <a:lnSpc>
                <a:spcPct val="100000"/>
              </a:lnSpc>
              <a:spcBef>
                <a:spcPts val="225"/>
              </a:spcBef>
              <a:buFont typeface="Arial"/>
              <a:buChar char="•"/>
              <a:tabLst>
                <a:tab pos="1155065" algn="l"/>
                <a:tab pos="1155700" algn="l"/>
              </a:tabLst>
            </a:pPr>
            <a:r>
              <a:rPr sz="2000" dirty="0">
                <a:latin typeface="Calibri"/>
                <a:cs typeface="Calibri"/>
              </a:rPr>
              <a:t>≈ 5-20% </a:t>
            </a:r>
            <a:r>
              <a:rPr sz="2000" spc="-5" dirty="0">
                <a:latin typeface="Calibri"/>
                <a:cs typeface="Calibri"/>
              </a:rPr>
              <a:t>will </a:t>
            </a:r>
            <a:r>
              <a:rPr sz="2000" spc="-10" dirty="0">
                <a:latin typeface="Calibri"/>
                <a:cs typeface="Calibri"/>
              </a:rPr>
              <a:t>develop</a:t>
            </a:r>
            <a:r>
              <a:rPr sz="2000" spc="-25" dirty="0">
                <a:latin typeface="Calibri"/>
                <a:cs typeface="Calibri"/>
              </a:rPr>
              <a:t> </a:t>
            </a:r>
            <a:r>
              <a:rPr sz="2000" spc="-5" dirty="0">
                <a:latin typeface="Calibri"/>
                <a:cs typeface="Calibri"/>
              </a:rPr>
              <a:t>cirrhosis</a:t>
            </a:r>
            <a:endParaRPr sz="2000">
              <a:latin typeface="Calibri"/>
              <a:cs typeface="Calibri"/>
            </a:endParaRPr>
          </a:p>
          <a:p>
            <a:pPr marL="1155700" lvl="1" indent="-457200">
              <a:lnSpc>
                <a:spcPct val="100000"/>
              </a:lnSpc>
              <a:spcBef>
                <a:spcPts val="254"/>
              </a:spcBef>
              <a:buFont typeface="Arial"/>
              <a:buChar char="•"/>
              <a:tabLst>
                <a:tab pos="1155065" algn="l"/>
                <a:tab pos="1155700" algn="l"/>
              </a:tabLst>
            </a:pPr>
            <a:r>
              <a:rPr sz="2000" spc="-5" dirty="0">
                <a:latin typeface="Calibri"/>
                <a:cs typeface="Calibri"/>
              </a:rPr>
              <a:t>Direct-acting </a:t>
            </a:r>
            <a:r>
              <a:rPr sz="2000" spc="-10" dirty="0">
                <a:latin typeface="Calibri"/>
                <a:cs typeface="Calibri"/>
              </a:rPr>
              <a:t>antiviral </a:t>
            </a:r>
            <a:r>
              <a:rPr sz="2000" spc="-5" dirty="0">
                <a:latin typeface="Calibri"/>
                <a:cs typeface="Calibri"/>
              </a:rPr>
              <a:t>(DAA) </a:t>
            </a:r>
            <a:r>
              <a:rPr sz="2000" spc="-10" dirty="0">
                <a:latin typeface="Calibri"/>
                <a:cs typeface="Calibri"/>
              </a:rPr>
              <a:t>treatment</a:t>
            </a:r>
            <a:r>
              <a:rPr sz="2000" spc="35" dirty="0">
                <a:latin typeface="Calibri"/>
                <a:cs typeface="Calibri"/>
              </a:rPr>
              <a:t> </a:t>
            </a:r>
            <a:r>
              <a:rPr sz="2000" spc="-10" dirty="0">
                <a:latin typeface="Calibri"/>
                <a:cs typeface="Calibri"/>
              </a:rPr>
              <a:t>available</a:t>
            </a:r>
            <a:endParaRPr sz="2000">
              <a:latin typeface="Calibri"/>
              <a:cs typeface="Calibri"/>
            </a:endParaRPr>
          </a:p>
          <a:p>
            <a:pPr marL="1155700" marR="904875" lvl="1" indent="-457200">
              <a:lnSpc>
                <a:spcPts val="2160"/>
              </a:lnSpc>
              <a:spcBef>
                <a:spcPts val="535"/>
              </a:spcBef>
              <a:buFont typeface="Arial"/>
              <a:buChar char="•"/>
              <a:tabLst>
                <a:tab pos="1155065" algn="l"/>
                <a:tab pos="1155700" algn="l"/>
              </a:tabLst>
            </a:pPr>
            <a:r>
              <a:rPr sz="2000" spc="-5" dirty="0">
                <a:latin typeface="Calibri"/>
                <a:cs typeface="Calibri"/>
              </a:rPr>
              <a:t>HCV </a:t>
            </a:r>
            <a:r>
              <a:rPr sz="2000" dirty="0">
                <a:latin typeface="Calibri"/>
                <a:cs typeface="Calibri"/>
              </a:rPr>
              <a:t>has </a:t>
            </a:r>
            <a:r>
              <a:rPr sz="2000" spc="-5" dirty="0">
                <a:latin typeface="Calibri"/>
                <a:cs typeface="Calibri"/>
              </a:rPr>
              <a:t>been </a:t>
            </a:r>
            <a:r>
              <a:rPr sz="2000" spc="-10" dirty="0">
                <a:latin typeface="Calibri"/>
                <a:cs typeface="Calibri"/>
              </a:rPr>
              <a:t>found </a:t>
            </a:r>
            <a:r>
              <a:rPr sz="2000" spc="-15" dirty="0">
                <a:latin typeface="Calibri"/>
                <a:cs typeface="Calibri"/>
              </a:rPr>
              <a:t>to </a:t>
            </a:r>
            <a:r>
              <a:rPr sz="2000" spc="-5" dirty="0">
                <a:latin typeface="Calibri"/>
                <a:cs typeface="Calibri"/>
              </a:rPr>
              <a:t>increase </a:t>
            </a:r>
            <a:r>
              <a:rPr sz="2000" dirty="0">
                <a:latin typeface="Calibri"/>
                <a:cs typeface="Calibri"/>
              </a:rPr>
              <a:t>the </a:t>
            </a:r>
            <a:r>
              <a:rPr sz="2000" spc="-5" dirty="0">
                <a:latin typeface="Calibri"/>
                <a:cs typeface="Calibri"/>
              </a:rPr>
              <a:t>risk of diabetes, </a:t>
            </a:r>
            <a:r>
              <a:rPr sz="2000" dirty="0">
                <a:latin typeface="Calibri"/>
                <a:cs typeface="Calibri"/>
              </a:rPr>
              <a:t>MI, and </a:t>
            </a:r>
            <a:r>
              <a:rPr sz="2000" spc="-10" dirty="0">
                <a:latin typeface="Calibri"/>
                <a:cs typeface="Calibri"/>
              </a:rPr>
              <a:t>numerous </a:t>
            </a:r>
            <a:r>
              <a:rPr sz="2000" spc="-5" dirty="0">
                <a:latin typeface="Calibri"/>
                <a:cs typeface="Calibri"/>
              </a:rPr>
              <a:t>other  comorbidities in</a:t>
            </a:r>
            <a:r>
              <a:rPr sz="2000" spc="5" dirty="0">
                <a:latin typeface="Calibri"/>
                <a:cs typeface="Calibri"/>
              </a:rPr>
              <a:t> </a:t>
            </a:r>
            <a:r>
              <a:rPr sz="2000" dirty="0">
                <a:latin typeface="Calibri"/>
                <a:cs typeface="Calibri"/>
              </a:rPr>
              <a:t>PWH</a:t>
            </a:r>
            <a:endParaRPr sz="2000">
              <a:latin typeface="Calibri"/>
              <a:cs typeface="Calibri"/>
            </a:endParaRPr>
          </a:p>
          <a:p>
            <a:pPr lvl="1">
              <a:lnSpc>
                <a:spcPct val="100000"/>
              </a:lnSpc>
              <a:spcBef>
                <a:spcPts val="55"/>
              </a:spcBef>
              <a:buFont typeface="Arial"/>
              <a:buChar char="•"/>
            </a:pPr>
            <a:endParaRPr sz="2100">
              <a:latin typeface="Times New Roman"/>
              <a:cs typeface="Times New Roman"/>
            </a:endParaRPr>
          </a:p>
          <a:p>
            <a:pPr marL="469900" indent="-457200">
              <a:lnSpc>
                <a:spcPct val="100000"/>
              </a:lnSpc>
              <a:buChar char="•"/>
              <a:tabLst>
                <a:tab pos="469265" algn="l"/>
                <a:tab pos="469900" algn="l"/>
              </a:tabLst>
            </a:pPr>
            <a:r>
              <a:rPr sz="2800" spc="-25" dirty="0">
                <a:latin typeface="Arial"/>
                <a:cs typeface="Arial"/>
              </a:rPr>
              <a:t>Globally, </a:t>
            </a:r>
            <a:r>
              <a:rPr sz="2800" b="1" dirty="0">
                <a:latin typeface="Arial"/>
                <a:cs typeface="Arial"/>
              </a:rPr>
              <a:t>7% </a:t>
            </a:r>
            <a:r>
              <a:rPr sz="2400" spc="-5" dirty="0">
                <a:latin typeface="Arial"/>
                <a:cs typeface="Arial"/>
              </a:rPr>
              <a:t>of PWH-worldwide are co-infected with hepatitis </a:t>
            </a:r>
            <a:r>
              <a:rPr sz="2400" dirty="0">
                <a:latin typeface="Arial"/>
                <a:cs typeface="Arial"/>
              </a:rPr>
              <a:t>B</a:t>
            </a:r>
            <a:r>
              <a:rPr sz="2400" spc="85" dirty="0">
                <a:latin typeface="Arial"/>
                <a:cs typeface="Arial"/>
              </a:rPr>
              <a:t> </a:t>
            </a:r>
            <a:r>
              <a:rPr sz="2400" spc="-5" dirty="0">
                <a:latin typeface="Arial"/>
                <a:cs typeface="Arial"/>
              </a:rPr>
              <a:t>virus</a:t>
            </a:r>
            <a:endParaRPr sz="2400">
              <a:latin typeface="Arial"/>
              <a:cs typeface="Arial"/>
            </a:endParaRPr>
          </a:p>
          <a:p>
            <a:pPr marL="1155700" marR="701040" lvl="1" indent="-457200">
              <a:lnSpc>
                <a:spcPts val="2160"/>
              </a:lnSpc>
              <a:spcBef>
                <a:spcPts val="470"/>
              </a:spcBef>
              <a:buFont typeface="Arial"/>
              <a:buChar char="•"/>
              <a:tabLst>
                <a:tab pos="1155065" algn="l"/>
                <a:tab pos="1155700" algn="l"/>
              </a:tabLst>
            </a:pPr>
            <a:r>
              <a:rPr sz="2000" dirty="0">
                <a:latin typeface="Calibri"/>
                <a:cs typeface="Calibri"/>
              </a:rPr>
              <a:t>≈5% </a:t>
            </a:r>
            <a:r>
              <a:rPr sz="2000" spc="-5" dirty="0">
                <a:latin typeface="Calibri"/>
                <a:cs typeface="Calibri"/>
              </a:rPr>
              <a:t>of </a:t>
            </a:r>
            <a:r>
              <a:rPr sz="2000" dirty="0">
                <a:latin typeface="Calibri"/>
                <a:cs typeface="Calibri"/>
              </a:rPr>
              <a:t>adults </a:t>
            </a:r>
            <a:r>
              <a:rPr sz="2000" spc="-5" dirty="0">
                <a:latin typeface="Calibri"/>
                <a:cs typeface="Calibri"/>
              </a:rPr>
              <a:t>will </a:t>
            </a:r>
            <a:r>
              <a:rPr sz="2000" spc="-10" dirty="0">
                <a:latin typeface="Calibri"/>
                <a:cs typeface="Calibri"/>
              </a:rPr>
              <a:t>develop chronic infection, </a:t>
            </a:r>
            <a:r>
              <a:rPr sz="2000" dirty="0">
                <a:latin typeface="Calibri"/>
                <a:cs typeface="Calibri"/>
              </a:rPr>
              <a:t>and 2-10% </a:t>
            </a:r>
            <a:r>
              <a:rPr sz="2000" spc="-5" dirty="0">
                <a:latin typeface="Calibri"/>
                <a:cs typeface="Calibri"/>
              </a:rPr>
              <a:t>of those individuals will  </a:t>
            </a:r>
            <a:r>
              <a:rPr sz="2000" spc="-10" dirty="0">
                <a:latin typeface="Calibri"/>
                <a:cs typeface="Calibri"/>
              </a:rPr>
              <a:t>develop</a:t>
            </a:r>
            <a:r>
              <a:rPr sz="2000" dirty="0">
                <a:latin typeface="Calibri"/>
                <a:cs typeface="Calibri"/>
              </a:rPr>
              <a:t> </a:t>
            </a:r>
            <a:r>
              <a:rPr sz="2000" spc="-5" dirty="0">
                <a:latin typeface="Calibri"/>
                <a:cs typeface="Calibri"/>
              </a:rPr>
              <a:t>cirrhosis</a:t>
            </a:r>
            <a:endParaRPr sz="2000">
              <a:latin typeface="Calibri"/>
              <a:cs typeface="Calibri"/>
            </a:endParaRPr>
          </a:p>
          <a:p>
            <a:pPr marL="1155700" lvl="1" indent="-457200">
              <a:lnSpc>
                <a:spcPct val="100000"/>
              </a:lnSpc>
              <a:spcBef>
                <a:spcPts val="234"/>
              </a:spcBef>
              <a:buFont typeface="Arial"/>
              <a:buChar char="•"/>
              <a:tabLst>
                <a:tab pos="1155065" algn="l"/>
                <a:tab pos="1155700" algn="l"/>
              </a:tabLst>
            </a:pPr>
            <a:r>
              <a:rPr sz="2000" spc="-15" dirty="0">
                <a:latin typeface="Calibri"/>
                <a:cs typeface="Calibri"/>
              </a:rPr>
              <a:t>Vaccine </a:t>
            </a:r>
            <a:r>
              <a:rPr sz="2000" spc="-10" dirty="0">
                <a:latin typeface="Calibri"/>
                <a:cs typeface="Calibri"/>
              </a:rPr>
              <a:t>preventable, treatment</a:t>
            </a:r>
            <a:r>
              <a:rPr sz="2000" spc="50" dirty="0">
                <a:latin typeface="Calibri"/>
                <a:cs typeface="Calibri"/>
              </a:rPr>
              <a:t> </a:t>
            </a:r>
            <a:r>
              <a:rPr sz="2000" spc="-10" dirty="0">
                <a:latin typeface="Calibri"/>
                <a:cs typeface="Calibri"/>
              </a:rPr>
              <a:t>available</a:t>
            </a:r>
            <a:endParaRPr sz="2000">
              <a:latin typeface="Calibri"/>
              <a:cs typeface="Calibri"/>
            </a:endParaRPr>
          </a:p>
          <a:p>
            <a:pPr marL="1155700" lvl="1" indent="-457200">
              <a:lnSpc>
                <a:spcPct val="100000"/>
              </a:lnSpc>
              <a:spcBef>
                <a:spcPts val="260"/>
              </a:spcBef>
              <a:buFont typeface="Arial"/>
              <a:buChar char="•"/>
              <a:tabLst>
                <a:tab pos="1155065" algn="l"/>
                <a:tab pos="1155700" algn="l"/>
              </a:tabLst>
            </a:pPr>
            <a:r>
              <a:rPr sz="2000" dirty="0">
                <a:latin typeface="Calibri"/>
                <a:cs typeface="Calibri"/>
              </a:rPr>
              <a:t>Among </a:t>
            </a:r>
            <a:r>
              <a:rPr sz="2000" spc="-5" dirty="0">
                <a:latin typeface="Calibri"/>
                <a:cs typeface="Calibri"/>
              </a:rPr>
              <a:t>people with </a:t>
            </a:r>
            <a:r>
              <a:rPr sz="2000" spc="-20" dirty="0">
                <a:latin typeface="Calibri"/>
                <a:cs typeface="Calibri"/>
              </a:rPr>
              <a:t>HIV/HBV</a:t>
            </a:r>
            <a:r>
              <a:rPr sz="2000" spc="-35" dirty="0">
                <a:latin typeface="Calibri"/>
                <a:cs typeface="Calibri"/>
              </a:rPr>
              <a:t> </a:t>
            </a:r>
            <a:r>
              <a:rPr sz="2000" spc="-10" dirty="0">
                <a:latin typeface="Calibri"/>
                <a:cs typeface="Calibri"/>
              </a:rPr>
              <a:t>co-infection</a:t>
            </a:r>
            <a:endParaRPr sz="2000">
              <a:latin typeface="Calibri"/>
              <a:cs typeface="Calibri"/>
            </a:endParaRPr>
          </a:p>
          <a:p>
            <a:pPr marL="1612900" lvl="2" indent="-457200">
              <a:lnSpc>
                <a:spcPts val="2280"/>
              </a:lnSpc>
              <a:spcBef>
                <a:spcPts val="254"/>
              </a:spcBef>
              <a:buFont typeface="Arial"/>
              <a:buChar char="•"/>
              <a:tabLst>
                <a:tab pos="1612265" algn="l"/>
                <a:tab pos="1612900" algn="l"/>
              </a:tabLst>
            </a:pPr>
            <a:r>
              <a:rPr sz="2000" spc="-5" dirty="0">
                <a:latin typeface="Calibri"/>
                <a:cs typeface="Calibri"/>
              </a:rPr>
              <a:t>≥6 months of HIV </a:t>
            </a:r>
            <a:r>
              <a:rPr sz="2000" dirty="0">
                <a:latin typeface="Calibri"/>
                <a:cs typeface="Calibri"/>
              </a:rPr>
              <a:t>RNA </a:t>
            </a:r>
            <a:r>
              <a:rPr sz="2000" spc="-5" dirty="0">
                <a:latin typeface="Calibri"/>
                <a:cs typeface="Calibri"/>
              </a:rPr>
              <a:t>suppression </a:t>
            </a:r>
            <a:r>
              <a:rPr sz="2000" spc="-10" dirty="0">
                <a:latin typeface="Calibri"/>
                <a:cs typeface="Calibri"/>
              </a:rPr>
              <a:t>was associated </a:t>
            </a:r>
            <a:r>
              <a:rPr sz="2000" spc="-5" dirty="0">
                <a:latin typeface="Calibri"/>
                <a:cs typeface="Calibri"/>
              </a:rPr>
              <a:t>with </a:t>
            </a:r>
            <a:r>
              <a:rPr sz="2000" dirty="0">
                <a:latin typeface="Calibri"/>
                <a:cs typeface="Calibri"/>
              </a:rPr>
              <a:t>a </a:t>
            </a:r>
            <a:r>
              <a:rPr sz="2000" spc="-5" dirty="0">
                <a:latin typeface="Calibri"/>
                <a:cs typeface="Calibri"/>
              </a:rPr>
              <a:t>decreased </a:t>
            </a:r>
            <a:r>
              <a:rPr sz="2000" dirty="0">
                <a:latin typeface="Calibri"/>
                <a:cs typeface="Calibri"/>
              </a:rPr>
              <a:t>a</a:t>
            </a:r>
            <a:r>
              <a:rPr sz="2000" spc="65" dirty="0">
                <a:latin typeface="Calibri"/>
                <a:cs typeface="Calibri"/>
              </a:rPr>
              <a:t> </a:t>
            </a:r>
            <a:r>
              <a:rPr sz="2000" dirty="0">
                <a:latin typeface="Calibri"/>
                <a:cs typeface="Calibri"/>
              </a:rPr>
              <a:t>44%</a:t>
            </a:r>
            <a:endParaRPr sz="2000">
              <a:latin typeface="Calibri"/>
              <a:cs typeface="Calibri"/>
            </a:endParaRPr>
          </a:p>
          <a:p>
            <a:pPr marL="1612900">
              <a:lnSpc>
                <a:spcPts val="2280"/>
              </a:lnSpc>
            </a:pPr>
            <a:r>
              <a:rPr sz="2000" spc="-5" dirty="0">
                <a:latin typeface="Calibri"/>
                <a:cs typeface="Calibri"/>
              </a:rPr>
              <a:t>decrease in </a:t>
            </a:r>
            <a:r>
              <a:rPr sz="2000" dirty="0">
                <a:latin typeface="Calibri"/>
                <a:cs typeface="Calibri"/>
              </a:rPr>
              <a:t>the </a:t>
            </a:r>
            <a:r>
              <a:rPr sz="2000" spc="-5" dirty="0">
                <a:latin typeface="Calibri"/>
                <a:cs typeface="Calibri"/>
              </a:rPr>
              <a:t>risk of </a:t>
            </a:r>
            <a:r>
              <a:rPr sz="2000" spc="-10" dirty="0">
                <a:latin typeface="Calibri"/>
                <a:cs typeface="Calibri"/>
              </a:rPr>
              <a:t>liver </a:t>
            </a:r>
            <a:r>
              <a:rPr sz="2000" spc="-5" dirty="0">
                <a:latin typeface="Calibri"/>
                <a:cs typeface="Calibri"/>
              </a:rPr>
              <a:t>complications in </a:t>
            </a:r>
            <a:r>
              <a:rPr sz="2000" spc="-20" dirty="0">
                <a:latin typeface="Calibri"/>
                <a:cs typeface="Calibri"/>
              </a:rPr>
              <a:t>HIV/HBV </a:t>
            </a:r>
            <a:r>
              <a:rPr sz="2000" spc="-10" dirty="0">
                <a:latin typeface="Calibri"/>
                <a:cs typeface="Calibri"/>
              </a:rPr>
              <a:t>co-infected</a:t>
            </a:r>
            <a:r>
              <a:rPr sz="2000" spc="70" dirty="0">
                <a:latin typeface="Calibri"/>
                <a:cs typeface="Calibri"/>
              </a:rPr>
              <a:t> </a:t>
            </a:r>
            <a:r>
              <a:rPr sz="2000" dirty="0">
                <a:latin typeface="Calibri"/>
                <a:cs typeface="Calibri"/>
              </a:rPr>
              <a:t>adults</a:t>
            </a:r>
            <a:endParaRPr sz="2000">
              <a:latin typeface="Calibri"/>
              <a:cs typeface="Calibri"/>
            </a:endParaRPr>
          </a:p>
        </p:txBody>
      </p:sp>
      <p:sp>
        <p:nvSpPr>
          <p:cNvPr id="5" name="object 5" descr="NA ACCORD logo"/>
          <p:cNvSpPr/>
          <p:nvPr/>
        </p:nvSpPr>
        <p:spPr>
          <a:xfrm>
            <a:off x="6138671" y="4320540"/>
            <a:ext cx="1054607" cy="515353"/>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266402" y="5854201"/>
            <a:ext cx="11399520" cy="543560"/>
          </a:xfrm>
          <a:prstGeom prst="rect">
            <a:avLst/>
          </a:prstGeom>
        </p:spPr>
        <p:txBody>
          <a:bodyPr vert="horz" wrap="square" lIns="0" tIns="0" rIns="0" bIns="0" rtlCol="0">
            <a:spAutoFit/>
          </a:bodyPr>
          <a:lstStyle/>
          <a:p>
            <a:pPr marL="12700">
              <a:lnSpc>
                <a:spcPts val="1240"/>
              </a:lnSpc>
            </a:pPr>
            <a:r>
              <a:rPr sz="1200" i="1" spc="-10" dirty="0">
                <a:latin typeface="Calibri"/>
                <a:cs typeface="Calibri"/>
              </a:rPr>
              <a:t>WHO. </a:t>
            </a:r>
            <a:r>
              <a:rPr sz="1200" i="1" spc="-5" dirty="0">
                <a:latin typeface="Calibri"/>
                <a:cs typeface="Calibri"/>
              </a:rPr>
              <a:t>Global Hepatitis </a:t>
            </a:r>
            <a:r>
              <a:rPr sz="1200" i="1" spc="-10" dirty="0">
                <a:latin typeface="Calibri"/>
                <a:cs typeface="Calibri"/>
              </a:rPr>
              <a:t>Report, </a:t>
            </a:r>
            <a:r>
              <a:rPr sz="1200" i="1" dirty="0">
                <a:latin typeface="Calibri"/>
                <a:cs typeface="Calibri"/>
              </a:rPr>
              <a:t>2017. </a:t>
            </a:r>
            <a:r>
              <a:rPr sz="1200" i="1" spc="-5" dirty="0">
                <a:latin typeface="Calibri"/>
                <a:cs typeface="Calibri"/>
              </a:rPr>
              <a:t>Available here:</a:t>
            </a:r>
            <a:r>
              <a:rPr sz="1200" i="1" spc="60" dirty="0">
                <a:latin typeface="Calibri"/>
                <a:cs typeface="Calibri"/>
              </a:rPr>
              <a:t> </a:t>
            </a:r>
            <a:r>
              <a:rPr sz="1200" u="sng" spc="-10" dirty="0">
                <a:solidFill>
                  <a:srgbClr val="0562C1"/>
                </a:solidFill>
                <a:uFill>
                  <a:solidFill>
                    <a:srgbClr val="0562C1"/>
                  </a:solidFill>
                </a:uFill>
                <a:latin typeface="Calibri"/>
                <a:cs typeface="Calibri"/>
                <a:hlinkClick r:id="rId4"/>
              </a:rPr>
              <a:t>https://www.who.int/hepatitis/publications/global-hepatitis-report2017/en/</a:t>
            </a:r>
            <a:endParaRPr sz="1200">
              <a:latin typeface="Calibri"/>
              <a:cs typeface="Calibri"/>
            </a:endParaRPr>
          </a:p>
          <a:p>
            <a:pPr marL="12700">
              <a:lnSpc>
                <a:spcPct val="100000"/>
              </a:lnSpc>
            </a:pPr>
            <a:r>
              <a:rPr sz="1200" i="1" spc="-5" dirty="0">
                <a:latin typeface="Calibri"/>
                <a:cs typeface="Calibri"/>
              </a:rPr>
              <a:t>CDC. Hepatitis </a:t>
            </a:r>
            <a:r>
              <a:rPr sz="1200" i="1" dirty="0">
                <a:latin typeface="Calibri"/>
                <a:cs typeface="Calibri"/>
              </a:rPr>
              <a:t>C </a:t>
            </a:r>
            <a:r>
              <a:rPr sz="1200" i="1" spc="-5" dirty="0">
                <a:latin typeface="Calibri"/>
                <a:cs typeface="Calibri"/>
              </a:rPr>
              <a:t>Questions </a:t>
            </a:r>
            <a:r>
              <a:rPr sz="1200" i="1" spc="-10" dirty="0">
                <a:latin typeface="Calibri"/>
                <a:cs typeface="Calibri"/>
              </a:rPr>
              <a:t>and </a:t>
            </a:r>
            <a:r>
              <a:rPr sz="1200" i="1" spc="-5" dirty="0">
                <a:latin typeface="Calibri"/>
                <a:cs typeface="Calibri"/>
              </a:rPr>
              <a:t>Answers for Public Health Professionals. Available here:</a:t>
            </a:r>
            <a:r>
              <a:rPr sz="1200" i="1" spc="35" dirty="0">
                <a:latin typeface="Calibri"/>
                <a:cs typeface="Calibri"/>
              </a:rPr>
              <a:t> </a:t>
            </a:r>
            <a:r>
              <a:rPr sz="1200" u="sng" spc="-10" dirty="0">
                <a:solidFill>
                  <a:srgbClr val="0562C1"/>
                </a:solidFill>
                <a:uFill>
                  <a:solidFill>
                    <a:srgbClr val="0562C1"/>
                  </a:solidFill>
                </a:uFill>
                <a:latin typeface="Calibri"/>
                <a:cs typeface="Calibri"/>
                <a:hlinkClick r:id="rId5"/>
              </a:rPr>
              <a:t>https://www.cdc.gov/hepatitis/hcv/hcvfaq.htm</a:t>
            </a:r>
            <a:endParaRPr sz="1200">
              <a:latin typeface="Calibri"/>
              <a:cs typeface="Calibri"/>
            </a:endParaRPr>
          </a:p>
          <a:p>
            <a:pPr marL="12700">
              <a:lnSpc>
                <a:spcPct val="100000"/>
              </a:lnSpc>
            </a:pPr>
            <a:r>
              <a:rPr sz="1200" i="1" dirty="0">
                <a:latin typeface="Calibri"/>
                <a:cs typeface="Calibri"/>
              </a:rPr>
              <a:t>Kim </a:t>
            </a:r>
            <a:r>
              <a:rPr sz="1200" i="1" spc="-5" dirty="0">
                <a:latin typeface="Calibri"/>
                <a:cs typeface="Calibri"/>
              </a:rPr>
              <a:t>BH, </a:t>
            </a:r>
            <a:r>
              <a:rPr sz="1200" i="1" dirty="0">
                <a:latin typeface="Calibri"/>
                <a:cs typeface="Calibri"/>
              </a:rPr>
              <a:t>Kim </a:t>
            </a:r>
            <a:r>
              <a:rPr sz="1200" i="1" spc="-5" dirty="0">
                <a:latin typeface="Calibri"/>
                <a:cs typeface="Calibri"/>
              </a:rPr>
              <a:t>WR. Clinical Liver </a:t>
            </a:r>
            <a:r>
              <a:rPr sz="1200" i="1" dirty="0">
                <a:latin typeface="Calibri"/>
                <a:cs typeface="Calibri"/>
              </a:rPr>
              <a:t>Disease 2018. </a:t>
            </a:r>
            <a:r>
              <a:rPr sz="1200" i="1" spc="-5" dirty="0">
                <a:latin typeface="Calibri"/>
                <a:cs typeface="Calibri"/>
              </a:rPr>
              <a:t>Lin </a:t>
            </a:r>
            <a:r>
              <a:rPr sz="1200" i="1" spc="-45" dirty="0">
                <a:latin typeface="Calibri"/>
                <a:cs typeface="Calibri"/>
              </a:rPr>
              <a:t>SP, </a:t>
            </a:r>
            <a:r>
              <a:rPr sz="1200" i="1" spc="-5" dirty="0">
                <a:latin typeface="Calibri"/>
                <a:cs typeface="Calibri"/>
              </a:rPr>
              <a:t>et al. Medicine (Baltimore) </a:t>
            </a:r>
            <a:r>
              <a:rPr sz="1200" i="1" dirty="0">
                <a:latin typeface="Calibri"/>
                <a:cs typeface="Calibri"/>
              </a:rPr>
              <a:t>2018. </a:t>
            </a:r>
            <a:r>
              <a:rPr sz="1200" i="1" spc="-5" dirty="0">
                <a:latin typeface="Calibri"/>
                <a:cs typeface="Calibri"/>
              </a:rPr>
              <a:t>Freiberg </a:t>
            </a:r>
            <a:r>
              <a:rPr sz="1200" i="1" dirty="0">
                <a:latin typeface="Calibri"/>
                <a:cs typeface="Calibri"/>
              </a:rPr>
              <a:t>MS, </a:t>
            </a:r>
            <a:r>
              <a:rPr sz="1200" i="1" spc="-5" dirty="0">
                <a:latin typeface="Calibri"/>
                <a:cs typeface="Calibri"/>
              </a:rPr>
              <a:t>JAMA </a:t>
            </a:r>
            <a:r>
              <a:rPr sz="1200" i="1" spc="-10" dirty="0">
                <a:latin typeface="Calibri"/>
                <a:cs typeface="Calibri"/>
              </a:rPr>
              <a:t>Intern </a:t>
            </a:r>
            <a:r>
              <a:rPr sz="1200" i="1" dirty="0">
                <a:latin typeface="Calibri"/>
                <a:cs typeface="Calibri"/>
              </a:rPr>
              <a:t>Med, 2013. Lo </a:t>
            </a:r>
            <a:r>
              <a:rPr sz="1200" i="1" spc="-15" dirty="0">
                <a:latin typeface="Calibri"/>
                <a:cs typeface="Calibri"/>
              </a:rPr>
              <a:t>Re </a:t>
            </a:r>
            <a:r>
              <a:rPr sz="1200" i="1" spc="-50" dirty="0">
                <a:latin typeface="Calibri"/>
                <a:cs typeface="Calibri"/>
              </a:rPr>
              <a:t>V, </a:t>
            </a:r>
            <a:r>
              <a:rPr sz="1200" i="1" spc="-5" dirty="0">
                <a:latin typeface="Calibri"/>
                <a:cs typeface="Calibri"/>
              </a:rPr>
              <a:t>et al. JAIDS </a:t>
            </a:r>
            <a:r>
              <a:rPr sz="1200" i="1" dirty="0">
                <a:latin typeface="Calibri"/>
                <a:cs typeface="Calibri"/>
              </a:rPr>
              <a:t>2019. Klein MB </a:t>
            </a:r>
            <a:r>
              <a:rPr sz="1200" i="1" spc="-5" dirty="0">
                <a:latin typeface="Calibri"/>
                <a:cs typeface="Calibri"/>
              </a:rPr>
              <a:t>et al. Clin Infect </a:t>
            </a:r>
            <a:r>
              <a:rPr sz="1200" i="1" dirty="0">
                <a:latin typeface="Calibri"/>
                <a:cs typeface="Calibri"/>
              </a:rPr>
              <a:t>Dis</a:t>
            </a:r>
            <a:r>
              <a:rPr sz="1200" i="1" spc="215" dirty="0">
                <a:latin typeface="Calibri"/>
                <a:cs typeface="Calibri"/>
              </a:rPr>
              <a:t> </a:t>
            </a:r>
            <a:r>
              <a:rPr sz="1200" i="1" dirty="0">
                <a:latin typeface="Calibri"/>
                <a:cs typeface="Calibri"/>
              </a:rPr>
              <a:t>2016.</a:t>
            </a:r>
            <a:endParaRPr sz="1200">
              <a:latin typeface="Calibri"/>
              <a:cs typeface="Calibri"/>
            </a:endParaRPr>
          </a:p>
        </p:txBody>
      </p:sp>
      <p:grpSp>
        <p:nvGrpSpPr>
          <p:cNvPr id="11" name="Group 10" descr="Copyright 2018, Johns Hopkins University. All rights reserved">
            <a:extLst>
              <a:ext uri="{FF2B5EF4-FFF2-40B4-BE49-F238E27FC236}">
                <a16:creationId xmlns:a16="http://schemas.microsoft.com/office/drawing/2014/main" id="{380CCE56-5189-4FAF-8B16-167F8EA43768}"/>
              </a:ext>
            </a:extLst>
          </p:cNvPr>
          <p:cNvGrpSpPr/>
          <p:nvPr/>
        </p:nvGrpSpPr>
        <p:grpSpPr>
          <a:xfrm>
            <a:off x="0" y="6434328"/>
            <a:ext cx="12191999" cy="423672"/>
            <a:chOff x="0" y="6434328"/>
            <a:chExt cx="12191999" cy="423672"/>
          </a:xfrm>
        </p:grpSpPr>
        <p:sp>
          <p:nvSpPr>
            <p:cNvPr id="2" name="object 2"/>
            <p:cNvSpPr/>
            <p:nvPr/>
          </p:nvSpPr>
          <p:spPr>
            <a:xfrm>
              <a:off x="0" y="6434328"/>
              <a:ext cx="12191999" cy="423672"/>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4315946" y="6606719"/>
              <a:ext cx="2908300" cy="160020"/>
            </a:xfrm>
            <a:prstGeom prst="rect">
              <a:avLst/>
            </a:prstGeom>
          </p:spPr>
          <p:txBody>
            <a:bodyPr vert="horz" wrap="square" lIns="0" tIns="0" rIns="0" bIns="0" rtlCol="0">
              <a:spAutoFit/>
            </a:bodyPr>
            <a:lstStyle/>
            <a:p>
              <a:pPr marL="12700">
                <a:lnSpc>
                  <a:spcPts val="1100"/>
                </a:lnSpc>
              </a:pPr>
              <a:r>
                <a:rPr sz="1050" dirty="0">
                  <a:solidFill>
                    <a:srgbClr val="FFFFFF"/>
                  </a:solidFill>
                  <a:latin typeface="Calibri"/>
                  <a:cs typeface="Calibri"/>
                </a:rPr>
                <a:t>@2019, </a:t>
              </a:r>
              <a:r>
                <a:rPr sz="1050" spc="-5" dirty="0">
                  <a:solidFill>
                    <a:srgbClr val="FFFFFF"/>
                  </a:solidFill>
                  <a:latin typeface="Calibri"/>
                  <a:cs typeface="Calibri"/>
                </a:rPr>
                <a:t>Johns Hopkins University. </a:t>
              </a:r>
              <a:r>
                <a:rPr sz="1050" dirty="0">
                  <a:solidFill>
                    <a:srgbClr val="FFFFFF"/>
                  </a:solidFill>
                  <a:latin typeface="Calibri"/>
                  <a:cs typeface="Calibri"/>
                </a:rPr>
                <a:t>All </a:t>
              </a:r>
              <a:r>
                <a:rPr sz="1050" spc="-5" dirty="0">
                  <a:solidFill>
                    <a:srgbClr val="FFFFFF"/>
                  </a:solidFill>
                  <a:latin typeface="Calibri"/>
                  <a:cs typeface="Calibri"/>
                </a:rPr>
                <a:t>rights</a:t>
              </a:r>
              <a:r>
                <a:rPr sz="1050" spc="-65" dirty="0">
                  <a:solidFill>
                    <a:srgbClr val="FFFFFF"/>
                  </a:solidFill>
                  <a:latin typeface="Calibri"/>
                  <a:cs typeface="Calibri"/>
                </a:rPr>
                <a:t> </a:t>
              </a:r>
              <a:r>
                <a:rPr sz="1050" dirty="0">
                  <a:solidFill>
                    <a:srgbClr val="FFFFFF"/>
                  </a:solidFill>
                  <a:latin typeface="Calibri"/>
                  <a:cs typeface="Calibri"/>
                </a:rPr>
                <a:t>reserved.</a:t>
              </a:r>
              <a:endParaRPr sz="1050">
                <a:latin typeface="Calibri"/>
                <a:cs typeface="Calibri"/>
              </a:endParaRPr>
            </a:p>
          </p:txBody>
        </p:sp>
        <p:sp>
          <p:nvSpPr>
            <p:cNvPr id="6" name="object 6"/>
            <p:cNvSpPr/>
            <p:nvPr/>
          </p:nvSpPr>
          <p:spPr>
            <a:xfrm>
              <a:off x="3083051" y="6548628"/>
              <a:ext cx="5374005" cy="254635"/>
            </a:xfrm>
            <a:custGeom>
              <a:avLst/>
              <a:gdLst/>
              <a:ahLst/>
              <a:cxnLst/>
              <a:rect l="l" t="t" r="r" b="b"/>
              <a:pathLst>
                <a:path w="5374005" h="254634">
                  <a:moveTo>
                    <a:pt x="0" y="0"/>
                  </a:moveTo>
                  <a:lnTo>
                    <a:pt x="5373624" y="0"/>
                  </a:lnTo>
                  <a:lnTo>
                    <a:pt x="5373624" y="254508"/>
                  </a:lnTo>
                  <a:lnTo>
                    <a:pt x="0" y="254508"/>
                  </a:lnTo>
                  <a:lnTo>
                    <a:pt x="0" y="0"/>
                  </a:lnTo>
                  <a:close/>
                </a:path>
              </a:pathLst>
            </a:custGeom>
            <a:solidFill>
              <a:srgbClr val="13477E"/>
            </a:solidFill>
          </p:spPr>
          <p:txBody>
            <a:bodyPr wrap="square" lIns="0" tIns="0" rIns="0" bIns="0" rtlCol="0"/>
            <a:lstStyle/>
            <a:p>
              <a:endParaRPr/>
            </a:p>
          </p:txBody>
        </p:sp>
        <p:sp>
          <p:nvSpPr>
            <p:cNvPr id="8" name="object 8"/>
            <p:cNvSpPr txBox="1"/>
            <p:nvPr/>
          </p:nvSpPr>
          <p:spPr>
            <a:xfrm>
              <a:off x="4706519" y="6621818"/>
              <a:ext cx="2809240" cy="133350"/>
            </a:xfrm>
            <a:prstGeom prst="rect">
              <a:avLst/>
            </a:prstGeom>
          </p:spPr>
          <p:txBody>
            <a:bodyPr vert="horz" wrap="square" lIns="0" tIns="0" rIns="0" bIns="0" rtlCol="0">
              <a:spAutoFit/>
            </a:bodyPr>
            <a:lstStyle/>
            <a:p>
              <a:pPr>
                <a:lnSpc>
                  <a:spcPts val="1025"/>
                </a:lnSpc>
              </a:pPr>
              <a:r>
                <a:rPr sz="900" spc="10" dirty="0">
                  <a:solidFill>
                    <a:srgbClr val="FFFFFF"/>
                  </a:solidFill>
                  <a:latin typeface="Arial"/>
                  <a:cs typeface="Arial"/>
                </a:rPr>
                <a:t>©2018, </a:t>
              </a:r>
              <a:r>
                <a:rPr sz="900" spc="15" dirty="0">
                  <a:solidFill>
                    <a:srgbClr val="FFFFFF"/>
                  </a:solidFill>
                  <a:latin typeface="Arial"/>
                  <a:cs typeface="Arial"/>
                </a:rPr>
                <a:t>Johns Hopkins </a:t>
              </a:r>
              <a:r>
                <a:rPr sz="900" spc="10" dirty="0">
                  <a:solidFill>
                    <a:srgbClr val="FFFFFF"/>
                  </a:solidFill>
                  <a:latin typeface="Arial"/>
                  <a:cs typeface="Arial"/>
                </a:rPr>
                <a:t>University. All rights</a:t>
              </a:r>
              <a:r>
                <a:rPr sz="900" spc="155" dirty="0">
                  <a:solidFill>
                    <a:srgbClr val="FFFFFF"/>
                  </a:solidFill>
                  <a:latin typeface="Arial"/>
                  <a:cs typeface="Arial"/>
                </a:rPr>
                <a:t> </a:t>
              </a:r>
              <a:r>
                <a:rPr sz="900" spc="10" dirty="0">
                  <a:solidFill>
                    <a:srgbClr val="FFFFFF"/>
                  </a:solidFill>
                  <a:latin typeface="Arial"/>
                  <a:cs typeface="Arial"/>
                </a:rPr>
                <a:t>reserved.</a:t>
              </a:r>
              <a:endParaRPr sz="900">
                <a:latin typeface="Arial"/>
                <a:cs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08259" y="319426"/>
            <a:ext cx="5586730" cy="696595"/>
          </a:xfrm>
          <a:prstGeom prst="rect">
            <a:avLst/>
          </a:prstGeom>
        </p:spPr>
        <p:txBody>
          <a:bodyPr vert="horz" wrap="square" lIns="0" tIns="12700" rIns="0" bIns="0" rtlCol="0">
            <a:spAutoFit/>
          </a:bodyPr>
          <a:lstStyle/>
          <a:p>
            <a:pPr marL="12700">
              <a:lnSpc>
                <a:spcPct val="100000"/>
              </a:lnSpc>
              <a:spcBef>
                <a:spcPts val="100"/>
              </a:spcBef>
            </a:pPr>
            <a:r>
              <a:rPr spc="-5" dirty="0"/>
              <a:t>Burden </a:t>
            </a:r>
            <a:r>
              <a:rPr dirty="0"/>
              <a:t>of</a:t>
            </a:r>
            <a:r>
              <a:rPr spc="-70" dirty="0"/>
              <a:t> </a:t>
            </a:r>
            <a:r>
              <a:rPr dirty="0"/>
              <a:t>co-infections</a:t>
            </a:r>
          </a:p>
        </p:txBody>
      </p:sp>
      <p:sp>
        <p:nvSpPr>
          <p:cNvPr id="10" name="object 10"/>
          <p:cNvSpPr txBox="1"/>
          <p:nvPr/>
        </p:nvSpPr>
        <p:spPr>
          <a:xfrm>
            <a:off x="10933176" y="321563"/>
            <a:ext cx="847725" cy="554990"/>
          </a:xfrm>
          <a:prstGeom prst="rect">
            <a:avLst/>
          </a:prstGeom>
          <a:ln w="9144">
            <a:solidFill>
              <a:srgbClr val="4471C4"/>
            </a:solidFill>
          </a:ln>
        </p:spPr>
        <p:txBody>
          <a:bodyPr vert="horz" wrap="square" lIns="0" tIns="38100" rIns="0" bIns="0" rtlCol="0">
            <a:spAutoFit/>
          </a:bodyPr>
          <a:lstStyle/>
          <a:p>
            <a:pPr marL="95885" marR="88900" indent="-1270" algn="ctr">
              <a:lnSpc>
                <a:spcPct val="100000"/>
              </a:lnSpc>
              <a:spcBef>
                <a:spcPts val="300"/>
              </a:spcBef>
            </a:pPr>
            <a:r>
              <a:rPr sz="1000" b="1" spc="-5" dirty="0">
                <a:solidFill>
                  <a:srgbClr val="4471C4"/>
                </a:solidFill>
                <a:latin typeface="Calibri"/>
                <a:cs typeface="Calibri"/>
              </a:rPr>
              <a:t>DC Cohort  </a:t>
            </a:r>
            <a:r>
              <a:rPr sz="1000" b="1" spc="-10" dirty="0">
                <a:solidFill>
                  <a:srgbClr val="4471C4"/>
                </a:solidFill>
                <a:latin typeface="Calibri"/>
                <a:cs typeface="Calibri"/>
              </a:rPr>
              <a:t>L</a:t>
            </a:r>
            <a:r>
              <a:rPr sz="1000" b="1" spc="-5" dirty="0">
                <a:solidFill>
                  <a:srgbClr val="4471C4"/>
                </a:solidFill>
                <a:latin typeface="Calibri"/>
                <a:cs typeface="Calibri"/>
              </a:rPr>
              <a:t>o</a:t>
            </a:r>
            <a:r>
              <a:rPr sz="1000" b="1" dirty="0">
                <a:solidFill>
                  <a:srgbClr val="4471C4"/>
                </a:solidFill>
                <a:latin typeface="Calibri"/>
                <a:cs typeface="Calibri"/>
              </a:rPr>
              <a:t>n</a:t>
            </a:r>
            <a:r>
              <a:rPr sz="1000" b="1" spc="-10" dirty="0">
                <a:solidFill>
                  <a:srgbClr val="4471C4"/>
                </a:solidFill>
                <a:latin typeface="Calibri"/>
                <a:cs typeface="Calibri"/>
              </a:rPr>
              <a:t>gi</a:t>
            </a:r>
            <a:r>
              <a:rPr sz="1000" b="1" spc="-5" dirty="0">
                <a:solidFill>
                  <a:srgbClr val="4471C4"/>
                </a:solidFill>
                <a:latin typeface="Calibri"/>
                <a:cs typeface="Calibri"/>
              </a:rPr>
              <a:t>t</a:t>
            </a:r>
            <a:r>
              <a:rPr sz="1000" b="1" dirty="0">
                <a:solidFill>
                  <a:srgbClr val="4471C4"/>
                </a:solidFill>
                <a:latin typeface="Calibri"/>
                <a:cs typeface="Calibri"/>
              </a:rPr>
              <a:t>ud</a:t>
            </a:r>
            <a:r>
              <a:rPr sz="1000" b="1" spc="-10" dirty="0">
                <a:solidFill>
                  <a:srgbClr val="4471C4"/>
                </a:solidFill>
                <a:latin typeface="Calibri"/>
                <a:cs typeface="Calibri"/>
              </a:rPr>
              <a:t>i</a:t>
            </a:r>
            <a:r>
              <a:rPr sz="1000" b="1" dirty="0">
                <a:solidFill>
                  <a:srgbClr val="4471C4"/>
                </a:solidFill>
                <a:latin typeface="Calibri"/>
                <a:cs typeface="Calibri"/>
              </a:rPr>
              <a:t>n</a:t>
            </a:r>
            <a:r>
              <a:rPr sz="1000" b="1" spc="-5" dirty="0">
                <a:solidFill>
                  <a:srgbClr val="4471C4"/>
                </a:solidFill>
                <a:latin typeface="Calibri"/>
                <a:cs typeface="Calibri"/>
              </a:rPr>
              <a:t>al  </a:t>
            </a:r>
            <a:r>
              <a:rPr sz="1000" b="1" spc="-10" dirty="0">
                <a:solidFill>
                  <a:srgbClr val="4471C4"/>
                </a:solidFill>
                <a:latin typeface="Calibri"/>
                <a:cs typeface="Calibri"/>
              </a:rPr>
              <a:t>HIV</a:t>
            </a:r>
            <a:r>
              <a:rPr sz="1000" b="1" spc="-20" dirty="0">
                <a:solidFill>
                  <a:srgbClr val="4471C4"/>
                </a:solidFill>
                <a:latin typeface="Calibri"/>
                <a:cs typeface="Calibri"/>
              </a:rPr>
              <a:t> </a:t>
            </a:r>
            <a:r>
              <a:rPr sz="1000" b="1" spc="-5" dirty="0">
                <a:solidFill>
                  <a:srgbClr val="4471C4"/>
                </a:solidFill>
                <a:latin typeface="Calibri"/>
                <a:cs typeface="Calibri"/>
              </a:rPr>
              <a:t>study</a:t>
            </a:r>
            <a:endParaRPr sz="1000">
              <a:latin typeface="Calibri"/>
              <a:cs typeface="Calibri"/>
            </a:endParaRPr>
          </a:p>
        </p:txBody>
      </p:sp>
      <p:sp>
        <p:nvSpPr>
          <p:cNvPr id="4" name="object 4"/>
          <p:cNvSpPr txBox="1"/>
          <p:nvPr/>
        </p:nvSpPr>
        <p:spPr>
          <a:xfrm>
            <a:off x="714129" y="1190570"/>
            <a:ext cx="9765665" cy="852805"/>
          </a:xfrm>
          <a:prstGeom prst="rect">
            <a:avLst/>
          </a:prstGeom>
        </p:spPr>
        <p:txBody>
          <a:bodyPr vert="horz" wrap="square" lIns="0" tIns="74295" rIns="0" bIns="0" rtlCol="0">
            <a:spAutoFit/>
          </a:bodyPr>
          <a:lstStyle/>
          <a:p>
            <a:pPr marL="469900" marR="5080" indent="-457200">
              <a:lnSpc>
                <a:spcPct val="80000"/>
              </a:lnSpc>
              <a:spcBef>
                <a:spcPts val="585"/>
              </a:spcBef>
              <a:buChar char="•"/>
              <a:tabLst>
                <a:tab pos="469265" algn="l"/>
                <a:tab pos="469900" algn="l"/>
              </a:tabLst>
            </a:pPr>
            <a:r>
              <a:rPr sz="2000" dirty="0">
                <a:latin typeface="Arial"/>
                <a:cs typeface="Arial"/>
              </a:rPr>
              <a:t>7% of participants </a:t>
            </a:r>
            <a:r>
              <a:rPr sz="2000" spc="-5" dirty="0">
                <a:latin typeface="Arial"/>
                <a:cs typeface="Arial"/>
              </a:rPr>
              <a:t>in </a:t>
            </a:r>
            <a:r>
              <a:rPr sz="2000" dirty="0">
                <a:latin typeface="Arial"/>
                <a:cs typeface="Arial"/>
              </a:rPr>
              <a:t>the DC cohort had at least one </a:t>
            </a:r>
            <a:r>
              <a:rPr sz="2000" spc="-5" dirty="0">
                <a:latin typeface="Arial"/>
                <a:cs typeface="Arial"/>
              </a:rPr>
              <a:t>syphilis, </a:t>
            </a:r>
            <a:r>
              <a:rPr sz="2000" dirty="0">
                <a:latin typeface="Arial"/>
                <a:cs typeface="Arial"/>
              </a:rPr>
              <a:t>gonorrhea,</a:t>
            </a:r>
            <a:r>
              <a:rPr sz="2000" spc="-210" dirty="0">
                <a:latin typeface="Arial"/>
                <a:cs typeface="Arial"/>
              </a:rPr>
              <a:t> </a:t>
            </a:r>
            <a:r>
              <a:rPr sz="2000" spc="-5" dirty="0">
                <a:latin typeface="Arial"/>
                <a:cs typeface="Arial"/>
              </a:rPr>
              <a:t>chlamydia  infection </a:t>
            </a:r>
            <a:r>
              <a:rPr sz="2000" dirty="0">
                <a:latin typeface="Arial"/>
                <a:cs typeface="Arial"/>
              </a:rPr>
              <a:t>between </a:t>
            </a:r>
            <a:r>
              <a:rPr sz="2000" spc="-15" dirty="0">
                <a:latin typeface="Arial"/>
                <a:cs typeface="Arial"/>
              </a:rPr>
              <a:t>2011-2015 </a:t>
            </a:r>
            <a:r>
              <a:rPr sz="2000" dirty="0">
                <a:latin typeface="Arial"/>
                <a:cs typeface="Arial"/>
              </a:rPr>
              <a:t>(median follow-up=32.5</a:t>
            </a:r>
            <a:r>
              <a:rPr sz="2000" spc="-170" dirty="0">
                <a:latin typeface="Arial"/>
                <a:cs typeface="Arial"/>
              </a:rPr>
              <a:t> </a:t>
            </a:r>
            <a:r>
              <a:rPr sz="2000" dirty="0">
                <a:latin typeface="Arial"/>
                <a:cs typeface="Arial"/>
              </a:rPr>
              <a:t>months)</a:t>
            </a:r>
            <a:endParaRPr sz="2000">
              <a:latin typeface="Arial"/>
              <a:cs typeface="Arial"/>
            </a:endParaRPr>
          </a:p>
          <a:p>
            <a:pPr marL="1155700" lvl="1" indent="-457200">
              <a:lnSpc>
                <a:spcPct val="100000"/>
              </a:lnSpc>
              <a:spcBef>
                <a:spcPts val="265"/>
              </a:spcBef>
              <a:buFont typeface="Arial"/>
              <a:buChar char="•"/>
              <a:tabLst>
                <a:tab pos="1155065" algn="l"/>
                <a:tab pos="1155700" algn="l"/>
              </a:tabLst>
            </a:pPr>
            <a:r>
              <a:rPr sz="1600" spc="-10" dirty="0">
                <a:latin typeface="Calibri"/>
                <a:cs typeface="Calibri"/>
              </a:rPr>
              <a:t>30% </a:t>
            </a:r>
            <a:r>
              <a:rPr sz="1600" spc="-5" dirty="0">
                <a:latin typeface="Calibri"/>
                <a:cs typeface="Calibri"/>
              </a:rPr>
              <a:t>of those with </a:t>
            </a:r>
            <a:r>
              <a:rPr sz="1600" spc="-10" dirty="0">
                <a:latin typeface="Calibri"/>
                <a:cs typeface="Calibri"/>
              </a:rPr>
              <a:t>at </a:t>
            </a:r>
            <a:r>
              <a:rPr sz="1600" spc="-5" dirty="0">
                <a:latin typeface="Calibri"/>
                <a:cs typeface="Calibri"/>
              </a:rPr>
              <a:t>least one episode of </a:t>
            </a:r>
            <a:r>
              <a:rPr sz="1600" spc="-10" dirty="0">
                <a:latin typeface="Calibri"/>
                <a:cs typeface="Calibri"/>
              </a:rPr>
              <a:t>STI </a:t>
            </a:r>
            <a:r>
              <a:rPr sz="1600" spc="-5" dirty="0">
                <a:latin typeface="Calibri"/>
                <a:cs typeface="Calibri"/>
              </a:rPr>
              <a:t>has &gt;1 episode </a:t>
            </a:r>
            <a:r>
              <a:rPr sz="1600" dirty="0">
                <a:latin typeface="Calibri"/>
                <a:cs typeface="Calibri"/>
              </a:rPr>
              <a:t>in this </a:t>
            </a:r>
            <a:r>
              <a:rPr sz="1600" spc="-10" dirty="0">
                <a:latin typeface="Calibri"/>
                <a:cs typeface="Calibri"/>
              </a:rPr>
              <a:t>4-year</a:t>
            </a:r>
            <a:r>
              <a:rPr sz="1600" spc="125" dirty="0">
                <a:latin typeface="Calibri"/>
                <a:cs typeface="Calibri"/>
              </a:rPr>
              <a:t> </a:t>
            </a:r>
            <a:r>
              <a:rPr sz="1600" spc="-5" dirty="0">
                <a:latin typeface="Calibri"/>
                <a:cs typeface="Calibri"/>
              </a:rPr>
              <a:t>period</a:t>
            </a:r>
            <a:endParaRPr sz="1600">
              <a:latin typeface="Calibri"/>
              <a:cs typeface="Calibri"/>
            </a:endParaRPr>
          </a:p>
        </p:txBody>
      </p:sp>
      <p:grpSp>
        <p:nvGrpSpPr>
          <p:cNvPr id="16" name="Group 15" descr="Table 4. HIV Viral Load Participants with at least 1 STI episode (&lt;LLOQ, LLOQ-&lt;1500, 1500-&lt;10,000, and ≥10,000 copies/mL) within ±1 Month, ±3 Months, and ±6 Months of STI Diagnosis (n = 451). One hundred sixteen participants (25.7%) did not have a VL recorded within ±1 month, 44 participants (9.8%) did not have a VL recorded within ±3 months, and 29 (4.4%) participants did not have a VL recorded within ±6 months of STI diagnosis. Abbreviations: LLOQ, lower limit of quantification; STI, sexually transmitted infection; VL, viral load.&#10;Source: Lucar J, et al. Open Forum Infectious Diseases. Open Forum Infect Dis. 2018;5(2):ofy017">
            <a:extLst>
              <a:ext uri="{FF2B5EF4-FFF2-40B4-BE49-F238E27FC236}">
                <a16:creationId xmlns:a16="http://schemas.microsoft.com/office/drawing/2014/main" id="{AE82344C-121B-48F0-A698-2D069FB78DF8}"/>
              </a:ext>
            </a:extLst>
          </p:cNvPr>
          <p:cNvGrpSpPr/>
          <p:nvPr/>
        </p:nvGrpSpPr>
        <p:grpSpPr>
          <a:xfrm>
            <a:off x="502919" y="2017776"/>
            <a:ext cx="11423903" cy="3727703"/>
            <a:chOff x="502919" y="2017776"/>
            <a:chExt cx="11423903" cy="3727703"/>
          </a:xfrm>
        </p:grpSpPr>
        <p:sp>
          <p:nvSpPr>
            <p:cNvPr id="5" name="object 5"/>
            <p:cNvSpPr/>
            <p:nvPr/>
          </p:nvSpPr>
          <p:spPr>
            <a:xfrm>
              <a:off x="502919" y="2017776"/>
              <a:ext cx="11423903" cy="372770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97992" y="2212848"/>
              <a:ext cx="10835638" cy="3139439"/>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4412363" y="2727736"/>
              <a:ext cx="1383665" cy="636270"/>
            </a:xfrm>
            <a:prstGeom prst="rect">
              <a:avLst/>
            </a:prstGeom>
          </p:spPr>
          <p:txBody>
            <a:bodyPr vert="horz" wrap="square" lIns="0" tIns="13335" rIns="0" bIns="0" rtlCol="0">
              <a:spAutoFit/>
            </a:bodyPr>
            <a:lstStyle/>
            <a:p>
              <a:pPr marL="2540" algn="ctr">
                <a:lnSpc>
                  <a:spcPct val="100000"/>
                </a:lnSpc>
                <a:spcBef>
                  <a:spcPts val="105"/>
                </a:spcBef>
              </a:pPr>
              <a:r>
                <a:rPr sz="2000" dirty="0">
                  <a:solidFill>
                    <a:srgbClr val="C00000"/>
                  </a:solidFill>
                  <a:latin typeface="Calibri"/>
                  <a:cs typeface="Calibri"/>
                </a:rPr>
                <a:t>14.7%</a:t>
              </a:r>
              <a:endParaRPr sz="2000">
                <a:latin typeface="Calibri"/>
                <a:cs typeface="Calibri"/>
              </a:endParaRPr>
            </a:p>
            <a:p>
              <a:pPr algn="ctr">
                <a:lnSpc>
                  <a:spcPct val="100000"/>
                </a:lnSpc>
              </a:pPr>
              <a:r>
                <a:rPr sz="2000" dirty="0">
                  <a:solidFill>
                    <a:srgbClr val="C00000"/>
                  </a:solidFill>
                  <a:latin typeface="Calibri"/>
                  <a:cs typeface="Calibri"/>
                </a:rPr>
                <a:t>t</a:t>
              </a:r>
              <a:r>
                <a:rPr sz="2000" spc="-40" dirty="0">
                  <a:solidFill>
                    <a:srgbClr val="C00000"/>
                  </a:solidFill>
                  <a:latin typeface="Calibri"/>
                  <a:cs typeface="Calibri"/>
                </a:rPr>
                <a:t>r</a:t>
              </a:r>
              <a:r>
                <a:rPr sz="2000" dirty="0">
                  <a:solidFill>
                    <a:srgbClr val="C00000"/>
                  </a:solidFill>
                  <a:latin typeface="Calibri"/>
                  <a:cs typeface="Calibri"/>
                </a:rPr>
                <a:t>an</a:t>
              </a:r>
              <a:r>
                <a:rPr sz="2000" spc="-5" dirty="0">
                  <a:solidFill>
                    <a:srgbClr val="C00000"/>
                  </a:solidFill>
                  <a:latin typeface="Calibri"/>
                  <a:cs typeface="Calibri"/>
                </a:rPr>
                <a:t>s</a:t>
              </a:r>
              <a:r>
                <a:rPr sz="2000" spc="-10" dirty="0">
                  <a:solidFill>
                    <a:srgbClr val="C00000"/>
                  </a:solidFill>
                  <a:latin typeface="Calibri"/>
                  <a:cs typeface="Calibri"/>
                </a:rPr>
                <a:t>m</a:t>
              </a:r>
              <a:r>
                <a:rPr sz="2000" spc="-5" dirty="0">
                  <a:solidFill>
                    <a:srgbClr val="C00000"/>
                  </a:solidFill>
                  <a:latin typeface="Calibri"/>
                  <a:cs typeface="Calibri"/>
                </a:rPr>
                <a:t>issi</a:t>
              </a:r>
              <a:r>
                <a:rPr sz="2000" dirty="0">
                  <a:solidFill>
                    <a:srgbClr val="C00000"/>
                  </a:solidFill>
                  <a:latin typeface="Calibri"/>
                  <a:cs typeface="Calibri"/>
                </a:rPr>
                <a:t>b</a:t>
              </a:r>
              <a:r>
                <a:rPr sz="2000" spc="-5" dirty="0">
                  <a:solidFill>
                    <a:srgbClr val="C00000"/>
                  </a:solidFill>
                  <a:latin typeface="Calibri"/>
                  <a:cs typeface="Calibri"/>
                </a:rPr>
                <a:t>le</a:t>
              </a:r>
              <a:endParaRPr sz="2000">
                <a:latin typeface="Calibri"/>
                <a:cs typeface="Calibri"/>
              </a:endParaRPr>
            </a:p>
          </p:txBody>
        </p:sp>
        <p:sp>
          <p:nvSpPr>
            <p:cNvPr id="8" name="object 8"/>
            <p:cNvSpPr txBox="1"/>
            <p:nvPr/>
          </p:nvSpPr>
          <p:spPr>
            <a:xfrm>
              <a:off x="7203552" y="2744279"/>
              <a:ext cx="1383665" cy="636270"/>
            </a:xfrm>
            <a:prstGeom prst="rect">
              <a:avLst/>
            </a:prstGeom>
          </p:spPr>
          <p:txBody>
            <a:bodyPr vert="horz" wrap="square" lIns="0" tIns="13335" rIns="0" bIns="0" rtlCol="0">
              <a:spAutoFit/>
            </a:bodyPr>
            <a:lstStyle/>
            <a:p>
              <a:pPr marL="2540" algn="ctr">
                <a:lnSpc>
                  <a:spcPct val="100000"/>
                </a:lnSpc>
                <a:spcBef>
                  <a:spcPts val="105"/>
                </a:spcBef>
              </a:pPr>
              <a:r>
                <a:rPr sz="2000" dirty="0">
                  <a:solidFill>
                    <a:srgbClr val="C00000"/>
                  </a:solidFill>
                  <a:latin typeface="Calibri"/>
                  <a:cs typeface="Calibri"/>
                </a:rPr>
                <a:t>14.1%</a:t>
              </a:r>
              <a:endParaRPr sz="2000">
                <a:latin typeface="Calibri"/>
                <a:cs typeface="Calibri"/>
              </a:endParaRPr>
            </a:p>
            <a:p>
              <a:pPr algn="ctr">
                <a:lnSpc>
                  <a:spcPct val="100000"/>
                </a:lnSpc>
              </a:pPr>
              <a:r>
                <a:rPr sz="2000" dirty="0">
                  <a:solidFill>
                    <a:srgbClr val="C00000"/>
                  </a:solidFill>
                  <a:latin typeface="Calibri"/>
                  <a:cs typeface="Calibri"/>
                </a:rPr>
                <a:t>t</a:t>
              </a:r>
              <a:r>
                <a:rPr sz="2000" spc="-40" dirty="0">
                  <a:solidFill>
                    <a:srgbClr val="C00000"/>
                  </a:solidFill>
                  <a:latin typeface="Calibri"/>
                  <a:cs typeface="Calibri"/>
                </a:rPr>
                <a:t>r</a:t>
              </a:r>
              <a:r>
                <a:rPr sz="2000" dirty="0">
                  <a:solidFill>
                    <a:srgbClr val="C00000"/>
                  </a:solidFill>
                  <a:latin typeface="Calibri"/>
                  <a:cs typeface="Calibri"/>
                </a:rPr>
                <a:t>an</a:t>
              </a:r>
              <a:r>
                <a:rPr sz="2000" spc="-5" dirty="0">
                  <a:solidFill>
                    <a:srgbClr val="C00000"/>
                  </a:solidFill>
                  <a:latin typeface="Calibri"/>
                  <a:cs typeface="Calibri"/>
                </a:rPr>
                <a:t>s</a:t>
              </a:r>
              <a:r>
                <a:rPr sz="2000" spc="-10" dirty="0">
                  <a:solidFill>
                    <a:srgbClr val="C00000"/>
                  </a:solidFill>
                  <a:latin typeface="Calibri"/>
                  <a:cs typeface="Calibri"/>
                </a:rPr>
                <a:t>m</a:t>
              </a:r>
              <a:r>
                <a:rPr sz="2000" spc="-5" dirty="0">
                  <a:solidFill>
                    <a:srgbClr val="C00000"/>
                  </a:solidFill>
                  <a:latin typeface="Calibri"/>
                  <a:cs typeface="Calibri"/>
                </a:rPr>
                <a:t>issi</a:t>
              </a:r>
              <a:r>
                <a:rPr sz="2000" dirty="0">
                  <a:solidFill>
                    <a:srgbClr val="C00000"/>
                  </a:solidFill>
                  <a:latin typeface="Calibri"/>
                  <a:cs typeface="Calibri"/>
                </a:rPr>
                <a:t>b</a:t>
              </a:r>
              <a:r>
                <a:rPr sz="2000" spc="-5" dirty="0">
                  <a:solidFill>
                    <a:srgbClr val="C00000"/>
                  </a:solidFill>
                  <a:latin typeface="Calibri"/>
                  <a:cs typeface="Calibri"/>
                </a:rPr>
                <a:t>le</a:t>
              </a:r>
              <a:endParaRPr sz="2000">
                <a:latin typeface="Calibri"/>
                <a:cs typeface="Calibri"/>
              </a:endParaRPr>
            </a:p>
          </p:txBody>
        </p:sp>
        <p:sp>
          <p:nvSpPr>
            <p:cNvPr id="9" name="object 9"/>
            <p:cNvSpPr txBox="1"/>
            <p:nvPr/>
          </p:nvSpPr>
          <p:spPr>
            <a:xfrm>
              <a:off x="10185113" y="2744279"/>
              <a:ext cx="1383665" cy="636270"/>
            </a:xfrm>
            <a:prstGeom prst="rect">
              <a:avLst/>
            </a:prstGeom>
          </p:spPr>
          <p:txBody>
            <a:bodyPr vert="horz" wrap="square" lIns="0" tIns="13335" rIns="0" bIns="0" rtlCol="0">
              <a:spAutoFit/>
            </a:bodyPr>
            <a:lstStyle/>
            <a:p>
              <a:pPr marL="2540" algn="ctr">
                <a:lnSpc>
                  <a:spcPct val="100000"/>
                </a:lnSpc>
                <a:spcBef>
                  <a:spcPts val="105"/>
                </a:spcBef>
              </a:pPr>
              <a:r>
                <a:rPr sz="2000" dirty="0">
                  <a:solidFill>
                    <a:srgbClr val="C00000"/>
                  </a:solidFill>
                  <a:latin typeface="Calibri"/>
                  <a:cs typeface="Calibri"/>
                </a:rPr>
                <a:t>13.5%</a:t>
              </a:r>
              <a:endParaRPr sz="2000">
                <a:latin typeface="Calibri"/>
                <a:cs typeface="Calibri"/>
              </a:endParaRPr>
            </a:p>
            <a:p>
              <a:pPr algn="ctr">
                <a:lnSpc>
                  <a:spcPct val="100000"/>
                </a:lnSpc>
              </a:pPr>
              <a:r>
                <a:rPr sz="2000" dirty="0">
                  <a:solidFill>
                    <a:srgbClr val="C00000"/>
                  </a:solidFill>
                  <a:latin typeface="Calibri"/>
                  <a:cs typeface="Calibri"/>
                </a:rPr>
                <a:t>t</a:t>
              </a:r>
              <a:r>
                <a:rPr sz="2000" spc="-40" dirty="0">
                  <a:solidFill>
                    <a:srgbClr val="C00000"/>
                  </a:solidFill>
                  <a:latin typeface="Calibri"/>
                  <a:cs typeface="Calibri"/>
                </a:rPr>
                <a:t>r</a:t>
              </a:r>
              <a:r>
                <a:rPr sz="2000" dirty="0">
                  <a:solidFill>
                    <a:srgbClr val="C00000"/>
                  </a:solidFill>
                  <a:latin typeface="Calibri"/>
                  <a:cs typeface="Calibri"/>
                </a:rPr>
                <a:t>an</a:t>
              </a:r>
              <a:r>
                <a:rPr sz="2000" spc="-5" dirty="0">
                  <a:solidFill>
                    <a:srgbClr val="C00000"/>
                  </a:solidFill>
                  <a:latin typeface="Calibri"/>
                  <a:cs typeface="Calibri"/>
                </a:rPr>
                <a:t>s</a:t>
              </a:r>
              <a:r>
                <a:rPr sz="2000" spc="-10" dirty="0">
                  <a:solidFill>
                    <a:srgbClr val="C00000"/>
                  </a:solidFill>
                  <a:latin typeface="Calibri"/>
                  <a:cs typeface="Calibri"/>
                </a:rPr>
                <a:t>m</a:t>
              </a:r>
              <a:r>
                <a:rPr sz="2000" spc="-5" dirty="0">
                  <a:solidFill>
                    <a:srgbClr val="C00000"/>
                  </a:solidFill>
                  <a:latin typeface="Calibri"/>
                  <a:cs typeface="Calibri"/>
                </a:rPr>
                <a:t>issi</a:t>
              </a:r>
              <a:r>
                <a:rPr sz="2000" dirty="0">
                  <a:solidFill>
                    <a:srgbClr val="C00000"/>
                  </a:solidFill>
                  <a:latin typeface="Calibri"/>
                  <a:cs typeface="Calibri"/>
                </a:rPr>
                <a:t>b</a:t>
              </a:r>
              <a:r>
                <a:rPr sz="2000" spc="-5" dirty="0">
                  <a:solidFill>
                    <a:srgbClr val="C00000"/>
                  </a:solidFill>
                  <a:latin typeface="Calibri"/>
                  <a:cs typeface="Calibri"/>
                </a:rPr>
                <a:t>le</a:t>
              </a:r>
              <a:endParaRPr sz="2000">
                <a:latin typeface="Calibri"/>
                <a:cs typeface="Calibri"/>
              </a:endParaRPr>
            </a:p>
          </p:txBody>
        </p:sp>
      </p:grpSp>
      <p:sp>
        <p:nvSpPr>
          <p:cNvPr id="13" name="object 13"/>
          <p:cNvSpPr txBox="1"/>
          <p:nvPr/>
        </p:nvSpPr>
        <p:spPr>
          <a:xfrm>
            <a:off x="487330" y="6233612"/>
            <a:ext cx="5430520" cy="177800"/>
          </a:xfrm>
          <a:prstGeom prst="rect">
            <a:avLst/>
          </a:prstGeom>
        </p:spPr>
        <p:txBody>
          <a:bodyPr vert="horz" wrap="square" lIns="0" tIns="0" rIns="0" bIns="0" rtlCol="0">
            <a:spAutoFit/>
          </a:bodyPr>
          <a:lstStyle/>
          <a:p>
            <a:pPr marL="12700">
              <a:lnSpc>
                <a:spcPts val="1240"/>
              </a:lnSpc>
            </a:pPr>
            <a:r>
              <a:rPr sz="1200" i="1" spc="-5" dirty="0">
                <a:latin typeface="Calibri"/>
                <a:cs typeface="Calibri"/>
              </a:rPr>
              <a:t>Lucar </a:t>
            </a:r>
            <a:r>
              <a:rPr sz="1200" i="1" spc="-10" dirty="0">
                <a:latin typeface="Calibri"/>
                <a:cs typeface="Calibri"/>
              </a:rPr>
              <a:t>J, </a:t>
            </a:r>
            <a:r>
              <a:rPr sz="1200" i="1" spc="-5" dirty="0">
                <a:latin typeface="Calibri"/>
                <a:cs typeface="Calibri"/>
              </a:rPr>
              <a:t>et al. Open </a:t>
            </a:r>
            <a:r>
              <a:rPr sz="1200" i="1" spc="-10" dirty="0">
                <a:latin typeface="Calibri"/>
                <a:cs typeface="Calibri"/>
              </a:rPr>
              <a:t>Forum </a:t>
            </a:r>
            <a:r>
              <a:rPr sz="1200" i="1" spc="-5" dirty="0">
                <a:latin typeface="Calibri"/>
                <a:cs typeface="Calibri"/>
              </a:rPr>
              <a:t>Infectious </a:t>
            </a:r>
            <a:r>
              <a:rPr sz="1200" i="1" dirty="0">
                <a:latin typeface="Calibri"/>
                <a:cs typeface="Calibri"/>
              </a:rPr>
              <a:t>Diseases. </a:t>
            </a:r>
            <a:r>
              <a:rPr sz="1200" i="1" spc="-5" dirty="0">
                <a:latin typeface="Calibri"/>
                <a:cs typeface="Calibri"/>
              </a:rPr>
              <a:t>Open </a:t>
            </a:r>
            <a:r>
              <a:rPr sz="1200" i="1" spc="-10" dirty="0">
                <a:latin typeface="Calibri"/>
                <a:cs typeface="Calibri"/>
              </a:rPr>
              <a:t>Forum </a:t>
            </a:r>
            <a:r>
              <a:rPr sz="1200" i="1" spc="-5" dirty="0">
                <a:latin typeface="Calibri"/>
                <a:cs typeface="Calibri"/>
              </a:rPr>
              <a:t>Infect </a:t>
            </a:r>
            <a:r>
              <a:rPr sz="1200" i="1" dirty="0">
                <a:latin typeface="Calibri"/>
                <a:cs typeface="Calibri"/>
              </a:rPr>
              <a:t>Dis</a:t>
            </a:r>
            <a:r>
              <a:rPr sz="1200" dirty="0">
                <a:latin typeface="Calibri"/>
                <a:cs typeface="Calibri"/>
              </a:rPr>
              <a:t>.</a:t>
            </a:r>
            <a:r>
              <a:rPr sz="1200" spc="40" dirty="0">
                <a:latin typeface="Calibri"/>
                <a:cs typeface="Calibri"/>
              </a:rPr>
              <a:t> </a:t>
            </a:r>
            <a:r>
              <a:rPr sz="1200" spc="-5" dirty="0">
                <a:latin typeface="Calibri"/>
                <a:cs typeface="Calibri"/>
              </a:rPr>
              <a:t>2018;5(2):ofy017.</a:t>
            </a:r>
            <a:endParaRPr sz="1200">
              <a:latin typeface="Calibri"/>
              <a:cs typeface="Calibri"/>
            </a:endParaRPr>
          </a:p>
        </p:txBody>
      </p:sp>
      <p:grpSp>
        <p:nvGrpSpPr>
          <p:cNvPr id="15" name="Group 14" descr="Copyright 2019, Johns Hopkins University.  All rights reserved">
            <a:extLst>
              <a:ext uri="{FF2B5EF4-FFF2-40B4-BE49-F238E27FC236}">
                <a16:creationId xmlns:a16="http://schemas.microsoft.com/office/drawing/2014/main" id="{24FDCF9B-5E9E-480D-BE24-7C9E7E6E9E59}"/>
              </a:ext>
            </a:extLst>
          </p:cNvPr>
          <p:cNvGrpSpPr/>
          <p:nvPr/>
        </p:nvGrpSpPr>
        <p:grpSpPr>
          <a:xfrm>
            <a:off x="0" y="6434328"/>
            <a:ext cx="12191999" cy="423672"/>
            <a:chOff x="0" y="6434328"/>
            <a:chExt cx="12191999" cy="423672"/>
          </a:xfrm>
        </p:grpSpPr>
        <p:sp>
          <p:nvSpPr>
            <p:cNvPr id="2" name="object 2"/>
            <p:cNvSpPr/>
            <p:nvPr/>
          </p:nvSpPr>
          <p:spPr>
            <a:xfrm>
              <a:off x="0" y="6434328"/>
              <a:ext cx="12191999" cy="423672"/>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4706519" y="6621818"/>
              <a:ext cx="2809240" cy="133350"/>
            </a:xfrm>
            <a:prstGeom prst="rect">
              <a:avLst/>
            </a:prstGeom>
          </p:spPr>
          <p:txBody>
            <a:bodyPr vert="horz" wrap="square" lIns="0" tIns="0" rIns="0" bIns="0" rtlCol="0">
              <a:spAutoFit/>
            </a:bodyPr>
            <a:lstStyle/>
            <a:p>
              <a:pPr>
                <a:lnSpc>
                  <a:spcPts val="1025"/>
                </a:lnSpc>
              </a:pPr>
              <a:r>
                <a:rPr sz="900" spc="10" dirty="0">
                  <a:solidFill>
                    <a:srgbClr val="FFFFFF"/>
                  </a:solidFill>
                  <a:latin typeface="Arial"/>
                  <a:cs typeface="Arial"/>
                </a:rPr>
                <a:t>©2018, </a:t>
              </a:r>
              <a:r>
                <a:rPr sz="900" spc="15" dirty="0">
                  <a:solidFill>
                    <a:srgbClr val="FFFFFF"/>
                  </a:solidFill>
                  <a:latin typeface="Arial"/>
                  <a:cs typeface="Arial"/>
                </a:rPr>
                <a:t>Johns Hopkins </a:t>
              </a:r>
              <a:r>
                <a:rPr sz="900" spc="10" dirty="0">
                  <a:solidFill>
                    <a:srgbClr val="FFFFFF"/>
                  </a:solidFill>
                  <a:latin typeface="Arial"/>
                  <a:cs typeface="Arial"/>
                </a:rPr>
                <a:t>University. All rights</a:t>
              </a:r>
              <a:r>
                <a:rPr sz="900" spc="155" dirty="0">
                  <a:solidFill>
                    <a:srgbClr val="FFFFFF"/>
                  </a:solidFill>
                  <a:latin typeface="Arial"/>
                  <a:cs typeface="Arial"/>
                </a:rPr>
                <a:t> </a:t>
              </a:r>
              <a:r>
                <a:rPr sz="900" spc="10" dirty="0">
                  <a:solidFill>
                    <a:srgbClr val="FFFFFF"/>
                  </a:solidFill>
                  <a:latin typeface="Arial"/>
                  <a:cs typeface="Arial"/>
                </a:rPr>
                <a:t>reserved.</a:t>
              </a:r>
              <a:endParaRPr sz="900">
                <a:latin typeface="Arial"/>
                <a:cs typeface="Arial"/>
              </a:endParaRPr>
            </a:p>
          </p:txBody>
        </p:sp>
        <p:sp>
          <p:nvSpPr>
            <p:cNvPr id="11" name="object 11"/>
            <p:cNvSpPr/>
            <p:nvPr/>
          </p:nvSpPr>
          <p:spPr>
            <a:xfrm>
              <a:off x="3083051" y="6548628"/>
              <a:ext cx="5374005" cy="254635"/>
            </a:xfrm>
            <a:custGeom>
              <a:avLst/>
              <a:gdLst/>
              <a:ahLst/>
              <a:cxnLst/>
              <a:rect l="l" t="t" r="r" b="b"/>
              <a:pathLst>
                <a:path w="5374005" h="254634">
                  <a:moveTo>
                    <a:pt x="0" y="0"/>
                  </a:moveTo>
                  <a:lnTo>
                    <a:pt x="5373624" y="0"/>
                  </a:lnTo>
                  <a:lnTo>
                    <a:pt x="5373624" y="254508"/>
                  </a:lnTo>
                  <a:lnTo>
                    <a:pt x="0" y="254508"/>
                  </a:lnTo>
                  <a:lnTo>
                    <a:pt x="0" y="0"/>
                  </a:lnTo>
                  <a:close/>
                </a:path>
              </a:pathLst>
            </a:custGeom>
            <a:solidFill>
              <a:srgbClr val="13477E"/>
            </a:solidFill>
          </p:spPr>
          <p:txBody>
            <a:bodyPr wrap="square" lIns="0" tIns="0" rIns="0" bIns="0" rtlCol="0"/>
            <a:lstStyle/>
            <a:p>
              <a:endParaRPr/>
            </a:p>
          </p:txBody>
        </p:sp>
        <p:sp>
          <p:nvSpPr>
            <p:cNvPr id="14" name="object 14"/>
            <p:cNvSpPr txBox="1"/>
            <p:nvPr/>
          </p:nvSpPr>
          <p:spPr>
            <a:xfrm>
              <a:off x="4315946" y="6606719"/>
              <a:ext cx="2908300" cy="160020"/>
            </a:xfrm>
            <a:prstGeom prst="rect">
              <a:avLst/>
            </a:prstGeom>
          </p:spPr>
          <p:txBody>
            <a:bodyPr vert="horz" wrap="square" lIns="0" tIns="0" rIns="0" bIns="0" rtlCol="0">
              <a:spAutoFit/>
            </a:bodyPr>
            <a:lstStyle/>
            <a:p>
              <a:pPr marL="12700">
                <a:lnSpc>
                  <a:spcPts val="1100"/>
                </a:lnSpc>
              </a:pPr>
              <a:r>
                <a:rPr sz="1050" dirty="0">
                  <a:solidFill>
                    <a:srgbClr val="FFFFFF"/>
                  </a:solidFill>
                  <a:latin typeface="Calibri"/>
                  <a:cs typeface="Calibri"/>
                </a:rPr>
                <a:t>@2019, </a:t>
              </a:r>
              <a:r>
                <a:rPr sz="1050" spc="-5" dirty="0">
                  <a:solidFill>
                    <a:srgbClr val="FFFFFF"/>
                  </a:solidFill>
                  <a:latin typeface="Calibri"/>
                  <a:cs typeface="Calibri"/>
                </a:rPr>
                <a:t>Johns Hopkins University. </a:t>
              </a:r>
              <a:r>
                <a:rPr sz="1050" dirty="0">
                  <a:solidFill>
                    <a:srgbClr val="FFFFFF"/>
                  </a:solidFill>
                  <a:latin typeface="Calibri"/>
                  <a:cs typeface="Calibri"/>
                </a:rPr>
                <a:t>All </a:t>
              </a:r>
              <a:r>
                <a:rPr sz="1050" spc="-5" dirty="0">
                  <a:solidFill>
                    <a:srgbClr val="FFFFFF"/>
                  </a:solidFill>
                  <a:latin typeface="Calibri"/>
                  <a:cs typeface="Calibri"/>
                </a:rPr>
                <a:t>rights</a:t>
              </a:r>
              <a:r>
                <a:rPr sz="1050" spc="-65" dirty="0">
                  <a:solidFill>
                    <a:srgbClr val="FFFFFF"/>
                  </a:solidFill>
                  <a:latin typeface="Calibri"/>
                  <a:cs typeface="Calibri"/>
                </a:rPr>
                <a:t> </a:t>
              </a:r>
              <a:r>
                <a:rPr sz="1050" dirty="0">
                  <a:solidFill>
                    <a:srgbClr val="FFFFFF"/>
                  </a:solidFill>
                  <a:latin typeface="Calibri"/>
                  <a:cs typeface="Calibri"/>
                </a:rPr>
                <a:t>reserved.</a:t>
              </a:r>
              <a:endParaRPr sz="1050">
                <a:latin typeface="Calibri"/>
                <a:cs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336190"/>
            <a:ext cx="9735185" cy="574040"/>
          </a:xfrm>
          <a:prstGeom prst="rect">
            <a:avLst/>
          </a:prstGeom>
        </p:spPr>
        <p:txBody>
          <a:bodyPr vert="horz" wrap="square" lIns="0" tIns="12700" rIns="0" bIns="0" rtlCol="0">
            <a:spAutoFit/>
          </a:bodyPr>
          <a:lstStyle/>
          <a:p>
            <a:pPr marL="12700">
              <a:lnSpc>
                <a:spcPct val="100000"/>
              </a:lnSpc>
              <a:spcBef>
                <a:spcPts val="100"/>
              </a:spcBef>
            </a:pPr>
            <a:r>
              <a:rPr sz="3600" dirty="0"/>
              <a:t>What </a:t>
            </a:r>
            <a:r>
              <a:rPr sz="3600" spc="-25" dirty="0"/>
              <a:t>are </a:t>
            </a:r>
            <a:r>
              <a:rPr sz="3600" dirty="0"/>
              <a:t>the major </a:t>
            </a:r>
            <a:r>
              <a:rPr sz="3600" spc="-5" dirty="0"/>
              <a:t>causes </a:t>
            </a:r>
            <a:r>
              <a:rPr sz="3600" dirty="0"/>
              <a:t>of </a:t>
            </a:r>
            <a:r>
              <a:rPr sz="3600" spc="-5" dirty="0"/>
              <a:t>morbidity in</a:t>
            </a:r>
            <a:r>
              <a:rPr sz="3600" spc="-70" dirty="0"/>
              <a:t> </a:t>
            </a:r>
            <a:r>
              <a:rPr sz="3600" spc="-5" dirty="0"/>
              <a:t>PWH?</a:t>
            </a:r>
            <a:r>
              <a:rPr lang="en-US" sz="3600" spc="-5" dirty="0"/>
              <a:t>   </a:t>
            </a:r>
            <a:endParaRPr sz="3600" dirty="0"/>
          </a:p>
        </p:txBody>
      </p:sp>
      <p:grpSp>
        <p:nvGrpSpPr>
          <p:cNvPr id="22" name="Group 21" descr="Physical Health:&#10;Cardiovascular disease&#10;Malignancy: Lung cancer&#10;Liver disease&#10;Metabolic syndromes: Hypertension, Type 2 diabetes, Dyslipidemia&#10;Lung function: Chronic Obstructive pulmonary disease&#10;Renal impairment&#10;Low bone mineral density&#10;Vision loss&#10;Hearing loss&#10;Sleep disturbances">
            <a:extLst>
              <a:ext uri="{FF2B5EF4-FFF2-40B4-BE49-F238E27FC236}">
                <a16:creationId xmlns:a16="http://schemas.microsoft.com/office/drawing/2014/main" id="{8617DE68-4CC8-43C4-A54D-48FCCD40CE2E}"/>
              </a:ext>
            </a:extLst>
          </p:cNvPr>
          <p:cNvGrpSpPr/>
          <p:nvPr/>
        </p:nvGrpSpPr>
        <p:grpSpPr>
          <a:xfrm>
            <a:off x="609263" y="1081688"/>
            <a:ext cx="2688589" cy="3911600"/>
            <a:chOff x="609263" y="1081688"/>
            <a:chExt cx="2688589" cy="3911600"/>
          </a:xfrm>
        </p:grpSpPr>
        <p:sp>
          <p:nvSpPr>
            <p:cNvPr id="12" name="object 12"/>
            <p:cNvSpPr txBox="1"/>
            <p:nvPr/>
          </p:nvSpPr>
          <p:spPr>
            <a:xfrm>
              <a:off x="609263" y="1081688"/>
              <a:ext cx="1341755" cy="254000"/>
            </a:xfrm>
            <a:prstGeom prst="rect">
              <a:avLst/>
            </a:prstGeom>
          </p:spPr>
          <p:txBody>
            <a:bodyPr vert="horz" wrap="square" lIns="0" tIns="12700" rIns="0" bIns="0" rtlCol="0">
              <a:spAutoFit/>
            </a:bodyPr>
            <a:lstStyle/>
            <a:p>
              <a:pPr marL="12700">
                <a:lnSpc>
                  <a:spcPct val="100000"/>
                </a:lnSpc>
                <a:spcBef>
                  <a:spcPts val="100"/>
                </a:spcBef>
              </a:pPr>
              <a:r>
                <a:rPr sz="1500" u="heavy" spc="-5" dirty="0">
                  <a:uFill>
                    <a:solidFill>
                      <a:srgbClr val="000000"/>
                    </a:solidFill>
                  </a:uFill>
                  <a:latin typeface="Arial"/>
                  <a:cs typeface="Arial"/>
                </a:rPr>
                <a:t>Physical</a:t>
              </a:r>
              <a:r>
                <a:rPr sz="1500" u="heavy" spc="-45" dirty="0">
                  <a:uFill>
                    <a:solidFill>
                      <a:srgbClr val="000000"/>
                    </a:solidFill>
                  </a:uFill>
                  <a:latin typeface="Arial"/>
                  <a:cs typeface="Arial"/>
                </a:rPr>
                <a:t> </a:t>
              </a:r>
              <a:r>
                <a:rPr sz="1500" u="heavy" dirty="0">
                  <a:uFill>
                    <a:solidFill>
                      <a:srgbClr val="000000"/>
                    </a:solidFill>
                  </a:uFill>
                  <a:latin typeface="Arial"/>
                  <a:cs typeface="Arial"/>
                </a:rPr>
                <a:t>Health</a:t>
              </a:r>
              <a:endParaRPr sz="1500">
                <a:latin typeface="Arial"/>
                <a:cs typeface="Arial"/>
              </a:endParaRPr>
            </a:p>
          </p:txBody>
        </p:sp>
        <p:sp>
          <p:nvSpPr>
            <p:cNvPr id="13" name="object 13"/>
            <p:cNvSpPr txBox="1"/>
            <p:nvPr/>
          </p:nvSpPr>
          <p:spPr>
            <a:xfrm>
              <a:off x="609263" y="1310288"/>
              <a:ext cx="2357120" cy="4826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dirty="0">
                  <a:latin typeface="Arial"/>
                  <a:cs typeface="Arial"/>
                </a:rPr>
                <a:t>Cardiovascular</a:t>
              </a:r>
              <a:r>
                <a:rPr sz="1500" spc="-50" dirty="0">
                  <a:latin typeface="Arial"/>
                  <a:cs typeface="Arial"/>
                </a:rPr>
                <a:t> </a:t>
              </a:r>
              <a:r>
                <a:rPr sz="1500" dirty="0">
                  <a:latin typeface="Arial"/>
                  <a:cs typeface="Arial"/>
                </a:rPr>
                <a:t>disease</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Malignancy</a:t>
              </a:r>
              <a:endParaRPr sz="1500">
                <a:latin typeface="Arial"/>
                <a:cs typeface="Arial"/>
              </a:endParaRPr>
            </a:p>
          </p:txBody>
        </p:sp>
        <p:sp>
          <p:nvSpPr>
            <p:cNvPr id="14" name="object 14"/>
            <p:cNvSpPr txBox="1"/>
            <p:nvPr/>
          </p:nvSpPr>
          <p:spPr>
            <a:xfrm>
              <a:off x="1295063" y="1767488"/>
              <a:ext cx="1423670" cy="2540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dirty="0">
                  <a:latin typeface="Arial"/>
                  <a:cs typeface="Arial"/>
                </a:rPr>
                <a:t>Lung</a:t>
              </a:r>
              <a:r>
                <a:rPr sz="1500" spc="-75" dirty="0">
                  <a:latin typeface="Arial"/>
                  <a:cs typeface="Arial"/>
                </a:rPr>
                <a:t> </a:t>
              </a:r>
              <a:r>
                <a:rPr sz="1500" spc="5" dirty="0">
                  <a:latin typeface="Arial"/>
                  <a:cs typeface="Arial"/>
                </a:rPr>
                <a:t>cancer</a:t>
              </a:r>
              <a:endParaRPr sz="1500">
                <a:latin typeface="Arial"/>
                <a:cs typeface="Arial"/>
              </a:endParaRPr>
            </a:p>
          </p:txBody>
        </p:sp>
        <p:sp>
          <p:nvSpPr>
            <p:cNvPr id="15" name="object 15"/>
            <p:cNvSpPr txBox="1"/>
            <p:nvPr/>
          </p:nvSpPr>
          <p:spPr>
            <a:xfrm>
              <a:off x="609263" y="1996088"/>
              <a:ext cx="2172970" cy="4826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spc="-5" dirty="0">
                  <a:latin typeface="Arial"/>
                  <a:cs typeface="Arial"/>
                </a:rPr>
                <a:t>Liver</a:t>
              </a:r>
              <a:r>
                <a:rPr sz="1500" dirty="0">
                  <a:latin typeface="Arial"/>
                  <a:cs typeface="Arial"/>
                </a:rPr>
                <a:t> disease</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Metabolic</a:t>
              </a:r>
              <a:r>
                <a:rPr sz="1500" spc="-80" dirty="0">
                  <a:latin typeface="Arial"/>
                  <a:cs typeface="Arial"/>
                </a:rPr>
                <a:t> </a:t>
              </a:r>
              <a:r>
                <a:rPr sz="1500" dirty="0">
                  <a:latin typeface="Arial"/>
                  <a:cs typeface="Arial"/>
                </a:rPr>
                <a:t>syndromes</a:t>
              </a:r>
              <a:endParaRPr sz="1500">
                <a:latin typeface="Arial"/>
                <a:cs typeface="Arial"/>
              </a:endParaRPr>
            </a:p>
          </p:txBody>
        </p:sp>
        <p:sp>
          <p:nvSpPr>
            <p:cNvPr id="16" name="object 16"/>
            <p:cNvSpPr txBox="1"/>
            <p:nvPr/>
          </p:nvSpPr>
          <p:spPr>
            <a:xfrm>
              <a:off x="1295063" y="2453288"/>
              <a:ext cx="1718945" cy="7112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dirty="0">
                  <a:latin typeface="Arial"/>
                  <a:cs typeface="Arial"/>
                </a:rPr>
                <a:t>Hypertension</a:t>
              </a:r>
              <a:endParaRPr sz="1500">
                <a:latin typeface="Arial"/>
                <a:cs typeface="Arial"/>
              </a:endParaRPr>
            </a:p>
            <a:p>
              <a:pPr marL="355600" indent="-342900">
                <a:lnSpc>
                  <a:spcPct val="100000"/>
                </a:lnSpc>
                <a:buChar char="•"/>
                <a:tabLst>
                  <a:tab pos="354965" algn="l"/>
                  <a:tab pos="355600" algn="l"/>
                </a:tabLst>
              </a:pPr>
              <a:r>
                <a:rPr sz="1500" spc="-30" dirty="0">
                  <a:latin typeface="Arial"/>
                  <a:cs typeface="Arial"/>
                </a:rPr>
                <a:t>Type </a:t>
              </a:r>
              <a:r>
                <a:rPr sz="1500" dirty="0">
                  <a:latin typeface="Arial"/>
                  <a:cs typeface="Arial"/>
                </a:rPr>
                <a:t>2</a:t>
              </a:r>
              <a:r>
                <a:rPr sz="1500" spc="-5" dirty="0">
                  <a:latin typeface="Arial"/>
                  <a:cs typeface="Arial"/>
                </a:rPr>
                <a:t> </a:t>
              </a:r>
              <a:r>
                <a:rPr sz="1500" dirty="0">
                  <a:latin typeface="Arial"/>
                  <a:cs typeface="Arial"/>
                </a:rPr>
                <a:t>diabetes</a:t>
              </a:r>
              <a:endParaRPr sz="1500">
                <a:latin typeface="Arial"/>
                <a:cs typeface="Arial"/>
              </a:endParaRPr>
            </a:p>
            <a:p>
              <a:pPr marL="355600" indent="-342900">
                <a:lnSpc>
                  <a:spcPct val="100000"/>
                </a:lnSpc>
                <a:buChar char="•"/>
                <a:tabLst>
                  <a:tab pos="354965" algn="l"/>
                  <a:tab pos="355600" algn="l"/>
                </a:tabLst>
              </a:pPr>
              <a:r>
                <a:rPr sz="1500" spc="-5" dirty="0">
                  <a:latin typeface="Arial"/>
                  <a:cs typeface="Arial"/>
                </a:rPr>
                <a:t>Dyslipidemia</a:t>
              </a:r>
              <a:endParaRPr sz="1500">
                <a:latin typeface="Arial"/>
                <a:cs typeface="Arial"/>
              </a:endParaRPr>
            </a:p>
          </p:txBody>
        </p:sp>
        <p:sp>
          <p:nvSpPr>
            <p:cNvPr id="17" name="object 17"/>
            <p:cNvSpPr txBox="1"/>
            <p:nvPr/>
          </p:nvSpPr>
          <p:spPr>
            <a:xfrm>
              <a:off x="609263" y="3139088"/>
              <a:ext cx="92710" cy="254000"/>
            </a:xfrm>
            <a:prstGeom prst="rect">
              <a:avLst/>
            </a:prstGeom>
          </p:spPr>
          <p:txBody>
            <a:bodyPr vert="horz" wrap="square" lIns="0" tIns="12700" rIns="0" bIns="0" rtlCol="0">
              <a:spAutoFit/>
            </a:bodyPr>
            <a:lstStyle/>
            <a:p>
              <a:pPr marL="12700">
                <a:lnSpc>
                  <a:spcPct val="100000"/>
                </a:lnSpc>
                <a:spcBef>
                  <a:spcPts val="100"/>
                </a:spcBef>
              </a:pPr>
              <a:r>
                <a:rPr sz="1500" dirty="0">
                  <a:latin typeface="Arial"/>
                  <a:cs typeface="Arial"/>
                </a:rPr>
                <a:t>•</a:t>
              </a:r>
              <a:endParaRPr sz="1500">
                <a:latin typeface="Arial"/>
                <a:cs typeface="Arial"/>
              </a:endParaRPr>
            </a:p>
          </p:txBody>
        </p:sp>
        <p:sp>
          <p:nvSpPr>
            <p:cNvPr id="18" name="object 18"/>
            <p:cNvSpPr txBox="1"/>
            <p:nvPr/>
          </p:nvSpPr>
          <p:spPr>
            <a:xfrm>
              <a:off x="952163" y="3139088"/>
              <a:ext cx="1176020" cy="254000"/>
            </a:xfrm>
            <a:prstGeom prst="rect">
              <a:avLst/>
            </a:prstGeom>
          </p:spPr>
          <p:txBody>
            <a:bodyPr vert="horz" wrap="square" lIns="0" tIns="12700" rIns="0" bIns="0" rtlCol="0">
              <a:spAutoFit/>
            </a:bodyPr>
            <a:lstStyle/>
            <a:p>
              <a:pPr marL="12700">
                <a:lnSpc>
                  <a:spcPct val="100000"/>
                </a:lnSpc>
                <a:spcBef>
                  <a:spcPts val="100"/>
                </a:spcBef>
              </a:pPr>
              <a:r>
                <a:rPr sz="1500" dirty="0">
                  <a:latin typeface="Arial"/>
                  <a:cs typeface="Arial"/>
                </a:rPr>
                <a:t>Lung</a:t>
              </a:r>
              <a:r>
                <a:rPr sz="1500" spc="-55" dirty="0">
                  <a:latin typeface="Arial"/>
                  <a:cs typeface="Arial"/>
                </a:rPr>
                <a:t> </a:t>
              </a:r>
              <a:r>
                <a:rPr sz="1500" dirty="0">
                  <a:latin typeface="Arial"/>
                  <a:cs typeface="Arial"/>
                </a:rPr>
                <a:t>function</a:t>
              </a:r>
              <a:endParaRPr sz="1500">
                <a:latin typeface="Arial"/>
                <a:cs typeface="Arial"/>
              </a:endParaRPr>
            </a:p>
          </p:txBody>
        </p:sp>
        <p:sp>
          <p:nvSpPr>
            <p:cNvPr id="19" name="object 19"/>
            <p:cNvSpPr txBox="1"/>
            <p:nvPr/>
          </p:nvSpPr>
          <p:spPr>
            <a:xfrm>
              <a:off x="1295063" y="3367688"/>
              <a:ext cx="2002789" cy="482600"/>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sz="1500" dirty="0">
                  <a:latin typeface="Arial"/>
                  <a:cs typeface="Arial"/>
                </a:rPr>
                <a:t>Chronic</a:t>
              </a:r>
              <a:r>
                <a:rPr sz="1500" spc="-45" dirty="0">
                  <a:latin typeface="Arial"/>
                  <a:cs typeface="Arial"/>
                </a:rPr>
                <a:t> </a:t>
              </a:r>
              <a:r>
                <a:rPr sz="1500" spc="-5" dirty="0">
                  <a:latin typeface="Arial"/>
                  <a:cs typeface="Arial"/>
                </a:rPr>
                <a:t>obstructive  </a:t>
              </a:r>
              <a:r>
                <a:rPr sz="1500" dirty="0">
                  <a:latin typeface="Arial"/>
                  <a:cs typeface="Arial"/>
                </a:rPr>
                <a:t>pulmonary</a:t>
              </a:r>
              <a:r>
                <a:rPr sz="1500" spc="-50" dirty="0">
                  <a:latin typeface="Arial"/>
                  <a:cs typeface="Arial"/>
                </a:rPr>
                <a:t> </a:t>
              </a:r>
              <a:r>
                <a:rPr sz="1500" dirty="0">
                  <a:latin typeface="Arial"/>
                  <a:cs typeface="Arial"/>
                </a:rPr>
                <a:t>disease</a:t>
              </a:r>
              <a:endParaRPr sz="1500">
                <a:latin typeface="Arial"/>
                <a:cs typeface="Arial"/>
              </a:endParaRPr>
            </a:p>
          </p:txBody>
        </p:sp>
        <p:sp>
          <p:nvSpPr>
            <p:cNvPr id="20" name="object 20"/>
            <p:cNvSpPr txBox="1"/>
            <p:nvPr/>
          </p:nvSpPr>
          <p:spPr>
            <a:xfrm>
              <a:off x="609263" y="3824888"/>
              <a:ext cx="2536190" cy="11684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dirty="0">
                  <a:latin typeface="Arial"/>
                  <a:cs typeface="Arial"/>
                </a:rPr>
                <a:t>Renal</a:t>
              </a:r>
              <a:r>
                <a:rPr sz="1500" spc="-20" dirty="0">
                  <a:latin typeface="Arial"/>
                  <a:cs typeface="Arial"/>
                </a:rPr>
                <a:t> </a:t>
              </a:r>
              <a:r>
                <a:rPr sz="1500" dirty="0">
                  <a:latin typeface="Arial"/>
                  <a:cs typeface="Arial"/>
                </a:rPr>
                <a:t>impairment</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Low bone mineral</a:t>
              </a:r>
              <a:r>
                <a:rPr sz="1500" spc="-75" dirty="0">
                  <a:latin typeface="Arial"/>
                  <a:cs typeface="Arial"/>
                </a:rPr>
                <a:t> </a:t>
              </a:r>
              <a:r>
                <a:rPr sz="1500" dirty="0">
                  <a:latin typeface="Arial"/>
                  <a:cs typeface="Arial"/>
                </a:rPr>
                <a:t>density</a:t>
              </a:r>
              <a:endParaRPr sz="1500">
                <a:latin typeface="Arial"/>
                <a:cs typeface="Arial"/>
              </a:endParaRPr>
            </a:p>
            <a:p>
              <a:pPr marL="355600" indent="-342900">
                <a:lnSpc>
                  <a:spcPct val="100000"/>
                </a:lnSpc>
                <a:buChar char="•"/>
                <a:tabLst>
                  <a:tab pos="354965" algn="l"/>
                  <a:tab pos="355600" algn="l"/>
                </a:tabLst>
              </a:pPr>
              <a:r>
                <a:rPr sz="1500" spc="-5" dirty="0">
                  <a:latin typeface="Arial"/>
                  <a:cs typeface="Arial"/>
                </a:rPr>
                <a:t>Vision</a:t>
              </a:r>
              <a:r>
                <a:rPr sz="1500" spc="-10" dirty="0">
                  <a:latin typeface="Arial"/>
                  <a:cs typeface="Arial"/>
                </a:rPr>
                <a:t> </a:t>
              </a:r>
              <a:r>
                <a:rPr sz="1500" spc="5" dirty="0">
                  <a:latin typeface="Arial"/>
                  <a:cs typeface="Arial"/>
                </a:rPr>
                <a:t>Loss</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Hearing</a:t>
              </a:r>
              <a:r>
                <a:rPr sz="1500" spc="-10" dirty="0">
                  <a:latin typeface="Arial"/>
                  <a:cs typeface="Arial"/>
                </a:rPr>
                <a:t> </a:t>
              </a:r>
              <a:r>
                <a:rPr sz="1500" spc="5" dirty="0">
                  <a:latin typeface="Arial"/>
                  <a:cs typeface="Arial"/>
                </a:rPr>
                <a:t>Loss</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Sleep</a:t>
              </a:r>
              <a:r>
                <a:rPr sz="1500" spc="-10" dirty="0">
                  <a:latin typeface="Arial"/>
                  <a:cs typeface="Arial"/>
                </a:rPr>
                <a:t> </a:t>
              </a:r>
              <a:r>
                <a:rPr sz="1500" dirty="0">
                  <a:latin typeface="Arial"/>
                  <a:cs typeface="Arial"/>
                </a:rPr>
                <a:t>disturbances</a:t>
              </a:r>
              <a:endParaRPr sz="1500">
                <a:latin typeface="Arial"/>
                <a:cs typeface="Arial"/>
              </a:endParaRPr>
            </a:p>
          </p:txBody>
        </p:sp>
      </p:grpSp>
      <p:grpSp>
        <p:nvGrpSpPr>
          <p:cNvPr id="23" name="Group 22" descr="Mental Health:&#10;Neurocognitive disorders: HAND&#10;Mental Health Conditions: PTSD, Depression &amp; Bipolar, Anxiety, Schizophrenia&#10;Substance Use: Tobacco, Alcohol, Illicit drug use">
            <a:extLst>
              <a:ext uri="{FF2B5EF4-FFF2-40B4-BE49-F238E27FC236}">
                <a16:creationId xmlns:a16="http://schemas.microsoft.com/office/drawing/2014/main" id="{8E6B8EB8-3E81-48CD-A895-F20653185EA6}"/>
              </a:ext>
            </a:extLst>
          </p:cNvPr>
          <p:cNvGrpSpPr/>
          <p:nvPr/>
        </p:nvGrpSpPr>
        <p:grpSpPr>
          <a:xfrm>
            <a:off x="4087522" y="1081688"/>
            <a:ext cx="2847975" cy="2768600"/>
            <a:chOff x="4087522" y="1081688"/>
            <a:chExt cx="2847975" cy="2768600"/>
          </a:xfrm>
        </p:grpSpPr>
        <p:sp>
          <p:nvSpPr>
            <p:cNvPr id="3" name="object 3"/>
            <p:cNvSpPr txBox="1"/>
            <p:nvPr/>
          </p:nvSpPr>
          <p:spPr>
            <a:xfrm>
              <a:off x="4087522" y="1081688"/>
              <a:ext cx="2141855" cy="482600"/>
            </a:xfrm>
            <a:prstGeom prst="rect">
              <a:avLst/>
            </a:prstGeom>
          </p:spPr>
          <p:txBody>
            <a:bodyPr vert="horz" wrap="square" lIns="0" tIns="12700" rIns="0" bIns="0" rtlCol="0">
              <a:spAutoFit/>
            </a:bodyPr>
            <a:lstStyle/>
            <a:p>
              <a:pPr marL="12700" marR="5080">
                <a:lnSpc>
                  <a:spcPct val="100000"/>
                </a:lnSpc>
                <a:spcBef>
                  <a:spcPts val="100"/>
                </a:spcBef>
              </a:pPr>
              <a:r>
                <a:rPr sz="1500" u="heavy" dirty="0">
                  <a:uFill>
                    <a:solidFill>
                      <a:srgbClr val="000000"/>
                    </a:solidFill>
                  </a:uFill>
                  <a:latin typeface="Arial"/>
                  <a:cs typeface="Arial"/>
                </a:rPr>
                <a:t>Mental Health </a:t>
              </a:r>
              <a:r>
                <a:rPr sz="1500" dirty="0">
                  <a:latin typeface="Arial"/>
                  <a:cs typeface="Arial"/>
                </a:rPr>
                <a:t> Neurocognitive</a:t>
              </a:r>
              <a:r>
                <a:rPr sz="1500" spc="-65" dirty="0">
                  <a:latin typeface="Arial"/>
                  <a:cs typeface="Arial"/>
                </a:rPr>
                <a:t> </a:t>
              </a:r>
              <a:r>
                <a:rPr sz="1500" dirty="0">
                  <a:latin typeface="Arial"/>
                  <a:cs typeface="Arial"/>
                </a:rPr>
                <a:t>disorders</a:t>
              </a:r>
              <a:endParaRPr sz="1500">
                <a:latin typeface="Arial"/>
                <a:cs typeface="Arial"/>
              </a:endParaRPr>
            </a:p>
          </p:txBody>
        </p:sp>
        <p:sp>
          <p:nvSpPr>
            <p:cNvPr id="4" name="object 4"/>
            <p:cNvSpPr txBox="1"/>
            <p:nvPr/>
          </p:nvSpPr>
          <p:spPr>
            <a:xfrm>
              <a:off x="4773322" y="1538888"/>
              <a:ext cx="906780" cy="2540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spc="-5" dirty="0">
                  <a:latin typeface="Arial"/>
                  <a:cs typeface="Arial"/>
                </a:rPr>
                <a:t>HAND</a:t>
              </a:r>
              <a:endParaRPr sz="1500">
                <a:latin typeface="Arial"/>
                <a:cs typeface="Arial"/>
              </a:endParaRPr>
            </a:p>
          </p:txBody>
        </p:sp>
        <p:sp>
          <p:nvSpPr>
            <p:cNvPr id="5" name="object 5"/>
            <p:cNvSpPr txBox="1"/>
            <p:nvPr/>
          </p:nvSpPr>
          <p:spPr>
            <a:xfrm>
              <a:off x="4087522" y="1767488"/>
              <a:ext cx="2503805" cy="2540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dirty="0">
                  <a:latin typeface="Arial"/>
                  <a:cs typeface="Arial"/>
                </a:rPr>
                <a:t>Mental Health</a:t>
              </a:r>
              <a:r>
                <a:rPr sz="1500" spc="-80" dirty="0">
                  <a:latin typeface="Arial"/>
                  <a:cs typeface="Arial"/>
                </a:rPr>
                <a:t> </a:t>
              </a:r>
              <a:r>
                <a:rPr sz="1500" dirty="0">
                  <a:latin typeface="Arial"/>
                  <a:cs typeface="Arial"/>
                </a:rPr>
                <a:t>Conditions</a:t>
              </a:r>
              <a:endParaRPr sz="1500">
                <a:latin typeface="Arial"/>
                <a:cs typeface="Arial"/>
              </a:endParaRPr>
            </a:p>
          </p:txBody>
        </p:sp>
        <p:sp>
          <p:nvSpPr>
            <p:cNvPr id="6" name="object 6"/>
            <p:cNvSpPr txBox="1"/>
            <p:nvPr/>
          </p:nvSpPr>
          <p:spPr>
            <a:xfrm>
              <a:off x="4773322" y="1996088"/>
              <a:ext cx="2162175" cy="9398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spc="-5" dirty="0">
                  <a:latin typeface="Arial"/>
                  <a:cs typeface="Arial"/>
                </a:rPr>
                <a:t>PTSD</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Depression &amp;</a:t>
              </a:r>
              <a:r>
                <a:rPr sz="1500" spc="-90" dirty="0">
                  <a:latin typeface="Arial"/>
                  <a:cs typeface="Arial"/>
                </a:rPr>
                <a:t> </a:t>
              </a:r>
              <a:r>
                <a:rPr sz="1500" dirty="0">
                  <a:latin typeface="Arial"/>
                  <a:cs typeface="Arial"/>
                </a:rPr>
                <a:t>Bipolar</a:t>
              </a:r>
              <a:endParaRPr sz="1500">
                <a:latin typeface="Arial"/>
                <a:cs typeface="Arial"/>
              </a:endParaRPr>
            </a:p>
            <a:p>
              <a:pPr marL="355600" indent="-342900">
                <a:lnSpc>
                  <a:spcPct val="100000"/>
                </a:lnSpc>
                <a:buChar char="•"/>
                <a:tabLst>
                  <a:tab pos="354965" algn="l"/>
                  <a:tab pos="355600" algn="l"/>
                </a:tabLst>
              </a:pPr>
              <a:r>
                <a:rPr sz="1500" spc="-5" dirty="0">
                  <a:latin typeface="Arial"/>
                  <a:cs typeface="Arial"/>
                </a:rPr>
                <a:t>Anxiety</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Schizophrenia</a:t>
              </a:r>
              <a:endParaRPr sz="1500">
                <a:latin typeface="Arial"/>
                <a:cs typeface="Arial"/>
              </a:endParaRPr>
            </a:p>
          </p:txBody>
        </p:sp>
        <p:sp>
          <p:nvSpPr>
            <p:cNvPr id="7" name="object 7"/>
            <p:cNvSpPr txBox="1"/>
            <p:nvPr/>
          </p:nvSpPr>
          <p:spPr>
            <a:xfrm>
              <a:off x="4087522" y="2910488"/>
              <a:ext cx="1662430" cy="2540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dirty="0">
                  <a:latin typeface="Arial"/>
                  <a:cs typeface="Arial"/>
                </a:rPr>
                <a:t>Substance</a:t>
              </a:r>
              <a:r>
                <a:rPr sz="1500" spc="-85" dirty="0">
                  <a:latin typeface="Arial"/>
                  <a:cs typeface="Arial"/>
                </a:rPr>
                <a:t> </a:t>
              </a:r>
              <a:r>
                <a:rPr sz="1500" dirty="0">
                  <a:latin typeface="Arial"/>
                  <a:cs typeface="Arial"/>
                </a:rPr>
                <a:t>Use</a:t>
              </a:r>
              <a:endParaRPr sz="1500">
                <a:latin typeface="Arial"/>
                <a:cs typeface="Arial"/>
              </a:endParaRPr>
            </a:p>
          </p:txBody>
        </p:sp>
        <p:sp>
          <p:nvSpPr>
            <p:cNvPr id="8" name="object 8"/>
            <p:cNvSpPr txBox="1"/>
            <p:nvPr/>
          </p:nvSpPr>
          <p:spPr>
            <a:xfrm>
              <a:off x="4773322" y="3139088"/>
              <a:ext cx="1536700" cy="7112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spc="-25" dirty="0">
                  <a:latin typeface="Arial"/>
                  <a:cs typeface="Arial"/>
                </a:rPr>
                <a:t>Tobacco</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Alcohol</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Illicit drug</a:t>
              </a:r>
              <a:r>
                <a:rPr sz="1500" spc="-90" dirty="0">
                  <a:latin typeface="Arial"/>
                  <a:cs typeface="Arial"/>
                </a:rPr>
                <a:t> </a:t>
              </a:r>
              <a:r>
                <a:rPr sz="1500" dirty="0">
                  <a:latin typeface="Arial"/>
                  <a:cs typeface="Arial"/>
                </a:rPr>
                <a:t>use</a:t>
              </a:r>
              <a:endParaRPr sz="1500">
                <a:latin typeface="Arial"/>
                <a:cs typeface="Arial"/>
              </a:endParaRPr>
            </a:p>
          </p:txBody>
        </p:sp>
      </p:grpSp>
      <p:grpSp>
        <p:nvGrpSpPr>
          <p:cNvPr id="25" name="Group 24" descr="Co-Infections: Tuberculosis, Viral hepatiis, Sexually transmitted infections">
            <a:extLst>
              <a:ext uri="{FF2B5EF4-FFF2-40B4-BE49-F238E27FC236}">
                <a16:creationId xmlns:a16="http://schemas.microsoft.com/office/drawing/2014/main" id="{B975105C-25DE-4762-BAA9-8A0C9A39B6FD}"/>
              </a:ext>
            </a:extLst>
          </p:cNvPr>
          <p:cNvGrpSpPr/>
          <p:nvPr/>
        </p:nvGrpSpPr>
        <p:grpSpPr>
          <a:xfrm>
            <a:off x="7443110" y="1110107"/>
            <a:ext cx="3250565" cy="1168400"/>
            <a:chOff x="7443110" y="1110107"/>
            <a:chExt cx="3250565" cy="1168400"/>
          </a:xfrm>
        </p:grpSpPr>
        <p:sp>
          <p:nvSpPr>
            <p:cNvPr id="9" name="object 9"/>
            <p:cNvSpPr txBox="1"/>
            <p:nvPr/>
          </p:nvSpPr>
          <p:spPr>
            <a:xfrm>
              <a:off x="7443110" y="1338707"/>
              <a:ext cx="2090420" cy="9398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spc="-5" dirty="0">
                  <a:latin typeface="Arial"/>
                  <a:cs typeface="Arial"/>
                </a:rPr>
                <a:t>Tuberculosis</a:t>
              </a:r>
              <a:endParaRPr sz="1500">
                <a:latin typeface="Arial"/>
                <a:cs typeface="Arial"/>
              </a:endParaRPr>
            </a:p>
            <a:p>
              <a:pPr marL="355600" indent="-342900">
                <a:lnSpc>
                  <a:spcPct val="100000"/>
                </a:lnSpc>
                <a:buChar char="•"/>
                <a:tabLst>
                  <a:tab pos="354965" algn="l"/>
                  <a:tab pos="355600" algn="l"/>
                </a:tabLst>
              </a:pPr>
              <a:r>
                <a:rPr sz="1500" spc="-5" dirty="0">
                  <a:latin typeface="Arial"/>
                  <a:cs typeface="Arial"/>
                </a:rPr>
                <a:t>Viral</a:t>
              </a:r>
              <a:r>
                <a:rPr sz="1500" spc="-20" dirty="0">
                  <a:latin typeface="Arial"/>
                  <a:cs typeface="Arial"/>
                </a:rPr>
                <a:t> </a:t>
              </a:r>
              <a:r>
                <a:rPr sz="1500" dirty="0">
                  <a:latin typeface="Arial"/>
                  <a:cs typeface="Arial"/>
                </a:rPr>
                <a:t>hepatitis</a:t>
              </a:r>
              <a:endParaRPr sz="1500">
                <a:latin typeface="Arial"/>
                <a:cs typeface="Arial"/>
              </a:endParaRPr>
            </a:p>
            <a:p>
              <a:pPr marL="355600" marR="5080" indent="-342900">
                <a:lnSpc>
                  <a:spcPct val="100000"/>
                </a:lnSpc>
                <a:buChar char="•"/>
                <a:tabLst>
                  <a:tab pos="354965" algn="l"/>
                  <a:tab pos="355600" algn="l"/>
                </a:tabLst>
              </a:pPr>
              <a:r>
                <a:rPr sz="1500" spc="-5" dirty="0">
                  <a:latin typeface="Arial"/>
                  <a:cs typeface="Arial"/>
                </a:rPr>
                <a:t>Sexually</a:t>
              </a:r>
              <a:r>
                <a:rPr sz="1500" spc="-40" dirty="0">
                  <a:latin typeface="Arial"/>
                  <a:cs typeface="Arial"/>
                </a:rPr>
                <a:t> </a:t>
              </a:r>
              <a:r>
                <a:rPr sz="1500" dirty="0">
                  <a:latin typeface="Arial"/>
                  <a:cs typeface="Arial"/>
                </a:rPr>
                <a:t>transmitted  infections</a:t>
              </a:r>
              <a:endParaRPr sz="1500">
                <a:latin typeface="Arial"/>
                <a:cs typeface="Arial"/>
              </a:endParaRPr>
            </a:p>
          </p:txBody>
        </p:sp>
        <p:sp>
          <p:nvSpPr>
            <p:cNvPr id="10" name="object 10"/>
            <p:cNvSpPr txBox="1"/>
            <p:nvPr/>
          </p:nvSpPr>
          <p:spPr>
            <a:xfrm>
              <a:off x="7443110" y="1110107"/>
              <a:ext cx="3250565" cy="243656"/>
            </a:xfrm>
            <a:prstGeom prst="rect">
              <a:avLst/>
            </a:prstGeom>
          </p:spPr>
          <p:txBody>
            <a:bodyPr vert="horz" wrap="square" lIns="0" tIns="12700" rIns="0" bIns="0" rtlCol="0">
              <a:spAutoFit/>
            </a:bodyPr>
            <a:lstStyle/>
            <a:p>
              <a:pPr marL="12700">
                <a:lnSpc>
                  <a:spcPct val="100000"/>
                </a:lnSpc>
                <a:spcBef>
                  <a:spcPts val="100"/>
                </a:spcBef>
                <a:tabLst>
                  <a:tab pos="2272665" algn="l"/>
                </a:tabLst>
              </a:pPr>
              <a:r>
                <a:rPr sz="1500" u="heavy" dirty="0">
                  <a:uFill>
                    <a:solidFill>
                      <a:srgbClr val="000000"/>
                    </a:solidFill>
                  </a:uFill>
                  <a:latin typeface="Arial"/>
                  <a:cs typeface="Arial"/>
                </a:rPr>
                <a:t>Co-Infections</a:t>
              </a:r>
              <a:endParaRPr sz="1500" dirty="0">
                <a:latin typeface="Arial"/>
                <a:cs typeface="Arial"/>
              </a:endParaRPr>
            </a:p>
          </p:txBody>
        </p:sp>
      </p:grpSp>
      <p:grpSp>
        <p:nvGrpSpPr>
          <p:cNvPr id="26" name="Group 25" descr="Syndromes: Frailty, decreased mobility, falls, polypharmacy">
            <a:extLst>
              <a:ext uri="{FF2B5EF4-FFF2-40B4-BE49-F238E27FC236}">
                <a16:creationId xmlns:a16="http://schemas.microsoft.com/office/drawing/2014/main" id="{5686B01B-1046-42A2-B563-28E1D21EFD7A}"/>
              </a:ext>
            </a:extLst>
          </p:cNvPr>
          <p:cNvGrpSpPr/>
          <p:nvPr/>
        </p:nvGrpSpPr>
        <p:grpSpPr>
          <a:xfrm>
            <a:off x="9703358" y="1117600"/>
            <a:ext cx="3250642" cy="1160907"/>
            <a:chOff x="9703358" y="1117600"/>
            <a:chExt cx="3250642" cy="1160907"/>
          </a:xfrm>
        </p:grpSpPr>
        <p:sp>
          <p:nvSpPr>
            <p:cNvPr id="11" name="object 11"/>
            <p:cNvSpPr txBox="1"/>
            <p:nvPr/>
          </p:nvSpPr>
          <p:spPr>
            <a:xfrm>
              <a:off x="9703358" y="1338707"/>
              <a:ext cx="1993900" cy="93980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500" dirty="0">
                  <a:latin typeface="Arial"/>
                  <a:cs typeface="Arial"/>
                </a:rPr>
                <a:t>Frailty</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Decreased</a:t>
              </a:r>
              <a:r>
                <a:rPr sz="1500" spc="-75" dirty="0">
                  <a:latin typeface="Arial"/>
                  <a:cs typeface="Arial"/>
                </a:rPr>
                <a:t> </a:t>
              </a:r>
              <a:r>
                <a:rPr sz="1500" dirty="0">
                  <a:latin typeface="Arial"/>
                  <a:cs typeface="Arial"/>
                </a:rPr>
                <a:t>mobility</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Falls</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Polypharmacy</a:t>
              </a:r>
              <a:endParaRPr sz="1500">
                <a:latin typeface="Arial"/>
                <a:cs typeface="Arial"/>
              </a:endParaRPr>
            </a:p>
          </p:txBody>
        </p:sp>
        <p:sp>
          <p:nvSpPr>
            <p:cNvPr id="24" name="object 10">
              <a:extLst>
                <a:ext uri="{FF2B5EF4-FFF2-40B4-BE49-F238E27FC236}">
                  <a16:creationId xmlns:a16="http://schemas.microsoft.com/office/drawing/2014/main" id="{AF3843AB-4130-43CA-A07C-8E1761B4FED4}"/>
                </a:ext>
              </a:extLst>
            </p:cNvPr>
            <p:cNvSpPr txBox="1"/>
            <p:nvPr/>
          </p:nvSpPr>
          <p:spPr>
            <a:xfrm>
              <a:off x="9703435" y="1117600"/>
              <a:ext cx="3250565" cy="243656"/>
            </a:xfrm>
            <a:prstGeom prst="rect">
              <a:avLst/>
            </a:prstGeom>
          </p:spPr>
          <p:txBody>
            <a:bodyPr vert="horz" wrap="square" lIns="0" tIns="12700" rIns="0" bIns="0" rtlCol="0">
              <a:spAutoFit/>
            </a:bodyPr>
            <a:lstStyle/>
            <a:p>
              <a:pPr marL="12700">
                <a:lnSpc>
                  <a:spcPct val="100000"/>
                </a:lnSpc>
                <a:spcBef>
                  <a:spcPts val="100"/>
                </a:spcBef>
                <a:tabLst>
                  <a:tab pos="2272665" algn="l"/>
                </a:tabLst>
              </a:pPr>
              <a:r>
                <a:rPr sz="1500" u="heavy" spc="-5" dirty="0">
                  <a:uFill>
                    <a:solidFill>
                      <a:srgbClr val="000000"/>
                    </a:solidFill>
                  </a:uFill>
                  <a:latin typeface="Arial"/>
                  <a:cs typeface="Arial"/>
                </a:rPr>
                <a:t>Syndromes</a:t>
              </a:r>
              <a:endParaRPr sz="1500" dirty="0">
                <a:latin typeface="Arial"/>
                <a:cs typeface="Arial"/>
              </a:endParaRPr>
            </a:p>
          </p:txBody>
        </p:sp>
      </p:grpSp>
      <p:sp>
        <p:nvSpPr>
          <p:cNvPr id="21" name="object 21"/>
          <p:cNvSpPr txBox="1"/>
          <p:nvPr/>
        </p:nvSpPr>
        <p:spPr>
          <a:xfrm>
            <a:off x="321704" y="5990166"/>
            <a:ext cx="10902315" cy="208279"/>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Calibri"/>
                <a:cs typeface="Calibri"/>
              </a:rPr>
              <a:t>Source: </a:t>
            </a:r>
            <a:r>
              <a:rPr sz="1200" i="1" spc="-10" dirty="0">
                <a:latin typeface="Calibri"/>
                <a:cs typeface="Calibri"/>
              </a:rPr>
              <a:t>WHO. </a:t>
            </a:r>
            <a:r>
              <a:rPr sz="1200" i="1" spc="-30" dirty="0">
                <a:latin typeface="Calibri"/>
                <a:cs typeface="Calibri"/>
              </a:rPr>
              <a:t>DALY </a:t>
            </a:r>
            <a:r>
              <a:rPr sz="1200" i="1" spc="-5" dirty="0">
                <a:latin typeface="Calibri"/>
                <a:cs typeface="Calibri"/>
              </a:rPr>
              <a:t>estimates, </a:t>
            </a:r>
            <a:r>
              <a:rPr sz="1200" i="1" dirty="0">
                <a:latin typeface="Calibri"/>
                <a:cs typeface="Calibri"/>
              </a:rPr>
              <a:t>2000-2016. </a:t>
            </a:r>
            <a:r>
              <a:rPr sz="1200" i="1" spc="-5" dirty="0">
                <a:latin typeface="Calibri"/>
                <a:cs typeface="Calibri"/>
              </a:rPr>
              <a:t>Global summary estimates. Download available at</a:t>
            </a:r>
            <a:r>
              <a:rPr sz="1200" i="1" spc="35" dirty="0">
                <a:latin typeface="Calibri"/>
                <a:cs typeface="Calibri"/>
              </a:rPr>
              <a:t> </a:t>
            </a:r>
            <a:r>
              <a:rPr sz="1200" i="1" u="sng" spc="-10" dirty="0">
                <a:solidFill>
                  <a:srgbClr val="0562C1"/>
                </a:solidFill>
                <a:uFill>
                  <a:solidFill>
                    <a:srgbClr val="0562C1"/>
                  </a:solidFill>
                </a:uFill>
                <a:latin typeface="Calibri"/>
                <a:cs typeface="Calibri"/>
                <a:hlinkClick r:id="rId2"/>
              </a:rPr>
              <a:t>https://www.who.int/healthinfo/global_burden_disease/estimates/en/index1.html</a:t>
            </a:r>
            <a:endParaRPr sz="12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08259" y="319426"/>
            <a:ext cx="1672589" cy="696595"/>
          </a:xfrm>
          <a:prstGeom prst="rect">
            <a:avLst/>
          </a:prstGeom>
        </p:spPr>
        <p:txBody>
          <a:bodyPr vert="horz" wrap="square" lIns="0" tIns="12700" rIns="0" bIns="0" rtlCol="0">
            <a:spAutoFit/>
          </a:bodyPr>
          <a:lstStyle/>
          <a:p>
            <a:pPr marL="12700">
              <a:lnSpc>
                <a:spcPct val="100000"/>
              </a:lnSpc>
              <a:spcBef>
                <a:spcPts val="100"/>
              </a:spcBef>
            </a:pPr>
            <a:r>
              <a:rPr spc="-5" dirty="0"/>
              <a:t>F</a:t>
            </a:r>
            <a:r>
              <a:rPr dirty="0"/>
              <a:t>r</a:t>
            </a:r>
            <a:r>
              <a:rPr spc="5" dirty="0"/>
              <a:t>a</a:t>
            </a:r>
            <a:r>
              <a:rPr dirty="0"/>
              <a:t>il</a:t>
            </a:r>
            <a:r>
              <a:rPr spc="-5" dirty="0"/>
              <a:t>t</a:t>
            </a:r>
            <a:r>
              <a:rPr dirty="0"/>
              <a:t>y</a:t>
            </a:r>
          </a:p>
        </p:txBody>
      </p:sp>
      <p:sp>
        <p:nvSpPr>
          <p:cNvPr id="4" name="object 4"/>
          <p:cNvSpPr txBox="1"/>
          <p:nvPr/>
        </p:nvSpPr>
        <p:spPr>
          <a:xfrm>
            <a:off x="818457" y="1180108"/>
            <a:ext cx="10064750" cy="4181475"/>
          </a:xfrm>
          <a:prstGeom prst="rect">
            <a:avLst/>
          </a:prstGeom>
        </p:spPr>
        <p:txBody>
          <a:bodyPr vert="horz" wrap="square" lIns="0" tIns="107314" rIns="0" bIns="0" rtlCol="0">
            <a:spAutoFit/>
          </a:bodyPr>
          <a:lstStyle/>
          <a:p>
            <a:pPr marL="156845" marR="5080" indent="635" algn="ctr">
              <a:lnSpc>
                <a:spcPts val="3070"/>
              </a:lnSpc>
              <a:spcBef>
                <a:spcPts val="844"/>
              </a:spcBef>
            </a:pPr>
            <a:r>
              <a:rPr sz="3200" b="1" spc="-5" dirty="0">
                <a:latin typeface="Arial"/>
                <a:cs typeface="Arial"/>
              </a:rPr>
              <a:t>“Clinically recognizable </a:t>
            </a:r>
            <a:r>
              <a:rPr sz="3200" spc="-5" dirty="0">
                <a:latin typeface="Arial"/>
                <a:cs typeface="Arial"/>
              </a:rPr>
              <a:t>state of increased  </a:t>
            </a:r>
            <a:r>
              <a:rPr sz="3200" b="1" spc="-5" dirty="0">
                <a:latin typeface="Arial"/>
                <a:cs typeface="Arial"/>
              </a:rPr>
              <a:t>vulnerability </a:t>
            </a:r>
            <a:r>
              <a:rPr sz="3200" spc="-5" dirty="0">
                <a:latin typeface="Arial"/>
                <a:cs typeface="Arial"/>
              </a:rPr>
              <a:t>resulting from </a:t>
            </a:r>
            <a:r>
              <a:rPr sz="3200" b="1" spc="-5" dirty="0">
                <a:latin typeface="Arial"/>
                <a:cs typeface="Arial"/>
              </a:rPr>
              <a:t>aging-associated</a:t>
            </a:r>
            <a:r>
              <a:rPr sz="3200" b="1" spc="-130" dirty="0">
                <a:latin typeface="Arial"/>
                <a:cs typeface="Arial"/>
              </a:rPr>
              <a:t> </a:t>
            </a:r>
            <a:r>
              <a:rPr sz="3200" b="1" spc="-5" dirty="0">
                <a:latin typeface="Arial"/>
                <a:cs typeface="Arial"/>
              </a:rPr>
              <a:t>decline  </a:t>
            </a:r>
            <a:r>
              <a:rPr sz="3200" spc="-5" dirty="0">
                <a:latin typeface="Arial"/>
                <a:cs typeface="Arial"/>
              </a:rPr>
              <a:t>in </a:t>
            </a:r>
            <a:r>
              <a:rPr sz="3200" dirty="0">
                <a:latin typeface="Arial"/>
                <a:cs typeface="Arial"/>
              </a:rPr>
              <a:t>reserve </a:t>
            </a:r>
            <a:r>
              <a:rPr sz="3200" spc="-5" dirty="0">
                <a:latin typeface="Arial"/>
                <a:cs typeface="Arial"/>
              </a:rPr>
              <a:t>and function </a:t>
            </a:r>
            <a:r>
              <a:rPr sz="3200" dirty="0">
                <a:latin typeface="Arial"/>
                <a:cs typeface="Arial"/>
              </a:rPr>
              <a:t>across </a:t>
            </a:r>
            <a:r>
              <a:rPr sz="3200" b="1" spc="-5" dirty="0">
                <a:latin typeface="Arial"/>
                <a:cs typeface="Arial"/>
              </a:rPr>
              <a:t>multiple physiologic  systems </a:t>
            </a:r>
            <a:r>
              <a:rPr sz="3200" dirty="0">
                <a:latin typeface="Arial"/>
                <a:cs typeface="Arial"/>
              </a:rPr>
              <a:t>such </a:t>
            </a:r>
            <a:r>
              <a:rPr sz="3200" spc="-5" dirty="0">
                <a:latin typeface="Arial"/>
                <a:cs typeface="Arial"/>
              </a:rPr>
              <a:t>that the ability to cope with everyday </a:t>
            </a:r>
            <a:r>
              <a:rPr sz="3200" spc="-10" dirty="0">
                <a:latin typeface="Arial"/>
                <a:cs typeface="Arial"/>
              </a:rPr>
              <a:t>or  </a:t>
            </a:r>
            <a:r>
              <a:rPr sz="3200" spc="-5" dirty="0">
                <a:latin typeface="Arial"/>
                <a:cs typeface="Arial"/>
              </a:rPr>
              <a:t>acute </a:t>
            </a:r>
            <a:r>
              <a:rPr sz="3200" dirty="0">
                <a:latin typeface="Arial"/>
                <a:cs typeface="Arial"/>
              </a:rPr>
              <a:t>stressors </a:t>
            </a:r>
            <a:r>
              <a:rPr sz="3200" spc="-5" dirty="0">
                <a:latin typeface="Arial"/>
                <a:cs typeface="Arial"/>
              </a:rPr>
              <a:t>is</a:t>
            </a:r>
            <a:r>
              <a:rPr sz="3200" spc="-65" dirty="0">
                <a:latin typeface="Arial"/>
                <a:cs typeface="Arial"/>
              </a:rPr>
              <a:t> </a:t>
            </a:r>
            <a:r>
              <a:rPr sz="3200" b="1" spc="-5" dirty="0">
                <a:latin typeface="Arial"/>
                <a:cs typeface="Arial"/>
              </a:rPr>
              <a:t>comprised</a:t>
            </a:r>
            <a:r>
              <a:rPr sz="3200" spc="-5" dirty="0">
                <a:latin typeface="Arial"/>
                <a:cs typeface="Arial"/>
              </a:rPr>
              <a:t>.”</a:t>
            </a:r>
            <a:endParaRPr sz="3200">
              <a:latin typeface="Arial"/>
              <a:cs typeface="Arial"/>
            </a:endParaRPr>
          </a:p>
          <a:p>
            <a:pPr>
              <a:lnSpc>
                <a:spcPct val="100000"/>
              </a:lnSpc>
              <a:spcBef>
                <a:spcPts val="45"/>
              </a:spcBef>
            </a:pPr>
            <a:endParaRPr sz="4400">
              <a:latin typeface="Times New Roman"/>
              <a:cs typeface="Times New Roman"/>
            </a:endParaRPr>
          </a:p>
          <a:p>
            <a:pPr marL="12700">
              <a:lnSpc>
                <a:spcPct val="100000"/>
              </a:lnSpc>
              <a:spcBef>
                <a:spcPts val="5"/>
              </a:spcBef>
            </a:pPr>
            <a:r>
              <a:rPr sz="2400" spc="-5" dirty="0">
                <a:latin typeface="Arial"/>
                <a:cs typeface="Arial"/>
              </a:rPr>
              <a:t>Measurement</a:t>
            </a:r>
            <a:r>
              <a:rPr sz="2400" dirty="0">
                <a:latin typeface="Arial"/>
                <a:cs typeface="Arial"/>
              </a:rPr>
              <a:t> </a:t>
            </a:r>
            <a:r>
              <a:rPr sz="2400" spc="-5" dirty="0">
                <a:latin typeface="Arial"/>
                <a:cs typeface="Arial"/>
              </a:rPr>
              <a:t>tools</a:t>
            </a:r>
            <a:endParaRPr sz="2400">
              <a:latin typeface="Arial"/>
              <a:cs typeface="Arial"/>
            </a:endParaRPr>
          </a:p>
          <a:p>
            <a:pPr marL="469900" indent="-457200">
              <a:lnSpc>
                <a:spcPct val="100000"/>
              </a:lnSpc>
              <a:buChar char="•"/>
              <a:tabLst>
                <a:tab pos="469265" algn="l"/>
                <a:tab pos="469900" algn="l"/>
              </a:tabLst>
            </a:pPr>
            <a:r>
              <a:rPr sz="2400" spc="-5" dirty="0">
                <a:latin typeface="Arial"/>
                <a:cs typeface="Arial"/>
              </a:rPr>
              <a:t>Fried Frailty</a:t>
            </a:r>
            <a:r>
              <a:rPr sz="2400" spc="5" dirty="0">
                <a:latin typeface="Arial"/>
                <a:cs typeface="Arial"/>
              </a:rPr>
              <a:t> </a:t>
            </a:r>
            <a:r>
              <a:rPr sz="2400" spc="-10" dirty="0">
                <a:latin typeface="Arial"/>
                <a:cs typeface="Arial"/>
              </a:rPr>
              <a:t>Criteria</a:t>
            </a:r>
            <a:endParaRPr sz="2400">
              <a:latin typeface="Arial"/>
              <a:cs typeface="Arial"/>
            </a:endParaRPr>
          </a:p>
          <a:p>
            <a:pPr marL="469900" indent="-457200">
              <a:lnSpc>
                <a:spcPct val="100000"/>
              </a:lnSpc>
              <a:buChar char="•"/>
              <a:tabLst>
                <a:tab pos="469265" algn="l"/>
                <a:tab pos="469900" algn="l"/>
              </a:tabLst>
            </a:pPr>
            <a:r>
              <a:rPr sz="2400" spc="-5" dirty="0">
                <a:latin typeface="Arial"/>
                <a:cs typeface="Arial"/>
              </a:rPr>
              <a:t>Frailty</a:t>
            </a:r>
            <a:r>
              <a:rPr sz="2400" spc="-70" dirty="0">
                <a:latin typeface="Arial"/>
                <a:cs typeface="Arial"/>
              </a:rPr>
              <a:t> </a:t>
            </a:r>
            <a:r>
              <a:rPr sz="2400" spc="-5" dirty="0">
                <a:latin typeface="Arial"/>
                <a:cs typeface="Arial"/>
              </a:rPr>
              <a:t>Index</a:t>
            </a:r>
            <a:endParaRPr sz="2400">
              <a:latin typeface="Arial"/>
              <a:cs typeface="Arial"/>
            </a:endParaRPr>
          </a:p>
          <a:p>
            <a:pPr marL="469900" indent="-457200">
              <a:lnSpc>
                <a:spcPct val="100000"/>
              </a:lnSpc>
              <a:buChar char="•"/>
              <a:tabLst>
                <a:tab pos="469265" algn="l"/>
                <a:tab pos="469900" algn="l"/>
              </a:tabLst>
            </a:pPr>
            <a:r>
              <a:rPr sz="2400" spc="-50" dirty="0">
                <a:latin typeface="Arial"/>
                <a:cs typeface="Arial"/>
              </a:rPr>
              <a:t>VACS</a:t>
            </a:r>
            <a:r>
              <a:rPr sz="2400" spc="-70" dirty="0">
                <a:latin typeface="Arial"/>
                <a:cs typeface="Arial"/>
              </a:rPr>
              <a:t> </a:t>
            </a:r>
            <a:r>
              <a:rPr sz="2400" spc="-5" dirty="0">
                <a:latin typeface="Arial"/>
                <a:cs typeface="Arial"/>
              </a:rPr>
              <a:t>Index</a:t>
            </a:r>
            <a:endParaRPr sz="2400">
              <a:latin typeface="Arial"/>
              <a:cs typeface="Arial"/>
            </a:endParaRPr>
          </a:p>
        </p:txBody>
      </p:sp>
      <p:sp>
        <p:nvSpPr>
          <p:cNvPr id="5" name="object 5"/>
          <p:cNvSpPr txBox="1"/>
          <p:nvPr/>
        </p:nvSpPr>
        <p:spPr>
          <a:xfrm>
            <a:off x="599627" y="5981160"/>
            <a:ext cx="10687685" cy="391160"/>
          </a:xfrm>
          <a:prstGeom prst="rect">
            <a:avLst/>
          </a:prstGeom>
        </p:spPr>
        <p:txBody>
          <a:bodyPr vert="horz" wrap="square" lIns="0" tIns="12700" rIns="0" bIns="0" rtlCol="0">
            <a:spAutoFit/>
          </a:bodyPr>
          <a:lstStyle/>
          <a:p>
            <a:pPr marL="12700" marR="5080">
              <a:lnSpc>
                <a:spcPct val="100000"/>
              </a:lnSpc>
              <a:spcBef>
                <a:spcPts val="100"/>
              </a:spcBef>
            </a:pPr>
            <a:r>
              <a:rPr sz="1200" i="1" spc="-10" dirty="0">
                <a:latin typeface="Calibri"/>
                <a:cs typeface="Calibri"/>
              </a:rPr>
              <a:t>Xue, </a:t>
            </a:r>
            <a:r>
              <a:rPr sz="1200" i="1" spc="-5" dirty="0">
                <a:latin typeface="Calibri"/>
                <a:cs typeface="Calibri"/>
              </a:rPr>
              <a:t>QL. Clin Geriatr </a:t>
            </a:r>
            <a:r>
              <a:rPr sz="1200" i="1" dirty="0">
                <a:latin typeface="Calibri"/>
                <a:cs typeface="Calibri"/>
              </a:rPr>
              <a:t>Med 2011. </a:t>
            </a:r>
            <a:r>
              <a:rPr sz="1200" i="1" spc="-5" dirty="0">
                <a:latin typeface="Calibri"/>
                <a:cs typeface="Calibri"/>
              </a:rPr>
              <a:t>Fried </a:t>
            </a:r>
            <a:r>
              <a:rPr sz="1200" i="1" spc="-45" dirty="0">
                <a:latin typeface="Calibri"/>
                <a:cs typeface="Calibri"/>
              </a:rPr>
              <a:t>LP, </a:t>
            </a:r>
            <a:r>
              <a:rPr sz="1200" i="1" spc="-5" dirty="0">
                <a:latin typeface="Calibri"/>
                <a:cs typeface="Calibri"/>
              </a:rPr>
              <a:t>et al. </a:t>
            </a:r>
            <a:r>
              <a:rPr sz="1200" i="1" dirty="0">
                <a:latin typeface="Calibri"/>
                <a:cs typeface="Calibri"/>
              </a:rPr>
              <a:t>J </a:t>
            </a:r>
            <a:r>
              <a:rPr sz="1200" i="1" spc="-10" dirty="0">
                <a:latin typeface="Calibri"/>
                <a:cs typeface="Calibri"/>
              </a:rPr>
              <a:t>Gerontol </a:t>
            </a:r>
            <a:r>
              <a:rPr sz="1200" i="1" dirty="0">
                <a:latin typeface="Calibri"/>
                <a:cs typeface="Calibri"/>
              </a:rPr>
              <a:t>A </a:t>
            </a:r>
            <a:r>
              <a:rPr sz="1200" i="1" spc="-5" dirty="0">
                <a:latin typeface="Calibri"/>
                <a:cs typeface="Calibri"/>
              </a:rPr>
              <a:t>Biol Sci </a:t>
            </a:r>
            <a:r>
              <a:rPr sz="1200" i="1" dirty="0">
                <a:latin typeface="Calibri"/>
                <a:cs typeface="Calibri"/>
              </a:rPr>
              <a:t>Med </a:t>
            </a:r>
            <a:r>
              <a:rPr sz="1200" i="1" spc="-5" dirty="0">
                <a:latin typeface="Calibri"/>
                <a:cs typeface="Calibri"/>
              </a:rPr>
              <a:t>Sci, </a:t>
            </a:r>
            <a:r>
              <a:rPr sz="1200" i="1" dirty="0">
                <a:latin typeface="Calibri"/>
                <a:cs typeface="Calibri"/>
              </a:rPr>
              <a:t>2001. Mitnitski, </a:t>
            </a:r>
            <a:r>
              <a:rPr sz="1200" i="1" spc="-5" dirty="0">
                <a:latin typeface="Calibri"/>
                <a:cs typeface="Calibri"/>
              </a:rPr>
              <a:t>et al. The Scientific </a:t>
            </a:r>
            <a:r>
              <a:rPr sz="1200" i="1" spc="-15" dirty="0">
                <a:latin typeface="Calibri"/>
                <a:cs typeface="Calibri"/>
              </a:rPr>
              <a:t>World, </a:t>
            </a:r>
            <a:r>
              <a:rPr sz="1200" i="1" dirty="0">
                <a:latin typeface="Calibri"/>
                <a:cs typeface="Calibri"/>
              </a:rPr>
              <a:t>2001. </a:t>
            </a:r>
            <a:r>
              <a:rPr sz="1200" i="1" spc="-5" dirty="0">
                <a:latin typeface="Calibri"/>
                <a:cs typeface="Calibri"/>
              </a:rPr>
              <a:t>Escota G, et al. </a:t>
            </a:r>
            <a:r>
              <a:rPr sz="1200" i="1" dirty="0">
                <a:latin typeface="Calibri"/>
                <a:cs typeface="Calibri"/>
              </a:rPr>
              <a:t>AIDS </a:t>
            </a:r>
            <a:r>
              <a:rPr sz="1200" i="1" spc="-10" dirty="0">
                <a:latin typeface="Calibri"/>
                <a:cs typeface="Calibri"/>
              </a:rPr>
              <a:t>Res </a:t>
            </a:r>
            <a:r>
              <a:rPr sz="1200" i="1" spc="-5" dirty="0">
                <a:latin typeface="Calibri"/>
                <a:cs typeface="Calibri"/>
              </a:rPr>
              <a:t>Hum Retroviruses </a:t>
            </a:r>
            <a:r>
              <a:rPr sz="1200" i="1" dirty="0">
                <a:latin typeface="Calibri"/>
                <a:cs typeface="Calibri"/>
              </a:rPr>
              <a:t>2016.  </a:t>
            </a:r>
            <a:r>
              <a:rPr sz="1200" i="1" spc="-15" dirty="0">
                <a:latin typeface="Calibri"/>
                <a:cs typeface="Calibri"/>
              </a:rPr>
              <a:t>Akgun </a:t>
            </a:r>
            <a:r>
              <a:rPr sz="1200" i="1" dirty="0">
                <a:latin typeface="Calibri"/>
                <a:cs typeface="Calibri"/>
              </a:rPr>
              <a:t>KM, </a:t>
            </a:r>
            <a:r>
              <a:rPr sz="1200" i="1" spc="-5" dirty="0">
                <a:latin typeface="Calibri"/>
                <a:cs typeface="Calibri"/>
              </a:rPr>
              <a:t>et al. JAIDS</a:t>
            </a:r>
            <a:r>
              <a:rPr sz="1200" i="1" spc="30" dirty="0">
                <a:latin typeface="Calibri"/>
                <a:cs typeface="Calibri"/>
              </a:rPr>
              <a:t> </a:t>
            </a:r>
            <a:r>
              <a:rPr sz="1200" i="1" dirty="0">
                <a:latin typeface="Calibri"/>
                <a:cs typeface="Calibri"/>
              </a:rPr>
              <a:t>2014.</a:t>
            </a:r>
            <a:endParaRPr sz="1200">
              <a:latin typeface="Calibri"/>
              <a:cs typeface="Calibri"/>
            </a:endParaRPr>
          </a:p>
        </p:txBody>
      </p:sp>
      <p:grpSp>
        <p:nvGrpSpPr>
          <p:cNvPr id="9" name="Group 8" descr="copyright 2018, Johns Hopkins University. All rights reserved">
            <a:extLst>
              <a:ext uri="{FF2B5EF4-FFF2-40B4-BE49-F238E27FC236}">
                <a16:creationId xmlns:a16="http://schemas.microsoft.com/office/drawing/2014/main" id="{95BB49BC-995A-4AEA-B899-EFA40661DC2F}"/>
              </a:ext>
            </a:extLst>
          </p:cNvPr>
          <p:cNvGrpSpPr/>
          <p:nvPr/>
        </p:nvGrpSpPr>
        <p:grpSpPr>
          <a:xfrm>
            <a:off x="0" y="6434328"/>
            <a:ext cx="12191999" cy="423672"/>
            <a:chOff x="0" y="6434328"/>
            <a:chExt cx="12191999" cy="423672"/>
          </a:xfrm>
        </p:grpSpPr>
        <p:sp>
          <p:nvSpPr>
            <p:cNvPr id="2" name="object 2"/>
            <p:cNvSpPr/>
            <p:nvPr/>
          </p:nvSpPr>
          <p:spPr>
            <a:xfrm>
              <a:off x="0" y="6434328"/>
              <a:ext cx="12191999" cy="423672"/>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4315946" y="6606719"/>
              <a:ext cx="2908300" cy="160020"/>
            </a:xfrm>
            <a:prstGeom prst="rect">
              <a:avLst/>
            </a:prstGeom>
          </p:spPr>
          <p:txBody>
            <a:bodyPr vert="horz" wrap="square" lIns="0" tIns="0" rIns="0" bIns="0" rtlCol="0">
              <a:spAutoFit/>
            </a:bodyPr>
            <a:lstStyle/>
            <a:p>
              <a:pPr marL="12700">
                <a:lnSpc>
                  <a:spcPts val="1100"/>
                </a:lnSpc>
              </a:pPr>
              <a:r>
                <a:rPr sz="1050" dirty="0">
                  <a:solidFill>
                    <a:srgbClr val="FFFFFF"/>
                  </a:solidFill>
                  <a:latin typeface="Calibri"/>
                  <a:cs typeface="Calibri"/>
                </a:rPr>
                <a:t>@2019, </a:t>
              </a:r>
              <a:r>
                <a:rPr sz="1050" spc="-5" dirty="0">
                  <a:solidFill>
                    <a:srgbClr val="FFFFFF"/>
                  </a:solidFill>
                  <a:latin typeface="Calibri"/>
                  <a:cs typeface="Calibri"/>
                </a:rPr>
                <a:t>Johns Hopkins University. </a:t>
              </a:r>
              <a:r>
                <a:rPr sz="1050" dirty="0">
                  <a:solidFill>
                    <a:srgbClr val="FFFFFF"/>
                  </a:solidFill>
                  <a:latin typeface="Calibri"/>
                  <a:cs typeface="Calibri"/>
                </a:rPr>
                <a:t>All </a:t>
              </a:r>
              <a:r>
                <a:rPr sz="1050" spc="-5" dirty="0">
                  <a:solidFill>
                    <a:srgbClr val="FFFFFF"/>
                  </a:solidFill>
                  <a:latin typeface="Calibri"/>
                  <a:cs typeface="Calibri"/>
                </a:rPr>
                <a:t>rights</a:t>
              </a:r>
              <a:r>
                <a:rPr sz="1050" spc="-65" dirty="0">
                  <a:solidFill>
                    <a:srgbClr val="FFFFFF"/>
                  </a:solidFill>
                  <a:latin typeface="Calibri"/>
                  <a:cs typeface="Calibri"/>
                </a:rPr>
                <a:t> </a:t>
              </a:r>
              <a:r>
                <a:rPr sz="1050" dirty="0">
                  <a:solidFill>
                    <a:srgbClr val="FFFFFF"/>
                  </a:solidFill>
                  <a:latin typeface="Calibri"/>
                  <a:cs typeface="Calibri"/>
                </a:rPr>
                <a:t>reserved.</a:t>
              </a:r>
              <a:endParaRPr sz="1050">
                <a:latin typeface="Calibri"/>
                <a:cs typeface="Calibri"/>
              </a:endParaRPr>
            </a:p>
          </p:txBody>
        </p:sp>
        <p:sp>
          <p:nvSpPr>
            <p:cNvPr id="6" name="object 6"/>
            <p:cNvSpPr/>
            <p:nvPr/>
          </p:nvSpPr>
          <p:spPr>
            <a:xfrm>
              <a:off x="3083051" y="6548628"/>
              <a:ext cx="5374005" cy="254635"/>
            </a:xfrm>
            <a:custGeom>
              <a:avLst/>
              <a:gdLst/>
              <a:ahLst/>
              <a:cxnLst/>
              <a:rect l="l" t="t" r="r" b="b"/>
              <a:pathLst>
                <a:path w="5374005" h="254634">
                  <a:moveTo>
                    <a:pt x="0" y="0"/>
                  </a:moveTo>
                  <a:lnTo>
                    <a:pt x="5373624" y="0"/>
                  </a:lnTo>
                  <a:lnTo>
                    <a:pt x="5373624" y="254508"/>
                  </a:lnTo>
                  <a:lnTo>
                    <a:pt x="0" y="254508"/>
                  </a:lnTo>
                  <a:lnTo>
                    <a:pt x="0" y="0"/>
                  </a:lnTo>
                  <a:close/>
                </a:path>
              </a:pathLst>
            </a:custGeom>
            <a:solidFill>
              <a:srgbClr val="13477E"/>
            </a:solidFill>
          </p:spPr>
          <p:txBody>
            <a:bodyPr wrap="square" lIns="0" tIns="0" rIns="0" bIns="0" rtlCol="0"/>
            <a:lstStyle/>
            <a:p>
              <a:endParaRPr/>
            </a:p>
          </p:txBody>
        </p:sp>
        <p:sp>
          <p:nvSpPr>
            <p:cNvPr id="7" name="object 7"/>
            <p:cNvSpPr txBox="1"/>
            <p:nvPr/>
          </p:nvSpPr>
          <p:spPr>
            <a:xfrm>
              <a:off x="4706519" y="6621818"/>
              <a:ext cx="2809240" cy="133350"/>
            </a:xfrm>
            <a:prstGeom prst="rect">
              <a:avLst/>
            </a:prstGeom>
          </p:spPr>
          <p:txBody>
            <a:bodyPr vert="horz" wrap="square" lIns="0" tIns="0" rIns="0" bIns="0" rtlCol="0">
              <a:spAutoFit/>
            </a:bodyPr>
            <a:lstStyle/>
            <a:p>
              <a:pPr>
                <a:lnSpc>
                  <a:spcPts val="1025"/>
                </a:lnSpc>
              </a:pPr>
              <a:r>
                <a:rPr sz="900" spc="10" dirty="0">
                  <a:solidFill>
                    <a:srgbClr val="FFFFFF"/>
                  </a:solidFill>
                  <a:latin typeface="Arial"/>
                  <a:cs typeface="Arial"/>
                </a:rPr>
                <a:t>©2018, </a:t>
              </a:r>
              <a:r>
                <a:rPr sz="900" spc="15" dirty="0">
                  <a:solidFill>
                    <a:srgbClr val="FFFFFF"/>
                  </a:solidFill>
                  <a:latin typeface="Arial"/>
                  <a:cs typeface="Arial"/>
                </a:rPr>
                <a:t>Johns Hopkins </a:t>
              </a:r>
              <a:r>
                <a:rPr sz="900" spc="10" dirty="0">
                  <a:solidFill>
                    <a:srgbClr val="FFFFFF"/>
                  </a:solidFill>
                  <a:latin typeface="Arial"/>
                  <a:cs typeface="Arial"/>
                </a:rPr>
                <a:t>University. All rights</a:t>
              </a:r>
              <a:r>
                <a:rPr sz="900" spc="155" dirty="0">
                  <a:solidFill>
                    <a:srgbClr val="FFFFFF"/>
                  </a:solidFill>
                  <a:latin typeface="Arial"/>
                  <a:cs typeface="Arial"/>
                </a:rPr>
                <a:t> </a:t>
              </a:r>
              <a:r>
                <a:rPr sz="900" spc="10" dirty="0">
                  <a:solidFill>
                    <a:srgbClr val="FFFFFF"/>
                  </a:solidFill>
                  <a:latin typeface="Arial"/>
                  <a:cs typeface="Arial"/>
                </a:rPr>
                <a:t>reserved.</a:t>
              </a:r>
              <a:endParaRPr sz="900">
                <a:latin typeface="Arial"/>
                <a:cs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9" name="object 359"/>
          <p:cNvSpPr txBox="1">
            <a:spLocks noGrp="1"/>
          </p:cNvSpPr>
          <p:nvPr>
            <p:ph type="title"/>
          </p:nvPr>
        </p:nvSpPr>
        <p:spPr>
          <a:xfrm>
            <a:off x="708259" y="319426"/>
            <a:ext cx="4593590" cy="696595"/>
          </a:xfrm>
          <a:prstGeom prst="rect">
            <a:avLst/>
          </a:prstGeom>
        </p:spPr>
        <p:txBody>
          <a:bodyPr vert="horz" wrap="square" lIns="0" tIns="12700" rIns="0" bIns="0" rtlCol="0">
            <a:spAutoFit/>
          </a:bodyPr>
          <a:lstStyle/>
          <a:p>
            <a:pPr marL="12700">
              <a:lnSpc>
                <a:spcPct val="100000"/>
              </a:lnSpc>
              <a:spcBef>
                <a:spcPts val="100"/>
              </a:spcBef>
            </a:pPr>
            <a:r>
              <a:rPr spc="-10" dirty="0"/>
              <a:t>Decreased</a:t>
            </a:r>
            <a:r>
              <a:rPr spc="-95" dirty="0"/>
              <a:t> </a:t>
            </a:r>
            <a:r>
              <a:rPr spc="-5" dirty="0"/>
              <a:t>mobility</a:t>
            </a:r>
          </a:p>
        </p:txBody>
      </p:sp>
      <p:sp>
        <p:nvSpPr>
          <p:cNvPr id="362" name="object 362" descr="MCS logo"/>
          <p:cNvSpPr/>
          <p:nvPr/>
        </p:nvSpPr>
        <p:spPr>
          <a:xfrm>
            <a:off x="10991088" y="268224"/>
            <a:ext cx="722375" cy="824483"/>
          </a:xfrm>
          <a:prstGeom prst="rect">
            <a:avLst/>
          </a:prstGeom>
          <a:blipFill>
            <a:blip r:embed="rId2" cstate="print"/>
            <a:stretch>
              <a:fillRect/>
            </a:stretch>
          </a:blipFill>
        </p:spPr>
        <p:txBody>
          <a:bodyPr wrap="square" lIns="0" tIns="0" rIns="0" bIns="0" rtlCol="0"/>
          <a:lstStyle/>
          <a:p>
            <a:endParaRPr/>
          </a:p>
        </p:txBody>
      </p:sp>
      <p:sp>
        <p:nvSpPr>
          <p:cNvPr id="361" name="object 361"/>
          <p:cNvSpPr txBox="1"/>
          <p:nvPr/>
        </p:nvSpPr>
        <p:spPr>
          <a:xfrm>
            <a:off x="706351" y="1925711"/>
            <a:ext cx="2399665" cy="2465705"/>
          </a:xfrm>
          <a:prstGeom prst="rect">
            <a:avLst/>
          </a:prstGeom>
        </p:spPr>
        <p:txBody>
          <a:bodyPr vert="horz" wrap="square" lIns="0" tIns="13335" rIns="0" bIns="0" rtlCol="0">
            <a:spAutoFit/>
          </a:bodyPr>
          <a:lstStyle/>
          <a:p>
            <a:pPr marL="12700" marR="5080" algn="ctr">
              <a:lnSpc>
                <a:spcPct val="100000"/>
              </a:lnSpc>
              <a:spcBef>
                <a:spcPts val="105"/>
              </a:spcBef>
            </a:pPr>
            <a:r>
              <a:rPr sz="2000" b="1" spc="-5" dirty="0">
                <a:solidFill>
                  <a:srgbClr val="13477E"/>
                </a:solidFill>
                <a:latin typeface="Arial"/>
                <a:cs typeface="Arial"/>
              </a:rPr>
              <a:t>Gait </a:t>
            </a:r>
            <a:r>
              <a:rPr sz="2000" b="1" dirty="0">
                <a:solidFill>
                  <a:srgbClr val="13477E"/>
                </a:solidFill>
                <a:latin typeface="Arial"/>
                <a:cs typeface="Arial"/>
              </a:rPr>
              <a:t>speed &lt;1.0</a:t>
            </a:r>
            <a:r>
              <a:rPr sz="2000" b="1" spc="-135" dirty="0">
                <a:solidFill>
                  <a:srgbClr val="13477E"/>
                </a:solidFill>
                <a:latin typeface="Arial"/>
                <a:cs typeface="Arial"/>
              </a:rPr>
              <a:t> </a:t>
            </a:r>
            <a:r>
              <a:rPr sz="2000" b="1" spc="-5" dirty="0">
                <a:solidFill>
                  <a:srgbClr val="13477E"/>
                </a:solidFill>
                <a:latin typeface="Arial"/>
                <a:cs typeface="Arial"/>
              </a:rPr>
              <a:t>m/s  </a:t>
            </a:r>
            <a:r>
              <a:rPr sz="2000" b="1" dirty="0">
                <a:solidFill>
                  <a:srgbClr val="13477E"/>
                </a:solidFill>
                <a:latin typeface="Arial"/>
                <a:cs typeface="Arial"/>
              </a:rPr>
              <a:t>predicts </a:t>
            </a:r>
            <a:r>
              <a:rPr sz="2000" b="1" spc="5" dirty="0">
                <a:solidFill>
                  <a:srgbClr val="13477E"/>
                </a:solidFill>
                <a:latin typeface="Arial"/>
                <a:cs typeface="Arial"/>
              </a:rPr>
              <a:t>lower  </a:t>
            </a:r>
            <a:r>
              <a:rPr sz="2000" b="1" dirty="0">
                <a:solidFill>
                  <a:srgbClr val="13477E"/>
                </a:solidFill>
                <a:latin typeface="Arial"/>
                <a:cs typeface="Arial"/>
              </a:rPr>
              <a:t>extremity  </a:t>
            </a:r>
            <a:r>
              <a:rPr sz="2000" b="1" spc="-5" dirty="0">
                <a:solidFill>
                  <a:srgbClr val="13477E"/>
                </a:solidFill>
                <a:latin typeface="Arial"/>
                <a:cs typeface="Arial"/>
              </a:rPr>
              <a:t>limitations,  hospitalization,</a:t>
            </a:r>
            <a:r>
              <a:rPr sz="2000" b="1" spc="-60" dirty="0">
                <a:solidFill>
                  <a:srgbClr val="13477E"/>
                </a:solidFill>
                <a:latin typeface="Arial"/>
                <a:cs typeface="Arial"/>
              </a:rPr>
              <a:t> </a:t>
            </a:r>
            <a:r>
              <a:rPr sz="2000" b="1" dirty="0">
                <a:solidFill>
                  <a:srgbClr val="13477E"/>
                </a:solidFill>
                <a:latin typeface="Arial"/>
                <a:cs typeface="Arial"/>
              </a:rPr>
              <a:t>and  death </a:t>
            </a:r>
            <a:r>
              <a:rPr sz="2000" b="1" spc="-5" dirty="0">
                <a:solidFill>
                  <a:srgbClr val="13477E"/>
                </a:solidFill>
                <a:latin typeface="Arial"/>
                <a:cs typeface="Arial"/>
              </a:rPr>
              <a:t>in </a:t>
            </a:r>
            <a:r>
              <a:rPr sz="2000" b="1" dirty="0">
                <a:solidFill>
                  <a:srgbClr val="13477E"/>
                </a:solidFill>
                <a:latin typeface="Arial"/>
                <a:cs typeface="Arial"/>
              </a:rPr>
              <a:t>the  general aging  population</a:t>
            </a:r>
            <a:endParaRPr sz="2000">
              <a:latin typeface="Arial"/>
              <a:cs typeface="Arial"/>
            </a:endParaRPr>
          </a:p>
        </p:txBody>
      </p:sp>
      <p:grpSp>
        <p:nvGrpSpPr>
          <p:cNvPr id="367" name="Group 366" descr="Kaplan-Meier Survival Estimates Time to Usual Gait Speed &lt;1.0 m/s.  Adjusted hazard ration of HIV+ vs. HIV- = 1.72 (95% CI 1.55, 1.92)">
            <a:extLst>
              <a:ext uri="{FF2B5EF4-FFF2-40B4-BE49-F238E27FC236}">
                <a16:creationId xmlns:a16="http://schemas.microsoft.com/office/drawing/2014/main" id="{31C67B15-AC43-49E6-9508-A6D3435F49C7}"/>
              </a:ext>
            </a:extLst>
          </p:cNvPr>
          <p:cNvGrpSpPr/>
          <p:nvPr/>
        </p:nvGrpSpPr>
        <p:grpSpPr>
          <a:xfrm>
            <a:off x="3855472" y="1412276"/>
            <a:ext cx="7761946" cy="4626532"/>
            <a:chOff x="3855472" y="1412276"/>
            <a:chExt cx="7761946" cy="4626532"/>
          </a:xfrm>
        </p:grpSpPr>
        <p:sp>
          <p:nvSpPr>
            <p:cNvPr id="3" name="object 3"/>
            <p:cNvSpPr/>
            <p:nvPr/>
          </p:nvSpPr>
          <p:spPr>
            <a:xfrm>
              <a:off x="4298162" y="2006406"/>
              <a:ext cx="17780" cy="14604"/>
            </a:xfrm>
            <a:custGeom>
              <a:avLst/>
              <a:gdLst/>
              <a:ahLst/>
              <a:cxnLst/>
              <a:rect l="l" t="t" r="r" b="b"/>
              <a:pathLst>
                <a:path w="17779" h="14605">
                  <a:moveTo>
                    <a:pt x="14076" y="1323"/>
                  </a:moveTo>
                  <a:lnTo>
                    <a:pt x="3126" y="1323"/>
                  </a:lnTo>
                  <a:lnTo>
                    <a:pt x="4691" y="0"/>
                  </a:lnTo>
                  <a:lnTo>
                    <a:pt x="14076" y="0"/>
                  </a:lnTo>
                  <a:lnTo>
                    <a:pt x="14076" y="1323"/>
                  </a:lnTo>
                  <a:close/>
                </a:path>
                <a:path w="17779" h="14605">
                  <a:moveTo>
                    <a:pt x="15641" y="13231"/>
                  </a:moveTo>
                  <a:lnTo>
                    <a:pt x="3126" y="13231"/>
                  </a:lnTo>
                  <a:lnTo>
                    <a:pt x="3126" y="11908"/>
                  </a:lnTo>
                  <a:lnTo>
                    <a:pt x="1564" y="11908"/>
                  </a:lnTo>
                  <a:lnTo>
                    <a:pt x="1564" y="10585"/>
                  </a:lnTo>
                  <a:lnTo>
                    <a:pt x="0" y="10585"/>
                  </a:lnTo>
                  <a:lnTo>
                    <a:pt x="0" y="3969"/>
                  </a:lnTo>
                  <a:lnTo>
                    <a:pt x="1564" y="3969"/>
                  </a:lnTo>
                  <a:lnTo>
                    <a:pt x="1564" y="1323"/>
                  </a:lnTo>
                  <a:lnTo>
                    <a:pt x="15641" y="1323"/>
                  </a:lnTo>
                  <a:lnTo>
                    <a:pt x="15641" y="2646"/>
                  </a:lnTo>
                  <a:lnTo>
                    <a:pt x="17205" y="2646"/>
                  </a:lnTo>
                  <a:lnTo>
                    <a:pt x="17205" y="10585"/>
                  </a:lnTo>
                  <a:lnTo>
                    <a:pt x="15641" y="11908"/>
                  </a:lnTo>
                  <a:lnTo>
                    <a:pt x="15641" y="13231"/>
                  </a:lnTo>
                  <a:close/>
                </a:path>
                <a:path w="17779" h="14605">
                  <a:moveTo>
                    <a:pt x="12512" y="14555"/>
                  </a:moveTo>
                  <a:lnTo>
                    <a:pt x="4691" y="14555"/>
                  </a:lnTo>
                  <a:lnTo>
                    <a:pt x="4691" y="13231"/>
                  </a:lnTo>
                  <a:lnTo>
                    <a:pt x="12512" y="13231"/>
                  </a:lnTo>
                  <a:lnTo>
                    <a:pt x="12512" y="14555"/>
                  </a:lnTo>
                  <a:close/>
                </a:path>
              </a:pathLst>
            </a:custGeom>
            <a:solidFill>
              <a:srgbClr val="0080FF"/>
            </a:solidFill>
          </p:spPr>
          <p:txBody>
            <a:bodyPr wrap="square" lIns="0" tIns="0" rIns="0" bIns="0" rtlCol="0"/>
            <a:lstStyle/>
            <a:p>
              <a:endParaRPr/>
            </a:p>
          </p:txBody>
        </p:sp>
        <p:sp>
          <p:nvSpPr>
            <p:cNvPr id="4" name="object 4"/>
            <p:cNvSpPr/>
            <p:nvPr/>
          </p:nvSpPr>
          <p:spPr>
            <a:xfrm>
              <a:off x="4298162" y="2006407"/>
              <a:ext cx="17780" cy="14604"/>
            </a:xfrm>
            <a:custGeom>
              <a:avLst/>
              <a:gdLst/>
              <a:ahLst/>
              <a:cxnLst/>
              <a:rect l="l" t="t" r="r" b="b"/>
              <a:pathLst>
                <a:path w="17779" h="14605">
                  <a:moveTo>
                    <a:pt x="14076" y="1323"/>
                  </a:moveTo>
                  <a:lnTo>
                    <a:pt x="3126" y="1323"/>
                  </a:lnTo>
                  <a:lnTo>
                    <a:pt x="4691" y="0"/>
                  </a:lnTo>
                  <a:lnTo>
                    <a:pt x="14076" y="0"/>
                  </a:lnTo>
                  <a:lnTo>
                    <a:pt x="14076" y="1323"/>
                  </a:lnTo>
                  <a:close/>
                </a:path>
                <a:path w="17779" h="14605">
                  <a:moveTo>
                    <a:pt x="15641" y="13231"/>
                  </a:moveTo>
                  <a:lnTo>
                    <a:pt x="3126" y="13231"/>
                  </a:lnTo>
                  <a:lnTo>
                    <a:pt x="3126" y="11908"/>
                  </a:lnTo>
                  <a:lnTo>
                    <a:pt x="1564" y="11908"/>
                  </a:lnTo>
                  <a:lnTo>
                    <a:pt x="1564" y="10585"/>
                  </a:lnTo>
                  <a:lnTo>
                    <a:pt x="0" y="10585"/>
                  </a:lnTo>
                  <a:lnTo>
                    <a:pt x="0" y="3969"/>
                  </a:lnTo>
                  <a:lnTo>
                    <a:pt x="1564" y="3969"/>
                  </a:lnTo>
                  <a:lnTo>
                    <a:pt x="1564" y="1323"/>
                  </a:lnTo>
                  <a:lnTo>
                    <a:pt x="15641" y="1323"/>
                  </a:lnTo>
                  <a:lnTo>
                    <a:pt x="15641" y="2646"/>
                  </a:lnTo>
                  <a:lnTo>
                    <a:pt x="17205" y="2646"/>
                  </a:lnTo>
                  <a:lnTo>
                    <a:pt x="17205" y="10585"/>
                  </a:lnTo>
                  <a:lnTo>
                    <a:pt x="15641" y="11908"/>
                  </a:lnTo>
                  <a:lnTo>
                    <a:pt x="15641" y="13231"/>
                  </a:lnTo>
                  <a:close/>
                </a:path>
                <a:path w="17779" h="14605">
                  <a:moveTo>
                    <a:pt x="12512" y="14555"/>
                  </a:moveTo>
                  <a:lnTo>
                    <a:pt x="4691" y="14555"/>
                  </a:lnTo>
                  <a:lnTo>
                    <a:pt x="4691" y="13231"/>
                  </a:lnTo>
                  <a:lnTo>
                    <a:pt x="12512" y="13231"/>
                  </a:lnTo>
                  <a:lnTo>
                    <a:pt x="12512" y="14555"/>
                  </a:lnTo>
                  <a:close/>
                </a:path>
              </a:pathLst>
            </a:custGeom>
            <a:solidFill>
              <a:srgbClr val="0080FF"/>
            </a:solidFill>
          </p:spPr>
          <p:txBody>
            <a:bodyPr wrap="square" lIns="0" tIns="0" rIns="0" bIns="0" rtlCol="0"/>
            <a:lstStyle/>
            <a:p>
              <a:endParaRPr/>
            </a:p>
          </p:txBody>
        </p:sp>
        <p:sp>
          <p:nvSpPr>
            <p:cNvPr id="5" name="object 5"/>
            <p:cNvSpPr/>
            <p:nvPr/>
          </p:nvSpPr>
          <p:spPr>
            <a:xfrm>
              <a:off x="4307548" y="2013023"/>
              <a:ext cx="1713230" cy="0"/>
            </a:xfrm>
            <a:custGeom>
              <a:avLst/>
              <a:gdLst/>
              <a:ahLst/>
              <a:cxnLst/>
              <a:rect l="l" t="t" r="r" b="b"/>
              <a:pathLst>
                <a:path w="1713229">
                  <a:moveTo>
                    <a:pt x="0" y="0"/>
                  </a:moveTo>
                  <a:lnTo>
                    <a:pt x="0" y="0"/>
                  </a:lnTo>
                  <a:lnTo>
                    <a:pt x="1712884" y="0"/>
                  </a:lnTo>
                </a:path>
              </a:pathLst>
            </a:custGeom>
            <a:ln w="14556">
              <a:solidFill>
                <a:srgbClr val="0080FF"/>
              </a:solidFill>
            </a:ln>
          </p:spPr>
          <p:txBody>
            <a:bodyPr wrap="square" lIns="0" tIns="0" rIns="0" bIns="0" rtlCol="0"/>
            <a:lstStyle/>
            <a:p>
              <a:endParaRPr/>
            </a:p>
          </p:txBody>
        </p:sp>
        <p:sp>
          <p:nvSpPr>
            <p:cNvPr id="6" name="object 6"/>
            <p:cNvSpPr/>
            <p:nvPr/>
          </p:nvSpPr>
          <p:spPr>
            <a:xfrm>
              <a:off x="6011047" y="2006409"/>
              <a:ext cx="17780" cy="14604"/>
            </a:xfrm>
            <a:custGeom>
              <a:avLst/>
              <a:gdLst/>
              <a:ahLst/>
              <a:cxnLst/>
              <a:rect l="l" t="t" r="r" b="b"/>
              <a:pathLst>
                <a:path w="17779" h="14605">
                  <a:moveTo>
                    <a:pt x="14076" y="1323"/>
                  </a:moveTo>
                  <a:lnTo>
                    <a:pt x="3128" y="1323"/>
                  </a:lnTo>
                  <a:lnTo>
                    <a:pt x="4691" y="0"/>
                  </a:lnTo>
                  <a:lnTo>
                    <a:pt x="14076" y="0"/>
                  </a:lnTo>
                  <a:lnTo>
                    <a:pt x="14076" y="1323"/>
                  </a:lnTo>
                  <a:close/>
                </a:path>
                <a:path w="17779" h="14605">
                  <a:moveTo>
                    <a:pt x="15641" y="13231"/>
                  </a:moveTo>
                  <a:lnTo>
                    <a:pt x="3128" y="13231"/>
                  </a:lnTo>
                  <a:lnTo>
                    <a:pt x="1564" y="11908"/>
                  </a:lnTo>
                  <a:lnTo>
                    <a:pt x="1564" y="10585"/>
                  </a:lnTo>
                  <a:lnTo>
                    <a:pt x="0" y="10585"/>
                  </a:lnTo>
                  <a:lnTo>
                    <a:pt x="0" y="3969"/>
                  </a:lnTo>
                  <a:lnTo>
                    <a:pt x="1564" y="3969"/>
                  </a:lnTo>
                  <a:lnTo>
                    <a:pt x="1564" y="1323"/>
                  </a:lnTo>
                  <a:lnTo>
                    <a:pt x="15641" y="1323"/>
                  </a:lnTo>
                  <a:lnTo>
                    <a:pt x="15641" y="2646"/>
                  </a:lnTo>
                  <a:lnTo>
                    <a:pt x="17205" y="2646"/>
                  </a:lnTo>
                  <a:lnTo>
                    <a:pt x="17205" y="11908"/>
                  </a:lnTo>
                  <a:lnTo>
                    <a:pt x="15641" y="11908"/>
                  </a:lnTo>
                  <a:lnTo>
                    <a:pt x="15641" y="13231"/>
                  </a:lnTo>
                  <a:close/>
                </a:path>
                <a:path w="17779" h="14605">
                  <a:moveTo>
                    <a:pt x="14076" y="14555"/>
                  </a:moveTo>
                  <a:lnTo>
                    <a:pt x="4691" y="14555"/>
                  </a:lnTo>
                  <a:lnTo>
                    <a:pt x="4691" y="13231"/>
                  </a:lnTo>
                  <a:lnTo>
                    <a:pt x="14076" y="13231"/>
                  </a:lnTo>
                  <a:lnTo>
                    <a:pt x="14076" y="14555"/>
                  </a:lnTo>
                  <a:close/>
                </a:path>
              </a:pathLst>
            </a:custGeom>
            <a:solidFill>
              <a:srgbClr val="0080FF"/>
            </a:solidFill>
          </p:spPr>
          <p:txBody>
            <a:bodyPr wrap="square" lIns="0" tIns="0" rIns="0" bIns="0" rtlCol="0"/>
            <a:lstStyle/>
            <a:p>
              <a:endParaRPr/>
            </a:p>
          </p:txBody>
        </p:sp>
        <p:sp>
          <p:nvSpPr>
            <p:cNvPr id="7" name="object 7"/>
            <p:cNvSpPr/>
            <p:nvPr/>
          </p:nvSpPr>
          <p:spPr>
            <a:xfrm>
              <a:off x="6020432" y="2014348"/>
              <a:ext cx="81915" cy="0"/>
            </a:xfrm>
            <a:custGeom>
              <a:avLst/>
              <a:gdLst/>
              <a:ahLst/>
              <a:cxnLst/>
              <a:rect l="l" t="t" r="r" b="b"/>
              <a:pathLst>
                <a:path w="81914">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8" name="object 8"/>
            <p:cNvSpPr/>
            <p:nvPr/>
          </p:nvSpPr>
          <p:spPr>
            <a:xfrm>
              <a:off x="6092388" y="2006410"/>
              <a:ext cx="19050" cy="14604"/>
            </a:xfrm>
            <a:custGeom>
              <a:avLst/>
              <a:gdLst/>
              <a:ahLst/>
              <a:cxnLst/>
              <a:rect l="l" t="t" r="r" b="b"/>
              <a:pathLst>
                <a:path w="19050" h="14605">
                  <a:moveTo>
                    <a:pt x="14080" y="1323"/>
                  </a:moveTo>
                  <a:lnTo>
                    <a:pt x="4692" y="1323"/>
                  </a:lnTo>
                  <a:lnTo>
                    <a:pt x="4692" y="0"/>
                  </a:lnTo>
                  <a:lnTo>
                    <a:pt x="14080" y="0"/>
                  </a:lnTo>
                  <a:lnTo>
                    <a:pt x="14080" y="1323"/>
                  </a:lnTo>
                  <a:close/>
                </a:path>
                <a:path w="19050" h="14605">
                  <a:moveTo>
                    <a:pt x="15644" y="2646"/>
                  </a:moveTo>
                  <a:lnTo>
                    <a:pt x="3128" y="2646"/>
                  </a:lnTo>
                  <a:lnTo>
                    <a:pt x="3128" y="1323"/>
                  </a:lnTo>
                  <a:lnTo>
                    <a:pt x="15644" y="1323"/>
                  </a:lnTo>
                  <a:lnTo>
                    <a:pt x="15644" y="2646"/>
                  </a:lnTo>
                  <a:close/>
                </a:path>
                <a:path w="19050" h="14605">
                  <a:moveTo>
                    <a:pt x="15644" y="13231"/>
                  </a:moveTo>
                  <a:lnTo>
                    <a:pt x="3128" y="13231"/>
                  </a:lnTo>
                  <a:lnTo>
                    <a:pt x="1564" y="11908"/>
                  </a:lnTo>
                  <a:lnTo>
                    <a:pt x="1564" y="10585"/>
                  </a:lnTo>
                  <a:lnTo>
                    <a:pt x="0" y="10585"/>
                  </a:lnTo>
                  <a:lnTo>
                    <a:pt x="0" y="3969"/>
                  </a:lnTo>
                  <a:lnTo>
                    <a:pt x="1564" y="3969"/>
                  </a:lnTo>
                  <a:lnTo>
                    <a:pt x="1564" y="2646"/>
                  </a:lnTo>
                  <a:lnTo>
                    <a:pt x="17208" y="2646"/>
                  </a:lnTo>
                  <a:lnTo>
                    <a:pt x="17208" y="5293"/>
                  </a:lnTo>
                  <a:lnTo>
                    <a:pt x="18772" y="5293"/>
                  </a:lnTo>
                  <a:lnTo>
                    <a:pt x="18772" y="9261"/>
                  </a:lnTo>
                  <a:lnTo>
                    <a:pt x="17208" y="9261"/>
                  </a:lnTo>
                  <a:lnTo>
                    <a:pt x="17208" y="11908"/>
                  </a:lnTo>
                  <a:lnTo>
                    <a:pt x="15644" y="11908"/>
                  </a:lnTo>
                  <a:lnTo>
                    <a:pt x="15644" y="13231"/>
                  </a:lnTo>
                  <a:close/>
                </a:path>
                <a:path w="19050" h="14605">
                  <a:moveTo>
                    <a:pt x="14080" y="14555"/>
                  </a:moveTo>
                  <a:lnTo>
                    <a:pt x="4692" y="14555"/>
                  </a:lnTo>
                  <a:lnTo>
                    <a:pt x="4692" y="13231"/>
                  </a:lnTo>
                  <a:lnTo>
                    <a:pt x="14080" y="13231"/>
                  </a:lnTo>
                  <a:lnTo>
                    <a:pt x="14080" y="14555"/>
                  </a:lnTo>
                  <a:close/>
                </a:path>
              </a:pathLst>
            </a:custGeom>
            <a:solidFill>
              <a:srgbClr val="0080FF"/>
            </a:solidFill>
          </p:spPr>
          <p:txBody>
            <a:bodyPr wrap="square" lIns="0" tIns="0" rIns="0" bIns="0" rtlCol="0"/>
            <a:lstStyle/>
            <a:p>
              <a:endParaRPr/>
            </a:p>
          </p:txBody>
        </p:sp>
        <p:sp>
          <p:nvSpPr>
            <p:cNvPr id="9" name="object 9"/>
            <p:cNvSpPr/>
            <p:nvPr/>
          </p:nvSpPr>
          <p:spPr>
            <a:xfrm>
              <a:off x="6101774" y="2014349"/>
              <a:ext cx="81915" cy="0"/>
            </a:xfrm>
            <a:custGeom>
              <a:avLst/>
              <a:gdLst/>
              <a:ahLst/>
              <a:cxnLst/>
              <a:rect l="l" t="t" r="r" b="b"/>
              <a:pathLst>
                <a:path w="81914">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0" name="object 10"/>
            <p:cNvSpPr/>
            <p:nvPr/>
          </p:nvSpPr>
          <p:spPr>
            <a:xfrm>
              <a:off x="6173731" y="2006412"/>
              <a:ext cx="19050" cy="15875"/>
            </a:xfrm>
            <a:custGeom>
              <a:avLst/>
              <a:gdLst/>
              <a:ahLst/>
              <a:cxnLst/>
              <a:rect l="l" t="t" r="r" b="b"/>
              <a:pathLst>
                <a:path w="19050" h="15875">
                  <a:moveTo>
                    <a:pt x="14078" y="1323"/>
                  </a:moveTo>
                  <a:lnTo>
                    <a:pt x="4692" y="1323"/>
                  </a:lnTo>
                  <a:lnTo>
                    <a:pt x="6257" y="0"/>
                  </a:lnTo>
                  <a:lnTo>
                    <a:pt x="12514" y="0"/>
                  </a:lnTo>
                  <a:lnTo>
                    <a:pt x="14078" y="1323"/>
                  </a:lnTo>
                  <a:close/>
                </a:path>
                <a:path w="19050" h="15875">
                  <a:moveTo>
                    <a:pt x="15642" y="2646"/>
                  </a:moveTo>
                  <a:lnTo>
                    <a:pt x="3128" y="2646"/>
                  </a:lnTo>
                  <a:lnTo>
                    <a:pt x="3128" y="1323"/>
                  </a:lnTo>
                  <a:lnTo>
                    <a:pt x="15642" y="1323"/>
                  </a:lnTo>
                  <a:lnTo>
                    <a:pt x="15642" y="2646"/>
                  </a:lnTo>
                  <a:close/>
                </a:path>
                <a:path w="19050" h="15875">
                  <a:moveTo>
                    <a:pt x="17207" y="5293"/>
                  </a:moveTo>
                  <a:lnTo>
                    <a:pt x="1564" y="5293"/>
                  </a:lnTo>
                  <a:lnTo>
                    <a:pt x="1564" y="2646"/>
                  </a:lnTo>
                  <a:lnTo>
                    <a:pt x="17207" y="2646"/>
                  </a:lnTo>
                  <a:lnTo>
                    <a:pt x="17207" y="5293"/>
                  </a:lnTo>
                  <a:close/>
                </a:path>
                <a:path w="19050" h="15875">
                  <a:moveTo>
                    <a:pt x="18771" y="10585"/>
                  </a:moveTo>
                  <a:lnTo>
                    <a:pt x="0" y="10585"/>
                  </a:lnTo>
                  <a:lnTo>
                    <a:pt x="0" y="5293"/>
                  </a:lnTo>
                  <a:lnTo>
                    <a:pt x="18771" y="5293"/>
                  </a:lnTo>
                  <a:lnTo>
                    <a:pt x="18771" y="10585"/>
                  </a:lnTo>
                  <a:close/>
                </a:path>
                <a:path w="19050" h="15875">
                  <a:moveTo>
                    <a:pt x="17207" y="13231"/>
                  </a:moveTo>
                  <a:lnTo>
                    <a:pt x="1564" y="13231"/>
                  </a:lnTo>
                  <a:lnTo>
                    <a:pt x="1564" y="10585"/>
                  </a:lnTo>
                  <a:lnTo>
                    <a:pt x="17207" y="10585"/>
                  </a:lnTo>
                  <a:lnTo>
                    <a:pt x="17207" y="13231"/>
                  </a:lnTo>
                  <a:close/>
                </a:path>
                <a:path w="19050" h="15875">
                  <a:moveTo>
                    <a:pt x="15642" y="14555"/>
                  </a:moveTo>
                  <a:lnTo>
                    <a:pt x="3128" y="14555"/>
                  </a:lnTo>
                  <a:lnTo>
                    <a:pt x="3128" y="13231"/>
                  </a:lnTo>
                  <a:lnTo>
                    <a:pt x="15642" y="13231"/>
                  </a:lnTo>
                  <a:lnTo>
                    <a:pt x="15642" y="14555"/>
                  </a:lnTo>
                  <a:close/>
                </a:path>
                <a:path w="19050" h="15875">
                  <a:moveTo>
                    <a:pt x="12514" y="15878"/>
                  </a:moveTo>
                  <a:lnTo>
                    <a:pt x="6257" y="15878"/>
                  </a:lnTo>
                  <a:lnTo>
                    <a:pt x="6257" y="14555"/>
                  </a:lnTo>
                  <a:lnTo>
                    <a:pt x="12514" y="14555"/>
                  </a:lnTo>
                  <a:lnTo>
                    <a:pt x="12514" y="15878"/>
                  </a:lnTo>
                  <a:close/>
                </a:path>
              </a:pathLst>
            </a:custGeom>
            <a:solidFill>
              <a:srgbClr val="0080FF"/>
            </a:solidFill>
          </p:spPr>
          <p:txBody>
            <a:bodyPr wrap="square" lIns="0" tIns="0" rIns="0" bIns="0" rtlCol="0"/>
            <a:lstStyle/>
            <a:p>
              <a:endParaRPr/>
            </a:p>
          </p:txBody>
        </p:sp>
        <p:sp>
          <p:nvSpPr>
            <p:cNvPr id="11" name="object 11"/>
            <p:cNvSpPr/>
            <p:nvPr/>
          </p:nvSpPr>
          <p:spPr>
            <a:xfrm>
              <a:off x="6183117" y="2014351"/>
              <a:ext cx="81915" cy="0"/>
            </a:xfrm>
            <a:custGeom>
              <a:avLst/>
              <a:gdLst/>
              <a:ahLst/>
              <a:cxnLst/>
              <a:rect l="l" t="t" r="r" b="b"/>
              <a:pathLst>
                <a:path w="81914">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2" name="object 12"/>
            <p:cNvSpPr/>
            <p:nvPr/>
          </p:nvSpPr>
          <p:spPr>
            <a:xfrm>
              <a:off x="6264459" y="2014352"/>
              <a:ext cx="0" cy="1905"/>
            </a:xfrm>
            <a:custGeom>
              <a:avLst/>
              <a:gdLst/>
              <a:ahLst/>
              <a:cxnLst/>
              <a:rect l="l" t="t" r="r" b="b"/>
              <a:pathLst>
                <a:path h="1905">
                  <a:moveTo>
                    <a:pt x="-8603" y="661"/>
                  </a:moveTo>
                  <a:lnTo>
                    <a:pt x="8603" y="661"/>
                  </a:lnTo>
                </a:path>
              </a:pathLst>
            </a:custGeom>
            <a:ln w="3175">
              <a:solidFill>
                <a:srgbClr val="0080FF"/>
              </a:solidFill>
            </a:ln>
          </p:spPr>
          <p:txBody>
            <a:bodyPr wrap="square" lIns="0" tIns="0" rIns="0" bIns="0" rtlCol="0"/>
            <a:lstStyle/>
            <a:p>
              <a:endParaRPr/>
            </a:p>
          </p:txBody>
        </p:sp>
        <p:sp>
          <p:nvSpPr>
            <p:cNvPr id="13" name="object 13"/>
            <p:cNvSpPr/>
            <p:nvPr/>
          </p:nvSpPr>
          <p:spPr>
            <a:xfrm>
              <a:off x="6264459" y="2015676"/>
              <a:ext cx="81915" cy="0"/>
            </a:xfrm>
            <a:custGeom>
              <a:avLst/>
              <a:gdLst/>
              <a:ahLst/>
              <a:cxnLst/>
              <a:rect l="l" t="t" r="r" b="b"/>
              <a:pathLst>
                <a:path w="81914">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4" name="object 14"/>
            <p:cNvSpPr/>
            <p:nvPr/>
          </p:nvSpPr>
          <p:spPr>
            <a:xfrm>
              <a:off x="6345802" y="2015676"/>
              <a:ext cx="0" cy="3175"/>
            </a:xfrm>
            <a:custGeom>
              <a:avLst/>
              <a:gdLst/>
              <a:ahLst/>
              <a:cxnLst/>
              <a:rect l="l" t="t" r="r" b="b"/>
              <a:pathLst>
                <a:path h="3175">
                  <a:moveTo>
                    <a:pt x="-8603" y="1323"/>
                  </a:moveTo>
                  <a:lnTo>
                    <a:pt x="8603" y="1323"/>
                  </a:lnTo>
                </a:path>
              </a:pathLst>
            </a:custGeom>
            <a:ln w="3175">
              <a:solidFill>
                <a:srgbClr val="0080FF"/>
              </a:solidFill>
            </a:ln>
          </p:spPr>
          <p:txBody>
            <a:bodyPr wrap="square" lIns="0" tIns="0" rIns="0" bIns="0" rtlCol="0"/>
            <a:lstStyle/>
            <a:p>
              <a:endParaRPr/>
            </a:p>
          </p:txBody>
        </p:sp>
        <p:sp>
          <p:nvSpPr>
            <p:cNvPr id="15" name="object 15"/>
            <p:cNvSpPr/>
            <p:nvPr/>
          </p:nvSpPr>
          <p:spPr>
            <a:xfrm>
              <a:off x="6345802" y="2018324"/>
              <a:ext cx="81915" cy="0"/>
            </a:xfrm>
            <a:custGeom>
              <a:avLst/>
              <a:gdLst/>
              <a:ahLst/>
              <a:cxnLst/>
              <a:rect l="l" t="t" r="r" b="b"/>
              <a:pathLst>
                <a:path w="81914">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6" name="object 16"/>
            <p:cNvSpPr/>
            <p:nvPr/>
          </p:nvSpPr>
          <p:spPr>
            <a:xfrm>
              <a:off x="6427144" y="2018325"/>
              <a:ext cx="0" cy="3175"/>
            </a:xfrm>
            <a:custGeom>
              <a:avLst/>
              <a:gdLst/>
              <a:ahLst/>
              <a:cxnLst/>
              <a:rect l="l" t="t" r="r" b="b"/>
              <a:pathLst>
                <a:path h="3175">
                  <a:moveTo>
                    <a:pt x="-8603" y="1323"/>
                  </a:moveTo>
                  <a:lnTo>
                    <a:pt x="8603" y="1323"/>
                  </a:lnTo>
                </a:path>
              </a:pathLst>
            </a:custGeom>
            <a:ln w="3175">
              <a:solidFill>
                <a:srgbClr val="0080FF"/>
              </a:solidFill>
            </a:ln>
          </p:spPr>
          <p:txBody>
            <a:bodyPr wrap="square" lIns="0" tIns="0" rIns="0" bIns="0" rtlCol="0"/>
            <a:lstStyle/>
            <a:p>
              <a:endParaRPr/>
            </a:p>
          </p:txBody>
        </p:sp>
        <p:sp>
          <p:nvSpPr>
            <p:cNvPr id="17" name="object 17"/>
            <p:cNvSpPr/>
            <p:nvPr/>
          </p:nvSpPr>
          <p:spPr>
            <a:xfrm>
              <a:off x="6427144" y="2020972"/>
              <a:ext cx="83185" cy="0"/>
            </a:xfrm>
            <a:custGeom>
              <a:avLst/>
              <a:gdLst/>
              <a:ahLst/>
              <a:cxnLst/>
              <a:rect l="l" t="t" r="r" b="b"/>
              <a:pathLst>
                <a:path w="83184">
                  <a:moveTo>
                    <a:pt x="0" y="0"/>
                  </a:moveTo>
                  <a:lnTo>
                    <a:pt x="0" y="0"/>
                  </a:lnTo>
                  <a:lnTo>
                    <a:pt x="82906" y="0"/>
                  </a:lnTo>
                </a:path>
              </a:pathLst>
            </a:custGeom>
            <a:ln w="14556">
              <a:solidFill>
                <a:srgbClr val="0080FF"/>
              </a:solidFill>
            </a:ln>
          </p:spPr>
          <p:txBody>
            <a:bodyPr wrap="square" lIns="0" tIns="0" rIns="0" bIns="0" rtlCol="0"/>
            <a:lstStyle/>
            <a:p>
              <a:endParaRPr/>
            </a:p>
          </p:txBody>
        </p:sp>
        <p:sp>
          <p:nvSpPr>
            <p:cNvPr id="18" name="object 18"/>
            <p:cNvSpPr/>
            <p:nvPr/>
          </p:nvSpPr>
          <p:spPr>
            <a:xfrm>
              <a:off x="6510051" y="2020973"/>
              <a:ext cx="0" cy="1905"/>
            </a:xfrm>
            <a:custGeom>
              <a:avLst/>
              <a:gdLst/>
              <a:ahLst/>
              <a:cxnLst/>
              <a:rect l="l" t="t" r="r" b="b"/>
              <a:pathLst>
                <a:path h="1905">
                  <a:moveTo>
                    <a:pt x="-8603" y="661"/>
                  </a:moveTo>
                  <a:lnTo>
                    <a:pt x="8603" y="661"/>
                  </a:lnTo>
                </a:path>
              </a:pathLst>
            </a:custGeom>
            <a:ln w="3175">
              <a:solidFill>
                <a:srgbClr val="0080FF"/>
              </a:solidFill>
            </a:ln>
          </p:spPr>
          <p:txBody>
            <a:bodyPr wrap="square" lIns="0" tIns="0" rIns="0" bIns="0" rtlCol="0"/>
            <a:lstStyle/>
            <a:p>
              <a:endParaRPr/>
            </a:p>
          </p:txBody>
        </p:sp>
        <p:sp>
          <p:nvSpPr>
            <p:cNvPr id="19" name="object 19"/>
            <p:cNvSpPr/>
            <p:nvPr/>
          </p:nvSpPr>
          <p:spPr>
            <a:xfrm>
              <a:off x="6510051" y="2022297"/>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20" name="object 20"/>
            <p:cNvSpPr/>
            <p:nvPr/>
          </p:nvSpPr>
          <p:spPr>
            <a:xfrm>
              <a:off x="6591394" y="2022298"/>
              <a:ext cx="0" cy="5715"/>
            </a:xfrm>
            <a:custGeom>
              <a:avLst/>
              <a:gdLst/>
              <a:ahLst/>
              <a:cxnLst/>
              <a:rect l="l" t="t" r="r" b="b"/>
              <a:pathLst>
                <a:path h="5714">
                  <a:moveTo>
                    <a:pt x="-8603" y="2646"/>
                  </a:moveTo>
                  <a:lnTo>
                    <a:pt x="8603" y="2646"/>
                  </a:lnTo>
                </a:path>
              </a:pathLst>
            </a:custGeom>
            <a:ln w="5293">
              <a:solidFill>
                <a:srgbClr val="0080FF"/>
              </a:solidFill>
            </a:ln>
          </p:spPr>
          <p:txBody>
            <a:bodyPr wrap="square" lIns="0" tIns="0" rIns="0" bIns="0" rtlCol="0"/>
            <a:lstStyle/>
            <a:p>
              <a:endParaRPr/>
            </a:p>
          </p:txBody>
        </p:sp>
        <p:sp>
          <p:nvSpPr>
            <p:cNvPr id="21" name="object 21"/>
            <p:cNvSpPr/>
            <p:nvPr/>
          </p:nvSpPr>
          <p:spPr>
            <a:xfrm>
              <a:off x="6591394" y="2027592"/>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22" name="object 22"/>
            <p:cNvSpPr/>
            <p:nvPr/>
          </p:nvSpPr>
          <p:spPr>
            <a:xfrm>
              <a:off x="6672736" y="2027592"/>
              <a:ext cx="0" cy="4445"/>
            </a:xfrm>
            <a:custGeom>
              <a:avLst/>
              <a:gdLst/>
              <a:ahLst/>
              <a:cxnLst/>
              <a:rect l="l" t="t" r="r" b="b"/>
              <a:pathLst>
                <a:path h="4444">
                  <a:moveTo>
                    <a:pt x="-8603" y="1984"/>
                  </a:moveTo>
                  <a:lnTo>
                    <a:pt x="8603" y="1984"/>
                  </a:lnTo>
                </a:path>
              </a:pathLst>
            </a:custGeom>
            <a:ln w="3969">
              <a:solidFill>
                <a:srgbClr val="0080FF"/>
              </a:solidFill>
            </a:ln>
          </p:spPr>
          <p:txBody>
            <a:bodyPr wrap="square" lIns="0" tIns="0" rIns="0" bIns="0" rtlCol="0"/>
            <a:lstStyle/>
            <a:p>
              <a:endParaRPr/>
            </a:p>
          </p:txBody>
        </p:sp>
        <p:sp>
          <p:nvSpPr>
            <p:cNvPr id="23" name="object 23"/>
            <p:cNvSpPr/>
            <p:nvPr/>
          </p:nvSpPr>
          <p:spPr>
            <a:xfrm>
              <a:off x="6672736" y="2031563"/>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24" name="object 24"/>
            <p:cNvSpPr/>
            <p:nvPr/>
          </p:nvSpPr>
          <p:spPr>
            <a:xfrm>
              <a:off x="6754079" y="2031564"/>
              <a:ext cx="0" cy="4445"/>
            </a:xfrm>
            <a:custGeom>
              <a:avLst/>
              <a:gdLst/>
              <a:ahLst/>
              <a:cxnLst/>
              <a:rect l="l" t="t" r="r" b="b"/>
              <a:pathLst>
                <a:path h="4444">
                  <a:moveTo>
                    <a:pt x="-8603" y="1984"/>
                  </a:moveTo>
                  <a:lnTo>
                    <a:pt x="8603" y="1984"/>
                  </a:lnTo>
                </a:path>
              </a:pathLst>
            </a:custGeom>
            <a:ln w="3969">
              <a:solidFill>
                <a:srgbClr val="0080FF"/>
              </a:solidFill>
            </a:ln>
          </p:spPr>
          <p:txBody>
            <a:bodyPr wrap="square" lIns="0" tIns="0" rIns="0" bIns="0" rtlCol="0"/>
            <a:lstStyle/>
            <a:p>
              <a:endParaRPr/>
            </a:p>
          </p:txBody>
        </p:sp>
        <p:sp>
          <p:nvSpPr>
            <p:cNvPr id="25" name="object 25"/>
            <p:cNvSpPr/>
            <p:nvPr/>
          </p:nvSpPr>
          <p:spPr>
            <a:xfrm>
              <a:off x="6754079" y="2035535"/>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26" name="object 26"/>
            <p:cNvSpPr/>
            <p:nvPr/>
          </p:nvSpPr>
          <p:spPr>
            <a:xfrm>
              <a:off x="6835421" y="2035536"/>
              <a:ext cx="0" cy="3175"/>
            </a:xfrm>
            <a:custGeom>
              <a:avLst/>
              <a:gdLst/>
              <a:ahLst/>
              <a:cxnLst/>
              <a:rect l="l" t="t" r="r" b="b"/>
              <a:pathLst>
                <a:path h="3175">
                  <a:moveTo>
                    <a:pt x="-8603" y="1323"/>
                  </a:moveTo>
                  <a:lnTo>
                    <a:pt x="8603" y="1323"/>
                  </a:lnTo>
                </a:path>
              </a:pathLst>
            </a:custGeom>
            <a:ln w="3175">
              <a:solidFill>
                <a:srgbClr val="0080FF"/>
              </a:solidFill>
            </a:ln>
          </p:spPr>
          <p:txBody>
            <a:bodyPr wrap="square" lIns="0" tIns="0" rIns="0" bIns="0" rtlCol="0"/>
            <a:lstStyle/>
            <a:p>
              <a:endParaRPr/>
            </a:p>
          </p:txBody>
        </p:sp>
        <p:sp>
          <p:nvSpPr>
            <p:cNvPr id="27" name="object 27"/>
            <p:cNvSpPr/>
            <p:nvPr/>
          </p:nvSpPr>
          <p:spPr>
            <a:xfrm>
              <a:off x="6835421" y="2038183"/>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28" name="object 28"/>
            <p:cNvSpPr/>
            <p:nvPr/>
          </p:nvSpPr>
          <p:spPr>
            <a:xfrm>
              <a:off x="6916763" y="2038184"/>
              <a:ext cx="0" cy="4445"/>
            </a:xfrm>
            <a:custGeom>
              <a:avLst/>
              <a:gdLst/>
              <a:ahLst/>
              <a:cxnLst/>
              <a:rect l="l" t="t" r="r" b="b"/>
              <a:pathLst>
                <a:path h="4444">
                  <a:moveTo>
                    <a:pt x="-8603" y="1984"/>
                  </a:moveTo>
                  <a:lnTo>
                    <a:pt x="8603" y="1984"/>
                  </a:lnTo>
                </a:path>
              </a:pathLst>
            </a:custGeom>
            <a:ln w="3969">
              <a:solidFill>
                <a:srgbClr val="0080FF"/>
              </a:solidFill>
            </a:ln>
          </p:spPr>
          <p:txBody>
            <a:bodyPr wrap="square" lIns="0" tIns="0" rIns="0" bIns="0" rtlCol="0"/>
            <a:lstStyle/>
            <a:p>
              <a:endParaRPr/>
            </a:p>
          </p:txBody>
        </p:sp>
        <p:sp>
          <p:nvSpPr>
            <p:cNvPr id="29" name="object 29"/>
            <p:cNvSpPr/>
            <p:nvPr/>
          </p:nvSpPr>
          <p:spPr>
            <a:xfrm>
              <a:off x="6916763" y="2042154"/>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30" name="object 30"/>
            <p:cNvSpPr/>
            <p:nvPr/>
          </p:nvSpPr>
          <p:spPr>
            <a:xfrm>
              <a:off x="6998106" y="2042155"/>
              <a:ext cx="0" cy="4445"/>
            </a:xfrm>
            <a:custGeom>
              <a:avLst/>
              <a:gdLst/>
              <a:ahLst/>
              <a:cxnLst/>
              <a:rect l="l" t="t" r="r" b="b"/>
              <a:pathLst>
                <a:path h="4444">
                  <a:moveTo>
                    <a:pt x="-8603" y="1984"/>
                  </a:moveTo>
                  <a:lnTo>
                    <a:pt x="8603" y="1984"/>
                  </a:lnTo>
                </a:path>
              </a:pathLst>
            </a:custGeom>
            <a:ln w="3969">
              <a:solidFill>
                <a:srgbClr val="0080FF"/>
              </a:solidFill>
            </a:ln>
          </p:spPr>
          <p:txBody>
            <a:bodyPr wrap="square" lIns="0" tIns="0" rIns="0" bIns="0" rtlCol="0"/>
            <a:lstStyle/>
            <a:p>
              <a:endParaRPr/>
            </a:p>
          </p:txBody>
        </p:sp>
        <p:sp>
          <p:nvSpPr>
            <p:cNvPr id="31" name="object 31"/>
            <p:cNvSpPr/>
            <p:nvPr/>
          </p:nvSpPr>
          <p:spPr>
            <a:xfrm>
              <a:off x="6998106" y="2046126"/>
              <a:ext cx="83185" cy="0"/>
            </a:xfrm>
            <a:custGeom>
              <a:avLst/>
              <a:gdLst/>
              <a:ahLst/>
              <a:cxnLst/>
              <a:rect l="l" t="t" r="r" b="b"/>
              <a:pathLst>
                <a:path w="83184">
                  <a:moveTo>
                    <a:pt x="0" y="0"/>
                  </a:moveTo>
                  <a:lnTo>
                    <a:pt x="0" y="0"/>
                  </a:lnTo>
                  <a:lnTo>
                    <a:pt x="82906" y="0"/>
                  </a:lnTo>
                </a:path>
              </a:pathLst>
            </a:custGeom>
            <a:ln w="14556">
              <a:solidFill>
                <a:srgbClr val="0080FF"/>
              </a:solidFill>
            </a:ln>
          </p:spPr>
          <p:txBody>
            <a:bodyPr wrap="square" lIns="0" tIns="0" rIns="0" bIns="0" rtlCol="0"/>
            <a:lstStyle/>
            <a:p>
              <a:endParaRPr/>
            </a:p>
          </p:txBody>
        </p:sp>
        <p:sp>
          <p:nvSpPr>
            <p:cNvPr id="32" name="object 32"/>
            <p:cNvSpPr/>
            <p:nvPr/>
          </p:nvSpPr>
          <p:spPr>
            <a:xfrm>
              <a:off x="7081013" y="2046127"/>
              <a:ext cx="0" cy="4445"/>
            </a:xfrm>
            <a:custGeom>
              <a:avLst/>
              <a:gdLst/>
              <a:ahLst/>
              <a:cxnLst/>
              <a:rect l="l" t="t" r="r" b="b"/>
              <a:pathLst>
                <a:path h="4444">
                  <a:moveTo>
                    <a:pt x="-8603" y="1984"/>
                  </a:moveTo>
                  <a:lnTo>
                    <a:pt x="8603" y="1984"/>
                  </a:lnTo>
                </a:path>
              </a:pathLst>
            </a:custGeom>
            <a:ln w="3969">
              <a:solidFill>
                <a:srgbClr val="0080FF"/>
              </a:solidFill>
            </a:ln>
          </p:spPr>
          <p:txBody>
            <a:bodyPr wrap="square" lIns="0" tIns="0" rIns="0" bIns="0" rtlCol="0"/>
            <a:lstStyle/>
            <a:p>
              <a:endParaRPr/>
            </a:p>
          </p:txBody>
        </p:sp>
        <p:sp>
          <p:nvSpPr>
            <p:cNvPr id="33" name="object 33"/>
            <p:cNvSpPr/>
            <p:nvPr/>
          </p:nvSpPr>
          <p:spPr>
            <a:xfrm>
              <a:off x="7081013" y="2050097"/>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34" name="object 34"/>
            <p:cNvSpPr/>
            <p:nvPr/>
          </p:nvSpPr>
          <p:spPr>
            <a:xfrm>
              <a:off x="7162355" y="2050098"/>
              <a:ext cx="0" cy="4445"/>
            </a:xfrm>
            <a:custGeom>
              <a:avLst/>
              <a:gdLst/>
              <a:ahLst/>
              <a:cxnLst/>
              <a:rect l="l" t="t" r="r" b="b"/>
              <a:pathLst>
                <a:path h="4444">
                  <a:moveTo>
                    <a:pt x="-8603" y="1984"/>
                  </a:moveTo>
                  <a:lnTo>
                    <a:pt x="8603" y="1984"/>
                  </a:lnTo>
                </a:path>
              </a:pathLst>
            </a:custGeom>
            <a:ln w="3969">
              <a:solidFill>
                <a:srgbClr val="0080FF"/>
              </a:solidFill>
            </a:ln>
          </p:spPr>
          <p:txBody>
            <a:bodyPr wrap="square" lIns="0" tIns="0" rIns="0" bIns="0" rtlCol="0"/>
            <a:lstStyle/>
            <a:p>
              <a:endParaRPr/>
            </a:p>
          </p:txBody>
        </p:sp>
        <p:sp>
          <p:nvSpPr>
            <p:cNvPr id="35" name="object 35"/>
            <p:cNvSpPr/>
            <p:nvPr/>
          </p:nvSpPr>
          <p:spPr>
            <a:xfrm>
              <a:off x="7162355" y="2054069"/>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36" name="object 36"/>
            <p:cNvSpPr/>
            <p:nvPr/>
          </p:nvSpPr>
          <p:spPr>
            <a:xfrm>
              <a:off x="7243697" y="2054069"/>
              <a:ext cx="0" cy="4445"/>
            </a:xfrm>
            <a:custGeom>
              <a:avLst/>
              <a:gdLst/>
              <a:ahLst/>
              <a:cxnLst/>
              <a:rect l="l" t="t" r="r" b="b"/>
              <a:pathLst>
                <a:path h="4444">
                  <a:moveTo>
                    <a:pt x="-8603" y="1984"/>
                  </a:moveTo>
                  <a:lnTo>
                    <a:pt x="8603" y="1984"/>
                  </a:lnTo>
                </a:path>
              </a:pathLst>
            </a:custGeom>
            <a:ln w="3969">
              <a:solidFill>
                <a:srgbClr val="0080FF"/>
              </a:solidFill>
            </a:ln>
          </p:spPr>
          <p:txBody>
            <a:bodyPr wrap="square" lIns="0" tIns="0" rIns="0" bIns="0" rtlCol="0"/>
            <a:lstStyle/>
            <a:p>
              <a:endParaRPr/>
            </a:p>
          </p:txBody>
        </p:sp>
        <p:sp>
          <p:nvSpPr>
            <p:cNvPr id="37" name="object 37"/>
            <p:cNvSpPr/>
            <p:nvPr/>
          </p:nvSpPr>
          <p:spPr>
            <a:xfrm>
              <a:off x="7243697" y="2058041"/>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38" name="object 38"/>
            <p:cNvSpPr/>
            <p:nvPr/>
          </p:nvSpPr>
          <p:spPr>
            <a:xfrm>
              <a:off x="7325039" y="2058041"/>
              <a:ext cx="0" cy="5715"/>
            </a:xfrm>
            <a:custGeom>
              <a:avLst/>
              <a:gdLst/>
              <a:ahLst/>
              <a:cxnLst/>
              <a:rect l="l" t="t" r="r" b="b"/>
              <a:pathLst>
                <a:path h="5714">
                  <a:moveTo>
                    <a:pt x="-8603" y="2646"/>
                  </a:moveTo>
                  <a:lnTo>
                    <a:pt x="8603" y="2646"/>
                  </a:lnTo>
                </a:path>
              </a:pathLst>
            </a:custGeom>
            <a:ln w="5293">
              <a:solidFill>
                <a:srgbClr val="0080FF"/>
              </a:solidFill>
            </a:ln>
          </p:spPr>
          <p:txBody>
            <a:bodyPr wrap="square" lIns="0" tIns="0" rIns="0" bIns="0" rtlCol="0"/>
            <a:lstStyle/>
            <a:p>
              <a:endParaRPr/>
            </a:p>
          </p:txBody>
        </p:sp>
        <p:sp>
          <p:nvSpPr>
            <p:cNvPr id="39" name="object 39"/>
            <p:cNvSpPr/>
            <p:nvPr/>
          </p:nvSpPr>
          <p:spPr>
            <a:xfrm>
              <a:off x="7325039" y="2063335"/>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40" name="object 40"/>
            <p:cNvSpPr/>
            <p:nvPr/>
          </p:nvSpPr>
          <p:spPr>
            <a:xfrm>
              <a:off x="7406382" y="2063336"/>
              <a:ext cx="0" cy="4445"/>
            </a:xfrm>
            <a:custGeom>
              <a:avLst/>
              <a:gdLst/>
              <a:ahLst/>
              <a:cxnLst/>
              <a:rect l="l" t="t" r="r" b="b"/>
              <a:pathLst>
                <a:path h="4444">
                  <a:moveTo>
                    <a:pt x="-8603" y="1984"/>
                  </a:moveTo>
                  <a:lnTo>
                    <a:pt x="8603" y="1984"/>
                  </a:lnTo>
                </a:path>
              </a:pathLst>
            </a:custGeom>
            <a:ln w="3969">
              <a:solidFill>
                <a:srgbClr val="0080FF"/>
              </a:solidFill>
            </a:ln>
          </p:spPr>
          <p:txBody>
            <a:bodyPr wrap="square" lIns="0" tIns="0" rIns="0" bIns="0" rtlCol="0"/>
            <a:lstStyle/>
            <a:p>
              <a:endParaRPr/>
            </a:p>
          </p:txBody>
        </p:sp>
        <p:sp>
          <p:nvSpPr>
            <p:cNvPr id="41" name="object 41"/>
            <p:cNvSpPr/>
            <p:nvPr/>
          </p:nvSpPr>
          <p:spPr>
            <a:xfrm>
              <a:off x="7406382" y="2067307"/>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42" name="object 42"/>
            <p:cNvSpPr/>
            <p:nvPr/>
          </p:nvSpPr>
          <p:spPr>
            <a:xfrm>
              <a:off x="7487725" y="2067307"/>
              <a:ext cx="0" cy="5715"/>
            </a:xfrm>
            <a:custGeom>
              <a:avLst/>
              <a:gdLst/>
              <a:ahLst/>
              <a:cxnLst/>
              <a:rect l="l" t="t" r="r" b="b"/>
              <a:pathLst>
                <a:path h="5714">
                  <a:moveTo>
                    <a:pt x="-8603" y="2646"/>
                  </a:moveTo>
                  <a:lnTo>
                    <a:pt x="8603" y="2646"/>
                  </a:lnTo>
                </a:path>
              </a:pathLst>
            </a:custGeom>
            <a:ln w="5293">
              <a:solidFill>
                <a:srgbClr val="0080FF"/>
              </a:solidFill>
            </a:ln>
          </p:spPr>
          <p:txBody>
            <a:bodyPr wrap="square" lIns="0" tIns="0" rIns="0" bIns="0" rtlCol="0"/>
            <a:lstStyle/>
            <a:p>
              <a:endParaRPr/>
            </a:p>
          </p:txBody>
        </p:sp>
        <p:sp>
          <p:nvSpPr>
            <p:cNvPr id="43" name="object 43"/>
            <p:cNvSpPr/>
            <p:nvPr/>
          </p:nvSpPr>
          <p:spPr>
            <a:xfrm>
              <a:off x="7487725" y="2072601"/>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44" name="object 44"/>
            <p:cNvSpPr/>
            <p:nvPr/>
          </p:nvSpPr>
          <p:spPr>
            <a:xfrm>
              <a:off x="7569068" y="2072602"/>
              <a:ext cx="0" cy="6985"/>
            </a:xfrm>
            <a:custGeom>
              <a:avLst/>
              <a:gdLst/>
              <a:ahLst/>
              <a:cxnLst/>
              <a:rect l="l" t="t" r="r" b="b"/>
              <a:pathLst>
                <a:path h="6985">
                  <a:moveTo>
                    <a:pt x="-8603" y="3308"/>
                  </a:moveTo>
                  <a:lnTo>
                    <a:pt x="8603" y="3308"/>
                  </a:lnTo>
                </a:path>
              </a:pathLst>
            </a:custGeom>
            <a:ln w="6616">
              <a:solidFill>
                <a:srgbClr val="0080FF"/>
              </a:solidFill>
            </a:ln>
          </p:spPr>
          <p:txBody>
            <a:bodyPr wrap="square" lIns="0" tIns="0" rIns="0" bIns="0" rtlCol="0"/>
            <a:lstStyle/>
            <a:p>
              <a:endParaRPr/>
            </a:p>
          </p:txBody>
        </p:sp>
        <p:sp>
          <p:nvSpPr>
            <p:cNvPr id="45" name="object 45"/>
            <p:cNvSpPr/>
            <p:nvPr/>
          </p:nvSpPr>
          <p:spPr>
            <a:xfrm>
              <a:off x="7569068" y="2079219"/>
              <a:ext cx="83185" cy="0"/>
            </a:xfrm>
            <a:custGeom>
              <a:avLst/>
              <a:gdLst/>
              <a:ahLst/>
              <a:cxnLst/>
              <a:rect l="l" t="t" r="r" b="b"/>
              <a:pathLst>
                <a:path w="83184">
                  <a:moveTo>
                    <a:pt x="0" y="0"/>
                  </a:moveTo>
                  <a:lnTo>
                    <a:pt x="0" y="0"/>
                  </a:lnTo>
                  <a:lnTo>
                    <a:pt x="82906" y="0"/>
                  </a:lnTo>
                </a:path>
              </a:pathLst>
            </a:custGeom>
            <a:ln w="14556">
              <a:solidFill>
                <a:srgbClr val="0080FF"/>
              </a:solidFill>
            </a:ln>
          </p:spPr>
          <p:txBody>
            <a:bodyPr wrap="square" lIns="0" tIns="0" rIns="0" bIns="0" rtlCol="0"/>
            <a:lstStyle/>
            <a:p>
              <a:endParaRPr/>
            </a:p>
          </p:txBody>
        </p:sp>
        <p:sp>
          <p:nvSpPr>
            <p:cNvPr id="46" name="object 46"/>
            <p:cNvSpPr/>
            <p:nvPr/>
          </p:nvSpPr>
          <p:spPr>
            <a:xfrm>
              <a:off x="7651974" y="2079220"/>
              <a:ext cx="0" cy="6985"/>
            </a:xfrm>
            <a:custGeom>
              <a:avLst/>
              <a:gdLst/>
              <a:ahLst/>
              <a:cxnLst/>
              <a:rect l="l" t="t" r="r" b="b"/>
              <a:pathLst>
                <a:path h="6985">
                  <a:moveTo>
                    <a:pt x="-8603" y="3308"/>
                  </a:moveTo>
                  <a:lnTo>
                    <a:pt x="8603" y="3308"/>
                  </a:lnTo>
                </a:path>
              </a:pathLst>
            </a:custGeom>
            <a:ln w="6616">
              <a:solidFill>
                <a:srgbClr val="0080FF"/>
              </a:solidFill>
            </a:ln>
          </p:spPr>
          <p:txBody>
            <a:bodyPr wrap="square" lIns="0" tIns="0" rIns="0" bIns="0" rtlCol="0"/>
            <a:lstStyle/>
            <a:p>
              <a:endParaRPr/>
            </a:p>
          </p:txBody>
        </p:sp>
        <p:sp>
          <p:nvSpPr>
            <p:cNvPr id="47" name="object 47"/>
            <p:cNvSpPr/>
            <p:nvPr/>
          </p:nvSpPr>
          <p:spPr>
            <a:xfrm>
              <a:off x="7651974" y="2085837"/>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48" name="object 48"/>
            <p:cNvSpPr/>
            <p:nvPr/>
          </p:nvSpPr>
          <p:spPr>
            <a:xfrm>
              <a:off x="7733317" y="2085838"/>
              <a:ext cx="0" cy="8255"/>
            </a:xfrm>
            <a:custGeom>
              <a:avLst/>
              <a:gdLst/>
              <a:ahLst/>
              <a:cxnLst/>
              <a:rect l="l" t="t" r="r" b="b"/>
              <a:pathLst>
                <a:path h="8255">
                  <a:moveTo>
                    <a:pt x="-8603" y="3969"/>
                  </a:moveTo>
                  <a:lnTo>
                    <a:pt x="8603" y="3969"/>
                  </a:lnTo>
                </a:path>
              </a:pathLst>
            </a:custGeom>
            <a:ln w="7939">
              <a:solidFill>
                <a:srgbClr val="0080FF"/>
              </a:solidFill>
            </a:ln>
          </p:spPr>
          <p:txBody>
            <a:bodyPr wrap="square" lIns="0" tIns="0" rIns="0" bIns="0" rtlCol="0"/>
            <a:lstStyle/>
            <a:p>
              <a:endParaRPr/>
            </a:p>
          </p:txBody>
        </p:sp>
        <p:sp>
          <p:nvSpPr>
            <p:cNvPr id="49" name="object 49"/>
            <p:cNvSpPr/>
            <p:nvPr/>
          </p:nvSpPr>
          <p:spPr>
            <a:xfrm>
              <a:off x="7733317" y="2093779"/>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50" name="object 50"/>
            <p:cNvSpPr/>
            <p:nvPr/>
          </p:nvSpPr>
          <p:spPr>
            <a:xfrm>
              <a:off x="7814659" y="2093780"/>
              <a:ext cx="0" cy="9525"/>
            </a:xfrm>
            <a:custGeom>
              <a:avLst/>
              <a:gdLst/>
              <a:ahLst/>
              <a:cxnLst/>
              <a:rect l="l" t="t" r="r" b="b"/>
              <a:pathLst>
                <a:path h="9525">
                  <a:moveTo>
                    <a:pt x="-8603" y="4631"/>
                  </a:moveTo>
                  <a:lnTo>
                    <a:pt x="8603" y="4631"/>
                  </a:lnTo>
                </a:path>
              </a:pathLst>
            </a:custGeom>
            <a:ln w="9263">
              <a:solidFill>
                <a:srgbClr val="0080FF"/>
              </a:solidFill>
            </a:ln>
          </p:spPr>
          <p:txBody>
            <a:bodyPr wrap="square" lIns="0" tIns="0" rIns="0" bIns="0" rtlCol="0"/>
            <a:lstStyle/>
            <a:p>
              <a:endParaRPr/>
            </a:p>
          </p:txBody>
        </p:sp>
        <p:sp>
          <p:nvSpPr>
            <p:cNvPr id="51" name="object 51"/>
            <p:cNvSpPr/>
            <p:nvPr/>
          </p:nvSpPr>
          <p:spPr>
            <a:xfrm>
              <a:off x="7814659" y="2103043"/>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52" name="object 52"/>
            <p:cNvSpPr/>
            <p:nvPr/>
          </p:nvSpPr>
          <p:spPr>
            <a:xfrm>
              <a:off x="7896000" y="2103044"/>
              <a:ext cx="0" cy="12065"/>
            </a:xfrm>
            <a:custGeom>
              <a:avLst/>
              <a:gdLst/>
              <a:ahLst/>
              <a:cxnLst/>
              <a:rect l="l" t="t" r="r" b="b"/>
              <a:pathLst>
                <a:path h="12064">
                  <a:moveTo>
                    <a:pt x="-8603" y="5954"/>
                  </a:moveTo>
                  <a:lnTo>
                    <a:pt x="8603" y="5954"/>
                  </a:lnTo>
                </a:path>
              </a:pathLst>
            </a:custGeom>
            <a:ln w="11909">
              <a:solidFill>
                <a:srgbClr val="0080FF"/>
              </a:solidFill>
            </a:ln>
          </p:spPr>
          <p:txBody>
            <a:bodyPr wrap="square" lIns="0" tIns="0" rIns="0" bIns="0" rtlCol="0"/>
            <a:lstStyle/>
            <a:p>
              <a:endParaRPr/>
            </a:p>
          </p:txBody>
        </p:sp>
        <p:sp>
          <p:nvSpPr>
            <p:cNvPr id="53" name="object 53"/>
            <p:cNvSpPr/>
            <p:nvPr/>
          </p:nvSpPr>
          <p:spPr>
            <a:xfrm>
              <a:off x="7896000" y="2114955"/>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54" name="object 54"/>
            <p:cNvSpPr/>
            <p:nvPr/>
          </p:nvSpPr>
          <p:spPr>
            <a:xfrm>
              <a:off x="7977344" y="2114955"/>
              <a:ext cx="0" cy="19050"/>
            </a:xfrm>
            <a:custGeom>
              <a:avLst/>
              <a:gdLst/>
              <a:ahLst/>
              <a:cxnLst/>
              <a:rect l="l" t="t" r="r" b="b"/>
              <a:pathLst>
                <a:path h="19050">
                  <a:moveTo>
                    <a:pt x="-8603" y="9263"/>
                  </a:moveTo>
                  <a:lnTo>
                    <a:pt x="8603" y="9263"/>
                  </a:lnTo>
                </a:path>
              </a:pathLst>
            </a:custGeom>
            <a:ln w="18526">
              <a:solidFill>
                <a:srgbClr val="0080FF"/>
              </a:solidFill>
            </a:ln>
          </p:spPr>
          <p:txBody>
            <a:bodyPr wrap="square" lIns="0" tIns="0" rIns="0" bIns="0" rtlCol="0"/>
            <a:lstStyle/>
            <a:p>
              <a:endParaRPr/>
            </a:p>
          </p:txBody>
        </p:sp>
        <p:sp>
          <p:nvSpPr>
            <p:cNvPr id="55" name="object 55"/>
            <p:cNvSpPr/>
            <p:nvPr/>
          </p:nvSpPr>
          <p:spPr>
            <a:xfrm>
              <a:off x="7977344" y="2133482"/>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56" name="object 56"/>
            <p:cNvSpPr/>
            <p:nvPr/>
          </p:nvSpPr>
          <p:spPr>
            <a:xfrm>
              <a:off x="8058686" y="2133483"/>
              <a:ext cx="0" cy="15875"/>
            </a:xfrm>
            <a:custGeom>
              <a:avLst/>
              <a:gdLst/>
              <a:ahLst/>
              <a:cxnLst/>
              <a:rect l="l" t="t" r="r" b="b"/>
              <a:pathLst>
                <a:path h="15875">
                  <a:moveTo>
                    <a:pt x="-8603" y="7939"/>
                  </a:moveTo>
                  <a:lnTo>
                    <a:pt x="8603" y="7939"/>
                  </a:lnTo>
                </a:path>
              </a:pathLst>
            </a:custGeom>
            <a:ln w="15879">
              <a:solidFill>
                <a:srgbClr val="0080FF"/>
              </a:solidFill>
            </a:ln>
          </p:spPr>
          <p:txBody>
            <a:bodyPr wrap="square" lIns="0" tIns="0" rIns="0" bIns="0" rtlCol="0"/>
            <a:lstStyle/>
            <a:p>
              <a:endParaRPr/>
            </a:p>
          </p:txBody>
        </p:sp>
        <p:sp>
          <p:nvSpPr>
            <p:cNvPr id="57" name="object 57"/>
            <p:cNvSpPr/>
            <p:nvPr/>
          </p:nvSpPr>
          <p:spPr>
            <a:xfrm>
              <a:off x="8058686" y="2149363"/>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58" name="object 58"/>
            <p:cNvSpPr/>
            <p:nvPr/>
          </p:nvSpPr>
          <p:spPr>
            <a:xfrm>
              <a:off x="8140028" y="2149364"/>
              <a:ext cx="0" cy="22860"/>
            </a:xfrm>
            <a:custGeom>
              <a:avLst/>
              <a:gdLst/>
              <a:ahLst/>
              <a:cxnLst/>
              <a:rect l="l" t="t" r="r" b="b"/>
              <a:pathLst>
                <a:path h="22860">
                  <a:moveTo>
                    <a:pt x="-8603" y="11248"/>
                  </a:moveTo>
                  <a:lnTo>
                    <a:pt x="8603" y="11248"/>
                  </a:lnTo>
                </a:path>
              </a:pathLst>
            </a:custGeom>
            <a:ln w="22496">
              <a:solidFill>
                <a:srgbClr val="0080FF"/>
              </a:solidFill>
            </a:ln>
          </p:spPr>
          <p:txBody>
            <a:bodyPr wrap="square" lIns="0" tIns="0" rIns="0" bIns="0" rtlCol="0"/>
            <a:lstStyle/>
            <a:p>
              <a:endParaRPr/>
            </a:p>
          </p:txBody>
        </p:sp>
        <p:sp>
          <p:nvSpPr>
            <p:cNvPr id="59" name="object 59"/>
            <p:cNvSpPr/>
            <p:nvPr/>
          </p:nvSpPr>
          <p:spPr>
            <a:xfrm>
              <a:off x="8140028" y="2171861"/>
              <a:ext cx="83185" cy="0"/>
            </a:xfrm>
            <a:custGeom>
              <a:avLst/>
              <a:gdLst/>
              <a:ahLst/>
              <a:cxnLst/>
              <a:rect l="l" t="t" r="r" b="b"/>
              <a:pathLst>
                <a:path w="83184">
                  <a:moveTo>
                    <a:pt x="0" y="0"/>
                  </a:moveTo>
                  <a:lnTo>
                    <a:pt x="0" y="0"/>
                  </a:lnTo>
                  <a:lnTo>
                    <a:pt x="82906" y="0"/>
                  </a:lnTo>
                </a:path>
              </a:pathLst>
            </a:custGeom>
            <a:ln w="14556">
              <a:solidFill>
                <a:srgbClr val="0080FF"/>
              </a:solidFill>
            </a:ln>
          </p:spPr>
          <p:txBody>
            <a:bodyPr wrap="square" lIns="0" tIns="0" rIns="0" bIns="0" rtlCol="0"/>
            <a:lstStyle/>
            <a:p>
              <a:endParaRPr/>
            </a:p>
          </p:txBody>
        </p:sp>
        <p:sp>
          <p:nvSpPr>
            <p:cNvPr id="60" name="object 60"/>
            <p:cNvSpPr/>
            <p:nvPr/>
          </p:nvSpPr>
          <p:spPr>
            <a:xfrm>
              <a:off x="8222935" y="2171862"/>
              <a:ext cx="0" cy="25400"/>
            </a:xfrm>
            <a:custGeom>
              <a:avLst/>
              <a:gdLst/>
              <a:ahLst/>
              <a:cxnLst/>
              <a:rect l="l" t="t" r="r" b="b"/>
              <a:pathLst>
                <a:path h="25400">
                  <a:moveTo>
                    <a:pt x="-8603" y="12571"/>
                  </a:moveTo>
                  <a:lnTo>
                    <a:pt x="8603" y="12571"/>
                  </a:lnTo>
                </a:path>
              </a:pathLst>
            </a:custGeom>
            <a:ln w="25142">
              <a:solidFill>
                <a:srgbClr val="0080FF"/>
              </a:solidFill>
            </a:ln>
          </p:spPr>
          <p:txBody>
            <a:bodyPr wrap="square" lIns="0" tIns="0" rIns="0" bIns="0" rtlCol="0"/>
            <a:lstStyle/>
            <a:p>
              <a:endParaRPr/>
            </a:p>
          </p:txBody>
        </p:sp>
        <p:sp>
          <p:nvSpPr>
            <p:cNvPr id="61" name="object 61"/>
            <p:cNvSpPr/>
            <p:nvPr/>
          </p:nvSpPr>
          <p:spPr>
            <a:xfrm>
              <a:off x="8222935" y="2197006"/>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62" name="object 62"/>
            <p:cNvSpPr/>
            <p:nvPr/>
          </p:nvSpPr>
          <p:spPr>
            <a:xfrm>
              <a:off x="8304277" y="2197006"/>
              <a:ext cx="0" cy="34925"/>
            </a:xfrm>
            <a:custGeom>
              <a:avLst/>
              <a:gdLst/>
              <a:ahLst/>
              <a:cxnLst/>
              <a:rect l="l" t="t" r="r" b="b"/>
              <a:pathLst>
                <a:path h="34925">
                  <a:moveTo>
                    <a:pt x="-8603" y="17202"/>
                  </a:moveTo>
                  <a:lnTo>
                    <a:pt x="8603" y="17202"/>
                  </a:lnTo>
                </a:path>
              </a:pathLst>
            </a:custGeom>
            <a:ln w="34405">
              <a:solidFill>
                <a:srgbClr val="0080FF"/>
              </a:solidFill>
            </a:ln>
          </p:spPr>
          <p:txBody>
            <a:bodyPr wrap="square" lIns="0" tIns="0" rIns="0" bIns="0" rtlCol="0"/>
            <a:lstStyle/>
            <a:p>
              <a:endParaRPr/>
            </a:p>
          </p:txBody>
        </p:sp>
        <p:sp>
          <p:nvSpPr>
            <p:cNvPr id="63" name="object 63"/>
            <p:cNvSpPr/>
            <p:nvPr/>
          </p:nvSpPr>
          <p:spPr>
            <a:xfrm>
              <a:off x="8304277" y="2231413"/>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64" name="object 64"/>
            <p:cNvSpPr/>
            <p:nvPr/>
          </p:nvSpPr>
          <p:spPr>
            <a:xfrm>
              <a:off x="8385620" y="2231414"/>
              <a:ext cx="0" cy="32384"/>
            </a:xfrm>
            <a:custGeom>
              <a:avLst/>
              <a:gdLst/>
              <a:ahLst/>
              <a:cxnLst/>
              <a:rect l="l" t="t" r="r" b="b"/>
              <a:pathLst>
                <a:path h="32385">
                  <a:moveTo>
                    <a:pt x="-8603" y="15879"/>
                  </a:moveTo>
                  <a:lnTo>
                    <a:pt x="8603" y="15879"/>
                  </a:lnTo>
                </a:path>
              </a:pathLst>
            </a:custGeom>
            <a:ln w="31759">
              <a:solidFill>
                <a:srgbClr val="0080FF"/>
              </a:solidFill>
            </a:ln>
          </p:spPr>
          <p:txBody>
            <a:bodyPr wrap="square" lIns="0" tIns="0" rIns="0" bIns="0" rtlCol="0"/>
            <a:lstStyle/>
            <a:p>
              <a:endParaRPr/>
            </a:p>
          </p:txBody>
        </p:sp>
        <p:sp>
          <p:nvSpPr>
            <p:cNvPr id="65" name="object 65"/>
            <p:cNvSpPr/>
            <p:nvPr/>
          </p:nvSpPr>
          <p:spPr>
            <a:xfrm>
              <a:off x="8385620" y="2263174"/>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66" name="object 66"/>
            <p:cNvSpPr/>
            <p:nvPr/>
          </p:nvSpPr>
          <p:spPr>
            <a:xfrm>
              <a:off x="8466963" y="2263175"/>
              <a:ext cx="0" cy="36195"/>
            </a:xfrm>
            <a:custGeom>
              <a:avLst/>
              <a:gdLst/>
              <a:ahLst/>
              <a:cxnLst/>
              <a:rect l="l" t="t" r="r" b="b"/>
              <a:pathLst>
                <a:path h="36194">
                  <a:moveTo>
                    <a:pt x="-8603" y="17864"/>
                  </a:moveTo>
                  <a:lnTo>
                    <a:pt x="8603" y="17864"/>
                  </a:lnTo>
                </a:path>
              </a:pathLst>
            </a:custGeom>
            <a:ln w="35729">
              <a:solidFill>
                <a:srgbClr val="0080FF"/>
              </a:solidFill>
            </a:ln>
          </p:spPr>
          <p:txBody>
            <a:bodyPr wrap="square" lIns="0" tIns="0" rIns="0" bIns="0" rtlCol="0"/>
            <a:lstStyle/>
            <a:p>
              <a:endParaRPr/>
            </a:p>
          </p:txBody>
        </p:sp>
        <p:sp>
          <p:nvSpPr>
            <p:cNvPr id="67" name="object 67"/>
            <p:cNvSpPr/>
            <p:nvPr/>
          </p:nvSpPr>
          <p:spPr>
            <a:xfrm>
              <a:off x="8466963" y="2298905"/>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68" name="object 68"/>
            <p:cNvSpPr/>
            <p:nvPr/>
          </p:nvSpPr>
          <p:spPr>
            <a:xfrm>
              <a:off x="8548305" y="2298906"/>
              <a:ext cx="0" cy="41275"/>
            </a:xfrm>
            <a:custGeom>
              <a:avLst/>
              <a:gdLst/>
              <a:ahLst/>
              <a:cxnLst/>
              <a:rect l="l" t="t" r="r" b="b"/>
              <a:pathLst>
                <a:path h="41275">
                  <a:moveTo>
                    <a:pt x="-8603" y="20511"/>
                  </a:moveTo>
                  <a:lnTo>
                    <a:pt x="8603" y="20511"/>
                  </a:lnTo>
                </a:path>
              </a:pathLst>
            </a:custGeom>
            <a:ln w="41022">
              <a:solidFill>
                <a:srgbClr val="0080FF"/>
              </a:solidFill>
            </a:ln>
          </p:spPr>
          <p:txBody>
            <a:bodyPr wrap="square" lIns="0" tIns="0" rIns="0" bIns="0" rtlCol="0"/>
            <a:lstStyle/>
            <a:p>
              <a:endParaRPr/>
            </a:p>
          </p:txBody>
        </p:sp>
        <p:sp>
          <p:nvSpPr>
            <p:cNvPr id="69" name="object 69"/>
            <p:cNvSpPr/>
            <p:nvPr/>
          </p:nvSpPr>
          <p:spPr>
            <a:xfrm>
              <a:off x="8548305" y="2339928"/>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70" name="object 70"/>
            <p:cNvSpPr/>
            <p:nvPr/>
          </p:nvSpPr>
          <p:spPr>
            <a:xfrm>
              <a:off x="8629647" y="2339929"/>
              <a:ext cx="0" cy="37465"/>
            </a:xfrm>
            <a:custGeom>
              <a:avLst/>
              <a:gdLst/>
              <a:ahLst/>
              <a:cxnLst/>
              <a:rect l="l" t="t" r="r" b="b"/>
              <a:pathLst>
                <a:path h="37464">
                  <a:moveTo>
                    <a:pt x="-8603" y="18526"/>
                  </a:moveTo>
                  <a:lnTo>
                    <a:pt x="8603" y="18526"/>
                  </a:lnTo>
                </a:path>
              </a:pathLst>
            </a:custGeom>
            <a:ln w="37052">
              <a:solidFill>
                <a:srgbClr val="0080FF"/>
              </a:solidFill>
            </a:ln>
          </p:spPr>
          <p:txBody>
            <a:bodyPr wrap="square" lIns="0" tIns="0" rIns="0" bIns="0" rtlCol="0"/>
            <a:lstStyle/>
            <a:p>
              <a:endParaRPr/>
            </a:p>
          </p:txBody>
        </p:sp>
        <p:sp>
          <p:nvSpPr>
            <p:cNvPr id="71" name="object 71"/>
            <p:cNvSpPr/>
            <p:nvPr/>
          </p:nvSpPr>
          <p:spPr>
            <a:xfrm>
              <a:off x="8629647" y="2376983"/>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72" name="object 72"/>
            <p:cNvSpPr/>
            <p:nvPr/>
          </p:nvSpPr>
          <p:spPr>
            <a:xfrm>
              <a:off x="8710989" y="2376983"/>
              <a:ext cx="0" cy="41275"/>
            </a:xfrm>
            <a:custGeom>
              <a:avLst/>
              <a:gdLst/>
              <a:ahLst/>
              <a:cxnLst/>
              <a:rect l="l" t="t" r="r" b="b"/>
              <a:pathLst>
                <a:path h="41275">
                  <a:moveTo>
                    <a:pt x="-8603" y="20511"/>
                  </a:moveTo>
                  <a:lnTo>
                    <a:pt x="8603" y="20511"/>
                  </a:lnTo>
                </a:path>
              </a:pathLst>
            </a:custGeom>
            <a:ln w="41022">
              <a:solidFill>
                <a:srgbClr val="0080FF"/>
              </a:solidFill>
            </a:ln>
          </p:spPr>
          <p:txBody>
            <a:bodyPr wrap="square" lIns="0" tIns="0" rIns="0" bIns="0" rtlCol="0"/>
            <a:lstStyle/>
            <a:p>
              <a:endParaRPr/>
            </a:p>
          </p:txBody>
        </p:sp>
        <p:sp>
          <p:nvSpPr>
            <p:cNvPr id="73" name="object 73"/>
            <p:cNvSpPr/>
            <p:nvPr/>
          </p:nvSpPr>
          <p:spPr>
            <a:xfrm>
              <a:off x="8710989" y="2418006"/>
              <a:ext cx="83185" cy="0"/>
            </a:xfrm>
            <a:custGeom>
              <a:avLst/>
              <a:gdLst/>
              <a:ahLst/>
              <a:cxnLst/>
              <a:rect l="l" t="t" r="r" b="b"/>
              <a:pathLst>
                <a:path w="83184">
                  <a:moveTo>
                    <a:pt x="0" y="0"/>
                  </a:moveTo>
                  <a:lnTo>
                    <a:pt x="0" y="0"/>
                  </a:lnTo>
                  <a:lnTo>
                    <a:pt x="82906" y="0"/>
                  </a:lnTo>
                </a:path>
              </a:pathLst>
            </a:custGeom>
            <a:ln w="14556">
              <a:solidFill>
                <a:srgbClr val="0080FF"/>
              </a:solidFill>
            </a:ln>
          </p:spPr>
          <p:txBody>
            <a:bodyPr wrap="square" lIns="0" tIns="0" rIns="0" bIns="0" rtlCol="0"/>
            <a:lstStyle/>
            <a:p>
              <a:endParaRPr/>
            </a:p>
          </p:txBody>
        </p:sp>
        <p:sp>
          <p:nvSpPr>
            <p:cNvPr id="74" name="object 74"/>
            <p:cNvSpPr/>
            <p:nvPr/>
          </p:nvSpPr>
          <p:spPr>
            <a:xfrm>
              <a:off x="8793896" y="2418007"/>
              <a:ext cx="0" cy="49530"/>
            </a:xfrm>
            <a:custGeom>
              <a:avLst/>
              <a:gdLst/>
              <a:ahLst/>
              <a:cxnLst/>
              <a:rect l="l" t="t" r="r" b="b"/>
              <a:pathLst>
                <a:path h="49530">
                  <a:moveTo>
                    <a:pt x="-8603" y="24481"/>
                  </a:moveTo>
                  <a:lnTo>
                    <a:pt x="8603" y="24481"/>
                  </a:lnTo>
                </a:path>
              </a:pathLst>
            </a:custGeom>
            <a:ln w="48962">
              <a:solidFill>
                <a:srgbClr val="0080FF"/>
              </a:solidFill>
            </a:ln>
          </p:spPr>
          <p:txBody>
            <a:bodyPr wrap="square" lIns="0" tIns="0" rIns="0" bIns="0" rtlCol="0"/>
            <a:lstStyle/>
            <a:p>
              <a:endParaRPr/>
            </a:p>
          </p:txBody>
        </p:sp>
        <p:sp>
          <p:nvSpPr>
            <p:cNvPr id="75" name="object 75"/>
            <p:cNvSpPr/>
            <p:nvPr/>
          </p:nvSpPr>
          <p:spPr>
            <a:xfrm>
              <a:off x="8793896" y="2466970"/>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76" name="object 76"/>
            <p:cNvSpPr/>
            <p:nvPr/>
          </p:nvSpPr>
          <p:spPr>
            <a:xfrm>
              <a:off x="8875239" y="2466971"/>
              <a:ext cx="0" cy="55880"/>
            </a:xfrm>
            <a:custGeom>
              <a:avLst/>
              <a:gdLst/>
              <a:ahLst/>
              <a:cxnLst/>
              <a:rect l="l" t="t" r="r" b="b"/>
              <a:pathLst>
                <a:path h="55880">
                  <a:moveTo>
                    <a:pt x="0" y="0"/>
                  </a:moveTo>
                  <a:lnTo>
                    <a:pt x="0" y="0"/>
                  </a:lnTo>
                  <a:lnTo>
                    <a:pt x="0" y="55578"/>
                  </a:lnTo>
                </a:path>
              </a:pathLst>
            </a:custGeom>
            <a:ln w="17207">
              <a:solidFill>
                <a:srgbClr val="0080FF"/>
              </a:solidFill>
            </a:ln>
          </p:spPr>
          <p:txBody>
            <a:bodyPr wrap="square" lIns="0" tIns="0" rIns="0" bIns="0" rtlCol="0"/>
            <a:lstStyle/>
            <a:p>
              <a:endParaRPr/>
            </a:p>
          </p:txBody>
        </p:sp>
        <p:sp>
          <p:nvSpPr>
            <p:cNvPr id="77" name="object 77"/>
            <p:cNvSpPr/>
            <p:nvPr/>
          </p:nvSpPr>
          <p:spPr>
            <a:xfrm>
              <a:off x="8875239" y="2522551"/>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78" name="object 78"/>
            <p:cNvSpPr/>
            <p:nvPr/>
          </p:nvSpPr>
          <p:spPr>
            <a:xfrm>
              <a:off x="8956581" y="2522551"/>
              <a:ext cx="0" cy="55880"/>
            </a:xfrm>
            <a:custGeom>
              <a:avLst/>
              <a:gdLst/>
              <a:ahLst/>
              <a:cxnLst/>
              <a:rect l="l" t="t" r="r" b="b"/>
              <a:pathLst>
                <a:path h="55880">
                  <a:moveTo>
                    <a:pt x="0" y="0"/>
                  </a:moveTo>
                  <a:lnTo>
                    <a:pt x="0" y="0"/>
                  </a:lnTo>
                  <a:lnTo>
                    <a:pt x="0" y="55578"/>
                  </a:lnTo>
                </a:path>
              </a:pathLst>
            </a:custGeom>
            <a:ln w="17207">
              <a:solidFill>
                <a:srgbClr val="0080FF"/>
              </a:solidFill>
            </a:ln>
          </p:spPr>
          <p:txBody>
            <a:bodyPr wrap="square" lIns="0" tIns="0" rIns="0" bIns="0" rtlCol="0"/>
            <a:lstStyle/>
            <a:p>
              <a:endParaRPr/>
            </a:p>
          </p:txBody>
        </p:sp>
        <p:sp>
          <p:nvSpPr>
            <p:cNvPr id="79" name="object 79"/>
            <p:cNvSpPr/>
            <p:nvPr/>
          </p:nvSpPr>
          <p:spPr>
            <a:xfrm>
              <a:off x="8956581" y="2578131"/>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80" name="object 80"/>
            <p:cNvSpPr/>
            <p:nvPr/>
          </p:nvSpPr>
          <p:spPr>
            <a:xfrm>
              <a:off x="9037924" y="2578131"/>
              <a:ext cx="0" cy="59690"/>
            </a:xfrm>
            <a:custGeom>
              <a:avLst/>
              <a:gdLst/>
              <a:ahLst/>
              <a:cxnLst/>
              <a:rect l="l" t="t" r="r" b="b"/>
              <a:pathLst>
                <a:path h="59689">
                  <a:moveTo>
                    <a:pt x="0" y="0"/>
                  </a:moveTo>
                  <a:lnTo>
                    <a:pt x="0" y="0"/>
                  </a:lnTo>
                  <a:lnTo>
                    <a:pt x="0" y="59548"/>
                  </a:lnTo>
                </a:path>
              </a:pathLst>
            </a:custGeom>
            <a:ln w="17207">
              <a:solidFill>
                <a:srgbClr val="0080FF"/>
              </a:solidFill>
            </a:ln>
          </p:spPr>
          <p:txBody>
            <a:bodyPr wrap="square" lIns="0" tIns="0" rIns="0" bIns="0" rtlCol="0"/>
            <a:lstStyle/>
            <a:p>
              <a:endParaRPr/>
            </a:p>
          </p:txBody>
        </p:sp>
        <p:sp>
          <p:nvSpPr>
            <p:cNvPr id="81" name="object 81"/>
            <p:cNvSpPr/>
            <p:nvPr/>
          </p:nvSpPr>
          <p:spPr>
            <a:xfrm>
              <a:off x="9037924" y="2637681"/>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82" name="object 82"/>
            <p:cNvSpPr/>
            <p:nvPr/>
          </p:nvSpPr>
          <p:spPr>
            <a:xfrm>
              <a:off x="9119266" y="2637682"/>
              <a:ext cx="0" cy="67945"/>
            </a:xfrm>
            <a:custGeom>
              <a:avLst/>
              <a:gdLst/>
              <a:ahLst/>
              <a:cxnLst/>
              <a:rect l="l" t="t" r="r" b="b"/>
              <a:pathLst>
                <a:path h="67944">
                  <a:moveTo>
                    <a:pt x="0" y="0"/>
                  </a:moveTo>
                  <a:lnTo>
                    <a:pt x="0" y="0"/>
                  </a:lnTo>
                  <a:lnTo>
                    <a:pt x="0" y="67488"/>
                  </a:lnTo>
                </a:path>
              </a:pathLst>
            </a:custGeom>
            <a:ln w="17207">
              <a:solidFill>
                <a:srgbClr val="0080FF"/>
              </a:solidFill>
            </a:ln>
          </p:spPr>
          <p:txBody>
            <a:bodyPr wrap="square" lIns="0" tIns="0" rIns="0" bIns="0" rtlCol="0"/>
            <a:lstStyle/>
            <a:p>
              <a:endParaRPr/>
            </a:p>
          </p:txBody>
        </p:sp>
        <p:sp>
          <p:nvSpPr>
            <p:cNvPr id="83" name="object 83"/>
            <p:cNvSpPr/>
            <p:nvPr/>
          </p:nvSpPr>
          <p:spPr>
            <a:xfrm>
              <a:off x="9119266" y="2705171"/>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84" name="object 84"/>
            <p:cNvSpPr/>
            <p:nvPr/>
          </p:nvSpPr>
          <p:spPr>
            <a:xfrm>
              <a:off x="9200609" y="2705172"/>
              <a:ext cx="0" cy="67945"/>
            </a:xfrm>
            <a:custGeom>
              <a:avLst/>
              <a:gdLst/>
              <a:ahLst/>
              <a:cxnLst/>
              <a:rect l="l" t="t" r="r" b="b"/>
              <a:pathLst>
                <a:path h="67944">
                  <a:moveTo>
                    <a:pt x="0" y="0"/>
                  </a:moveTo>
                  <a:lnTo>
                    <a:pt x="0" y="0"/>
                  </a:lnTo>
                  <a:lnTo>
                    <a:pt x="0" y="67488"/>
                  </a:lnTo>
                </a:path>
              </a:pathLst>
            </a:custGeom>
            <a:ln w="17207">
              <a:solidFill>
                <a:srgbClr val="0080FF"/>
              </a:solidFill>
            </a:ln>
          </p:spPr>
          <p:txBody>
            <a:bodyPr wrap="square" lIns="0" tIns="0" rIns="0" bIns="0" rtlCol="0"/>
            <a:lstStyle/>
            <a:p>
              <a:endParaRPr/>
            </a:p>
          </p:txBody>
        </p:sp>
        <p:sp>
          <p:nvSpPr>
            <p:cNvPr id="85" name="object 85"/>
            <p:cNvSpPr/>
            <p:nvPr/>
          </p:nvSpPr>
          <p:spPr>
            <a:xfrm>
              <a:off x="9200609" y="2772661"/>
              <a:ext cx="81915" cy="0"/>
            </a:xfrm>
            <a:custGeom>
              <a:avLst/>
              <a:gdLst/>
              <a:ahLst/>
              <a:cxnLst/>
              <a:rect l="l" t="t" r="r" b="b"/>
              <a:pathLst>
                <a:path w="81915">
                  <a:moveTo>
                    <a:pt x="0" y="0"/>
                  </a:moveTo>
                  <a:lnTo>
                    <a:pt x="0" y="0"/>
                  </a:lnTo>
                  <a:lnTo>
                    <a:pt x="81340" y="0"/>
                  </a:lnTo>
                </a:path>
              </a:pathLst>
            </a:custGeom>
            <a:ln w="14556">
              <a:solidFill>
                <a:srgbClr val="0080FF"/>
              </a:solidFill>
            </a:ln>
          </p:spPr>
          <p:txBody>
            <a:bodyPr wrap="square" lIns="0" tIns="0" rIns="0" bIns="0" rtlCol="0"/>
            <a:lstStyle/>
            <a:p>
              <a:endParaRPr/>
            </a:p>
          </p:txBody>
        </p:sp>
        <p:sp>
          <p:nvSpPr>
            <p:cNvPr id="86" name="object 86"/>
            <p:cNvSpPr/>
            <p:nvPr/>
          </p:nvSpPr>
          <p:spPr>
            <a:xfrm>
              <a:off x="9281950" y="2772662"/>
              <a:ext cx="0" cy="60960"/>
            </a:xfrm>
            <a:custGeom>
              <a:avLst/>
              <a:gdLst/>
              <a:ahLst/>
              <a:cxnLst/>
              <a:rect l="l" t="t" r="r" b="b"/>
              <a:pathLst>
                <a:path h="60960">
                  <a:moveTo>
                    <a:pt x="0" y="0"/>
                  </a:moveTo>
                  <a:lnTo>
                    <a:pt x="0" y="0"/>
                  </a:lnTo>
                  <a:lnTo>
                    <a:pt x="0" y="60871"/>
                  </a:lnTo>
                </a:path>
              </a:pathLst>
            </a:custGeom>
            <a:ln w="17207">
              <a:solidFill>
                <a:srgbClr val="0080FF"/>
              </a:solidFill>
            </a:ln>
          </p:spPr>
          <p:txBody>
            <a:bodyPr wrap="square" lIns="0" tIns="0" rIns="0" bIns="0" rtlCol="0"/>
            <a:lstStyle/>
            <a:p>
              <a:endParaRPr/>
            </a:p>
          </p:txBody>
        </p:sp>
        <p:sp>
          <p:nvSpPr>
            <p:cNvPr id="87" name="object 87"/>
            <p:cNvSpPr/>
            <p:nvPr/>
          </p:nvSpPr>
          <p:spPr>
            <a:xfrm>
              <a:off x="9281950" y="2833534"/>
              <a:ext cx="83185" cy="0"/>
            </a:xfrm>
            <a:custGeom>
              <a:avLst/>
              <a:gdLst/>
              <a:ahLst/>
              <a:cxnLst/>
              <a:rect l="l" t="t" r="r" b="b"/>
              <a:pathLst>
                <a:path w="83184">
                  <a:moveTo>
                    <a:pt x="0" y="0"/>
                  </a:moveTo>
                  <a:lnTo>
                    <a:pt x="0" y="0"/>
                  </a:lnTo>
                  <a:lnTo>
                    <a:pt x="82906" y="0"/>
                  </a:lnTo>
                </a:path>
              </a:pathLst>
            </a:custGeom>
            <a:ln w="14556">
              <a:solidFill>
                <a:srgbClr val="0080FF"/>
              </a:solidFill>
            </a:ln>
          </p:spPr>
          <p:txBody>
            <a:bodyPr wrap="square" lIns="0" tIns="0" rIns="0" bIns="0" rtlCol="0"/>
            <a:lstStyle/>
            <a:p>
              <a:endParaRPr/>
            </a:p>
          </p:txBody>
        </p:sp>
        <p:sp>
          <p:nvSpPr>
            <p:cNvPr id="88" name="object 88"/>
            <p:cNvSpPr/>
            <p:nvPr/>
          </p:nvSpPr>
          <p:spPr>
            <a:xfrm>
              <a:off x="9364857" y="2833535"/>
              <a:ext cx="0" cy="55880"/>
            </a:xfrm>
            <a:custGeom>
              <a:avLst/>
              <a:gdLst/>
              <a:ahLst/>
              <a:cxnLst/>
              <a:rect l="l" t="t" r="r" b="b"/>
              <a:pathLst>
                <a:path h="55880">
                  <a:moveTo>
                    <a:pt x="0" y="0"/>
                  </a:moveTo>
                  <a:lnTo>
                    <a:pt x="0" y="0"/>
                  </a:lnTo>
                  <a:lnTo>
                    <a:pt x="0" y="55578"/>
                  </a:lnTo>
                </a:path>
              </a:pathLst>
            </a:custGeom>
            <a:ln w="17207">
              <a:solidFill>
                <a:srgbClr val="0080FF"/>
              </a:solidFill>
            </a:ln>
          </p:spPr>
          <p:txBody>
            <a:bodyPr wrap="square" lIns="0" tIns="0" rIns="0" bIns="0" rtlCol="0"/>
            <a:lstStyle/>
            <a:p>
              <a:endParaRPr/>
            </a:p>
          </p:txBody>
        </p:sp>
        <p:sp>
          <p:nvSpPr>
            <p:cNvPr id="89" name="object 89"/>
            <p:cNvSpPr/>
            <p:nvPr/>
          </p:nvSpPr>
          <p:spPr>
            <a:xfrm>
              <a:off x="9364857" y="2889115"/>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90" name="object 90"/>
            <p:cNvSpPr/>
            <p:nvPr/>
          </p:nvSpPr>
          <p:spPr>
            <a:xfrm>
              <a:off x="9446200" y="2889116"/>
              <a:ext cx="0" cy="92710"/>
            </a:xfrm>
            <a:custGeom>
              <a:avLst/>
              <a:gdLst/>
              <a:ahLst/>
              <a:cxnLst/>
              <a:rect l="l" t="t" r="r" b="b"/>
              <a:pathLst>
                <a:path h="92710">
                  <a:moveTo>
                    <a:pt x="0" y="0"/>
                  </a:moveTo>
                  <a:lnTo>
                    <a:pt x="0" y="0"/>
                  </a:lnTo>
                  <a:lnTo>
                    <a:pt x="0" y="92631"/>
                  </a:lnTo>
                </a:path>
              </a:pathLst>
            </a:custGeom>
            <a:ln w="17207">
              <a:solidFill>
                <a:srgbClr val="0080FF"/>
              </a:solidFill>
            </a:ln>
          </p:spPr>
          <p:txBody>
            <a:bodyPr wrap="square" lIns="0" tIns="0" rIns="0" bIns="0" rtlCol="0"/>
            <a:lstStyle/>
            <a:p>
              <a:endParaRPr/>
            </a:p>
          </p:txBody>
        </p:sp>
        <p:sp>
          <p:nvSpPr>
            <p:cNvPr id="91" name="object 91"/>
            <p:cNvSpPr/>
            <p:nvPr/>
          </p:nvSpPr>
          <p:spPr>
            <a:xfrm>
              <a:off x="9446200" y="2981747"/>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92" name="object 92"/>
            <p:cNvSpPr/>
            <p:nvPr/>
          </p:nvSpPr>
          <p:spPr>
            <a:xfrm>
              <a:off x="9527543" y="2981748"/>
              <a:ext cx="0" cy="87630"/>
            </a:xfrm>
            <a:custGeom>
              <a:avLst/>
              <a:gdLst/>
              <a:ahLst/>
              <a:cxnLst/>
              <a:rect l="l" t="t" r="r" b="b"/>
              <a:pathLst>
                <a:path h="87630">
                  <a:moveTo>
                    <a:pt x="0" y="0"/>
                  </a:moveTo>
                  <a:lnTo>
                    <a:pt x="0" y="0"/>
                  </a:lnTo>
                  <a:lnTo>
                    <a:pt x="0" y="87338"/>
                  </a:lnTo>
                </a:path>
              </a:pathLst>
            </a:custGeom>
            <a:ln w="17207">
              <a:solidFill>
                <a:srgbClr val="0080FF"/>
              </a:solidFill>
            </a:ln>
          </p:spPr>
          <p:txBody>
            <a:bodyPr wrap="square" lIns="0" tIns="0" rIns="0" bIns="0" rtlCol="0"/>
            <a:lstStyle/>
            <a:p>
              <a:endParaRPr/>
            </a:p>
          </p:txBody>
        </p:sp>
        <p:sp>
          <p:nvSpPr>
            <p:cNvPr id="93" name="object 93"/>
            <p:cNvSpPr/>
            <p:nvPr/>
          </p:nvSpPr>
          <p:spPr>
            <a:xfrm>
              <a:off x="9527543" y="3069087"/>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94" name="object 94"/>
            <p:cNvSpPr/>
            <p:nvPr/>
          </p:nvSpPr>
          <p:spPr>
            <a:xfrm>
              <a:off x="9608885" y="3069088"/>
              <a:ext cx="0" cy="74295"/>
            </a:xfrm>
            <a:custGeom>
              <a:avLst/>
              <a:gdLst/>
              <a:ahLst/>
              <a:cxnLst/>
              <a:rect l="l" t="t" r="r" b="b"/>
              <a:pathLst>
                <a:path h="74294">
                  <a:moveTo>
                    <a:pt x="0" y="0"/>
                  </a:moveTo>
                  <a:lnTo>
                    <a:pt x="0" y="0"/>
                  </a:lnTo>
                  <a:lnTo>
                    <a:pt x="0" y="74104"/>
                  </a:lnTo>
                </a:path>
              </a:pathLst>
            </a:custGeom>
            <a:ln w="17207">
              <a:solidFill>
                <a:srgbClr val="0080FF"/>
              </a:solidFill>
            </a:ln>
          </p:spPr>
          <p:txBody>
            <a:bodyPr wrap="square" lIns="0" tIns="0" rIns="0" bIns="0" rtlCol="0"/>
            <a:lstStyle/>
            <a:p>
              <a:endParaRPr/>
            </a:p>
          </p:txBody>
        </p:sp>
        <p:sp>
          <p:nvSpPr>
            <p:cNvPr id="95" name="object 95"/>
            <p:cNvSpPr/>
            <p:nvPr/>
          </p:nvSpPr>
          <p:spPr>
            <a:xfrm>
              <a:off x="9608885" y="3143193"/>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96" name="object 96"/>
            <p:cNvSpPr/>
            <p:nvPr/>
          </p:nvSpPr>
          <p:spPr>
            <a:xfrm>
              <a:off x="9690227" y="3143194"/>
              <a:ext cx="0" cy="78105"/>
            </a:xfrm>
            <a:custGeom>
              <a:avLst/>
              <a:gdLst/>
              <a:ahLst/>
              <a:cxnLst/>
              <a:rect l="l" t="t" r="r" b="b"/>
              <a:pathLst>
                <a:path h="78105">
                  <a:moveTo>
                    <a:pt x="0" y="0"/>
                  </a:moveTo>
                  <a:lnTo>
                    <a:pt x="0" y="0"/>
                  </a:lnTo>
                  <a:lnTo>
                    <a:pt x="0" y="78074"/>
                  </a:lnTo>
                </a:path>
              </a:pathLst>
            </a:custGeom>
            <a:ln w="17207">
              <a:solidFill>
                <a:srgbClr val="0080FF"/>
              </a:solidFill>
            </a:ln>
          </p:spPr>
          <p:txBody>
            <a:bodyPr wrap="square" lIns="0" tIns="0" rIns="0" bIns="0" rtlCol="0"/>
            <a:lstStyle/>
            <a:p>
              <a:endParaRPr/>
            </a:p>
          </p:txBody>
        </p:sp>
        <p:sp>
          <p:nvSpPr>
            <p:cNvPr id="97" name="object 97"/>
            <p:cNvSpPr/>
            <p:nvPr/>
          </p:nvSpPr>
          <p:spPr>
            <a:xfrm>
              <a:off x="9690227" y="3221270"/>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98" name="object 98"/>
            <p:cNvSpPr/>
            <p:nvPr/>
          </p:nvSpPr>
          <p:spPr>
            <a:xfrm>
              <a:off x="9771570" y="3221271"/>
              <a:ext cx="0" cy="97155"/>
            </a:xfrm>
            <a:custGeom>
              <a:avLst/>
              <a:gdLst/>
              <a:ahLst/>
              <a:cxnLst/>
              <a:rect l="l" t="t" r="r" b="b"/>
              <a:pathLst>
                <a:path h="97154">
                  <a:moveTo>
                    <a:pt x="0" y="0"/>
                  </a:moveTo>
                  <a:lnTo>
                    <a:pt x="0" y="0"/>
                  </a:lnTo>
                  <a:lnTo>
                    <a:pt x="0" y="96601"/>
                  </a:lnTo>
                </a:path>
              </a:pathLst>
            </a:custGeom>
            <a:ln w="17207">
              <a:solidFill>
                <a:srgbClr val="0080FF"/>
              </a:solidFill>
            </a:ln>
          </p:spPr>
          <p:txBody>
            <a:bodyPr wrap="square" lIns="0" tIns="0" rIns="0" bIns="0" rtlCol="0"/>
            <a:lstStyle/>
            <a:p>
              <a:endParaRPr/>
            </a:p>
          </p:txBody>
        </p:sp>
        <p:sp>
          <p:nvSpPr>
            <p:cNvPr id="99" name="object 99"/>
            <p:cNvSpPr/>
            <p:nvPr/>
          </p:nvSpPr>
          <p:spPr>
            <a:xfrm>
              <a:off x="9771570" y="3317873"/>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00" name="object 100"/>
            <p:cNvSpPr/>
            <p:nvPr/>
          </p:nvSpPr>
          <p:spPr>
            <a:xfrm>
              <a:off x="9852913" y="3317873"/>
              <a:ext cx="0" cy="98425"/>
            </a:xfrm>
            <a:custGeom>
              <a:avLst/>
              <a:gdLst/>
              <a:ahLst/>
              <a:cxnLst/>
              <a:rect l="l" t="t" r="r" b="b"/>
              <a:pathLst>
                <a:path h="98425">
                  <a:moveTo>
                    <a:pt x="0" y="0"/>
                  </a:moveTo>
                  <a:lnTo>
                    <a:pt x="0" y="0"/>
                  </a:lnTo>
                  <a:lnTo>
                    <a:pt x="0" y="97924"/>
                  </a:lnTo>
                </a:path>
              </a:pathLst>
            </a:custGeom>
            <a:ln w="17207">
              <a:solidFill>
                <a:srgbClr val="0080FF"/>
              </a:solidFill>
            </a:ln>
          </p:spPr>
          <p:txBody>
            <a:bodyPr wrap="square" lIns="0" tIns="0" rIns="0" bIns="0" rtlCol="0"/>
            <a:lstStyle/>
            <a:p>
              <a:endParaRPr/>
            </a:p>
          </p:txBody>
        </p:sp>
        <p:sp>
          <p:nvSpPr>
            <p:cNvPr id="101" name="object 101"/>
            <p:cNvSpPr/>
            <p:nvPr/>
          </p:nvSpPr>
          <p:spPr>
            <a:xfrm>
              <a:off x="9852913" y="3415798"/>
              <a:ext cx="83185" cy="0"/>
            </a:xfrm>
            <a:custGeom>
              <a:avLst/>
              <a:gdLst/>
              <a:ahLst/>
              <a:cxnLst/>
              <a:rect l="l" t="t" r="r" b="b"/>
              <a:pathLst>
                <a:path w="83184">
                  <a:moveTo>
                    <a:pt x="0" y="0"/>
                  </a:moveTo>
                  <a:lnTo>
                    <a:pt x="0" y="0"/>
                  </a:lnTo>
                  <a:lnTo>
                    <a:pt x="82906" y="0"/>
                  </a:lnTo>
                </a:path>
              </a:pathLst>
            </a:custGeom>
            <a:ln w="14556">
              <a:solidFill>
                <a:srgbClr val="0080FF"/>
              </a:solidFill>
            </a:ln>
          </p:spPr>
          <p:txBody>
            <a:bodyPr wrap="square" lIns="0" tIns="0" rIns="0" bIns="0" rtlCol="0"/>
            <a:lstStyle/>
            <a:p>
              <a:endParaRPr/>
            </a:p>
          </p:txBody>
        </p:sp>
        <p:sp>
          <p:nvSpPr>
            <p:cNvPr id="102" name="object 102"/>
            <p:cNvSpPr/>
            <p:nvPr/>
          </p:nvSpPr>
          <p:spPr>
            <a:xfrm>
              <a:off x="9935819" y="3415799"/>
              <a:ext cx="0" cy="97155"/>
            </a:xfrm>
            <a:custGeom>
              <a:avLst/>
              <a:gdLst/>
              <a:ahLst/>
              <a:cxnLst/>
              <a:rect l="l" t="t" r="r" b="b"/>
              <a:pathLst>
                <a:path h="97154">
                  <a:moveTo>
                    <a:pt x="0" y="0"/>
                  </a:moveTo>
                  <a:lnTo>
                    <a:pt x="0" y="0"/>
                  </a:lnTo>
                  <a:lnTo>
                    <a:pt x="0" y="96601"/>
                  </a:lnTo>
                </a:path>
              </a:pathLst>
            </a:custGeom>
            <a:ln w="17207">
              <a:solidFill>
                <a:srgbClr val="0080FF"/>
              </a:solidFill>
            </a:ln>
          </p:spPr>
          <p:txBody>
            <a:bodyPr wrap="square" lIns="0" tIns="0" rIns="0" bIns="0" rtlCol="0"/>
            <a:lstStyle/>
            <a:p>
              <a:endParaRPr/>
            </a:p>
          </p:txBody>
        </p:sp>
        <p:sp>
          <p:nvSpPr>
            <p:cNvPr id="103" name="object 103"/>
            <p:cNvSpPr/>
            <p:nvPr/>
          </p:nvSpPr>
          <p:spPr>
            <a:xfrm>
              <a:off x="9935819" y="3512401"/>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04" name="object 104"/>
            <p:cNvSpPr/>
            <p:nvPr/>
          </p:nvSpPr>
          <p:spPr>
            <a:xfrm>
              <a:off x="10017162" y="3512402"/>
              <a:ext cx="0" cy="108585"/>
            </a:xfrm>
            <a:custGeom>
              <a:avLst/>
              <a:gdLst/>
              <a:ahLst/>
              <a:cxnLst/>
              <a:rect l="l" t="t" r="r" b="b"/>
              <a:pathLst>
                <a:path h="108585">
                  <a:moveTo>
                    <a:pt x="0" y="0"/>
                  </a:moveTo>
                  <a:lnTo>
                    <a:pt x="0" y="0"/>
                  </a:lnTo>
                  <a:lnTo>
                    <a:pt x="0" y="108510"/>
                  </a:lnTo>
                </a:path>
              </a:pathLst>
            </a:custGeom>
            <a:ln w="17207">
              <a:solidFill>
                <a:srgbClr val="0080FF"/>
              </a:solidFill>
            </a:ln>
          </p:spPr>
          <p:txBody>
            <a:bodyPr wrap="square" lIns="0" tIns="0" rIns="0" bIns="0" rtlCol="0"/>
            <a:lstStyle/>
            <a:p>
              <a:endParaRPr/>
            </a:p>
          </p:txBody>
        </p:sp>
        <p:sp>
          <p:nvSpPr>
            <p:cNvPr id="105" name="object 105"/>
            <p:cNvSpPr/>
            <p:nvPr/>
          </p:nvSpPr>
          <p:spPr>
            <a:xfrm>
              <a:off x="10017162" y="3620914"/>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06" name="object 106"/>
            <p:cNvSpPr/>
            <p:nvPr/>
          </p:nvSpPr>
          <p:spPr>
            <a:xfrm>
              <a:off x="10098504" y="3620915"/>
              <a:ext cx="0" cy="95885"/>
            </a:xfrm>
            <a:custGeom>
              <a:avLst/>
              <a:gdLst/>
              <a:ahLst/>
              <a:cxnLst/>
              <a:rect l="l" t="t" r="r" b="b"/>
              <a:pathLst>
                <a:path h="95885">
                  <a:moveTo>
                    <a:pt x="0" y="0"/>
                  </a:moveTo>
                  <a:lnTo>
                    <a:pt x="0" y="0"/>
                  </a:lnTo>
                  <a:lnTo>
                    <a:pt x="0" y="95277"/>
                  </a:lnTo>
                </a:path>
              </a:pathLst>
            </a:custGeom>
            <a:ln w="17207">
              <a:solidFill>
                <a:srgbClr val="0080FF"/>
              </a:solidFill>
            </a:ln>
          </p:spPr>
          <p:txBody>
            <a:bodyPr wrap="square" lIns="0" tIns="0" rIns="0" bIns="0" rtlCol="0"/>
            <a:lstStyle/>
            <a:p>
              <a:endParaRPr/>
            </a:p>
          </p:txBody>
        </p:sp>
        <p:sp>
          <p:nvSpPr>
            <p:cNvPr id="107" name="object 107"/>
            <p:cNvSpPr/>
            <p:nvPr/>
          </p:nvSpPr>
          <p:spPr>
            <a:xfrm>
              <a:off x="10098504" y="3716193"/>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08" name="object 108"/>
            <p:cNvSpPr/>
            <p:nvPr/>
          </p:nvSpPr>
          <p:spPr>
            <a:xfrm>
              <a:off x="10179847" y="3716194"/>
              <a:ext cx="0" cy="106045"/>
            </a:xfrm>
            <a:custGeom>
              <a:avLst/>
              <a:gdLst/>
              <a:ahLst/>
              <a:cxnLst/>
              <a:rect l="l" t="t" r="r" b="b"/>
              <a:pathLst>
                <a:path h="106045">
                  <a:moveTo>
                    <a:pt x="0" y="0"/>
                  </a:moveTo>
                  <a:lnTo>
                    <a:pt x="0" y="0"/>
                  </a:lnTo>
                  <a:lnTo>
                    <a:pt x="0" y="105864"/>
                  </a:lnTo>
                </a:path>
              </a:pathLst>
            </a:custGeom>
            <a:ln w="17207">
              <a:solidFill>
                <a:srgbClr val="0080FF"/>
              </a:solidFill>
            </a:ln>
          </p:spPr>
          <p:txBody>
            <a:bodyPr wrap="square" lIns="0" tIns="0" rIns="0" bIns="0" rtlCol="0"/>
            <a:lstStyle/>
            <a:p>
              <a:endParaRPr/>
            </a:p>
          </p:txBody>
        </p:sp>
        <p:sp>
          <p:nvSpPr>
            <p:cNvPr id="109" name="object 109"/>
            <p:cNvSpPr/>
            <p:nvPr/>
          </p:nvSpPr>
          <p:spPr>
            <a:xfrm>
              <a:off x="10179847" y="3822059"/>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10" name="object 110"/>
            <p:cNvSpPr/>
            <p:nvPr/>
          </p:nvSpPr>
          <p:spPr>
            <a:xfrm>
              <a:off x="10261189" y="3822060"/>
              <a:ext cx="0" cy="121920"/>
            </a:xfrm>
            <a:custGeom>
              <a:avLst/>
              <a:gdLst/>
              <a:ahLst/>
              <a:cxnLst/>
              <a:rect l="l" t="t" r="r" b="b"/>
              <a:pathLst>
                <a:path h="121920">
                  <a:moveTo>
                    <a:pt x="0" y="0"/>
                  </a:moveTo>
                  <a:lnTo>
                    <a:pt x="0" y="0"/>
                  </a:lnTo>
                  <a:lnTo>
                    <a:pt x="0" y="121743"/>
                  </a:lnTo>
                </a:path>
              </a:pathLst>
            </a:custGeom>
            <a:ln w="17207">
              <a:solidFill>
                <a:srgbClr val="0080FF"/>
              </a:solidFill>
            </a:ln>
          </p:spPr>
          <p:txBody>
            <a:bodyPr wrap="square" lIns="0" tIns="0" rIns="0" bIns="0" rtlCol="0"/>
            <a:lstStyle/>
            <a:p>
              <a:endParaRPr/>
            </a:p>
          </p:txBody>
        </p:sp>
        <p:sp>
          <p:nvSpPr>
            <p:cNvPr id="111" name="object 111"/>
            <p:cNvSpPr/>
            <p:nvPr/>
          </p:nvSpPr>
          <p:spPr>
            <a:xfrm>
              <a:off x="10261189" y="3943804"/>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12" name="object 112"/>
            <p:cNvSpPr/>
            <p:nvPr/>
          </p:nvSpPr>
          <p:spPr>
            <a:xfrm>
              <a:off x="10342532" y="3943805"/>
              <a:ext cx="0" cy="82550"/>
            </a:xfrm>
            <a:custGeom>
              <a:avLst/>
              <a:gdLst/>
              <a:ahLst/>
              <a:cxnLst/>
              <a:rect l="l" t="t" r="r" b="b"/>
              <a:pathLst>
                <a:path h="82550">
                  <a:moveTo>
                    <a:pt x="0" y="0"/>
                  </a:moveTo>
                  <a:lnTo>
                    <a:pt x="0" y="0"/>
                  </a:lnTo>
                  <a:lnTo>
                    <a:pt x="0" y="82044"/>
                  </a:lnTo>
                </a:path>
              </a:pathLst>
            </a:custGeom>
            <a:ln w="17207">
              <a:solidFill>
                <a:srgbClr val="0080FF"/>
              </a:solidFill>
            </a:ln>
          </p:spPr>
          <p:txBody>
            <a:bodyPr wrap="square" lIns="0" tIns="0" rIns="0" bIns="0" rtlCol="0"/>
            <a:lstStyle/>
            <a:p>
              <a:endParaRPr/>
            </a:p>
          </p:txBody>
        </p:sp>
        <p:sp>
          <p:nvSpPr>
            <p:cNvPr id="113" name="object 113"/>
            <p:cNvSpPr/>
            <p:nvPr/>
          </p:nvSpPr>
          <p:spPr>
            <a:xfrm>
              <a:off x="10342532" y="4025851"/>
              <a:ext cx="83185" cy="0"/>
            </a:xfrm>
            <a:custGeom>
              <a:avLst/>
              <a:gdLst/>
              <a:ahLst/>
              <a:cxnLst/>
              <a:rect l="l" t="t" r="r" b="b"/>
              <a:pathLst>
                <a:path w="83184">
                  <a:moveTo>
                    <a:pt x="0" y="0"/>
                  </a:moveTo>
                  <a:lnTo>
                    <a:pt x="0" y="0"/>
                  </a:lnTo>
                  <a:lnTo>
                    <a:pt x="82906" y="0"/>
                  </a:lnTo>
                </a:path>
              </a:pathLst>
            </a:custGeom>
            <a:ln w="14556">
              <a:solidFill>
                <a:srgbClr val="0080FF"/>
              </a:solidFill>
            </a:ln>
          </p:spPr>
          <p:txBody>
            <a:bodyPr wrap="square" lIns="0" tIns="0" rIns="0" bIns="0" rtlCol="0"/>
            <a:lstStyle/>
            <a:p>
              <a:endParaRPr/>
            </a:p>
          </p:txBody>
        </p:sp>
        <p:sp>
          <p:nvSpPr>
            <p:cNvPr id="114" name="object 114"/>
            <p:cNvSpPr/>
            <p:nvPr/>
          </p:nvSpPr>
          <p:spPr>
            <a:xfrm>
              <a:off x="10425438" y="4025851"/>
              <a:ext cx="0" cy="104775"/>
            </a:xfrm>
            <a:custGeom>
              <a:avLst/>
              <a:gdLst/>
              <a:ahLst/>
              <a:cxnLst/>
              <a:rect l="l" t="t" r="r" b="b"/>
              <a:pathLst>
                <a:path h="104775">
                  <a:moveTo>
                    <a:pt x="0" y="0"/>
                  </a:moveTo>
                  <a:lnTo>
                    <a:pt x="0" y="0"/>
                  </a:lnTo>
                  <a:lnTo>
                    <a:pt x="0" y="104540"/>
                  </a:lnTo>
                </a:path>
              </a:pathLst>
            </a:custGeom>
            <a:ln w="17207">
              <a:solidFill>
                <a:srgbClr val="0080FF"/>
              </a:solidFill>
            </a:ln>
          </p:spPr>
          <p:txBody>
            <a:bodyPr wrap="square" lIns="0" tIns="0" rIns="0" bIns="0" rtlCol="0"/>
            <a:lstStyle/>
            <a:p>
              <a:endParaRPr/>
            </a:p>
          </p:txBody>
        </p:sp>
        <p:sp>
          <p:nvSpPr>
            <p:cNvPr id="115" name="object 115"/>
            <p:cNvSpPr/>
            <p:nvPr/>
          </p:nvSpPr>
          <p:spPr>
            <a:xfrm>
              <a:off x="10425438" y="4130393"/>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16" name="object 116"/>
            <p:cNvSpPr/>
            <p:nvPr/>
          </p:nvSpPr>
          <p:spPr>
            <a:xfrm>
              <a:off x="10506781" y="4130394"/>
              <a:ext cx="0" cy="91440"/>
            </a:xfrm>
            <a:custGeom>
              <a:avLst/>
              <a:gdLst/>
              <a:ahLst/>
              <a:cxnLst/>
              <a:rect l="l" t="t" r="r" b="b"/>
              <a:pathLst>
                <a:path h="91439">
                  <a:moveTo>
                    <a:pt x="0" y="0"/>
                  </a:moveTo>
                  <a:lnTo>
                    <a:pt x="0" y="0"/>
                  </a:lnTo>
                  <a:lnTo>
                    <a:pt x="0" y="91307"/>
                  </a:lnTo>
                </a:path>
              </a:pathLst>
            </a:custGeom>
            <a:ln w="17207">
              <a:solidFill>
                <a:srgbClr val="0080FF"/>
              </a:solidFill>
            </a:ln>
          </p:spPr>
          <p:txBody>
            <a:bodyPr wrap="square" lIns="0" tIns="0" rIns="0" bIns="0" rtlCol="0"/>
            <a:lstStyle/>
            <a:p>
              <a:endParaRPr/>
            </a:p>
          </p:txBody>
        </p:sp>
        <p:sp>
          <p:nvSpPr>
            <p:cNvPr id="117" name="object 117"/>
            <p:cNvSpPr/>
            <p:nvPr/>
          </p:nvSpPr>
          <p:spPr>
            <a:xfrm>
              <a:off x="10506781" y="4221703"/>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18" name="object 118"/>
            <p:cNvSpPr/>
            <p:nvPr/>
          </p:nvSpPr>
          <p:spPr>
            <a:xfrm>
              <a:off x="10588123" y="4221703"/>
              <a:ext cx="0" cy="90170"/>
            </a:xfrm>
            <a:custGeom>
              <a:avLst/>
              <a:gdLst/>
              <a:ahLst/>
              <a:cxnLst/>
              <a:rect l="l" t="t" r="r" b="b"/>
              <a:pathLst>
                <a:path h="90170">
                  <a:moveTo>
                    <a:pt x="0" y="0"/>
                  </a:moveTo>
                  <a:lnTo>
                    <a:pt x="0" y="0"/>
                  </a:lnTo>
                  <a:lnTo>
                    <a:pt x="0" y="89984"/>
                  </a:lnTo>
                </a:path>
              </a:pathLst>
            </a:custGeom>
            <a:ln w="17207">
              <a:solidFill>
                <a:srgbClr val="0080FF"/>
              </a:solidFill>
            </a:ln>
          </p:spPr>
          <p:txBody>
            <a:bodyPr wrap="square" lIns="0" tIns="0" rIns="0" bIns="0" rtlCol="0"/>
            <a:lstStyle/>
            <a:p>
              <a:endParaRPr/>
            </a:p>
          </p:txBody>
        </p:sp>
        <p:sp>
          <p:nvSpPr>
            <p:cNvPr id="119" name="object 119"/>
            <p:cNvSpPr/>
            <p:nvPr/>
          </p:nvSpPr>
          <p:spPr>
            <a:xfrm>
              <a:off x="10588123" y="4311689"/>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20" name="object 120"/>
            <p:cNvSpPr/>
            <p:nvPr/>
          </p:nvSpPr>
          <p:spPr>
            <a:xfrm>
              <a:off x="10669466" y="4311689"/>
              <a:ext cx="0" cy="66675"/>
            </a:xfrm>
            <a:custGeom>
              <a:avLst/>
              <a:gdLst/>
              <a:ahLst/>
              <a:cxnLst/>
              <a:rect l="l" t="t" r="r" b="b"/>
              <a:pathLst>
                <a:path h="66675">
                  <a:moveTo>
                    <a:pt x="0" y="0"/>
                  </a:moveTo>
                  <a:lnTo>
                    <a:pt x="0" y="0"/>
                  </a:lnTo>
                  <a:lnTo>
                    <a:pt x="0" y="66165"/>
                  </a:lnTo>
                </a:path>
              </a:pathLst>
            </a:custGeom>
            <a:ln w="17207">
              <a:solidFill>
                <a:srgbClr val="0080FF"/>
              </a:solidFill>
            </a:ln>
          </p:spPr>
          <p:txBody>
            <a:bodyPr wrap="square" lIns="0" tIns="0" rIns="0" bIns="0" rtlCol="0"/>
            <a:lstStyle/>
            <a:p>
              <a:endParaRPr/>
            </a:p>
          </p:txBody>
        </p:sp>
        <p:sp>
          <p:nvSpPr>
            <p:cNvPr id="121" name="object 121"/>
            <p:cNvSpPr/>
            <p:nvPr/>
          </p:nvSpPr>
          <p:spPr>
            <a:xfrm>
              <a:off x="10669466" y="4377856"/>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22" name="object 122"/>
            <p:cNvSpPr/>
            <p:nvPr/>
          </p:nvSpPr>
          <p:spPr>
            <a:xfrm>
              <a:off x="10750808" y="4377856"/>
              <a:ext cx="0" cy="75565"/>
            </a:xfrm>
            <a:custGeom>
              <a:avLst/>
              <a:gdLst/>
              <a:ahLst/>
              <a:cxnLst/>
              <a:rect l="l" t="t" r="r" b="b"/>
              <a:pathLst>
                <a:path h="75564">
                  <a:moveTo>
                    <a:pt x="0" y="0"/>
                  </a:moveTo>
                  <a:lnTo>
                    <a:pt x="0" y="0"/>
                  </a:lnTo>
                  <a:lnTo>
                    <a:pt x="0" y="75428"/>
                  </a:lnTo>
                </a:path>
              </a:pathLst>
            </a:custGeom>
            <a:ln w="17207">
              <a:solidFill>
                <a:srgbClr val="0080FF"/>
              </a:solidFill>
            </a:ln>
          </p:spPr>
          <p:txBody>
            <a:bodyPr wrap="square" lIns="0" tIns="0" rIns="0" bIns="0" rtlCol="0"/>
            <a:lstStyle/>
            <a:p>
              <a:endParaRPr/>
            </a:p>
          </p:txBody>
        </p:sp>
        <p:sp>
          <p:nvSpPr>
            <p:cNvPr id="123" name="object 123"/>
            <p:cNvSpPr/>
            <p:nvPr/>
          </p:nvSpPr>
          <p:spPr>
            <a:xfrm>
              <a:off x="10750808" y="4453285"/>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24" name="object 124"/>
            <p:cNvSpPr/>
            <p:nvPr/>
          </p:nvSpPr>
          <p:spPr>
            <a:xfrm>
              <a:off x="10832150" y="4453286"/>
              <a:ext cx="0" cy="81280"/>
            </a:xfrm>
            <a:custGeom>
              <a:avLst/>
              <a:gdLst/>
              <a:ahLst/>
              <a:cxnLst/>
              <a:rect l="l" t="t" r="r" b="b"/>
              <a:pathLst>
                <a:path h="81279">
                  <a:moveTo>
                    <a:pt x="0" y="0"/>
                  </a:moveTo>
                  <a:lnTo>
                    <a:pt x="0" y="0"/>
                  </a:lnTo>
                  <a:lnTo>
                    <a:pt x="0" y="80721"/>
                  </a:lnTo>
                </a:path>
              </a:pathLst>
            </a:custGeom>
            <a:ln w="17207">
              <a:solidFill>
                <a:srgbClr val="0080FF"/>
              </a:solidFill>
            </a:ln>
          </p:spPr>
          <p:txBody>
            <a:bodyPr wrap="square" lIns="0" tIns="0" rIns="0" bIns="0" rtlCol="0"/>
            <a:lstStyle/>
            <a:p>
              <a:endParaRPr/>
            </a:p>
          </p:txBody>
        </p:sp>
        <p:sp>
          <p:nvSpPr>
            <p:cNvPr id="125" name="object 125"/>
            <p:cNvSpPr/>
            <p:nvPr/>
          </p:nvSpPr>
          <p:spPr>
            <a:xfrm>
              <a:off x="10832150" y="4534008"/>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26" name="object 126"/>
            <p:cNvSpPr/>
            <p:nvPr/>
          </p:nvSpPr>
          <p:spPr>
            <a:xfrm>
              <a:off x="10913492" y="4534009"/>
              <a:ext cx="0" cy="40005"/>
            </a:xfrm>
            <a:custGeom>
              <a:avLst/>
              <a:gdLst/>
              <a:ahLst/>
              <a:cxnLst/>
              <a:rect l="l" t="t" r="r" b="b"/>
              <a:pathLst>
                <a:path h="40004">
                  <a:moveTo>
                    <a:pt x="-8603" y="19849"/>
                  </a:moveTo>
                  <a:lnTo>
                    <a:pt x="8603" y="19849"/>
                  </a:lnTo>
                </a:path>
              </a:pathLst>
            </a:custGeom>
            <a:ln w="39699">
              <a:solidFill>
                <a:srgbClr val="0080FF"/>
              </a:solidFill>
            </a:ln>
          </p:spPr>
          <p:txBody>
            <a:bodyPr wrap="square" lIns="0" tIns="0" rIns="0" bIns="0" rtlCol="0"/>
            <a:lstStyle/>
            <a:p>
              <a:endParaRPr/>
            </a:p>
          </p:txBody>
        </p:sp>
        <p:sp>
          <p:nvSpPr>
            <p:cNvPr id="127" name="object 127"/>
            <p:cNvSpPr/>
            <p:nvPr/>
          </p:nvSpPr>
          <p:spPr>
            <a:xfrm>
              <a:off x="10913492" y="4573709"/>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28" name="object 128"/>
            <p:cNvSpPr/>
            <p:nvPr/>
          </p:nvSpPr>
          <p:spPr>
            <a:xfrm>
              <a:off x="10994835" y="4573710"/>
              <a:ext cx="0" cy="12065"/>
            </a:xfrm>
            <a:custGeom>
              <a:avLst/>
              <a:gdLst/>
              <a:ahLst/>
              <a:cxnLst/>
              <a:rect l="l" t="t" r="r" b="b"/>
              <a:pathLst>
                <a:path h="12064">
                  <a:moveTo>
                    <a:pt x="-8603" y="5954"/>
                  </a:moveTo>
                  <a:lnTo>
                    <a:pt x="8603" y="5954"/>
                  </a:lnTo>
                </a:path>
              </a:pathLst>
            </a:custGeom>
            <a:ln w="11909">
              <a:solidFill>
                <a:srgbClr val="0080FF"/>
              </a:solidFill>
            </a:ln>
          </p:spPr>
          <p:txBody>
            <a:bodyPr wrap="square" lIns="0" tIns="0" rIns="0" bIns="0" rtlCol="0"/>
            <a:lstStyle/>
            <a:p>
              <a:endParaRPr/>
            </a:p>
          </p:txBody>
        </p:sp>
        <p:sp>
          <p:nvSpPr>
            <p:cNvPr id="129" name="object 129"/>
            <p:cNvSpPr/>
            <p:nvPr/>
          </p:nvSpPr>
          <p:spPr>
            <a:xfrm>
              <a:off x="10994835" y="4585620"/>
              <a:ext cx="83185" cy="0"/>
            </a:xfrm>
            <a:custGeom>
              <a:avLst/>
              <a:gdLst/>
              <a:ahLst/>
              <a:cxnLst/>
              <a:rect l="l" t="t" r="r" b="b"/>
              <a:pathLst>
                <a:path w="83184">
                  <a:moveTo>
                    <a:pt x="0" y="0"/>
                  </a:moveTo>
                  <a:lnTo>
                    <a:pt x="0" y="0"/>
                  </a:lnTo>
                  <a:lnTo>
                    <a:pt x="82906" y="0"/>
                  </a:lnTo>
                </a:path>
              </a:pathLst>
            </a:custGeom>
            <a:ln w="14556">
              <a:solidFill>
                <a:srgbClr val="0080FF"/>
              </a:solidFill>
            </a:ln>
          </p:spPr>
          <p:txBody>
            <a:bodyPr wrap="square" lIns="0" tIns="0" rIns="0" bIns="0" rtlCol="0"/>
            <a:lstStyle/>
            <a:p>
              <a:endParaRPr/>
            </a:p>
          </p:txBody>
        </p:sp>
        <p:sp>
          <p:nvSpPr>
            <p:cNvPr id="130" name="object 130"/>
            <p:cNvSpPr/>
            <p:nvPr/>
          </p:nvSpPr>
          <p:spPr>
            <a:xfrm>
              <a:off x="11077742" y="4585621"/>
              <a:ext cx="0" cy="29209"/>
            </a:xfrm>
            <a:custGeom>
              <a:avLst/>
              <a:gdLst/>
              <a:ahLst/>
              <a:cxnLst/>
              <a:rect l="l" t="t" r="r" b="b"/>
              <a:pathLst>
                <a:path h="29210">
                  <a:moveTo>
                    <a:pt x="-8603" y="14556"/>
                  </a:moveTo>
                  <a:lnTo>
                    <a:pt x="8603" y="14556"/>
                  </a:lnTo>
                </a:path>
              </a:pathLst>
            </a:custGeom>
            <a:ln w="29112">
              <a:solidFill>
                <a:srgbClr val="0080FF"/>
              </a:solidFill>
            </a:ln>
          </p:spPr>
          <p:txBody>
            <a:bodyPr wrap="square" lIns="0" tIns="0" rIns="0" bIns="0" rtlCol="0"/>
            <a:lstStyle/>
            <a:p>
              <a:endParaRPr/>
            </a:p>
          </p:txBody>
        </p:sp>
        <p:sp>
          <p:nvSpPr>
            <p:cNvPr id="131" name="object 131"/>
            <p:cNvSpPr/>
            <p:nvPr/>
          </p:nvSpPr>
          <p:spPr>
            <a:xfrm>
              <a:off x="11077742" y="4614734"/>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32" name="object 132"/>
            <p:cNvSpPr/>
            <p:nvPr/>
          </p:nvSpPr>
          <p:spPr>
            <a:xfrm>
              <a:off x="11159084" y="4614735"/>
              <a:ext cx="0" cy="85090"/>
            </a:xfrm>
            <a:custGeom>
              <a:avLst/>
              <a:gdLst/>
              <a:ahLst/>
              <a:cxnLst/>
              <a:rect l="l" t="t" r="r" b="b"/>
              <a:pathLst>
                <a:path h="85089">
                  <a:moveTo>
                    <a:pt x="0" y="0"/>
                  </a:moveTo>
                  <a:lnTo>
                    <a:pt x="0" y="0"/>
                  </a:lnTo>
                  <a:lnTo>
                    <a:pt x="0" y="84691"/>
                  </a:lnTo>
                </a:path>
              </a:pathLst>
            </a:custGeom>
            <a:ln w="17207">
              <a:solidFill>
                <a:srgbClr val="0080FF"/>
              </a:solidFill>
            </a:ln>
          </p:spPr>
          <p:txBody>
            <a:bodyPr wrap="square" lIns="0" tIns="0" rIns="0" bIns="0" rtlCol="0"/>
            <a:lstStyle/>
            <a:p>
              <a:endParaRPr/>
            </a:p>
          </p:txBody>
        </p:sp>
        <p:sp>
          <p:nvSpPr>
            <p:cNvPr id="133" name="object 133"/>
            <p:cNvSpPr/>
            <p:nvPr/>
          </p:nvSpPr>
          <p:spPr>
            <a:xfrm>
              <a:off x="11159084" y="4699427"/>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34" name="object 134"/>
            <p:cNvSpPr/>
            <p:nvPr/>
          </p:nvSpPr>
          <p:spPr>
            <a:xfrm>
              <a:off x="11240427" y="4699428"/>
              <a:ext cx="0" cy="69215"/>
            </a:xfrm>
            <a:custGeom>
              <a:avLst/>
              <a:gdLst/>
              <a:ahLst/>
              <a:cxnLst/>
              <a:rect l="l" t="t" r="r" b="b"/>
              <a:pathLst>
                <a:path h="69214">
                  <a:moveTo>
                    <a:pt x="0" y="0"/>
                  </a:moveTo>
                  <a:lnTo>
                    <a:pt x="0" y="0"/>
                  </a:lnTo>
                  <a:lnTo>
                    <a:pt x="0" y="68811"/>
                  </a:lnTo>
                </a:path>
              </a:pathLst>
            </a:custGeom>
            <a:ln w="17207">
              <a:solidFill>
                <a:srgbClr val="0080FF"/>
              </a:solidFill>
            </a:ln>
          </p:spPr>
          <p:txBody>
            <a:bodyPr wrap="square" lIns="0" tIns="0" rIns="0" bIns="0" rtlCol="0"/>
            <a:lstStyle/>
            <a:p>
              <a:endParaRPr/>
            </a:p>
          </p:txBody>
        </p:sp>
        <p:sp>
          <p:nvSpPr>
            <p:cNvPr id="135" name="object 135"/>
            <p:cNvSpPr/>
            <p:nvPr/>
          </p:nvSpPr>
          <p:spPr>
            <a:xfrm>
              <a:off x="11240427" y="4768241"/>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36" name="object 136"/>
            <p:cNvSpPr/>
            <p:nvPr/>
          </p:nvSpPr>
          <p:spPr>
            <a:xfrm>
              <a:off x="11321769" y="4768241"/>
              <a:ext cx="0" cy="40005"/>
            </a:xfrm>
            <a:custGeom>
              <a:avLst/>
              <a:gdLst/>
              <a:ahLst/>
              <a:cxnLst/>
              <a:rect l="l" t="t" r="r" b="b"/>
              <a:pathLst>
                <a:path h="40004">
                  <a:moveTo>
                    <a:pt x="-8603" y="19849"/>
                  </a:moveTo>
                  <a:lnTo>
                    <a:pt x="8603" y="19849"/>
                  </a:lnTo>
                </a:path>
              </a:pathLst>
            </a:custGeom>
            <a:ln w="39699">
              <a:solidFill>
                <a:srgbClr val="0080FF"/>
              </a:solidFill>
            </a:ln>
          </p:spPr>
          <p:txBody>
            <a:bodyPr wrap="square" lIns="0" tIns="0" rIns="0" bIns="0" rtlCol="0"/>
            <a:lstStyle/>
            <a:p>
              <a:endParaRPr/>
            </a:p>
          </p:txBody>
        </p:sp>
        <p:sp>
          <p:nvSpPr>
            <p:cNvPr id="137" name="object 137"/>
            <p:cNvSpPr/>
            <p:nvPr/>
          </p:nvSpPr>
          <p:spPr>
            <a:xfrm>
              <a:off x="11321769" y="4807941"/>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38" name="object 138"/>
            <p:cNvSpPr/>
            <p:nvPr/>
          </p:nvSpPr>
          <p:spPr>
            <a:xfrm>
              <a:off x="11403112" y="4807942"/>
              <a:ext cx="0" cy="124460"/>
            </a:xfrm>
            <a:custGeom>
              <a:avLst/>
              <a:gdLst/>
              <a:ahLst/>
              <a:cxnLst/>
              <a:rect l="l" t="t" r="r" b="b"/>
              <a:pathLst>
                <a:path h="124460">
                  <a:moveTo>
                    <a:pt x="0" y="0"/>
                  </a:moveTo>
                  <a:lnTo>
                    <a:pt x="0" y="0"/>
                  </a:lnTo>
                  <a:lnTo>
                    <a:pt x="0" y="124390"/>
                  </a:lnTo>
                </a:path>
              </a:pathLst>
            </a:custGeom>
            <a:ln w="17207">
              <a:solidFill>
                <a:srgbClr val="0080FF"/>
              </a:solidFill>
            </a:ln>
          </p:spPr>
          <p:txBody>
            <a:bodyPr wrap="square" lIns="0" tIns="0" rIns="0" bIns="0" rtlCol="0"/>
            <a:lstStyle/>
            <a:p>
              <a:endParaRPr/>
            </a:p>
          </p:txBody>
        </p:sp>
        <p:sp>
          <p:nvSpPr>
            <p:cNvPr id="139" name="object 139"/>
            <p:cNvSpPr/>
            <p:nvPr/>
          </p:nvSpPr>
          <p:spPr>
            <a:xfrm>
              <a:off x="11403112" y="4932333"/>
              <a:ext cx="81915" cy="0"/>
            </a:xfrm>
            <a:custGeom>
              <a:avLst/>
              <a:gdLst/>
              <a:ahLst/>
              <a:cxnLst/>
              <a:rect l="l" t="t" r="r" b="b"/>
              <a:pathLst>
                <a:path w="81915">
                  <a:moveTo>
                    <a:pt x="0" y="0"/>
                  </a:moveTo>
                  <a:lnTo>
                    <a:pt x="0" y="0"/>
                  </a:lnTo>
                  <a:lnTo>
                    <a:pt x="81342" y="0"/>
                  </a:lnTo>
                </a:path>
              </a:pathLst>
            </a:custGeom>
            <a:ln w="14556">
              <a:solidFill>
                <a:srgbClr val="0080FF"/>
              </a:solidFill>
            </a:ln>
          </p:spPr>
          <p:txBody>
            <a:bodyPr wrap="square" lIns="0" tIns="0" rIns="0" bIns="0" rtlCol="0"/>
            <a:lstStyle/>
            <a:p>
              <a:endParaRPr/>
            </a:p>
          </p:txBody>
        </p:sp>
        <p:sp>
          <p:nvSpPr>
            <p:cNvPr id="140" name="object 140"/>
            <p:cNvSpPr/>
            <p:nvPr/>
          </p:nvSpPr>
          <p:spPr>
            <a:xfrm>
              <a:off x="11484454" y="4932334"/>
              <a:ext cx="0" cy="92710"/>
            </a:xfrm>
            <a:custGeom>
              <a:avLst/>
              <a:gdLst/>
              <a:ahLst/>
              <a:cxnLst/>
              <a:rect l="l" t="t" r="r" b="b"/>
              <a:pathLst>
                <a:path h="92710">
                  <a:moveTo>
                    <a:pt x="0" y="0"/>
                  </a:moveTo>
                  <a:lnTo>
                    <a:pt x="0" y="0"/>
                  </a:lnTo>
                  <a:lnTo>
                    <a:pt x="0" y="92631"/>
                  </a:lnTo>
                </a:path>
              </a:pathLst>
            </a:custGeom>
            <a:ln w="17207">
              <a:solidFill>
                <a:srgbClr val="0080FF"/>
              </a:solidFill>
            </a:ln>
          </p:spPr>
          <p:txBody>
            <a:bodyPr wrap="square" lIns="0" tIns="0" rIns="0" bIns="0" rtlCol="0"/>
            <a:lstStyle/>
            <a:p>
              <a:endParaRPr/>
            </a:p>
          </p:txBody>
        </p:sp>
        <p:sp>
          <p:nvSpPr>
            <p:cNvPr id="141" name="object 141"/>
            <p:cNvSpPr/>
            <p:nvPr/>
          </p:nvSpPr>
          <p:spPr>
            <a:xfrm>
              <a:off x="4298162" y="2006513"/>
              <a:ext cx="17780" cy="14604"/>
            </a:xfrm>
            <a:custGeom>
              <a:avLst/>
              <a:gdLst/>
              <a:ahLst/>
              <a:cxnLst/>
              <a:rect l="l" t="t" r="r" b="b"/>
              <a:pathLst>
                <a:path w="17779" h="14605">
                  <a:moveTo>
                    <a:pt x="14076" y="1323"/>
                  </a:moveTo>
                  <a:lnTo>
                    <a:pt x="3126" y="1323"/>
                  </a:lnTo>
                  <a:lnTo>
                    <a:pt x="4691" y="0"/>
                  </a:lnTo>
                  <a:lnTo>
                    <a:pt x="14076" y="0"/>
                  </a:lnTo>
                  <a:lnTo>
                    <a:pt x="14076" y="1323"/>
                  </a:lnTo>
                  <a:close/>
                </a:path>
                <a:path w="17779" h="14605">
                  <a:moveTo>
                    <a:pt x="15641" y="13231"/>
                  </a:moveTo>
                  <a:lnTo>
                    <a:pt x="3126" y="13231"/>
                  </a:lnTo>
                  <a:lnTo>
                    <a:pt x="3126" y="11908"/>
                  </a:lnTo>
                  <a:lnTo>
                    <a:pt x="1564" y="11908"/>
                  </a:lnTo>
                  <a:lnTo>
                    <a:pt x="1564" y="10585"/>
                  </a:lnTo>
                  <a:lnTo>
                    <a:pt x="0" y="10585"/>
                  </a:lnTo>
                  <a:lnTo>
                    <a:pt x="0" y="3969"/>
                  </a:lnTo>
                  <a:lnTo>
                    <a:pt x="1564" y="3969"/>
                  </a:lnTo>
                  <a:lnTo>
                    <a:pt x="1564" y="1323"/>
                  </a:lnTo>
                  <a:lnTo>
                    <a:pt x="15641" y="1323"/>
                  </a:lnTo>
                  <a:lnTo>
                    <a:pt x="15641" y="2646"/>
                  </a:lnTo>
                  <a:lnTo>
                    <a:pt x="17205" y="2646"/>
                  </a:lnTo>
                  <a:lnTo>
                    <a:pt x="17205" y="10585"/>
                  </a:lnTo>
                  <a:lnTo>
                    <a:pt x="15641" y="11908"/>
                  </a:lnTo>
                  <a:lnTo>
                    <a:pt x="15641" y="13231"/>
                  </a:lnTo>
                  <a:close/>
                </a:path>
                <a:path w="17779" h="14605">
                  <a:moveTo>
                    <a:pt x="12512" y="14555"/>
                  </a:moveTo>
                  <a:lnTo>
                    <a:pt x="4691" y="14555"/>
                  </a:lnTo>
                  <a:lnTo>
                    <a:pt x="4691" y="13231"/>
                  </a:lnTo>
                  <a:lnTo>
                    <a:pt x="12512" y="13231"/>
                  </a:lnTo>
                  <a:lnTo>
                    <a:pt x="12512" y="14555"/>
                  </a:lnTo>
                  <a:close/>
                </a:path>
              </a:pathLst>
            </a:custGeom>
            <a:solidFill>
              <a:srgbClr val="C10534"/>
            </a:solidFill>
          </p:spPr>
          <p:txBody>
            <a:bodyPr wrap="square" lIns="0" tIns="0" rIns="0" bIns="0" rtlCol="0"/>
            <a:lstStyle/>
            <a:p>
              <a:endParaRPr/>
            </a:p>
          </p:txBody>
        </p:sp>
        <p:sp>
          <p:nvSpPr>
            <p:cNvPr id="142" name="object 142"/>
            <p:cNvSpPr/>
            <p:nvPr/>
          </p:nvSpPr>
          <p:spPr>
            <a:xfrm>
              <a:off x="4298162" y="2006514"/>
              <a:ext cx="17780" cy="14604"/>
            </a:xfrm>
            <a:custGeom>
              <a:avLst/>
              <a:gdLst/>
              <a:ahLst/>
              <a:cxnLst/>
              <a:rect l="l" t="t" r="r" b="b"/>
              <a:pathLst>
                <a:path w="17779" h="14605">
                  <a:moveTo>
                    <a:pt x="14076" y="1323"/>
                  </a:moveTo>
                  <a:lnTo>
                    <a:pt x="3126" y="1323"/>
                  </a:lnTo>
                  <a:lnTo>
                    <a:pt x="4691" y="0"/>
                  </a:lnTo>
                  <a:lnTo>
                    <a:pt x="14076" y="0"/>
                  </a:lnTo>
                  <a:lnTo>
                    <a:pt x="14076" y="1323"/>
                  </a:lnTo>
                  <a:close/>
                </a:path>
                <a:path w="17779" h="14605">
                  <a:moveTo>
                    <a:pt x="15641" y="13231"/>
                  </a:moveTo>
                  <a:lnTo>
                    <a:pt x="3126" y="13231"/>
                  </a:lnTo>
                  <a:lnTo>
                    <a:pt x="3126" y="11908"/>
                  </a:lnTo>
                  <a:lnTo>
                    <a:pt x="1564" y="11908"/>
                  </a:lnTo>
                  <a:lnTo>
                    <a:pt x="1564" y="10585"/>
                  </a:lnTo>
                  <a:lnTo>
                    <a:pt x="0" y="10585"/>
                  </a:lnTo>
                  <a:lnTo>
                    <a:pt x="0" y="3969"/>
                  </a:lnTo>
                  <a:lnTo>
                    <a:pt x="1564" y="3969"/>
                  </a:lnTo>
                  <a:lnTo>
                    <a:pt x="1564" y="1323"/>
                  </a:lnTo>
                  <a:lnTo>
                    <a:pt x="15641" y="1323"/>
                  </a:lnTo>
                  <a:lnTo>
                    <a:pt x="15641" y="2646"/>
                  </a:lnTo>
                  <a:lnTo>
                    <a:pt x="17205" y="2646"/>
                  </a:lnTo>
                  <a:lnTo>
                    <a:pt x="17205" y="10585"/>
                  </a:lnTo>
                  <a:lnTo>
                    <a:pt x="15641" y="11908"/>
                  </a:lnTo>
                  <a:lnTo>
                    <a:pt x="15641" y="13231"/>
                  </a:lnTo>
                  <a:close/>
                </a:path>
                <a:path w="17779" h="14605">
                  <a:moveTo>
                    <a:pt x="12512" y="14555"/>
                  </a:moveTo>
                  <a:lnTo>
                    <a:pt x="4691" y="14555"/>
                  </a:lnTo>
                  <a:lnTo>
                    <a:pt x="4691" y="13231"/>
                  </a:lnTo>
                  <a:lnTo>
                    <a:pt x="12512" y="13231"/>
                  </a:lnTo>
                  <a:lnTo>
                    <a:pt x="12512" y="14555"/>
                  </a:lnTo>
                  <a:close/>
                </a:path>
              </a:pathLst>
            </a:custGeom>
            <a:solidFill>
              <a:srgbClr val="C10534"/>
            </a:solidFill>
          </p:spPr>
          <p:txBody>
            <a:bodyPr wrap="square" lIns="0" tIns="0" rIns="0" bIns="0" rtlCol="0"/>
            <a:lstStyle/>
            <a:p>
              <a:endParaRPr/>
            </a:p>
          </p:txBody>
        </p:sp>
        <p:sp>
          <p:nvSpPr>
            <p:cNvPr id="143" name="object 143"/>
            <p:cNvSpPr/>
            <p:nvPr/>
          </p:nvSpPr>
          <p:spPr>
            <a:xfrm>
              <a:off x="4307548" y="2013130"/>
              <a:ext cx="1631950" cy="0"/>
            </a:xfrm>
            <a:custGeom>
              <a:avLst/>
              <a:gdLst/>
              <a:ahLst/>
              <a:cxnLst/>
              <a:rect l="l" t="t" r="r" b="b"/>
              <a:pathLst>
                <a:path w="1631950">
                  <a:moveTo>
                    <a:pt x="0" y="0"/>
                  </a:moveTo>
                  <a:lnTo>
                    <a:pt x="0" y="0"/>
                  </a:lnTo>
                  <a:lnTo>
                    <a:pt x="1631542" y="0"/>
                  </a:lnTo>
                </a:path>
              </a:pathLst>
            </a:custGeom>
            <a:ln w="14556">
              <a:solidFill>
                <a:srgbClr val="C10534"/>
              </a:solidFill>
            </a:ln>
          </p:spPr>
          <p:txBody>
            <a:bodyPr wrap="square" lIns="0" tIns="0" rIns="0" bIns="0" rtlCol="0"/>
            <a:lstStyle/>
            <a:p>
              <a:endParaRPr/>
            </a:p>
          </p:txBody>
        </p:sp>
        <p:sp>
          <p:nvSpPr>
            <p:cNvPr id="144" name="object 144"/>
            <p:cNvSpPr/>
            <p:nvPr/>
          </p:nvSpPr>
          <p:spPr>
            <a:xfrm>
              <a:off x="5929703" y="2006516"/>
              <a:ext cx="17780" cy="15875"/>
            </a:xfrm>
            <a:custGeom>
              <a:avLst/>
              <a:gdLst/>
              <a:ahLst/>
              <a:cxnLst/>
              <a:rect l="l" t="t" r="r" b="b"/>
              <a:pathLst>
                <a:path w="17779" h="15875">
                  <a:moveTo>
                    <a:pt x="14080" y="1323"/>
                  </a:moveTo>
                  <a:lnTo>
                    <a:pt x="3128" y="1323"/>
                  </a:lnTo>
                  <a:lnTo>
                    <a:pt x="4692" y="0"/>
                  </a:lnTo>
                  <a:lnTo>
                    <a:pt x="14080" y="0"/>
                  </a:lnTo>
                  <a:lnTo>
                    <a:pt x="14080" y="1323"/>
                  </a:lnTo>
                  <a:close/>
                </a:path>
                <a:path w="17779" h="15875">
                  <a:moveTo>
                    <a:pt x="15644" y="13231"/>
                  </a:moveTo>
                  <a:lnTo>
                    <a:pt x="1564" y="13231"/>
                  </a:lnTo>
                  <a:lnTo>
                    <a:pt x="1564" y="11908"/>
                  </a:lnTo>
                  <a:lnTo>
                    <a:pt x="0" y="10585"/>
                  </a:lnTo>
                  <a:lnTo>
                    <a:pt x="0" y="3969"/>
                  </a:lnTo>
                  <a:lnTo>
                    <a:pt x="1564" y="3969"/>
                  </a:lnTo>
                  <a:lnTo>
                    <a:pt x="1564" y="1323"/>
                  </a:lnTo>
                  <a:lnTo>
                    <a:pt x="15644" y="1323"/>
                  </a:lnTo>
                  <a:lnTo>
                    <a:pt x="15644" y="2646"/>
                  </a:lnTo>
                  <a:lnTo>
                    <a:pt x="17208" y="3969"/>
                  </a:lnTo>
                  <a:lnTo>
                    <a:pt x="17208" y="11908"/>
                  </a:lnTo>
                  <a:lnTo>
                    <a:pt x="15644" y="11908"/>
                  </a:lnTo>
                  <a:lnTo>
                    <a:pt x="15644" y="13231"/>
                  </a:lnTo>
                  <a:close/>
                </a:path>
                <a:path w="17779" h="15875">
                  <a:moveTo>
                    <a:pt x="14080" y="14555"/>
                  </a:moveTo>
                  <a:lnTo>
                    <a:pt x="3128" y="14555"/>
                  </a:lnTo>
                  <a:lnTo>
                    <a:pt x="3128" y="13231"/>
                  </a:lnTo>
                  <a:lnTo>
                    <a:pt x="14080" y="13231"/>
                  </a:lnTo>
                  <a:lnTo>
                    <a:pt x="14080" y="14555"/>
                  </a:lnTo>
                  <a:close/>
                </a:path>
                <a:path w="17779" h="15875">
                  <a:moveTo>
                    <a:pt x="9385" y="15878"/>
                  </a:moveTo>
                  <a:lnTo>
                    <a:pt x="7821" y="15878"/>
                  </a:lnTo>
                  <a:lnTo>
                    <a:pt x="7821" y="14555"/>
                  </a:lnTo>
                  <a:lnTo>
                    <a:pt x="10949" y="14555"/>
                  </a:lnTo>
                  <a:lnTo>
                    <a:pt x="9385" y="15878"/>
                  </a:lnTo>
                  <a:close/>
                </a:path>
              </a:pathLst>
            </a:custGeom>
            <a:solidFill>
              <a:srgbClr val="C10534"/>
            </a:solidFill>
          </p:spPr>
          <p:txBody>
            <a:bodyPr wrap="square" lIns="0" tIns="0" rIns="0" bIns="0" rtlCol="0"/>
            <a:lstStyle/>
            <a:p>
              <a:endParaRPr/>
            </a:p>
          </p:txBody>
        </p:sp>
        <p:sp>
          <p:nvSpPr>
            <p:cNvPr id="145" name="object 145"/>
            <p:cNvSpPr/>
            <p:nvPr/>
          </p:nvSpPr>
          <p:spPr>
            <a:xfrm>
              <a:off x="5939089" y="2014455"/>
              <a:ext cx="81915" cy="0"/>
            </a:xfrm>
            <a:custGeom>
              <a:avLst/>
              <a:gdLst/>
              <a:ahLst/>
              <a:cxnLst/>
              <a:rect l="l" t="t" r="r" b="b"/>
              <a:pathLst>
                <a:path w="81914">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46" name="object 146"/>
            <p:cNvSpPr/>
            <p:nvPr/>
          </p:nvSpPr>
          <p:spPr>
            <a:xfrm>
              <a:off x="6011047" y="2006517"/>
              <a:ext cx="17780" cy="15875"/>
            </a:xfrm>
            <a:custGeom>
              <a:avLst/>
              <a:gdLst/>
              <a:ahLst/>
              <a:cxnLst/>
              <a:rect l="l" t="t" r="r" b="b"/>
              <a:pathLst>
                <a:path w="17779" h="15875">
                  <a:moveTo>
                    <a:pt x="12512" y="1323"/>
                  </a:moveTo>
                  <a:lnTo>
                    <a:pt x="4691" y="1323"/>
                  </a:lnTo>
                  <a:lnTo>
                    <a:pt x="6255" y="0"/>
                  </a:lnTo>
                  <a:lnTo>
                    <a:pt x="12512" y="0"/>
                  </a:lnTo>
                  <a:lnTo>
                    <a:pt x="12512" y="1323"/>
                  </a:lnTo>
                  <a:close/>
                </a:path>
                <a:path w="17779" h="15875">
                  <a:moveTo>
                    <a:pt x="15641" y="14555"/>
                  </a:moveTo>
                  <a:lnTo>
                    <a:pt x="1564" y="14555"/>
                  </a:lnTo>
                  <a:lnTo>
                    <a:pt x="1564" y="11908"/>
                  </a:lnTo>
                  <a:lnTo>
                    <a:pt x="0" y="11908"/>
                  </a:lnTo>
                  <a:lnTo>
                    <a:pt x="0" y="5293"/>
                  </a:lnTo>
                  <a:lnTo>
                    <a:pt x="1564" y="3969"/>
                  </a:lnTo>
                  <a:lnTo>
                    <a:pt x="1564" y="2646"/>
                  </a:lnTo>
                  <a:lnTo>
                    <a:pt x="3128" y="2646"/>
                  </a:lnTo>
                  <a:lnTo>
                    <a:pt x="3128" y="1323"/>
                  </a:lnTo>
                  <a:lnTo>
                    <a:pt x="14076" y="1323"/>
                  </a:lnTo>
                  <a:lnTo>
                    <a:pt x="15641" y="2646"/>
                  </a:lnTo>
                  <a:lnTo>
                    <a:pt x="15641" y="3969"/>
                  </a:lnTo>
                  <a:lnTo>
                    <a:pt x="17205" y="3969"/>
                  </a:lnTo>
                  <a:lnTo>
                    <a:pt x="17205" y="13231"/>
                  </a:lnTo>
                  <a:lnTo>
                    <a:pt x="15641" y="13231"/>
                  </a:lnTo>
                  <a:lnTo>
                    <a:pt x="15641" y="14555"/>
                  </a:lnTo>
                  <a:close/>
                </a:path>
                <a:path w="17779" h="15875">
                  <a:moveTo>
                    <a:pt x="14076" y="15878"/>
                  </a:moveTo>
                  <a:lnTo>
                    <a:pt x="4691" y="15878"/>
                  </a:lnTo>
                  <a:lnTo>
                    <a:pt x="3128" y="14555"/>
                  </a:lnTo>
                  <a:lnTo>
                    <a:pt x="14076" y="14555"/>
                  </a:lnTo>
                  <a:lnTo>
                    <a:pt x="14076" y="15878"/>
                  </a:lnTo>
                  <a:close/>
                </a:path>
              </a:pathLst>
            </a:custGeom>
            <a:solidFill>
              <a:srgbClr val="C10534"/>
            </a:solidFill>
          </p:spPr>
          <p:txBody>
            <a:bodyPr wrap="square" lIns="0" tIns="0" rIns="0" bIns="0" rtlCol="0"/>
            <a:lstStyle/>
            <a:p>
              <a:endParaRPr/>
            </a:p>
          </p:txBody>
        </p:sp>
        <p:sp>
          <p:nvSpPr>
            <p:cNvPr id="147" name="object 147"/>
            <p:cNvSpPr/>
            <p:nvPr/>
          </p:nvSpPr>
          <p:spPr>
            <a:xfrm>
              <a:off x="6020432" y="2015780"/>
              <a:ext cx="81915" cy="0"/>
            </a:xfrm>
            <a:custGeom>
              <a:avLst/>
              <a:gdLst/>
              <a:ahLst/>
              <a:cxnLst/>
              <a:rect l="l" t="t" r="r" b="b"/>
              <a:pathLst>
                <a:path w="81914">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48" name="object 148"/>
            <p:cNvSpPr/>
            <p:nvPr/>
          </p:nvSpPr>
          <p:spPr>
            <a:xfrm>
              <a:off x="6092388" y="2007842"/>
              <a:ext cx="19050" cy="15875"/>
            </a:xfrm>
            <a:custGeom>
              <a:avLst/>
              <a:gdLst/>
              <a:ahLst/>
              <a:cxnLst/>
              <a:rect l="l" t="t" r="r" b="b"/>
              <a:pathLst>
                <a:path w="19050" h="15875">
                  <a:moveTo>
                    <a:pt x="14080" y="1323"/>
                  </a:moveTo>
                  <a:lnTo>
                    <a:pt x="4691" y="1323"/>
                  </a:lnTo>
                  <a:lnTo>
                    <a:pt x="4691" y="0"/>
                  </a:lnTo>
                  <a:lnTo>
                    <a:pt x="12515" y="0"/>
                  </a:lnTo>
                  <a:lnTo>
                    <a:pt x="14080" y="1323"/>
                  </a:lnTo>
                  <a:close/>
                </a:path>
                <a:path w="19050" h="15875">
                  <a:moveTo>
                    <a:pt x="15644" y="2646"/>
                  </a:moveTo>
                  <a:lnTo>
                    <a:pt x="3126" y="2646"/>
                  </a:lnTo>
                  <a:lnTo>
                    <a:pt x="3126" y="1323"/>
                  </a:lnTo>
                  <a:lnTo>
                    <a:pt x="15644" y="1323"/>
                  </a:lnTo>
                  <a:lnTo>
                    <a:pt x="15644" y="2646"/>
                  </a:lnTo>
                  <a:close/>
                </a:path>
                <a:path w="19050" h="15875">
                  <a:moveTo>
                    <a:pt x="15644" y="14555"/>
                  </a:moveTo>
                  <a:lnTo>
                    <a:pt x="3126" y="14555"/>
                  </a:lnTo>
                  <a:lnTo>
                    <a:pt x="3126" y="13231"/>
                  </a:lnTo>
                  <a:lnTo>
                    <a:pt x="1562" y="13231"/>
                  </a:lnTo>
                  <a:lnTo>
                    <a:pt x="1562" y="10585"/>
                  </a:lnTo>
                  <a:lnTo>
                    <a:pt x="0" y="10585"/>
                  </a:lnTo>
                  <a:lnTo>
                    <a:pt x="0" y="5293"/>
                  </a:lnTo>
                  <a:lnTo>
                    <a:pt x="1562" y="3969"/>
                  </a:lnTo>
                  <a:lnTo>
                    <a:pt x="1562" y="2646"/>
                  </a:lnTo>
                  <a:lnTo>
                    <a:pt x="17207" y="2646"/>
                  </a:lnTo>
                  <a:lnTo>
                    <a:pt x="17207" y="5293"/>
                  </a:lnTo>
                  <a:lnTo>
                    <a:pt x="18771" y="6616"/>
                  </a:lnTo>
                  <a:lnTo>
                    <a:pt x="18771" y="9261"/>
                  </a:lnTo>
                  <a:lnTo>
                    <a:pt x="17207" y="9261"/>
                  </a:lnTo>
                  <a:lnTo>
                    <a:pt x="17207" y="11908"/>
                  </a:lnTo>
                  <a:lnTo>
                    <a:pt x="15644" y="13231"/>
                  </a:lnTo>
                  <a:lnTo>
                    <a:pt x="15644" y="14555"/>
                  </a:lnTo>
                  <a:close/>
                </a:path>
                <a:path w="19050" h="15875">
                  <a:moveTo>
                    <a:pt x="12515" y="15878"/>
                  </a:moveTo>
                  <a:lnTo>
                    <a:pt x="6255" y="15878"/>
                  </a:lnTo>
                  <a:lnTo>
                    <a:pt x="6255" y="14555"/>
                  </a:lnTo>
                  <a:lnTo>
                    <a:pt x="12515" y="14555"/>
                  </a:lnTo>
                  <a:lnTo>
                    <a:pt x="12515" y="15878"/>
                  </a:lnTo>
                  <a:close/>
                </a:path>
              </a:pathLst>
            </a:custGeom>
            <a:solidFill>
              <a:srgbClr val="C10534"/>
            </a:solidFill>
          </p:spPr>
          <p:txBody>
            <a:bodyPr wrap="square" lIns="0" tIns="0" rIns="0" bIns="0" rtlCol="0"/>
            <a:lstStyle/>
            <a:p>
              <a:endParaRPr/>
            </a:p>
          </p:txBody>
        </p:sp>
        <p:sp>
          <p:nvSpPr>
            <p:cNvPr id="149" name="object 149"/>
            <p:cNvSpPr/>
            <p:nvPr/>
          </p:nvSpPr>
          <p:spPr>
            <a:xfrm>
              <a:off x="6101774" y="2015781"/>
              <a:ext cx="81915" cy="0"/>
            </a:xfrm>
            <a:custGeom>
              <a:avLst/>
              <a:gdLst/>
              <a:ahLst/>
              <a:cxnLst/>
              <a:rect l="l" t="t" r="r" b="b"/>
              <a:pathLst>
                <a:path w="81914">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50" name="object 150"/>
            <p:cNvSpPr/>
            <p:nvPr/>
          </p:nvSpPr>
          <p:spPr>
            <a:xfrm>
              <a:off x="6173731" y="2007843"/>
              <a:ext cx="19050" cy="17780"/>
            </a:xfrm>
            <a:custGeom>
              <a:avLst/>
              <a:gdLst/>
              <a:ahLst/>
              <a:cxnLst/>
              <a:rect l="l" t="t" r="r" b="b"/>
              <a:pathLst>
                <a:path w="19050" h="17780">
                  <a:moveTo>
                    <a:pt x="10949" y="1323"/>
                  </a:moveTo>
                  <a:lnTo>
                    <a:pt x="7821" y="1323"/>
                  </a:lnTo>
                  <a:lnTo>
                    <a:pt x="7821" y="0"/>
                  </a:lnTo>
                  <a:lnTo>
                    <a:pt x="10949" y="0"/>
                  </a:lnTo>
                  <a:lnTo>
                    <a:pt x="10949" y="1323"/>
                  </a:lnTo>
                  <a:close/>
                </a:path>
                <a:path w="19050" h="17780">
                  <a:moveTo>
                    <a:pt x="14078" y="2646"/>
                  </a:moveTo>
                  <a:lnTo>
                    <a:pt x="4692" y="2646"/>
                  </a:lnTo>
                  <a:lnTo>
                    <a:pt x="4692" y="1323"/>
                  </a:lnTo>
                  <a:lnTo>
                    <a:pt x="14078" y="1323"/>
                  </a:lnTo>
                  <a:lnTo>
                    <a:pt x="14078" y="2646"/>
                  </a:lnTo>
                  <a:close/>
                </a:path>
                <a:path w="19050" h="17780">
                  <a:moveTo>
                    <a:pt x="17207" y="13231"/>
                  </a:moveTo>
                  <a:lnTo>
                    <a:pt x="1564" y="13231"/>
                  </a:lnTo>
                  <a:lnTo>
                    <a:pt x="1564" y="11908"/>
                  </a:lnTo>
                  <a:lnTo>
                    <a:pt x="0" y="10585"/>
                  </a:lnTo>
                  <a:lnTo>
                    <a:pt x="0" y="6616"/>
                  </a:lnTo>
                  <a:lnTo>
                    <a:pt x="1564" y="5293"/>
                  </a:lnTo>
                  <a:lnTo>
                    <a:pt x="1564" y="3969"/>
                  </a:lnTo>
                  <a:lnTo>
                    <a:pt x="3128" y="2646"/>
                  </a:lnTo>
                  <a:lnTo>
                    <a:pt x="15642" y="2646"/>
                  </a:lnTo>
                  <a:lnTo>
                    <a:pt x="17207" y="3969"/>
                  </a:lnTo>
                  <a:lnTo>
                    <a:pt x="17207" y="5293"/>
                  </a:lnTo>
                  <a:lnTo>
                    <a:pt x="18771" y="6616"/>
                  </a:lnTo>
                  <a:lnTo>
                    <a:pt x="18771" y="10585"/>
                  </a:lnTo>
                  <a:lnTo>
                    <a:pt x="17207" y="11908"/>
                  </a:lnTo>
                  <a:lnTo>
                    <a:pt x="17207" y="13231"/>
                  </a:lnTo>
                  <a:close/>
                </a:path>
                <a:path w="19050" h="17780">
                  <a:moveTo>
                    <a:pt x="15642" y="14555"/>
                  </a:moveTo>
                  <a:lnTo>
                    <a:pt x="3128" y="14555"/>
                  </a:lnTo>
                  <a:lnTo>
                    <a:pt x="3128" y="13231"/>
                  </a:lnTo>
                  <a:lnTo>
                    <a:pt x="15642" y="13231"/>
                  </a:lnTo>
                  <a:lnTo>
                    <a:pt x="15642" y="14555"/>
                  </a:lnTo>
                  <a:close/>
                </a:path>
                <a:path w="19050" h="17780">
                  <a:moveTo>
                    <a:pt x="14078" y="15878"/>
                  </a:moveTo>
                  <a:lnTo>
                    <a:pt x="4692" y="15878"/>
                  </a:lnTo>
                  <a:lnTo>
                    <a:pt x="4692" y="14555"/>
                  </a:lnTo>
                  <a:lnTo>
                    <a:pt x="14078" y="14555"/>
                  </a:lnTo>
                  <a:lnTo>
                    <a:pt x="14078" y="15878"/>
                  </a:lnTo>
                  <a:close/>
                </a:path>
                <a:path w="19050" h="17780">
                  <a:moveTo>
                    <a:pt x="10949" y="17201"/>
                  </a:moveTo>
                  <a:lnTo>
                    <a:pt x="7821" y="17201"/>
                  </a:lnTo>
                  <a:lnTo>
                    <a:pt x="7821" y="15878"/>
                  </a:lnTo>
                  <a:lnTo>
                    <a:pt x="10949" y="15878"/>
                  </a:lnTo>
                  <a:lnTo>
                    <a:pt x="10949" y="17201"/>
                  </a:lnTo>
                  <a:close/>
                </a:path>
              </a:pathLst>
            </a:custGeom>
            <a:solidFill>
              <a:srgbClr val="C10534"/>
            </a:solidFill>
          </p:spPr>
          <p:txBody>
            <a:bodyPr wrap="square" lIns="0" tIns="0" rIns="0" bIns="0" rtlCol="0"/>
            <a:lstStyle/>
            <a:p>
              <a:endParaRPr/>
            </a:p>
          </p:txBody>
        </p:sp>
        <p:sp>
          <p:nvSpPr>
            <p:cNvPr id="151" name="object 151"/>
            <p:cNvSpPr/>
            <p:nvPr/>
          </p:nvSpPr>
          <p:spPr>
            <a:xfrm>
              <a:off x="6183117" y="2017106"/>
              <a:ext cx="81915" cy="0"/>
            </a:xfrm>
            <a:custGeom>
              <a:avLst/>
              <a:gdLst/>
              <a:ahLst/>
              <a:cxnLst/>
              <a:rect l="l" t="t" r="r" b="b"/>
              <a:pathLst>
                <a:path w="81914">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52" name="object 152"/>
            <p:cNvSpPr/>
            <p:nvPr/>
          </p:nvSpPr>
          <p:spPr>
            <a:xfrm>
              <a:off x="6264459" y="2017107"/>
              <a:ext cx="0" cy="1905"/>
            </a:xfrm>
            <a:custGeom>
              <a:avLst/>
              <a:gdLst/>
              <a:ahLst/>
              <a:cxnLst/>
              <a:rect l="l" t="t" r="r" b="b"/>
              <a:pathLst>
                <a:path h="1905">
                  <a:moveTo>
                    <a:pt x="-8603" y="661"/>
                  </a:moveTo>
                  <a:lnTo>
                    <a:pt x="8603" y="661"/>
                  </a:lnTo>
                </a:path>
              </a:pathLst>
            </a:custGeom>
            <a:ln w="3175">
              <a:solidFill>
                <a:srgbClr val="C10534"/>
              </a:solidFill>
            </a:ln>
          </p:spPr>
          <p:txBody>
            <a:bodyPr wrap="square" lIns="0" tIns="0" rIns="0" bIns="0" rtlCol="0"/>
            <a:lstStyle/>
            <a:p>
              <a:endParaRPr/>
            </a:p>
          </p:txBody>
        </p:sp>
        <p:sp>
          <p:nvSpPr>
            <p:cNvPr id="153" name="object 153"/>
            <p:cNvSpPr/>
            <p:nvPr/>
          </p:nvSpPr>
          <p:spPr>
            <a:xfrm>
              <a:off x="6264459" y="2018431"/>
              <a:ext cx="81915" cy="0"/>
            </a:xfrm>
            <a:custGeom>
              <a:avLst/>
              <a:gdLst/>
              <a:ahLst/>
              <a:cxnLst/>
              <a:rect l="l" t="t" r="r" b="b"/>
              <a:pathLst>
                <a:path w="81914">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54" name="object 154"/>
            <p:cNvSpPr/>
            <p:nvPr/>
          </p:nvSpPr>
          <p:spPr>
            <a:xfrm>
              <a:off x="6345802" y="2018432"/>
              <a:ext cx="0" cy="1905"/>
            </a:xfrm>
            <a:custGeom>
              <a:avLst/>
              <a:gdLst/>
              <a:ahLst/>
              <a:cxnLst/>
              <a:rect l="l" t="t" r="r" b="b"/>
              <a:pathLst>
                <a:path h="1905">
                  <a:moveTo>
                    <a:pt x="-8603" y="661"/>
                  </a:moveTo>
                  <a:lnTo>
                    <a:pt x="8603" y="661"/>
                  </a:lnTo>
                </a:path>
              </a:pathLst>
            </a:custGeom>
            <a:ln w="3175">
              <a:solidFill>
                <a:srgbClr val="C10534"/>
              </a:solidFill>
            </a:ln>
          </p:spPr>
          <p:txBody>
            <a:bodyPr wrap="square" lIns="0" tIns="0" rIns="0" bIns="0" rtlCol="0"/>
            <a:lstStyle/>
            <a:p>
              <a:endParaRPr/>
            </a:p>
          </p:txBody>
        </p:sp>
        <p:sp>
          <p:nvSpPr>
            <p:cNvPr id="155" name="object 155"/>
            <p:cNvSpPr/>
            <p:nvPr/>
          </p:nvSpPr>
          <p:spPr>
            <a:xfrm>
              <a:off x="6345802" y="2019756"/>
              <a:ext cx="81915" cy="0"/>
            </a:xfrm>
            <a:custGeom>
              <a:avLst/>
              <a:gdLst/>
              <a:ahLst/>
              <a:cxnLst/>
              <a:rect l="l" t="t" r="r" b="b"/>
              <a:pathLst>
                <a:path w="81914">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56" name="object 156"/>
            <p:cNvSpPr/>
            <p:nvPr/>
          </p:nvSpPr>
          <p:spPr>
            <a:xfrm>
              <a:off x="6427144" y="2019757"/>
              <a:ext cx="0" cy="1905"/>
            </a:xfrm>
            <a:custGeom>
              <a:avLst/>
              <a:gdLst/>
              <a:ahLst/>
              <a:cxnLst/>
              <a:rect l="l" t="t" r="r" b="b"/>
              <a:pathLst>
                <a:path h="1905">
                  <a:moveTo>
                    <a:pt x="-8603" y="661"/>
                  </a:moveTo>
                  <a:lnTo>
                    <a:pt x="8603" y="661"/>
                  </a:lnTo>
                </a:path>
              </a:pathLst>
            </a:custGeom>
            <a:ln w="3175">
              <a:solidFill>
                <a:srgbClr val="C10534"/>
              </a:solidFill>
            </a:ln>
          </p:spPr>
          <p:txBody>
            <a:bodyPr wrap="square" lIns="0" tIns="0" rIns="0" bIns="0" rtlCol="0"/>
            <a:lstStyle/>
            <a:p>
              <a:endParaRPr/>
            </a:p>
          </p:txBody>
        </p:sp>
        <p:sp>
          <p:nvSpPr>
            <p:cNvPr id="157" name="object 157"/>
            <p:cNvSpPr/>
            <p:nvPr/>
          </p:nvSpPr>
          <p:spPr>
            <a:xfrm>
              <a:off x="6427144" y="2021081"/>
              <a:ext cx="83185" cy="0"/>
            </a:xfrm>
            <a:custGeom>
              <a:avLst/>
              <a:gdLst/>
              <a:ahLst/>
              <a:cxnLst/>
              <a:rect l="l" t="t" r="r" b="b"/>
              <a:pathLst>
                <a:path w="83184">
                  <a:moveTo>
                    <a:pt x="0" y="0"/>
                  </a:moveTo>
                  <a:lnTo>
                    <a:pt x="0" y="0"/>
                  </a:lnTo>
                  <a:lnTo>
                    <a:pt x="82906" y="0"/>
                  </a:lnTo>
                </a:path>
              </a:pathLst>
            </a:custGeom>
            <a:ln w="14556">
              <a:solidFill>
                <a:srgbClr val="C10534"/>
              </a:solidFill>
            </a:ln>
          </p:spPr>
          <p:txBody>
            <a:bodyPr wrap="square" lIns="0" tIns="0" rIns="0" bIns="0" rtlCol="0"/>
            <a:lstStyle/>
            <a:p>
              <a:endParaRPr/>
            </a:p>
          </p:txBody>
        </p:sp>
        <p:sp>
          <p:nvSpPr>
            <p:cNvPr id="158" name="object 158"/>
            <p:cNvSpPr/>
            <p:nvPr/>
          </p:nvSpPr>
          <p:spPr>
            <a:xfrm>
              <a:off x="6510051" y="2021082"/>
              <a:ext cx="0" cy="3175"/>
            </a:xfrm>
            <a:custGeom>
              <a:avLst/>
              <a:gdLst/>
              <a:ahLst/>
              <a:cxnLst/>
              <a:rect l="l" t="t" r="r" b="b"/>
              <a:pathLst>
                <a:path h="3175">
                  <a:moveTo>
                    <a:pt x="-8603" y="1323"/>
                  </a:moveTo>
                  <a:lnTo>
                    <a:pt x="8603" y="1323"/>
                  </a:lnTo>
                </a:path>
              </a:pathLst>
            </a:custGeom>
            <a:ln w="3175">
              <a:solidFill>
                <a:srgbClr val="C10534"/>
              </a:solidFill>
            </a:ln>
          </p:spPr>
          <p:txBody>
            <a:bodyPr wrap="square" lIns="0" tIns="0" rIns="0" bIns="0" rtlCol="0"/>
            <a:lstStyle/>
            <a:p>
              <a:endParaRPr/>
            </a:p>
          </p:txBody>
        </p:sp>
        <p:sp>
          <p:nvSpPr>
            <p:cNvPr id="159" name="object 159"/>
            <p:cNvSpPr/>
            <p:nvPr/>
          </p:nvSpPr>
          <p:spPr>
            <a:xfrm>
              <a:off x="6510051" y="2023729"/>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60" name="object 160"/>
            <p:cNvSpPr/>
            <p:nvPr/>
          </p:nvSpPr>
          <p:spPr>
            <a:xfrm>
              <a:off x="6591394" y="2023730"/>
              <a:ext cx="0" cy="1905"/>
            </a:xfrm>
            <a:custGeom>
              <a:avLst/>
              <a:gdLst/>
              <a:ahLst/>
              <a:cxnLst/>
              <a:rect l="l" t="t" r="r" b="b"/>
              <a:pathLst>
                <a:path h="1905">
                  <a:moveTo>
                    <a:pt x="-8603" y="661"/>
                  </a:moveTo>
                  <a:lnTo>
                    <a:pt x="8603" y="661"/>
                  </a:lnTo>
                </a:path>
              </a:pathLst>
            </a:custGeom>
            <a:ln w="3175">
              <a:solidFill>
                <a:srgbClr val="C10534"/>
              </a:solidFill>
            </a:ln>
          </p:spPr>
          <p:txBody>
            <a:bodyPr wrap="square" lIns="0" tIns="0" rIns="0" bIns="0" rtlCol="0"/>
            <a:lstStyle/>
            <a:p>
              <a:endParaRPr/>
            </a:p>
          </p:txBody>
        </p:sp>
        <p:sp>
          <p:nvSpPr>
            <p:cNvPr id="161" name="object 161"/>
            <p:cNvSpPr/>
            <p:nvPr/>
          </p:nvSpPr>
          <p:spPr>
            <a:xfrm>
              <a:off x="6591394" y="2025054"/>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62" name="object 162"/>
            <p:cNvSpPr/>
            <p:nvPr/>
          </p:nvSpPr>
          <p:spPr>
            <a:xfrm>
              <a:off x="6672736" y="2025055"/>
              <a:ext cx="0" cy="4445"/>
            </a:xfrm>
            <a:custGeom>
              <a:avLst/>
              <a:gdLst/>
              <a:ahLst/>
              <a:cxnLst/>
              <a:rect l="l" t="t" r="r" b="b"/>
              <a:pathLst>
                <a:path h="4444">
                  <a:moveTo>
                    <a:pt x="-8603" y="1984"/>
                  </a:moveTo>
                  <a:lnTo>
                    <a:pt x="8603" y="1984"/>
                  </a:lnTo>
                </a:path>
              </a:pathLst>
            </a:custGeom>
            <a:ln w="3969">
              <a:solidFill>
                <a:srgbClr val="C10534"/>
              </a:solidFill>
            </a:ln>
          </p:spPr>
          <p:txBody>
            <a:bodyPr wrap="square" lIns="0" tIns="0" rIns="0" bIns="0" rtlCol="0"/>
            <a:lstStyle/>
            <a:p>
              <a:endParaRPr/>
            </a:p>
          </p:txBody>
        </p:sp>
        <p:sp>
          <p:nvSpPr>
            <p:cNvPr id="163" name="object 163"/>
            <p:cNvSpPr/>
            <p:nvPr/>
          </p:nvSpPr>
          <p:spPr>
            <a:xfrm>
              <a:off x="6672736" y="2029025"/>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64" name="object 164"/>
            <p:cNvSpPr/>
            <p:nvPr/>
          </p:nvSpPr>
          <p:spPr>
            <a:xfrm>
              <a:off x="6754079" y="2029026"/>
              <a:ext cx="0" cy="3175"/>
            </a:xfrm>
            <a:custGeom>
              <a:avLst/>
              <a:gdLst/>
              <a:ahLst/>
              <a:cxnLst/>
              <a:rect l="l" t="t" r="r" b="b"/>
              <a:pathLst>
                <a:path h="3175">
                  <a:moveTo>
                    <a:pt x="-8603" y="1323"/>
                  </a:moveTo>
                  <a:lnTo>
                    <a:pt x="8603" y="1323"/>
                  </a:lnTo>
                </a:path>
              </a:pathLst>
            </a:custGeom>
            <a:ln w="3175">
              <a:solidFill>
                <a:srgbClr val="C10534"/>
              </a:solidFill>
            </a:ln>
          </p:spPr>
          <p:txBody>
            <a:bodyPr wrap="square" lIns="0" tIns="0" rIns="0" bIns="0" rtlCol="0"/>
            <a:lstStyle/>
            <a:p>
              <a:endParaRPr/>
            </a:p>
          </p:txBody>
        </p:sp>
        <p:sp>
          <p:nvSpPr>
            <p:cNvPr id="165" name="object 165"/>
            <p:cNvSpPr/>
            <p:nvPr/>
          </p:nvSpPr>
          <p:spPr>
            <a:xfrm>
              <a:off x="6754079" y="2031674"/>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66" name="object 166"/>
            <p:cNvSpPr/>
            <p:nvPr/>
          </p:nvSpPr>
          <p:spPr>
            <a:xfrm>
              <a:off x="6835421" y="2031674"/>
              <a:ext cx="0" cy="3175"/>
            </a:xfrm>
            <a:custGeom>
              <a:avLst/>
              <a:gdLst/>
              <a:ahLst/>
              <a:cxnLst/>
              <a:rect l="l" t="t" r="r" b="b"/>
              <a:pathLst>
                <a:path h="3175">
                  <a:moveTo>
                    <a:pt x="-8603" y="1323"/>
                  </a:moveTo>
                  <a:lnTo>
                    <a:pt x="8603" y="1323"/>
                  </a:lnTo>
                </a:path>
              </a:pathLst>
            </a:custGeom>
            <a:ln w="3175">
              <a:solidFill>
                <a:srgbClr val="C10534"/>
              </a:solidFill>
            </a:ln>
          </p:spPr>
          <p:txBody>
            <a:bodyPr wrap="square" lIns="0" tIns="0" rIns="0" bIns="0" rtlCol="0"/>
            <a:lstStyle/>
            <a:p>
              <a:endParaRPr/>
            </a:p>
          </p:txBody>
        </p:sp>
        <p:sp>
          <p:nvSpPr>
            <p:cNvPr id="167" name="object 167"/>
            <p:cNvSpPr/>
            <p:nvPr/>
          </p:nvSpPr>
          <p:spPr>
            <a:xfrm>
              <a:off x="6835421" y="2034322"/>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68" name="object 168"/>
            <p:cNvSpPr/>
            <p:nvPr/>
          </p:nvSpPr>
          <p:spPr>
            <a:xfrm>
              <a:off x="6916763" y="2034323"/>
              <a:ext cx="0" cy="4445"/>
            </a:xfrm>
            <a:custGeom>
              <a:avLst/>
              <a:gdLst/>
              <a:ahLst/>
              <a:cxnLst/>
              <a:rect l="l" t="t" r="r" b="b"/>
              <a:pathLst>
                <a:path h="4444">
                  <a:moveTo>
                    <a:pt x="-8603" y="1984"/>
                  </a:moveTo>
                  <a:lnTo>
                    <a:pt x="8603" y="1984"/>
                  </a:lnTo>
                </a:path>
              </a:pathLst>
            </a:custGeom>
            <a:ln w="3969">
              <a:solidFill>
                <a:srgbClr val="C10534"/>
              </a:solidFill>
            </a:ln>
          </p:spPr>
          <p:txBody>
            <a:bodyPr wrap="square" lIns="0" tIns="0" rIns="0" bIns="0" rtlCol="0"/>
            <a:lstStyle/>
            <a:p>
              <a:endParaRPr/>
            </a:p>
          </p:txBody>
        </p:sp>
        <p:sp>
          <p:nvSpPr>
            <p:cNvPr id="169" name="object 169"/>
            <p:cNvSpPr/>
            <p:nvPr/>
          </p:nvSpPr>
          <p:spPr>
            <a:xfrm>
              <a:off x="6916763" y="2038293"/>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70" name="object 170"/>
            <p:cNvSpPr/>
            <p:nvPr/>
          </p:nvSpPr>
          <p:spPr>
            <a:xfrm>
              <a:off x="6998106" y="2038294"/>
              <a:ext cx="0" cy="5715"/>
            </a:xfrm>
            <a:custGeom>
              <a:avLst/>
              <a:gdLst/>
              <a:ahLst/>
              <a:cxnLst/>
              <a:rect l="l" t="t" r="r" b="b"/>
              <a:pathLst>
                <a:path h="5714">
                  <a:moveTo>
                    <a:pt x="-8603" y="2646"/>
                  </a:moveTo>
                  <a:lnTo>
                    <a:pt x="8603" y="2646"/>
                  </a:lnTo>
                </a:path>
              </a:pathLst>
            </a:custGeom>
            <a:ln w="5293">
              <a:solidFill>
                <a:srgbClr val="C10534"/>
              </a:solidFill>
            </a:ln>
          </p:spPr>
          <p:txBody>
            <a:bodyPr wrap="square" lIns="0" tIns="0" rIns="0" bIns="0" rtlCol="0"/>
            <a:lstStyle/>
            <a:p>
              <a:endParaRPr/>
            </a:p>
          </p:txBody>
        </p:sp>
        <p:sp>
          <p:nvSpPr>
            <p:cNvPr id="171" name="object 171"/>
            <p:cNvSpPr/>
            <p:nvPr/>
          </p:nvSpPr>
          <p:spPr>
            <a:xfrm>
              <a:off x="6998106" y="2043588"/>
              <a:ext cx="83185" cy="0"/>
            </a:xfrm>
            <a:custGeom>
              <a:avLst/>
              <a:gdLst/>
              <a:ahLst/>
              <a:cxnLst/>
              <a:rect l="l" t="t" r="r" b="b"/>
              <a:pathLst>
                <a:path w="83184">
                  <a:moveTo>
                    <a:pt x="0" y="0"/>
                  </a:moveTo>
                  <a:lnTo>
                    <a:pt x="0" y="0"/>
                  </a:lnTo>
                  <a:lnTo>
                    <a:pt x="82906" y="0"/>
                  </a:lnTo>
                </a:path>
              </a:pathLst>
            </a:custGeom>
            <a:ln w="14556">
              <a:solidFill>
                <a:srgbClr val="C10534"/>
              </a:solidFill>
            </a:ln>
          </p:spPr>
          <p:txBody>
            <a:bodyPr wrap="square" lIns="0" tIns="0" rIns="0" bIns="0" rtlCol="0"/>
            <a:lstStyle/>
            <a:p>
              <a:endParaRPr/>
            </a:p>
          </p:txBody>
        </p:sp>
        <p:sp>
          <p:nvSpPr>
            <p:cNvPr id="172" name="object 172"/>
            <p:cNvSpPr/>
            <p:nvPr/>
          </p:nvSpPr>
          <p:spPr>
            <a:xfrm>
              <a:off x="7081013" y="2043589"/>
              <a:ext cx="0" cy="5715"/>
            </a:xfrm>
            <a:custGeom>
              <a:avLst/>
              <a:gdLst/>
              <a:ahLst/>
              <a:cxnLst/>
              <a:rect l="l" t="t" r="r" b="b"/>
              <a:pathLst>
                <a:path h="5714">
                  <a:moveTo>
                    <a:pt x="-8603" y="2646"/>
                  </a:moveTo>
                  <a:lnTo>
                    <a:pt x="8603" y="2646"/>
                  </a:lnTo>
                </a:path>
              </a:pathLst>
            </a:custGeom>
            <a:ln w="5293">
              <a:solidFill>
                <a:srgbClr val="C10534"/>
              </a:solidFill>
            </a:ln>
          </p:spPr>
          <p:txBody>
            <a:bodyPr wrap="square" lIns="0" tIns="0" rIns="0" bIns="0" rtlCol="0"/>
            <a:lstStyle/>
            <a:p>
              <a:endParaRPr/>
            </a:p>
          </p:txBody>
        </p:sp>
        <p:sp>
          <p:nvSpPr>
            <p:cNvPr id="173" name="object 173"/>
            <p:cNvSpPr/>
            <p:nvPr/>
          </p:nvSpPr>
          <p:spPr>
            <a:xfrm>
              <a:off x="7081013" y="2048883"/>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74" name="object 174"/>
            <p:cNvSpPr/>
            <p:nvPr/>
          </p:nvSpPr>
          <p:spPr>
            <a:xfrm>
              <a:off x="7162355" y="2048884"/>
              <a:ext cx="0" cy="6985"/>
            </a:xfrm>
            <a:custGeom>
              <a:avLst/>
              <a:gdLst/>
              <a:ahLst/>
              <a:cxnLst/>
              <a:rect l="l" t="t" r="r" b="b"/>
              <a:pathLst>
                <a:path h="6985">
                  <a:moveTo>
                    <a:pt x="-8603" y="3308"/>
                  </a:moveTo>
                  <a:lnTo>
                    <a:pt x="8603" y="3308"/>
                  </a:lnTo>
                </a:path>
              </a:pathLst>
            </a:custGeom>
            <a:ln w="6616">
              <a:solidFill>
                <a:srgbClr val="C10534"/>
              </a:solidFill>
            </a:ln>
          </p:spPr>
          <p:txBody>
            <a:bodyPr wrap="square" lIns="0" tIns="0" rIns="0" bIns="0" rtlCol="0"/>
            <a:lstStyle/>
            <a:p>
              <a:endParaRPr/>
            </a:p>
          </p:txBody>
        </p:sp>
        <p:sp>
          <p:nvSpPr>
            <p:cNvPr id="175" name="object 175"/>
            <p:cNvSpPr/>
            <p:nvPr/>
          </p:nvSpPr>
          <p:spPr>
            <a:xfrm>
              <a:off x="7162355" y="2055501"/>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76" name="object 176"/>
            <p:cNvSpPr/>
            <p:nvPr/>
          </p:nvSpPr>
          <p:spPr>
            <a:xfrm>
              <a:off x="7243697" y="2055502"/>
              <a:ext cx="0" cy="6985"/>
            </a:xfrm>
            <a:custGeom>
              <a:avLst/>
              <a:gdLst/>
              <a:ahLst/>
              <a:cxnLst/>
              <a:rect l="l" t="t" r="r" b="b"/>
              <a:pathLst>
                <a:path h="6985">
                  <a:moveTo>
                    <a:pt x="-8603" y="3308"/>
                  </a:moveTo>
                  <a:lnTo>
                    <a:pt x="8603" y="3308"/>
                  </a:lnTo>
                </a:path>
              </a:pathLst>
            </a:custGeom>
            <a:ln w="6616">
              <a:solidFill>
                <a:srgbClr val="C10534"/>
              </a:solidFill>
            </a:ln>
          </p:spPr>
          <p:txBody>
            <a:bodyPr wrap="square" lIns="0" tIns="0" rIns="0" bIns="0" rtlCol="0"/>
            <a:lstStyle/>
            <a:p>
              <a:endParaRPr/>
            </a:p>
          </p:txBody>
        </p:sp>
        <p:sp>
          <p:nvSpPr>
            <p:cNvPr id="177" name="object 177"/>
            <p:cNvSpPr/>
            <p:nvPr/>
          </p:nvSpPr>
          <p:spPr>
            <a:xfrm>
              <a:off x="7243697" y="2062119"/>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78" name="object 178"/>
            <p:cNvSpPr/>
            <p:nvPr/>
          </p:nvSpPr>
          <p:spPr>
            <a:xfrm>
              <a:off x="7325039" y="2062119"/>
              <a:ext cx="0" cy="8255"/>
            </a:xfrm>
            <a:custGeom>
              <a:avLst/>
              <a:gdLst/>
              <a:ahLst/>
              <a:cxnLst/>
              <a:rect l="l" t="t" r="r" b="b"/>
              <a:pathLst>
                <a:path h="8255">
                  <a:moveTo>
                    <a:pt x="-8603" y="3969"/>
                  </a:moveTo>
                  <a:lnTo>
                    <a:pt x="8603" y="3969"/>
                  </a:lnTo>
                </a:path>
              </a:pathLst>
            </a:custGeom>
            <a:ln w="7939">
              <a:solidFill>
                <a:srgbClr val="C10534"/>
              </a:solidFill>
            </a:ln>
          </p:spPr>
          <p:txBody>
            <a:bodyPr wrap="square" lIns="0" tIns="0" rIns="0" bIns="0" rtlCol="0"/>
            <a:lstStyle/>
            <a:p>
              <a:endParaRPr/>
            </a:p>
          </p:txBody>
        </p:sp>
        <p:sp>
          <p:nvSpPr>
            <p:cNvPr id="179" name="object 179"/>
            <p:cNvSpPr/>
            <p:nvPr/>
          </p:nvSpPr>
          <p:spPr>
            <a:xfrm>
              <a:off x="7325039" y="2070060"/>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80" name="object 180"/>
            <p:cNvSpPr/>
            <p:nvPr/>
          </p:nvSpPr>
          <p:spPr>
            <a:xfrm>
              <a:off x="7406382" y="2070061"/>
              <a:ext cx="0" cy="6985"/>
            </a:xfrm>
            <a:custGeom>
              <a:avLst/>
              <a:gdLst/>
              <a:ahLst/>
              <a:cxnLst/>
              <a:rect l="l" t="t" r="r" b="b"/>
              <a:pathLst>
                <a:path h="6985">
                  <a:moveTo>
                    <a:pt x="-8603" y="3308"/>
                  </a:moveTo>
                  <a:lnTo>
                    <a:pt x="8603" y="3308"/>
                  </a:lnTo>
                </a:path>
              </a:pathLst>
            </a:custGeom>
            <a:ln w="6616">
              <a:solidFill>
                <a:srgbClr val="C10534"/>
              </a:solidFill>
            </a:ln>
          </p:spPr>
          <p:txBody>
            <a:bodyPr wrap="square" lIns="0" tIns="0" rIns="0" bIns="0" rtlCol="0"/>
            <a:lstStyle/>
            <a:p>
              <a:endParaRPr/>
            </a:p>
          </p:txBody>
        </p:sp>
        <p:sp>
          <p:nvSpPr>
            <p:cNvPr id="181" name="object 181"/>
            <p:cNvSpPr/>
            <p:nvPr/>
          </p:nvSpPr>
          <p:spPr>
            <a:xfrm>
              <a:off x="7406382" y="2076678"/>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82" name="object 182"/>
            <p:cNvSpPr/>
            <p:nvPr/>
          </p:nvSpPr>
          <p:spPr>
            <a:xfrm>
              <a:off x="7487725" y="2076679"/>
              <a:ext cx="0" cy="10795"/>
            </a:xfrm>
            <a:custGeom>
              <a:avLst/>
              <a:gdLst/>
              <a:ahLst/>
              <a:cxnLst/>
              <a:rect l="l" t="t" r="r" b="b"/>
              <a:pathLst>
                <a:path h="10794">
                  <a:moveTo>
                    <a:pt x="-8603" y="5293"/>
                  </a:moveTo>
                  <a:lnTo>
                    <a:pt x="8603" y="5293"/>
                  </a:lnTo>
                </a:path>
              </a:pathLst>
            </a:custGeom>
            <a:ln w="10586">
              <a:solidFill>
                <a:srgbClr val="C10534"/>
              </a:solidFill>
            </a:ln>
          </p:spPr>
          <p:txBody>
            <a:bodyPr wrap="square" lIns="0" tIns="0" rIns="0" bIns="0" rtlCol="0"/>
            <a:lstStyle/>
            <a:p>
              <a:endParaRPr/>
            </a:p>
          </p:txBody>
        </p:sp>
        <p:sp>
          <p:nvSpPr>
            <p:cNvPr id="183" name="object 183"/>
            <p:cNvSpPr/>
            <p:nvPr/>
          </p:nvSpPr>
          <p:spPr>
            <a:xfrm>
              <a:off x="7487725" y="2087266"/>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84" name="object 184"/>
            <p:cNvSpPr/>
            <p:nvPr/>
          </p:nvSpPr>
          <p:spPr>
            <a:xfrm>
              <a:off x="7569068" y="2087267"/>
              <a:ext cx="0" cy="12065"/>
            </a:xfrm>
            <a:custGeom>
              <a:avLst/>
              <a:gdLst/>
              <a:ahLst/>
              <a:cxnLst/>
              <a:rect l="l" t="t" r="r" b="b"/>
              <a:pathLst>
                <a:path h="12064">
                  <a:moveTo>
                    <a:pt x="-8603" y="5954"/>
                  </a:moveTo>
                  <a:lnTo>
                    <a:pt x="8603" y="5954"/>
                  </a:lnTo>
                </a:path>
              </a:pathLst>
            </a:custGeom>
            <a:ln w="11909">
              <a:solidFill>
                <a:srgbClr val="C10534"/>
              </a:solidFill>
            </a:ln>
          </p:spPr>
          <p:txBody>
            <a:bodyPr wrap="square" lIns="0" tIns="0" rIns="0" bIns="0" rtlCol="0"/>
            <a:lstStyle/>
            <a:p>
              <a:endParaRPr/>
            </a:p>
          </p:txBody>
        </p:sp>
        <p:sp>
          <p:nvSpPr>
            <p:cNvPr id="185" name="object 185"/>
            <p:cNvSpPr/>
            <p:nvPr/>
          </p:nvSpPr>
          <p:spPr>
            <a:xfrm>
              <a:off x="7569068" y="2099177"/>
              <a:ext cx="83185" cy="0"/>
            </a:xfrm>
            <a:custGeom>
              <a:avLst/>
              <a:gdLst/>
              <a:ahLst/>
              <a:cxnLst/>
              <a:rect l="l" t="t" r="r" b="b"/>
              <a:pathLst>
                <a:path w="83184">
                  <a:moveTo>
                    <a:pt x="0" y="0"/>
                  </a:moveTo>
                  <a:lnTo>
                    <a:pt x="0" y="0"/>
                  </a:lnTo>
                  <a:lnTo>
                    <a:pt x="82906" y="0"/>
                  </a:lnTo>
                </a:path>
              </a:pathLst>
            </a:custGeom>
            <a:ln w="14556">
              <a:solidFill>
                <a:srgbClr val="C10534"/>
              </a:solidFill>
            </a:ln>
          </p:spPr>
          <p:txBody>
            <a:bodyPr wrap="square" lIns="0" tIns="0" rIns="0" bIns="0" rtlCol="0"/>
            <a:lstStyle/>
            <a:p>
              <a:endParaRPr/>
            </a:p>
          </p:txBody>
        </p:sp>
        <p:sp>
          <p:nvSpPr>
            <p:cNvPr id="186" name="object 186"/>
            <p:cNvSpPr/>
            <p:nvPr/>
          </p:nvSpPr>
          <p:spPr>
            <a:xfrm>
              <a:off x="7651974" y="2099178"/>
              <a:ext cx="0" cy="19050"/>
            </a:xfrm>
            <a:custGeom>
              <a:avLst/>
              <a:gdLst/>
              <a:ahLst/>
              <a:cxnLst/>
              <a:rect l="l" t="t" r="r" b="b"/>
              <a:pathLst>
                <a:path h="19050">
                  <a:moveTo>
                    <a:pt x="-8603" y="9263"/>
                  </a:moveTo>
                  <a:lnTo>
                    <a:pt x="8603" y="9263"/>
                  </a:lnTo>
                </a:path>
              </a:pathLst>
            </a:custGeom>
            <a:ln w="18526">
              <a:solidFill>
                <a:srgbClr val="C10534"/>
              </a:solidFill>
            </a:ln>
          </p:spPr>
          <p:txBody>
            <a:bodyPr wrap="square" lIns="0" tIns="0" rIns="0" bIns="0" rtlCol="0"/>
            <a:lstStyle/>
            <a:p>
              <a:endParaRPr/>
            </a:p>
          </p:txBody>
        </p:sp>
        <p:sp>
          <p:nvSpPr>
            <p:cNvPr id="187" name="object 187"/>
            <p:cNvSpPr/>
            <p:nvPr/>
          </p:nvSpPr>
          <p:spPr>
            <a:xfrm>
              <a:off x="7651974" y="2117705"/>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88" name="object 188"/>
            <p:cNvSpPr/>
            <p:nvPr/>
          </p:nvSpPr>
          <p:spPr>
            <a:xfrm>
              <a:off x="7733317" y="2117706"/>
              <a:ext cx="0" cy="15875"/>
            </a:xfrm>
            <a:custGeom>
              <a:avLst/>
              <a:gdLst/>
              <a:ahLst/>
              <a:cxnLst/>
              <a:rect l="l" t="t" r="r" b="b"/>
              <a:pathLst>
                <a:path h="15875">
                  <a:moveTo>
                    <a:pt x="-8603" y="7939"/>
                  </a:moveTo>
                  <a:lnTo>
                    <a:pt x="8603" y="7939"/>
                  </a:lnTo>
                </a:path>
              </a:pathLst>
            </a:custGeom>
            <a:ln w="15879">
              <a:solidFill>
                <a:srgbClr val="C10534"/>
              </a:solidFill>
            </a:ln>
          </p:spPr>
          <p:txBody>
            <a:bodyPr wrap="square" lIns="0" tIns="0" rIns="0" bIns="0" rtlCol="0"/>
            <a:lstStyle/>
            <a:p>
              <a:endParaRPr/>
            </a:p>
          </p:txBody>
        </p:sp>
        <p:sp>
          <p:nvSpPr>
            <p:cNvPr id="189" name="object 189"/>
            <p:cNvSpPr/>
            <p:nvPr/>
          </p:nvSpPr>
          <p:spPr>
            <a:xfrm>
              <a:off x="7733317" y="2133586"/>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90" name="object 190"/>
            <p:cNvSpPr/>
            <p:nvPr/>
          </p:nvSpPr>
          <p:spPr>
            <a:xfrm>
              <a:off x="7814659" y="2133587"/>
              <a:ext cx="0" cy="21590"/>
            </a:xfrm>
            <a:custGeom>
              <a:avLst/>
              <a:gdLst/>
              <a:ahLst/>
              <a:cxnLst/>
              <a:rect l="l" t="t" r="r" b="b"/>
              <a:pathLst>
                <a:path h="21589">
                  <a:moveTo>
                    <a:pt x="-8603" y="10586"/>
                  </a:moveTo>
                  <a:lnTo>
                    <a:pt x="8603" y="10586"/>
                  </a:lnTo>
                </a:path>
              </a:pathLst>
            </a:custGeom>
            <a:ln w="21172">
              <a:solidFill>
                <a:srgbClr val="C10534"/>
              </a:solidFill>
            </a:ln>
          </p:spPr>
          <p:txBody>
            <a:bodyPr wrap="square" lIns="0" tIns="0" rIns="0" bIns="0" rtlCol="0"/>
            <a:lstStyle/>
            <a:p>
              <a:endParaRPr/>
            </a:p>
          </p:txBody>
        </p:sp>
        <p:sp>
          <p:nvSpPr>
            <p:cNvPr id="191" name="object 191"/>
            <p:cNvSpPr/>
            <p:nvPr/>
          </p:nvSpPr>
          <p:spPr>
            <a:xfrm>
              <a:off x="7814659" y="2154761"/>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92" name="object 192"/>
            <p:cNvSpPr/>
            <p:nvPr/>
          </p:nvSpPr>
          <p:spPr>
            <a:xfrm>
              <a:off x="7896000" y="2154762"/>
              <a:ext cx="0" cy="27940"/>
            </a:xfrm>
            <a:custGeom>
              <a:avLst/>
              <a:gdLst/>
              <a:ahLst/>
              <a:cxnLst/>
              <a:rect l="l" t="t" r="r" b="b"/>
              <a:pathLst>
                <a:path h="27939">
                  <a:moveTo>
                    <a:pt x="-8603" y="13894"/>
                  </a:moveTo>
                  <a:lnTo>
                    <a:pt x="8603" y="13894"/>
                  </a:lnTo>
                </a:path>
              </a:pathLst>
            </a:custGeom>
            <a:ln w="27789">
              <a:solidFill>
                <a:srgbClr val="C10534"/>
              </a:solidFill>
            </a:ln>
          </p:spPr>
          <p:txBody>
            <a:bodyPr wrap="square" lIns="0" tIns="0" rIns="0" bIns="0" rtlCol="0"/>
            <a:lstStyle/>
            <a:p>
              <a:endParaRPr/>
            </a:p>
          </p:txBody>
        </p:sp>
        <p:sp>
          <p:nvSpPr>
            <p:cNvPr id="193" name="object 193"/>
            <p:cNvSpPr/>
            <p:nvPr/>
          </p:nvSpPr>
          <p:spPr>
            <a:xfrm>
              <a:off x="7896000" y="2182552"/>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94" name="object 194"/>
            <p:cNvSpPr/>
            <p:nvPr/>
          </p:nvSpPr>
          <p:spPr>
            <a:xfrm>
              <a:off x="7977344" y="2182552"/>
              <a:ext cx="0" cy="26670"/>
            </a:xfrm>
            <a:custGeom>
              <a:avLst/>
              <a:gdLst/>
              <a:ahLst/>
              <a:cxnLst/>
              <a:rect l="l" t="t" r="r" b="b"/>
              <a:pathLst>
                <a:path h="26669">
                  <a:moveTo>
                    <a:pt x="-8603" y="13233"/>
                  </a:moveTo>
                  <a:lnTo>
                    <a:pt x="8603" y="13233"/>
                  </a:lnTo>
                </a:path>
              </a:pathLst>
            </a:custGeom>
            <a:ln w="26466">
              <a:solidFill>
                <a:srgbClr val="C10534"/>
              </a:solidFill>
            </a:ln>
          </p:spPr>
          <p:txBody>
            <a:bodyPr wrap="square" lIns="0" tIns="0" rIns="0" bIns="0" rtlCol="0"/>
            <a:lstStyle/>
            <a:p>
              <a:endParaRPr/>
            </a:p>
          </p:txBody>
        </p:sp>
        <p:sp>
          <p:nvSpPr>
            <p:cNvPr id="195" name="object 195"/>
            <p:cNvSpPr/>
            <p:nvPr/>
          </p:nvSpPr>
          <p:spPr>
            <a:xfrm>
              <a:off x="7977344" y="2209019"/>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96" name="object 196"/>
            <p:cNvSpPr/>
            <p:nvPr/>
          </p:nvSpPr>
          <p:spPr>
            <a:xfrm>
              <a:off x="8058686" y="2209020"/>
              <a:ext cx="0" cy="26670"/>
            </a:xfrm>
            <a:custGeom>
              <a:avLst/>
              <a:gdLst/>
              <a:ahLst/>
              <a:cxnLst/>
              <a:rect l="l" t="t" r="r" b="b"/>
              <a:pathLst>
                <a:path h="26669">
                  <a:moveTo>
                    <a:pt x="-8603" y="13233"/>
                  </a:moveTo>
                  <a:lnTo>
                    <a:pt x="8603" y="13233"/>
                  </a:lnTo>
                </a:path>
              </a:pathLst>
            </a:custGeom>
            <a:ln w="26466">
              <a:solidFill>
                <a:srgbClr val="C10534"/>
              </a:solidFill>
            </a:ln>
          </p:spPr>
          <p:txBody>
            <a:bodyPr wrap="square" lIns="0" tIns="0" rIns="0" bIns="0" rtlCol="0"/>
            <a:lstStyle/>
            <a:p>
              <a:endParaRPr/>
            </a:p>
          </p:txBody>
        </p:sp>
        <p:sp>
          <p:nvSpPr>
            <p:cNvPr id="197" name="object 197"/>
            <p:cNvSpPr/>
            <p:nvPr/>
          </p:nvSpPr>
          <p:spPr>
            <a:xfrm>
              <a:off x="8058686" y="2235487"/>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198" name="object 198"/>
            <p:cNvSpPr/>
            <p:nvPr/>
          </p:nvSpPr>
          <p:spPr>
            <a:xfrm>
              <a:off x="8140028" y="2235487"/>
              <a:ext cx="0" cy="37465"/>
            </a:xfrm>
            <a:custGeom>
              <a:avLst/>
              <a:gdLst/>
              <a:ahLst/>
              <a:cxnLst/>
              <a:rect l="l" t="t" r="r" b="b"/>
              <a:pathLst>
                <a:path h="37464">
                  <a:moveTo>
                    <a:pt x="-8603" y="18526"/>
                  </a:moveTo>
                  <a:lnTo>
                    <a:pt x="8603" y="18526"/>
                  </a:lnTo>
                </a:path>
              </a:pathLst>
            </a:custGeom>
            <a:ln w="37052">
              <a:solidFill>
                <a:srgbClr val="C10534"/>
              </a:solidFill>
            </a:ln>
          </p:spPr>
          <p:txBody>
            <a:bodyPr wrap="square" lIns="0" tIns="0" rIns="0" bIns="0" rtlCol="0"/>
            <a:lstStyle/>
            <a:p>
              <a:endParaRPr/>
            </a:p>
          </p:txBody>
        </p:sp>
        <p:sp>
          <p:nvSpPr>
            <p:cNvPr id="199" name="object 199"/>
            <p:cNvSpPr/>
            <p:nvPr/>
          </p:nvSpPr>
          <p:spPr>
            <a:xfrm>
              <a:off x="8140028" y="2272541"/>
              <a:ext cx="83185" cy="0"/>
            </a:xfrm>
            <a:custGeom>
              <a:avLst/>
              <a:gdLst/>
              <a:ahLst/>
              <a:cxnLst/>
              <a:rect l="l" t="t" r="r" b="b"/>
              <a:pathLst>
                <a:path w="83184">
                  <a:moveTo>
                    <a:pt x="0" y="0"/>
                  </a:moveTo>
                  <a:lnTo>
                    <a:pt x="0" y="0"/>
                  </a:lnTo>
                  <a:lnTo>
                    <a:pt x="82906" y="0"/>
                  </a:lnTo>
                </a:path>
              </a:pathLst>
            </a:custGeom>
            <a:ln w="14556">
              <a:solidFill>
                <a:srgbClr val="C10534"/>
              </a:solidFill>
            </a:ln>
          </p:spPr>
          <p:txBody>
            <a:bodyPr wrap="square" lIns="0" tIns="0" rIns="0" bIns="0" rtlCol="0"/>
            <a:lstStyle/>
            <a:p>
              <a:endParaRPr/>
            </a:p>
          </p:txBody>
        </p:sp>
        <p:sp>
          <p:nvSpPr>
            <p:cNvPr id="200" name="object 200"/>
            <p:cNvSpPr/>
            <p:nvPr/>
          </p:nvSpPr>
          <p:spPr>
            <a:xfrm>
              <a:off x="8222935" y="2272542"/>
              <a:ext cx="0" cy="46355"/>
            </a:xfrm>
            <a:custGeom>
              <a:avLst/>
              <a:gdLst/>
              <a:ahLst/>
              <a:cxnLst/>
              <a:rect l="l" t="t" r="r" b="b"/>
              <a:pathLst>
                <a:path h="46355">
                  <a:moveTo>
                    <a:pt x="-8603" y="23157"/>
                  </a:moveTo>
                  <a:lnTo>
                    <a:pt x="8603" y="23157"/>
                  </a:lnTo>
                </a:path>
              </a:pathLst>
            </a:custGeom>
            <a:ln w="46315">
              <a:solidFill>
                <a:srgbClr val="C10534"/>
              </a:solidFill>
            </a:ln>
          </p:spPr>
          <p:txBody>
            <a:bodyPr wrap="square" lIns="0" tIns="0" rIns="0" bIns="0" rtlCol="0"/>
            <a:lstStyle/>
            <a:p>
              <a:endParaRPr/>
            </a:p>
          </p:txBody>
        </p:sp>
        <p:sp>
          <p:nvSpPr>
            <p:cNvPr id="201" name="object 201"/>
            <p:cNvSpPr/>
            <p:nvPr/>
          </p:nvSpPr>
          <p:spPr>
            <a:xfrm>
              <a:off x="8222935" y="2318858"/>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02" name="object 202"/>
            <p:cNvSpPr/>
            <p:nvPr/>
          </p:nvSpPr>
          <p:spPr>
            <a:xfrm>
              <a:off x="8304277" y="2318859"/>
              <a:ext cx="0" cy="58419"/>
            </a:xfrm>
            <a:custGeom>
              <a:avLst/>
              <a:gdLst/>
              <a:ahLst/>
              <a:cxnLst/>
              <a:rect l="l" t="t" r="r" b="b"/>
              <a:pathLst>
                <a:path h="58419">
                  <a:moveTo>
                    <a:pt x="0" y="0"/>
                  </a:moveTo>
                  <a:lnTo>
                    <a:pt x="0" y="0"/>
                  </a:lnTo>
                  <a:lnTo>
                    <a:pt x="0" y="58225"/>
                  </a:lnTo>
                </a:path>
              </a:pathLst>
            </a:custGeom>
            <a:ln w="17207">
              <a:solidFill>
                <a:srgbClr val="C10534"/>
              </a:solidFill>
            </a:ln>
          </p:spPr>
          <p:txBody>
            <a:bodyPr wrap="square" lIns="0" tIns="0" rIns="0" bIns="0" rtlCol="0"/>
            <a:lstStyle/>
            <a:p>
              <a:endParaRPr/>
            </a:p>
          </p:txBody>
        </p:sp>
        <p:sp>
          <p:nvSpPr>
            <p:cNvPr id="203" name="object 203"/>
            <p:cNvSpPr/>
            <p:nvPr/>
          </p:nvSpPr>
          <p:spPr>
            <a:xfrm>
              <a:off x="8304277" y="2377085"/>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04" name="object 204"/>
            <p:cNvSpPr/>
            <p:nvPr/>
          </p:nvSpPr>
          <p:spPr>
            <a:xfrm>
              <a:off x="8385620" y="2377086"/>
              <a:ext cx="0" cy="64135"/>
            </a:xfrm>
            <a:custGeom>
              <a:avLst/>
              <a:gdLst/>
              <a:ahLst/>
              <a:cxnLst/>
              <a:rect l="l" t="t" r="r" b="b"/>
              <a:pathLst>
                <a:path h="64135">
                  <a:moveTo>
                    <a:pt x="0" y="0"/>
                  </a:moveTo>
                  <a:lnTo>
                    <a:pt x="0" y="0"/>
                  </a:lnTo>
                  <a:lnTo>
                    <a:pt x="0" y="63518"/>
                  </a:lnTo>
                </a:path>
              </a:pathLst>
            </a:custGeom>
            <a:ln w="17207">
              <a:solidFill>
                <a:srgbClr val="C10534"/>
              </a:solidFill>
            </a:ln>
          </p:spPr>
          <p:txBody>
            <a:bodyPr wrap="square" lIns="0" tIns="0" rIns="0" bIns="0" rtlCol="0"/>
            <a:lstStyle/>
            <a:p>
              <a:endParaRPr/>
            </a:p>
          </p:txBody>
        </p:sp>
        <p:sp>
          <p:nvSpPr>
            <p:cNvPr id="205" name="object 205"/>
            <p:cNvSpPr/>
            <p:nvPr/>
          </p:nvSpPr>
          <p:spPr>
            <a:xfrm>
              <a:off x="8385620" y="2440605"/>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06" name="object 206"/>
            <p:cNvSpPr/>
            <p:nvPr/>
          </p:nvSpPr>
          <p:spPr>
            <a:xfrm>
              <a:off x="8466963" y="2440606"/>
              <a:ext cx="0" cy="62230"/>
            </a:xfrm>
            <a:custGeom>
              <a:avLst/>
              <a:gdLst/>
              <a:ahLst/>
              <a:cxnLst/>
              <a:rect l="l" t="t" r="r" b="b"/>
              <a:pathLst>
                <a:path h="62230">
                  <a:moveTo>
                    <a:pt x="0" y="0"/>
                  </a:moveTo>
                  <a:lnTo>
                    <a:pt x="0" y="0"/>
                  </a:lnTo>
                  <a:lnTo>
                    <a:pt x="0" y="62195"/>
                  </a:lnTo>
                </a:path>
              </a:pathLst>
            </a:custGeom>
            <a:ln w="17207">
              <a:solidFill>
                <a:srgbClr val="C10534"/>
              </a:solidFill>
            </a:ln>
          </p:spPr>
          <p:txBody>
            <a:bodyPr wrap="square" lIns="0" tIns="0" rIns="0" bIns="0" rtlCol="0"/>
            <a:lstStyle/>
            <a:p>
              <a:endParaRPr/>
            </a:p>
          </p:txBody>
        </p:sp>
        <p:sp>
          <p:nvSpPr>
            <p:cNvPr id="207" name="object 207"/>
            <p:cNvSpPr/>
            <p:nvPr/>
          </p:nvSpPr>
          <p:spPr>
            <a:xfrm>
              <a:off x="8466963" y="2502802"/>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08" name="object 208"/>
            <p:cNvSpPr/>
            <p:nvPr/>
          </p:nvSpPr>
          <p:spPr>
            <a:xfrm>
              <a:off x="8548305" y="2502803"/>
              <a:ext cx="0" cy="66675"/>
            </a:xfrm>
            <a:custGeom>
              <a:avLst/>
              <a:gdLst/>
              <a:ahLst/>
              <a:cxnLst/>
              <a:rect l="l" t="t" r="r" b="b"/>
              <a:pathLst>
                <a:path h="66675">
                  <a:moveTo>
                    <a:pt x="0" y="0"/>
                  </a:moveTo>
                  <a:lnTo>
                    <a:pt x="0" y="0"/>
                  </a:lnTo>
                  <a:lnTo>
                    <a:pt x="0" y="66165"/>
                  </a:lnTo>
                </a:path>
              </a:pathLst>
            </a:custGeom>
            <a:ln w="17207">
              <a:solidFill>
                <a:srgbClr val="C10534"/>
              </a:solidFill>
            </a:ln>
          </p:spPr>
          <p:txBody>
            <a:bodyPr wrap="square" lIns="0" tIns="0" rIns="0" bIns="0" rtlCol="0"/>
            <a:lstStyle/>
            <a:p>
              <a:endParaRPr/>
            </a:p>
          </p:txBody>
        </p:sp>
        <p:sp>
          <p:nvSpPr>
            <p:cNvPr id="209" name="object 209"/>
            <p:cNvSpPr/>
            <p:nvPr/>
          </p:nvSpPr>
          <p:spPr>
            <a:xfrm>
              <a:off x="8548305" y="2568968"/>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10" name="object 210"/>
            <p:cNvSpPr/>
            <p:nvPr/>
          </p:nvSpPr>
          <p:spPr>
            <a:xfrm>
              <a:off x="8629647" y="2568969"/>
              <a:ext cx="0" cy="66675"/>
            </a:xfrm>
            <a:custGeom>
              <a:avLst/>
              <a:gdLst/>
              <a:ahLst/>
              <a:cxnLst/>
              <a:rect l="l" t="t" r="r" b="b"/>
              <a:pathLst>
                <a:path h="66675">
                  <a:moveTo>
                    <a:pt x="0" y="0"/>
                  </a:moveTo>
                  <a:lnTo>
                    <a:pt x="0" y="0"/>
                  </a:lnTo>
                  <a:lnTo>
                    <a:pt x="0" y="66165"/>
                  </a:lnTo>
                </a:path>
              </a:pathLst>
            </a:custGeom>
            <a:ln w="17207">
              <a:solidFill>
                <a:srgbClr val="C10534"/>
              </a:solidFill>
            </a:ln>
          </p:spPr>
          <p:txBody>
            <a:bodyPr wrap="square" lIns="0" tIns="0" rIns="0" bIns="0" rtlCol="0"/>
            <a:lstStyle/>
            <a:p>
              <a:endParaRPr/>
            </a:p>
          </p:txBody>
        </p:sp>
        <p:sp>
          <p:nvSpPr>
            <p:cNvPr id="211" name="object 211"/>
            <p:cNvSpPr/>
            <p:nvPr/>
          </p:nvSpPr>
          <p:spPr>
            <a:xfrm>
              <a:off x="8629647" y="2635135"/>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12" name="object 212"/>
            <p:cNvSpPr/>
            <p:nvPr/>
          </p:nvSpPr>
          <p:spPr>
            <a:xfrm>
              <a:off x="8710989" y="2635136"/>
              <a:ext cx="0" cy="74295"/>
            </a:xfrm>
            <a:custGeom>
              <a:avLst/>
              <a:gdLst/>
              <a:ahLst/>
              <a:cxnLst/>
              <a:rect l="l" t="t" r="r" b="b"/>
              <a:pathLst>
                <a:path h="74294">
                  <a:moveTo>
                    <a:pt x="0" y="0"/>
                  </a:moveTo>
                  <a:lnTo>
                    <a:pt x="0" y="0"/>
                  </a:lnTo>
                  <a:lnTo>
                    <a:pt x="0" y="74104"/>
                  </a:lnTo>
                </a:path>
              </a:pathLst>
            </a:custGeom>
            <a:ln w="17207">
              <a:solidFill>
                <a:srgbClr val="C10534"/>
              </a:solidFill>
            </a:ln>
          </p:spPr>
          <p:txBody>
            <a:bodyPr wrap="square" lIns="0" tIns="0" rIns="0" bIns="0" rtlCol="0"/>
            <a:lstStyle/>
            <a:p>
              <a:endParaRPr/>
            </a:p>
          </p:txBody>
        </p:sp>
        <p:sp>
          <p:nvSpPr>
            <p:cNvPr id="213" name="object 213"/>
            <p:cNvSpPr/>
            <p:nvPr/>
          </p:nvSpPr>
          <p:spPr>
            <a:xfrm>
              <a:off x="8710989" y="2709242"/>
              <a:ext cx="83185" cy="0"/>
            </a:xfrm>
            <a:custGeom>
              <a:avLst/>
              <a:gdLst/>
              <a:ahLst/>
              <a:cxnLst/>
              <a:rect l="l" t="t" r="r" b="b"/>
              <a:pathLst>
                <a:path w="83184">
                  <a:moveTo>
                    <a:pt x="0" y="0"/>
                  </a:moveTo>
                  <a:lnTo>
                    <a:pt x="0" y="0"/>
                  </a:lnTo>
                  <a:lnTo>
                    <a:pt x="82906" y="0"/>
                  </a:lnTo>
                </a:path>
              </a:pathLst>
            </a:custGeom>
            <a:ln w="14556">
              <a:solidFill>
                <a:srgbClr val="C10534"/>
              </a:solidFill>
            </a:ln>
          </p:spPr>
          <p:txBody>
            <a:bodyPr wrap="square" lIns="0" tIns="0" rIns="0" bIns="0" rtlCol="0"/>
            <a:lstStyle/>
            <a:p>
              <a:endParaRPr/>
            </a:p>
          </p:txBody>
        </p:sp>
        <p:sp>
          <p:nvSpPr>
            <p:cNvPr id="214" name="object 214"/>
            <p:cNvSpPr/>
            <p:nvPr/>
          </p:nvSpPr>
          <p:spPr>
            <a:xfrm>
              <a:off x="8793896" y="2709242"/>
              <a:ext cx="0" cy="90170"/>
            </a:xfrm>
            <a:custGeom>
              <a:avLst/>
              <a:gdLst/>
              <a:ahLst/>
              <a:cxnLst/>
              <a:rect l="l" t="t" r="r" b="b"/>
              <a:pathLst>
                <a:path h="90169">
                  <a:moveTo>
                    <a:pt x="0" y="0"/>
                  </a:moveTo>
                  <a:lnTo>
                    <a:pt x="0" y="0"/>
                  </a:lnTo>
                  <a:lnTo>
                    <a:pt x="0" y="89984"/>
                  </a:lnTo>
                </a:path>
              </a:pathLst>
            </a:custGeom>
            <a:ln w="17207">
              <a:solidFill>
                <a:srgbClr val="C10534"/>
              </a:solidFill>
            </a:ln>
          </p:spPr>
          <p:txBody>
            <a:bodyPr wrap="square" lIns="0" tIns="0" rIns="0" bIns="0" rtlCol="0"/>
            <a:lstStyle/>
            <a:p>
              <a:endParaRPr/>
            </a:p>
          </p:txBody>
        </p:sp>
        <p:sp>
          <p:nvSpPr>
            <p:cNvPr id="215" name="object 215"/>
            <p:cNvSpPr/>
            <p:nvPr/>
          </p:nvSpPr>
          <p:spPr>
            <a:xfrm>
              <a:off x="8793896" y="2799228"/>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16" name="object 216"/>
            <p:cNvSpPr/>
            <p:nvPr/>
          </p:nvSpPr>
          <p:spPr>
            <a:xfrm>
              <a:off x="8875239" y="2799229"/>
              <a:ext cx="0" cy="83820"/>
            </a:xfrm>
            <a:custGeom>
              <a:avLst/>
              <a:gdLst/>
              <a:ahLst/>
              <a:cxnLst/>
              <a:rect l="l" t="t" r="r" b="b"/>
              <a:pathLst>
                <a:path h="83819">
                  <a:moveTo>
                    <a:pt x="0" y="0"/>
                  </a:moveTo>
                  <a:lnTo>
                    <a:pt x="0" y="0"/>
                  </a:lnTo>
                  <a:lnTo>
                    <a:pt x="0" y="83368"/>
                  </a:lnTo>
                </a:path>
              </a:pathLst>
            </a:custGeom>
            <a:ln w="17207">
              <a:solidFill>
                <a:srgbClr val="C10534"/>
              </a:solidFill>
            </a:ln>
          </p:spPr>
          <p:txBody>
            <a:bodyPr wrap="square" lIns="0" tIns="0" rIns="0" bIns="0" rtlCol="0"/>
            <a:lstStyle/>
            <a:p>
              <a:endParaRPr/>
            </a:p>
          </p:txBody>
        </p:sp>
        <p:sp>
          <p:nvSpPr>
            <p:cNvPr id="217" name="object 217"/>
            <p:cNvSpPr/>
            <p:nvPr/>
          </p:nvSpPr>
          <p:spPr>
            <a:xfrm>
              <a:off x="8875239" y="2882597"/>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18" name="object 218"/>
            <p:cNvSpPr/>
            <p:nvPr/>
          </p:nvSpPr>
          <p:spPr>
            <a:xfrm>
              <a:off x="8956581" y="2882598"/>
              <a:ext cx="0" cy="67945"/>
            </a:xfrm>
            <a:custGeom>
              <a:avLst/>
              <a:gdLst/>
              <a:ahLst/>
              <a:cxnLst/>
              <a:rect l="l" t="t" r="r" b="b"/>
              <a:pathLst>
                <a:path h="67944">
                  <a:moveTo>
                    <a:pt x="0" y="0"/>
                  </a:moveTo>
                  <a:lnTo>
                    <a:pt x="0" y="0"/>
                  </a:lnTo>
                  <a:lnTo>
                    <a:pt x="0" y="67488"/>
                  </a:lnTo>
                </a:path>
              </a:pathLst>
            </a:custGeom>
            <a:ln w="17207">
              <a:solidFill>
                <a:srgbClr val="C10534"/>
              </a:solidFill>
            </a:ln>
          </p:spPr>
          <p:txBody>
            <a:bodyPr wrap="square" lIns="0" tIns="0" rIns="0" bIns="0" rtlCol="0"/>
            <a:lstStyle/>
            <a:p>
              <a:endParaRPr/>
            </a:p>
          </p:txBody>
        </p:sp>
        <p:sp>
          <p:nvSpPr>
            <p:cNvPr id="219" name="object 219"/>
            <p:cNvSpPr/>
            <p:nvPr/>
          </p:nvSpPr>
          <p:spPr>
            <a:xfrm>
              <a:off x="8956581" y="2950087"/>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20" name="object 220"/>
            <p:cNvSpPr/>
            <p:nvPr/>
          </p:nvSpPr>
          <p:spPr>
            <a:xfrm>
              <a:off x="9037924" y="2950088"/>
              <a:ext cx="0" cy="86360"/>
            </a:xfrm>
            <a:custGeom>
              <a:avLst/>
              <a:gdLst/>
              <a:ahLst/>
              <a:cxnLst/>
              <a:rect l="l" t="t" r="r" b="b"/>
              <a:pathLst>
                <a:path h="86360">
                  <a:moveTo>
                    <a:pt x="0" y="0"/>
                  </a:moveTo>
                  <a:lnTo>
                    <a:pt x="0" y="0"/>
                  </a:lnTo>
                  <a:lnTo>
                    <a:pt x="0" y="86014"/>
                  </a:lnTo>
                </a:path>
              </a:pathLst>
            </a:custGeom>
            <a:ln w="17207">
              <a:solidFill>
                <a:srgbClr val="C10534"/>
              </a:solidFill>
            </a:ln>
          </p:spPr>
          <p:txBody>
            <a:bodyPr wrap="square" lIns="0" tIns="0" rIns="0" bIns="0" rtlCol="0"/>
            <a:lstStyle/>
            <a:p>
              <a:endParaRPr/>
            </a:p>
          </p:txBody>
        </p:sp>
        <p:sp>
          <p:nvSpPr>
            <p:cNvPr id="221" name="object 221"/>
            <p:cNvSpPr/>
            <p:nvPr/>
          </p:nvSpPr>
          <p:spPr>
            <a:xfrm>
              <a:off x="9037924" y="3036104"/>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22" name="object 222"/>
            <p:cNvSpPr/>
            <p:nvPr/>
          </p:nvSpPr>
          <p:spPr>
            <a:xfrm>
              <a:off x="9119266" y="3036104"/>
              <a:ext cx="0" cy="99695"/>
            </a:xfrm>
            <a:custGeom>
              <a:avLst/>
              <a:gdLst/>
              <a:ahLst/>
              <a:cxnLst/>
              <a:rect l="l" t="t" r="r" b="b"/>
              <a:pathLst>
                <a:path h="99694">
                  <a:moveTo>
                    <a:pt x="0" y="0"/>
                  </a:moveTo>
                  <a:lnTo>
                    <a:pt x="0" y="0"/>
                  </a:lnTo>
                  <a:lnTo>
                    <a:pt x="0" y="99247"/>
                  </a:lnTo>
                </a:path>
              </a:pathLst>
            </a:custGeom>
            <a:ln w="17207">
              <a:solidFill>
                <a:srgbClr val="C10534"/>
              </a:solidFill>
            </a:ln>
          </p:spPr>
          <p:txBody>
            <a:bodyPr wrap="square" lIns="0" tIns="0" rIns="0" bIns="0" rtlCol="0"/>
            <a:lstStyle/>
            <a:p>
              <a:endParaRPr/>
            </a:p>
          </p:txBody>
        </p:sp>
        <p:sp>
          <p:nvSpPr>
            <p:cNvPr id="223" name="object 223"/>
            <p:cNvSpPr/>
            <p:nvPr/>
          </p:nvSpPr>
          <p:spPr>
            <a:xfrm>
              <a:off x="9119266" y="3135353"/>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24" name="object 224"/>
            <p:cNvSpPr/>
            <p:nvPr/>
          </p:nvSpPr>
          <p:spPr>
            <a:xfrm>
              <a:off x="9200609" y="3135354"/>
              <a:ext cx="0" cy="95885"/>
            </a:xfrm>
            <a:custGeom>
              <a:avLst/>
              <a:gdLst/>
              <a:ahLst/>
              <a:cxnLst/>
              <a:rect l="l" t="t" r="r" b="b"/>
              <a:pathLst>
                <a:path h="95885">
                  <a:moveTo>
                    <a:pt x="0" y="0"/>
                  </a:moveTo>
                  <a:lnTo>
                    <a:pt x="0" y="0"/>
                  </a:lnTo>
                  <a:lnTo>
                    <a:pt x="0" y="95277"/>
                  </a:lnTo>
                </a:path>
              </a:pathLst>
            </a:custGeom>
            <a:ln w="17207">
              <a:solidFill>
                <a:srgbClr val="C10534"/>
              </a:solidFill>
            </a:ln>
          </p:spPr>
          <p:txBody>
            <a:bodyPr wrap="square" lIns="0" tIns="0" rIns="0" bIns="0" rtlCol="0"/>
            <a:lstStyle/>
            <a:p>
              <a:endParaRPr/>
            </a:p>
          </p:txBody>
        </p:sp>
        <p:sp>
          <p:nvSpPr>
            <p:cNvPr id="225" name="object 225"/>
            <p:cNvSpPr/>
            <p:nvPr/>
          </p:nvSpPr>
          <p:spPr>
            <a:xfrm>
              <a:off x="9200609" y="3230632"/>
              <a:ext cx="81915" cy="0"/>
            </a:xfrm>
            <a:custGeom>
              <a:avLst/>
              <a:gdLst/>
              <a:ahLst/>
              <a:cxnLst/>
              <a:rect l="l" t="t" r="r" b="b"/>
              <a:pathLst>
                <a:path w="81915">
                  <a:moveTo>
                    <a:pt x="0" y="0"/>
                  </a:moveTo>
                  <a:lnTo>
                    <a:pt x="0" y="0"/>
                  </a:lnTo>
                  <a:lnTo>
                    <a:pt x="81340" y="0"/>
                  </a:lnTo>
                </a:path>
              </a:pathLst>
            </a:custGeom>
            <a:ln w="14556">
              <a:solidFill>
                <a:srgbClr val="C10534"/>
              </a:solidFill>
            </a:ln>
          </p:spPr>
          <p:txBody>
            <a:bodyPr wrap="square" lIns="0" tIns="0" rIns="0" bIns="0" rtlCol="0"/>
            <a:lstStyle/>
            <a:p>
              <a:endParaRPr/>
            </a:p>
          </p:txBody>
        </p:sp>
        <p:sp>
          <p:nvSpPr>
            <p:cNvPr id="226" name="object 226"/>
            <p:cNvSpPr/>
            <p:nvPr/>
          </p:nvSpPr>
          <p:spPr>
            <a:xfrm>
              <a:off x="9281950" y="3230633"/>
              <a:ext cx="0" cy="102235"/>
            </a:xfrm>
            <a:custGeom>
              <a:avLst/>
              <a:gdLst/>
              <a:ahLst/>
              <a:cxnLst/>
              <a:rect l="l" t="t" r="r" b="b"/>
              <a:pathLst>
                <a:path h="102235">
                  <a:moveTo>
                    <a:pt x="0" y="0"/>
                  </a:moveTo>
                  <a:lnTo>
                    <a:pt x="0" y="0"/>
                  </a:lnTo>
                  <a:lnTo>
                    <a:pt x="0" y="101894"/>
                  </a:lnTo>
                </a:path>
              </a:pathLst>
            </a:custGeom>
            <a:ln w="17207">
              <a:solidFill>
                <a:srgbClr val="C10534"/>
              </a:solidFill>
            </a:ln>
          </p:spPr>
          <p:txBody>
            <a:bodyPr wrap="square" lIns="0" tIns="0" rIns="0" bIns="0" rtlCol="0"/>
            <a:lstStyle/>
            <a:p>
              <a:endParaRPr/>
            </a:p>
          </p:txBody>
        </p:sp>
        <p:sp>
          <p:nvSpPr>
            <p:cNvPr id="227" name="object 227"/>
            <p:cNvSpPr/>
            <p:nvPr/>
          </p:nvSpPr>
          <p:spPr>
            <a:xfrm>
              <a:off x="9281950" y="3332528"/>
              <a:ext cx="83185" cy="0"/>
            </a:xfrm>
            <a:custGeom>
              <a:avLst/>
              <a:gdLst/>
              <a:ahLst/>
              <a:cxnLst/>
              <a:rect l="l" t="t" r="r" b="b"/>
              <a:pathLst>
                <a:path w="83184">
                  <a:moveTo>
                    <a:pt x="0" y="0"/>
                  </a:moveTo>
                  <a:lnTo>
                    <a:pt x="0" y="0"/>
                  </a:lnTo>
                  <a:lnTo>
                    <a:pt x="82906" y="0"/>
                  </a:lnTo>
                </a:path>
              </a:pathLst>
            </a:custGeom>
            <a:ln w="14556">
              <a:solidFill>
                <a:srgbClr val="C10534"/>
              </a:solidFill>
            </a:ln>
          </p:spPr>
          <p:txBody>
            <a:bodyPr wrap="square" lIns="0" tIns="0" rIns="0" bIns="0" rtlCol="0"/>
            <a:lstStyle/>
            <a:p>
              <a:endParaRPr/>
            </a:p>
          </p:txBody>
        </p:sp>
        <p:sp>
          <p:nvSpPr>
            <p:cNvPr id="228" name="object 228"/>
            <p:cNvSpPr/>
            <p:nvPr/>
          </p:nvSpPr>
          <p:spPr>
            <a:xfrm>
              <a:off x="9364857" y="3332529"/>
              <a:ext cx="0" cy="98425"/>
            </a:xfrm>
            <a:custGeom>
              <a:avLst/>
              <a:gdLst/>
              <a:ahLst/>
              <a:cxnLst/>
              <a:rect l="l" t="t" r="r" b="b"/>
              <a:pathLst>
                <a:path h="98425">
                  <a:moveTo>
                    <a:pt x="0" y="0"/>
                  </a:moveTo>
                  <a:lnTo>
                    <a:pt x="0" y="0"/>
                  </a:lnTo>
                  <a:lnTo>
                    <a:pt x="0" y="97924"/>
                  </a:lnTo>
                </a:path>
              </a:pathLst>
            </a:custGeom>
            <a:ln w="17207">
              <a:solidFill>
                <a:srgbClr val="C10534"/>
              </a:solidFill>
            </a:ln>
          </p:spPr>
          <p:txBody>
            <a:bodyPr wrap="square" lIns="0" tIns="0" rIns="0" bIns="0" rtlCol="0"/>
            <a:lstStyle/>
            <a:p>
              <a:endParaRPr/>
            </a:p>
          </p:txBody>
        </p:sp>
        <p:sp>
          <p:nvSpPr>
            <p:cNvPr id="229" name="object 229"/>
            <p:cNvSpPr/>
            <p:nvPr/>
          </p:nvSpPr>
          <p:spPr>
            <a:xfrm>
              <a:off x="9364857" y="3430454"/>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30" name="object 230"/>
            <p:cNvSpPr/>
            <p:nvPr/>
          </p:nvSpPr>
          <p:spPr>
            <a:xfrm>
              <a:off x="9446200" y="3430455"/>
              <a:ext cx="0" cy="98425"/>
            </a:xfrm>
            <a:custGeom>
              <a:avLst/>
              <a:gdLst/>
              <a:ahLst/>
              <a:cxnLst/>
              <a:rect l="l" t="t" r="r" b="b"/>
              <a:pathLst>
                <a:path h="98425">
                  <a:moveTo>
                    <a:pt x="0" y="0"/>
                  </a:moveTo>
                  <a:lnTo>
                    <a:pt x="0" y="0"/>
                  </a:lnTo>
                  <a:lnTo>
                    <a:pt x="0" y="97924"/>
                  </a:lnTo>
                </a:path>
              </a:pathLst>
            </a:custGeom>
            <a:ln w="17207">
              <a:solidFill>
                <a:srgbClr val="C10534"/>
              </a:solidFill>
            </a:ln>
          </p:spPr>
          <p:txBody>
            <a:bodyPr wrap="square" lIns="0" tIns="0" rIns="0" bIns="0" rtlCol="0"/>
            <a:lstStyle/>
            <a:p>
              <a:endParaRPr/>
            </a:p>
          </p:txBody>
        </p:sp>
        <p:sp>
          <p:nvSpPr>
            <p:cNvPr id="231" name="object 231"/>
            <p:cNvSpPr/>
            <p:nvPr/>
          </p:nvSpPr>
          <p:spPr>
            <a:xfrm>
              <a:off x="9446200" y="3528380"/>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32" name="object 232"/>
            <p:cNvSpPr/>
            <p:nvPr/>
          </p:nvSpPr>
          <p:spPr>
            <a:xfrm>
              <a:off x="9527543" y="3528381"/>
              <a:ext cx="0" cy="113030"/>
            </a:xfrm>
            <a:custGeom>
              <a:avLst/>
              <a:gdLst/>
              <a:ahLst/>
              <a:cxnLst/>
              <a:rect l="l" t="t" r="r" b="b"/>
              <a:pathLst>
                <a:path h="113029">
                  <a:moveTo>
                    <a:pt x="0" y="0"/>
                  </a:moveTo>
                  <a:lnTo>
                    <a:pt x="0" y="0"/>
                  </a:lnTo>
                  <a:lnTo>
                    <a:pt x="0" y="112480"/>
                  </a:lnTo>
                </a:path>
              </a:pathLst>
            </a:custGeom>
            <a:ln w="17207">
              <a:solidFill>
                <a:srgbClr val="C10534"/>
              </a:solidFill>
            </a:ln>
          </p:spPr>
          <p:txBody>
            <a:bodyPr wrap="square" lIns="0" tIns="0" rIns="0" bIns="0" rtlCol="0"/>
            <a:lstStyle/>
            <a:p>
              <a:endParaRPr/>
            </a:p>
          </p:txBody>
        </p:sp>
        <p:sp>
          <p:nvSpPr>
            <p:cNvPr id="233" name="object 233"/>
            <p:cNvSpPr/>
            <p:nvPr/>
          </p:nvSpPr>
          <p:spPr>
            <a:xfrm>
              <a:off x="9527543" y="3640862"/>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34" name="object 234"/>
            <p:cNvSpPr/>
            <p:nvPr/>
          </p:nvSpPr>
          <p:spPr>
            <a:xfrm>
              <a:off x="9608885" y="3640863"/>
              <a:ext cx="0" cy="106045"/>
            </a:xfrm>
            <a:custGeom>
              <a:avLst/>
              <a:gdLst/>
              <a:ahLst/>
              <a:cxnLst/>
              <a:rect l="l" t="t" r="r" b="b"/>
              <a:pathLst>
                <a:path h="106045">
                  <a:moveTo>
                    <a:pt x="0" y="0"/>
                  </a:moveTo>
                  <a:lnTo>
                    <a:pt x="0" y="0"/>
                  </a:lnTo>
                  <a:lnTo>
                    <a:pt x="0" y="105864"/>
                  </a:lnTo>
                </a:path>
              </a:pathLst>
            </a:custGeom>
            <a:ln w="17207">
              <a:solidFill>
                <a:srgbClr val="C10534"/>
              </a:solidFill>
            </a:ln>
          </p:spPr>
          <p:txBody>
            <a:bodyPr wrap="square" lIns="0" tIns="0" rIns="0" bIns="0" rtlCol="0"/>
            <a:lstStyle/>
            <a:p>
              <a:endParaRPr/>
            </a:p>
          </p:txBody>
        </p:sp>
        <p:sp>
          <p:nvSpPr>
            <p:cNvPr id="235" name="object 235"/>
            <p:cNvSpPr/>
            <p:nvPr/>
          </p:nvSpPr>
          <p:spPr>
            <a:xfrm>
              <a:off x="9608885" y="3746728"/>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36" name="object 236"/>
            <p:cNvSpPr/>
            <p:nvPr/>
          </p:nvSpPr>
          <p:spPr>
            <a:xfrm>
              <a:off x="9690227" y="3746729"/>
              <a:ext cx="0" cy="71755"/>
            </a:xfrm>
            <a:custGeom>
              <a:avLst/>
              <a:gdLst/>
              <a:ahLst/>
              <a:cxnLst/>
              <a:rect l="l" t="t" r="r" b="b"/>
              <a:pathLst>
                <a:path h="71754">
                  <a:moveTo>
                    <a:pt x="0" y="0"/>
                  </a:moveTo>
                  <a:lnTo>
                    <a:pt x="0" y="0"/>
                  </a:lnTo>
                  <a:lnTo>
                    <a:pt x="0" y="71458"/>
                  </a:lnTo>
                </a:path>
              </a:pathLst>
            </a:custGeom>
            <a:ln w="17207">
              <a:solidFill>
                <a:srgbClr val="C10534"/>
              </a:solidFill>
            </a:ln>
          </p:spPr>
          <p:txBody>
            <a:bodyPr wrap="square" lIns="0" tIns="0" rIns="0" bIns="0" rtlCol="0"/>
            <a:lstStyle/>
            <a:p>
              <a:endParaRPr/>
            </a:p>
          </p:txBody>
        </p:sp>
        <p:sp>
          <p:nvSpPr>
            <p:cNvPr id="237" name="object 237"/>
            <p:cNvSpPr/>
            <p:nvPr/>
          </p:nvSpPr>
          <p:spPr>
            <a:xfrm>
              <a:off x="9690227" y="3818188"/>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38" name="object 238"/>
            <p:cNvSpPr/>
            <p:nvPr/>
          </p:nvSpPr>
          <p:spPr>
            <a:xfrm>
              <a:off x="9771570" y="3818189"/>
              <a:ext cx="0" cy="70485"/>
            </a:xfrm>
            <a:custGeom>
              <a:avLst/>
              <a:gdLst/>
              <a:ahLst/>
              <a:cxnLst/>
              <a:rect l="l" t="t" r="r" b="b"/>
              <a:pathLst>
                <a:path h="70485">
                  <a:moveTo>
                    <a:pt x="0" y="0"/>
                  </a:moveTo>
                  <a:lnTo>
                    <a:pt x="0" y="0"/>
                  </a:lnTo>
                  <a:lnTo>
                    <a:pt x="0" y="70135"/>
                  </a:lnTo>
                </a:path>
              </a:pathLst>
            </a:custGeom>
            <a:ln w="17207">
              <a:solidFill>
                <a:srgbClr val="C10534"/>
              </a:solidFill>
            </a:ln>
          </p:spPr>
          <p:txBody>
            <a:bodyPr wrap="square" lIns="0" tIns="0" rIns="0" bIns="0" rtlCol="0"/>
            <a:lstStyle/>
            <a:p>
              <a:endParaRPr/>
            </a:p>
          </p:txBody>
        </p:sp>
        <p:sp>
          <p:nvSpPr>
            <p:cNvPr id="239" name="object 239"/>
            <p:cNvSpPr/>
            <p:nvPr/>
          </p:nvSpPr>
          <p:spPr>
            <a:xfrm>
              <a:off x="9771570" y="3888325"/>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40" name="object 240"/>
            <p:cNvSpPr/>
            <p:nvPr/>
          </p:nvSpPr>
          <p:spPr>
            <a:xfrm>
              <a:off x="9852913" y="3888325"/>
              <a:ext cx="0" cy="76835"/>
            </a:xfrm>
            <a:custGeom>
              <a:avLst/>
              <a:gdLst/>
              <a:ahLst/>
              <a:cxnLst/>
              <a:rect l="l" t="t" r="r" b="b"/>
              <a:pathLst>
                <a:path h="76835">
                  <a:moveTo>
                    <a:pt x="0" y="0"/>
                  </a:moveTo>
                  <a:lnTo>
                    <a:pt x="0" y="0"/>
                  </a:lnTo>
                  <a:lnTo>
                    <a:pt x="0" y="76751"/>
                  </a:lnTo>
                </a:path>
              </a:pathLst>
            </a:custGeom>
            <a:ln w="17207">
              <a:solidFill>
                <a:srgbClr val="C10534"/>
              </a:solidFill>
            </a:ln>
          </p:spPr>
          <p:txBody>
            <a:bodyPr wrap="square" lIns="0" tIns="0" rIns="0" bIns="0" rtlCol="0"/>
            <a:lstStyle/>
            <a:p>
              <a:endParaRPr/>
            </a:p>
          </p:txBody>
        </p:sp>
        <p:sp>
          <p:nvSpPr>
            <p:cNvPr id="241" name="object 241"/>
            <p:cNvSpPr/>
            <p:nvPr/>
          </p:nvSpPr>
          <p:spPr>
            <a:xfrm>
              <a:off x="9852913" y="3965078"/>
              <a:ext cx="83185" cy="0"/>
            </a:xfrm>
            <a:custGeom>
              <a:avLst/>
              <a:gdLst/>
              <a:ahLst/>
              <a:cxnLst/>
              <a:rect l="l" t="t" r="r" b="b"/>
              <a:pathLst>
                <a:path w="83184">
                  <a:moveTo>
                    <a:pt x="0" y="0"/>
                  </a:moveTo>
                  <a:lnTo>
                    <a:pt x="0" y="0"/>
                  </a:lnTo>
                  <a:lnTo>
                    <a:pt x="82906" y="0"/>
                  </a:lnTo>
                </a:path>
              </a:pathLst>
            </a:custGeom>
            <a:ln w="14556">
              <a:solidFill>
                <a:srgbClr val="C10534"/>
              </a:solidFill>
            </a:ln>
          </p:spPr>
          <p:txBody>
            <a:bodyPr wrap="square" lIns="0" tIns="0" rIns="0" bIns="0" rtlCol="0"/>
            <a:lstStyle/>
            <a:p>
              <a:endParaRPr/>
            </a:p>
          </p:txBody>
        </p:sp>
        <p:sp>
          <p:nvSpPr>
            <p:cNvPr id="242" name="object 242"/>
            <p:cNvSpPr/>
            <p:nvPr/>
          </p:nvSpPr>
          <p:spPr>
            <a:xfrm>
              <a:off x="9935819" y="3965078"/>
              <a:ext cx="0" cy="104775"/>
            </a:xfrm>
            <a:custGeom>
              <a:avLst/>
              <a:gdLst/>
              <a:ahLst/>
              <a:cxnLst/>
              <a:rect l="l" t="t" r="r" b="b"/>
              <a:pathLst>
                <a:path h="104775">
                  <a:moveTo>
                    <a:pt x="0" y="0"/>
                  </a:moveTo>
                  <a:lnTo>
                    <a:pt x="0" y="0"/>
                  </a:lnTo>
                  <a:lnTo>
                    <a:pt x="0" y="104540"/>
                  </a:lnTo>
                </a:path>
              </a:pathLst>
            </a:custGeom>
            <a:ln w="17207">
              <a:solidFill>
                <a:srgbClr val="C10534"/>
              </a:solidFill>
            </a:ln>
          </p:spPr>
          <p:txBody>
            <a:bodyPr wrap="square" lIns="0" tIns="0" rIns="0" bIns="0" rtlCol="0"/>
            <a:lstStyle/>
            <a:p>
              <a:endParaRPr/>
            </a:p>
          </p:txBody>
        </p:sp>
        <p:sp>
          <p:nvSpPr>
            <p:cNvPr id="243" name="object 243"/>
            <p:cNvSpPr/>
            <p:nvPr/>
          </p:nvSpPr>
          <p:spPr>
            <a:xfrm>
              <a:off x="9935819" y="4069620"/>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44" name="object 244"/>
            <p:cNvSpPr/>
            <p:nvPr/>
          </p:nvSpPr>
          <p:spPr>
            <a:xfrm>
              <a:off x="10017162" y="4069621"/>
              <a:ext cx="0" cy="104775"/>
            </a:xfrm>
            <a:custGeom>
              <a:avLst/>
              <a:gdLst/>
              <a:ahLst/>
              <a:cxnLst/>
              <a:rect l="l" t="t" r="r" b="b"/>
              <a:pathLst>
                <a:path h="104775">
                  <a:moveTo>
                    <a:pt x="0" y="0"/>
                  </a:moveTo>
                  <a:lnTo>
                    <a:pt x="0" y="0"/>
                  </a:lnTo>
                  <a:lnTo>
                    <a:pt x="0" y="104540"/>
                  </a:lnTo>
                </a:path>
              </a:pathLst>
            </a:custGeom>
            <a:ln w="17207">
              <a:solidFill>
                <a:srgbClr val="C10534"/>
              </a:solidFill>
            </a:ln>
          </p:spPr>
          <p:txBody>
            <a:bodyPr wrap="square" lIns="0" tIns="0" rIns="0" bIns="0" rtlCol="0"/>
            <a:lstStyle/>
            <a:p>
              <a:endParaRPr/>
            </a:p>
          </p:txBody>
        </p:sp>
        <p:sp>
          <p:nvSpPr>
            <p:cNvPr id="245" name="object 245"/>
            <p:cNvSpPr/>
            <p:nvPr/>
          </p:nvSpPr>
          <p:spPr>
            <a:xfrm>
              <a:off x="10017162" y="4174163"/>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46" name="object 246"/>
            <p:cNvSpPr/>
            <p:nvPr/>
          </p:nvSpPr>
          <p:spPr>
            <a:xfrm>
              <a:off x="10098504" y="4174164"/>
              <a:ext cx="0" cy="124460"/>
            </a:xfrm>
            <a:custGeom>
              <a:avLst/>
              <a:gdLst/>
              <a:ahLst/>
              <a:cxnLst/>
              <a:rect l="l" t="t" r="r" b="b"/>
              <a:pathLst>
                <a:path h="124460">
                  <a:moveTo>
                    <a:pt x="0" y="0"/>
                  </a:moveTo>
                  <a:lnTo>
                    <a:pt x="0" y="0"/>
                  </a:lnTo>
                  <a:lnTo>
                    <a:pt x="0" y="124390"/>
                  </a:lnTo>
                </a:path>
              </a:pathLst>
            </a:custGeom>
            <a:ln w="17207">
              <a:solidFill>
                <a:srgbClr val="C10534"/>
              </a:solidFill>
            </a:ln>
          </p:spPr>
          <p:txBody>
            <a:bodyPr wrap="square" lIns="0" tIns="0" rIns="0" bIns="0" rtlCol="0"/>
            <a:lstStyle/>
            <a:p>
              <a:endParaRPr/>
            </a:p>
          </p:txBody>
        </p:sp>
        <p:sp>
          <p:nvSpPr>
            <p:cNvPr id="247" name="object 247"/>
            <p:cNvSpPr/>
            <p:nvPr/>
          </p:nvSpPr>
          <p:spPr>
            <a:xfrm>
              <a:off x="10098504" y="4298555"/>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48" name="object 248"/>
            <p:cNvSpPr/>
            <p:nvPr/>
          </p:nvSpPr>
          <p:spPr>
            <a:xfrm>
              <a:off x="10179847" y="4298556"/>
              <a:ext cx="0" cy="143510"/>
            </a:xfrm>
            <a:custGeom>
              <a:avLst/>
              <a:gdLst/>
              <a:ahLst/>
              <a:cxnLst/>
              <a:rect l="l" t="t" r="r" b="b"/>
              <a:pathLst>
                <a:path h="143510">
                  <a:moveTo>
                    <a:pt x="0" y="0"/>
                  </a:moveTo>
                  <a:lnTo>
                    <a:pt x="0" y="0"/>
                  </a:lnTo>
                  <a:lnTo>
                    <a:pt x="0" y="142916"/>
                  </a:lnTo>
                </a:path>
              </a:pathLst>
            </a:custGeom>
            <a:ln w="17207">
              <a:solidFill>
                <a:srgbClr val="C10534"/>
              </a:solidFill>
            </a:ln>
          </p:spPr>
          <p:txBody>
            <a:bodyPr wrap="square" lIns="0" tIns="0" rIns="0" bIns="0" rtlCol="0"/>
            <a:lstStyle/>
            <a:p>
              <a:endParaRPr/>
            </a:p>
          </p:txBody>
        </p:sp>
        <p:sp>
          <p:nvSpPr>
            <p:cNvPr id="249" name="object 249"/>
            <p:cNvSpPr/>
            <p:nvPr/>
          </p:nvSpPr>
          <p:spPr>
            <a:xfrm>
              <a:off x="10179847" y="4441473"/>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50" name="object 250"/>
            <p:cNvSpPr/>
            <p:nvPr/>
          </p:nvSpPr>
          <p:spPr>
            <a:xfrm>
              <a:off x="10261189" y="4441474"/>
              <a:ext cx="0" cy="119380"/>
            </a:xfrm>
            <a:custGeom>
              <a:avLst/>
              <a:gdLst/>
              <a:ahLst/>
              <a:cxnLst/>
              <a:rect l="l" t="t" r="r" b="b"/>
              <a:pathLst>
                <a:path h="119379">
                  <a:moveTo>
                    <a:pt x="0" y="0"/>
                  </a:moveTo>
                  <a:lnTo>
                    <a:pt x="0" y="0"/>
                  </a:lnTo>
                  <a:lnTo>
                    <a:pt x="0" y="119097"/>
                  </a:lnTo>
                </a:path>
              </a:pathLst>
            </a:custGeom>
            <a:ln w="17207">
              <a:solidFill>
                <a:srgbClr val="C10534"/>
              </a:solidFill>
            </a:ln>
          </p:spPr>
          <p:txBody>
            <a:bodyPr wrap="square" lIns="0" tIns="0" rIns="0" bIns="0" rtlCol="0"/>
            <a:lstStyle/>
            <a:p>
              <a:endParaRPr/>
            </a:p>
          </p:txBody>
        </p:sp>
        <p:sp>
          <p:nvSpPr>
            <p:cNvPr id="251" name="object 251"/>
            <p:cNvSpPr/>
            <p:nvPr/>
          </p:nvSpPr>
          <p:spPr>
            <a:xfrm>
              <a:off x="10261189" y="4560572"/>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52" name="object 252"/>
            <p:cNvSpPr/>
            <p:nvPr/>
          </p:nvSpPr>
          <p:spPr>
            <a:xfrm>
              <a:off x="10342532" y="4560573"/>
              <a:ext cx="0" cy="135255"/>
            </a:xfrm>
            <a:custGeom>
              <a:avLst/>
              <a:gdLst/>
              <a:ahLst/>
              <a:cxnLst/>
              <a:rect l="l" t="t" r="r" b="b"/>
              <a:pathLst>
                <a:path h="135254">
                  <a:moveTo>
                    <a:pt x="0" y="0"/>
                  </a:moveTo>
                  <a:lnTo>
                    <a:pt x="0" y="0"/>
                  </a:lnTo>
                  <a:lnTo>
                    <a:pt x="0" y="134976"/>
                  </a:lnTo>
                </a:path>
              </a:pathLst>
            </a:custGeom>
            <a:ln w="17207">
              <a:solidFill>
                <a:srgbClr val="C10534"/>
              </a:solidFill>
            </a:ln>
          </p:spPr>
          <p:txBody>
            <a:bodyPr wrap="square" lIns="0" tIns="0" rIns="0" bIns="0" rtlCol="0"/>
            <a:lstStyle/>
            <a:p>
              <a:endParaRPr/>
            </a:p>
          </p:txBody>
        </p:sp>
        <p:sp>
          <p:nvSpPr>
            <p:cNvPr id="253" name="object 253"/>
            <p:cNvSpPr/>
            <p:nvPr/>
          </p:nvSpPr>
          <p:spPr>
            <a:xfrm>
              <a:off x="10342532" y="4695550"/>
              <a:ext cx="83185" cy="0"/>
            </a:xfrm>
            <a:custGeom>
              <a:avLst/>
              <a:gdLst/>
              <a:ahLst/>
              <a:cxnLst/>
              <a:rect l="l" t="t" r="r" b="b"/>
              <a:pathLst>
                <a:path w="83184">
                  <a:moveTo>
                    <a:pt x="0" y="0"/>
                  </a:moveTo>
                  <a:lnTo>
                    <a:pt x="0" y="0"/>
                  </a:lnTo>
                  <a:lnTo>
                    <a:pt x="82906" y="0"/>
                  </a:lnTo>
                </a:path>
              </a:pathLst>
            </a:custGeom>
            <a:ln w="14556">
              <a:solidFill>
                <a:srgbClr val="C10534"/>
              </a:solidFill>
            </a:ln>
          </p:spPr>
          <p:txBody>
            <a:bodyPr wrap="square" lIns="0" tIns="0" rIns="0" bIns="0" rtlCol="0"/>
            <a:lstStyle/>
            <a:p>
              <a:endParaRPr/>
            </a:p>
          </p:txBody>
        </p:sp>
        <p:sp>
          <p:nvSpPr>
            <p:cNvPr id="254" name="object 254"/>
            <p:cNvSpPr/>
            <p:nvPr/>
          </p:nvSpPr>
          <p:spPr>
            <a:xfrm>
              <a:off x="10425438" y="4695551"/>
              <a:ext cx="0" cy="38735"/>
            </a:xfrm>
            <a:custGeom>
              <a:avLst/>
              <a:gdLst/>
              <a:ahLst/>
              <a:cxnLst/>
              <a:rect l="l" t="t" r="r" b="b"/>
              <a:pathLst>
                <a:path h="38735">
                  <a:moveTo>
                    <a:pt x="-8603" y="19187"/>
                  </a:moveTo>
                  <a:lnTo>
                    <a:pt x="8603" y="19187"/>
                  </a:lnTo>
                </a:path>
              </a:pathLst>
            </a:custGeom>
            <a:ln w="38375">
              <a:solidFill>
                <a:srgbClr val="C10534"/>
              </a:solidFill>
            </a:ln>
          </p:spPr>
          <p:txBody>
            <a:bodyPr wrap="square" lIns="0" tIns="0" rIns="0" bIns="0" rtlCol="0"/>
            <a:lstStyle/>
            <a:p>
              <a:endParaRPr/>
            </a:p>
          </p:txBody>
        </p:sp>
        <p:sp>
          <p:nvSpPr>
            <p:cNvPr id="255" name="object 255"/>
            <p:cNvSpPr/>
            <p:nvPr/>
          </p:nvSpPr>
          <p:spPr>
            <a:xfrm>
              <a:off x="10425438" y="4733928"/>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56" name="object 256"/>
            <p:cNvSpPr/>
            <p:nvPr/>
          </p:nvSpPr>
          <p:spPr>
            <a:xfrm>
              <a:off x="10506781" y="4733929"/>
              <a:ext cx="0" cy="13335"/>
            </a:xfrm>
            <a:custGeom>
              <a:avLst/>
              <a:gdLst/>
              <a:ahLst/>
              <a:cxnLst/>
              <a:rect l="l" t="t" r="r" b="b"/>
              <a:pathLst>
                <a:path h="13335">
                  <a:moveTo>
                    <a:pt x="-8603" y="6616"/>
                  </a:moveTo>
                  <a:lnTo>
                    <a:pt x="8603" y="6616"/>
                  </a:lnTo>
                </a:path>
              </a:pathLst>
            </a:custGeom>
            <a:ln w="13233">
              <a:solidFill>
                <a:srgbClr val="C10534"/>
              </a:solidFill>
            </a:ln>
          </p:spPr>
          <p:txBody>
            <a:bodyPr wrap="square" lIns="0" tIns="0" rIns="0" bIns="0" rtlCol="0"/>
            <a:lstStyle/>
            <a:p>
              <a:endParaRPr/>
            </a:p>
          </p:txBody>
        </p:sp>
        <p:sp>
          <p:nvSpPr>
            <p:cNvPr id="257" name="object 257"/>
            <p:cNvSpPr/>
            <p:nvPr/>
          </p:nvSpPr>
          <p:spPr>
            <a:xfrm>
              <a:off x="10506781" y="4747162"/>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58" name="object 258"/>
            <p:cNvSpPr/>
            <p:nvPr/>
          </p:nvSpPr>
          <p:spPr>
            <a:xfrm>
              <a:off x="10588123" y="4747163"/>
              <a:ext cx="0" cy="87630"/>
            </a:xfrm>
            <a:custGeom>
              <a:avLst/>
              <a:gdLst/>
              <a:ahLst/>
              <a:cxnLst/>
              <a:rect l="l" t="t" r="r" b="b"/>
              <a:pathLst>
                <a:path h="87629">
                  <a:moveTo>
                    <a:pt x="0" y="0"/>
                  </a:moveTo>
                  <a:lnTo>
                    <a:pt x="0" y="0"/>
                  </a:lnTo>
                  <a:lnTo>
                    <a:pt x="0" y="87338"/>
                  </a:lnTo>
                </a:path>
              </a:pathLst>
            </a:custGeom>
            <a:ln w="17207">
              <a:solidFill>
                <a:srgbClr val="C10534"/>
              </a:solidFill>
            </a:ln>
          </p:spPr>
          <p:txBody>
            <a:bodyPr wrap="square" lIns="0" tIns="0" rIns="0" bIns="0" rtlCol="0"/>
            <a:lstStyle/>
            <a:p>
              <a:endParaRPr/>
            </a:p>
          </p:txBody>
        </p:sp>
        <p:sp>
          <p:nvSpPr>
            <p:cNvPr id="259" name="object 259"/>
            <p:cNvSpPr/>
            <p:nvPr/>
          </p:nvSpPr>
          <p:spPr>
            <a:xfrm>
              <a:off x="10588123" y="4834502"/>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60" name="object 260"/>
            <p:cNvSpPr/>
            <p:nvPr/>
          </p:nvSpPr>
          <p:spPr>
            <a:xfrm>
              <a:off x="10669466" y="4834503"/>
              <a:ext cx="0" cy="95885"/>
            </a:xfrm>
            <a:custGeom>
              <a:avLst/>
              <a:gdLst/>
              <a:ahLst/>
              <a:cxnLst/>
              <a:rect l="l" t="t" r="r" b="b"/>
              <a:pathLst>
                <a:path h="95885">
                  <a:moveTo>
                    <a:pt x="0" y="0"/>
                  </a:moveTo>
                  <a:lnTo>
                    <a:pt x="0" y="0"/>
                  </a:lnTo>
                  <a:lnTo>
                    <a:pt x="0" y="95277"/>
                  </a:lnTo>
                </a:path>
              </a:pathLst>
            </a:custGeom>
            <a:ln w="17207">
              <a:solidFill>
                <a:srgbClr val="C10534"/>
              </a:solidFill>
            </a:ln>
          </p:spPr>
          <p:txBody>
            <a:bodyPr wrap="square" lIns="0" tIns="0" rIns="0" bIns="0" rtlCol="0"/>
            <a:lstStyle/>
            <a:p>
              <a:endParaRPr/>
            </a:p>
          </p:txBody>
        </p:sp>
        <p:sp>
          <p:nvSpPr>
            <p:cNvPr id="261" name="object 261"/>
            <p:cNvSpPr/>
            <p:nvPr/>
          </p:nvSpPr>
          <p:spPr>
            <a:xfrm>
              <a:off x="10669466" y="4929781"/>
              <a:ext cx="81915" cy="0"/>
            </a:xfrm>
            <a:custGeom>
              <a:avLst/>
              <a:gdLst/>
              <a:ahLst/>
              <a:cxnLst/>
              <a:rect l="l" t="t" r="r" b="b"/>
              <a:pathLst>
                <a:path w="81915">
                  <a:moveTo>
                    <a:pt x="0" y="0"/>
                  </a:moveTo>
                  <a:lnTo>
                    <a:pt x="0" y="0"/>
                  </a:lnTo>
                  <a:lnTo>
                    <a:pt x="81342" y="0"/>
                  </a:lnTo>
                </a:path>
              </a:pathLst>
            </a:custGeom>
            <a:ln w="14556">
              <a:solidFill>
                <a:srgbClr val="C10534"/>
              </a:solidFill>
            </a:ln>
          </p:spPr>
          <p:txBody>
            <a:bodyPr wrap="square" lIns="0" tIns="0" rIns="0" bIns="0" rtlCol="0"/>
            <a:lstStyle/>
            <a:p>
              <a:endParaRPr/>
            </a:p>
          </p:txBody>
        </p:sp>
        <p:sp>
          <p:nvSpPr>
            <p:cNvPr id="262" name="object 262"/>
            <p:cNvSpPr/>
            <p:nvPr/>
          </p:nvSpPr>
          <p:spPr>
            <a:xfrm>
              <a:off x="10750808" y="4929782"/>
              <a:ext cx="0" cy="95885"/>
            </a:xfrm>
            <a:custGeom>
              <a:avLst/>
              <a:gdLst/>
              <a:ahLst/>
              <a:cxnLst/>
              <a:rect l="l" t="t" r="r" b="b"/>
              <a:pathLst>
                <a:path h="95885">
                  <a:moveTo>
                    <a:pt x="0" y="0"/>
                  </a:moveTo>
                  <a:lnTo>
                    <a:pt x="0" y="0"/>
                  </a:lnTo>
                  <a:lnTo>
                    <a:pt x="0" y="95277"/>
                  </a:lnTo>
                </a:path>
              </a:pathLst>
            </a:custGeom>
            <a:ln w="17207">
              <a:solidFill>
                <a:srgbClr val="C10534"/>
              </a:solidFill>
            </a:ln>
          </p:spPr>
          <p:txBody>
            <a:bodyPr wrap="square" lIns="0" tIns="0" rIns="0" bIns="0" rtlCol="0"/>
            <a:lstStyle/>
            <a:p>
              <a:endParaRPr/>
            </a:p>
          </p:txBody>
        </p:sp>
        <p:sp>
          <p:nvSpPr>
            <p:cNvPr id="263" name="object 263"/>
            <p:cNvSpPr/>
            <p:nvPr/>
          </p:nvSpPr>
          <p:spPr>
            <a:xfrm>
              <a:off x="4174584" y="1902065"/>
              <a:ext cx="0" cy="3235960"/>
            </a:xfrm>
            <a:custGeom>
              <a:avLst/>
              <a:gdLst/>
              <a:ahLst/>
              <a:cxnLst/>
              <a:rect l="l" t="t" r="r" b="b"/>
              <a:pathLst>
                <a:path h="3235960">
                  <a:moveTo>
                    <a:pt x="0" y="3235476"/>
                  </a:moveTo>
                  <a:lnTo>
                    <a:pt x="0" y="3235476"/>
                  </a:lnTo>
                  <a:lnTo>
                    <a:pt x="0" y="0"/>
                  </a:lnTo>
                </a:path>
              </a:pathLst>
            </a:custGeom>
            <a:ln w="10949">
              <a:solidFill>
                <a:srgbClr val="000000"/>
              </a:solidFill>
            </a:ln>
          </p:spPr>
          <p:txBody>
            <a:bodyPr wrap="square" lIns="0" tIns="0" rIns="0" bIns="0" rtlCol="0"/>
            <a:lstStyle/>
            <a:p>
              <a:endParaRPr/>
            </a:p>
          </p:txBody>
        </p:sp>
        <p:sp>
          <p:nvSpPr>
            <p:cNvPr id="264" name="object 264"/>
            <p:cNvSpPr/>
            <p:nvPr/>
          </p:nvSpPr>
          <p:spPr>
            <a:xfrm>
              <a:off x="4091677" y="5025061"/>
              <a:ext cx="83185" cy="0"/>
            </a:xfrm>
            <a:custGeom>
              <a:avLst/>
              <a:gdLst/>
              <a:ahLst/>
              <a:cxnLst/>
              <a:rect l="l" t="t" r="r" b="b"/>
              <a:pathLst>
                <a:path w="83185">
                  <a:moveTo>
                    <a:pt x="82906" y="0"/>
                  </a:moveTo>
                  <a:lnTo>
                    <a:pt x="82906" y="0"/>
                  </a:lnTo>
                  <a:lnTo>
                    <a:pt x="0" y="0"/>
                  </a:lnTo>
                </a:path>
              </a:pathLst>
            </a:custGeom>
            <a:ln w="9263">
              <a:solidFill>
                <a:srgbClr val="000000"/>
              </a:solidFill>
            </a:ln>
          </p:spPr>
          <p:txBody>
            <a:bodyPr wrap="square" lIns="0" tIns="0" rIns="0" bIns="0" rtlCol="0"/>
            <a:lstStyle/>
            <a:p>
              <a:endParaRPr/>
            </a:p>
          </p:txBody>
        </p:sp>
        <p:sp>
          <p:nvSpPr>
            <p:cNvPr id="265" name="object 265"/>
            <p:cNvSpPr/>
            <p:nvPr/>
          </p:nvSpPr>
          <p:spPr>
            <a:xfrm>
              <a:off x="3855472" y="5107107"/>
              <a:ext cx="150170" cy="84691"/>
            </a:xfrm>
            <a:prstGeom prst="rect">
              <a:avLst/>
            </a:prstGeom>
            <a:blipFill>
              <a:blip r:embed="rId3" cstate="print"/>
              <a:stretch>
                <a:fillRect/>
              </a:stretch>
            </a:blipFill>
          </p:spPr>
          <p:txBody>
            <a:bodyPr wrap="square" lIns="0" tIns="0" rIns="0" bIns="0" rtlCol="0"/>
            <a:lstStyle/>
            <a:p>
              <a:endParaRPr/>
            </a:p>
          </p:txBody>
        </p:sp>
        <p:sp>
          <p:nvSpPr>
            <p:cNvPr id="266" name="object 266"/>
            <p:cNvSpPr/>
            <p:nvPr/>
          </p:nvSpPr>
          <p:spPr>
            <a:xfrm>
              <a:off x="3979049" y="5066085"/>
              <a:ext cx="22225" cy="19050"/>
            </a:xfrm>
            <a:custGeom>
              <a:avLst/>
              <a:gdLst/>
              <a:ahLst/>
              <a:cxnLst/>
              <a:rect l="l" t="t" r="r" b="b"/>
              <a:pathLst>
                <a:path w="22225" h="19050">
                  <a:moveTo>
                    <a:pt x="0" y="18526"/>
                  </a:moveTo>
                  <a:lnTo>
                    <a:pt x="0" y="0"/>
                  </a:lnTo>
                  <a:lnTo>
                    <a:pt x="21899" y="0"/>
                  </a:lnTo>
                  <a:lnTo>
                    <a:pt x="21899" y="18526"/>
                  </a:lnTo>
                  <a:lnTo>
                    <a:pt x="0" y="18526"/>
                  </a:lnTo>
                  <a:close/>
                </a:path>
              </a:pathLst>
            </a:custGeom>
            <a:solidFill>
              <a:srgbClr val="000000"/>
            </a:solidFill>
          </p:spPr>
          <p:txBody>
            <a:bodyPr wrap="square" lIns="0" tIns="0" rIns="0" bIns="0" rtlCol="0"/>
            <a:lstStyle/>
            <a:p>
              <a:endParaRPr/>
            </a:p>
          </p:txBody>
        </p:sp>
        <p:sp>
          <p:nvSpPr>
            <p:cNvPr id="267" name="object 267"/>
            <p:cNvSpPr/>
            <p:nvPr/>
          </p:nvSpPr>
          <p:spPr>
            <a:xfrm>
              <a:off x="3855472" y="4860974"/>
              <a:ext cx="150170" cy="183938"/>
            </a:xfrm>
            <a:prstGeom prst="rect">
              <a:avLst/>
            </a:prstGeom>
            <a:blipFill>
              <a:blip r:embed="rId4" cstate="print"/>
              <a:stretch>
                <a:fillRect/>
              </a:stretch>
            </a:blipFill>
          </p:spPr>
          <p:txBody>
            <a:bodyPr wrap="square" lIns="0" tIns="0" rIns="0" bIns="0" rtlCol="0"/>
            <a:lstStyle/>
            <a:p>
              <a:endParaRPr/>
            </a:p>
          </p:txBody>
        </p:sp>
        <p:sp>
          <p:nvSpPr>
            <p:cNvPr id="268" name="object 268"/>
            <p:cNvSpPr/>
            <p:nvPr/>
          </p:nvSpPr>
          <p:spPr>
            <a:xfrm>
              <a:off x="4091677" y="4272106"/>
              <a:ext cx="83185" cy="0"/>
            </a:xfrm>
            <a:custGeom>
              <a:avLst/>
              <a:gdLst/>
              <a:ahLst/>
              <a:cxnLst/>
              <a:rect l="l" t="t" r="r" b="b"/>
              <a:pathLst>
                <a:path w="83185">
                  <a:moveTo>
                    <a:pt x="82906" y="0"/>
                  </a:moveTo>
                  <a:lnTo>
                    <a:pt x="82906" y="0"/>
                  </a:lnTo>
                  <a:lnTo>
                    <a:pt x="0" y="0"/>
                  </a:lnTo>
                </a:path>
              </a:pathLst>
            </a:custGeom>
            <a:ln w="9263">
              <a:solidFill>
                <a:srgbClr val="000000"/>
              </a:solidFill>
            </a:ln>
          </p:spPr>
          <p:txBody>
            <a:bodyPr wrap="square" lIns="0" tIns="0" rIns="0" bIns="0" rtlCol="0"/>
            <a:lstStyle/>
            <a:p>
              <a:endParaRPr/>
            </a:p>
          </p:txBody>
        </p:sp>
        <p:sp>
          <p:nvSpPr>
            <p:cNvPr id="269" name="object 269"/>
            <p:cNvSpPr/>
            <p:nvPr/>
          </p:nvSpPr>
          <p:spPr>
            <a:xfrm>
              <a:off x="3855472" y="4354152"/>
              <a:ext cx="150170" cy="84691"/>
            </a:xfrm>
            <a:prstGeom prst="rect">
              <a:avLst/>
            </a:prstGeom>
            <a:blipFill>
              <a:blip r:embed="rId5" cstate="print"/>
              <a:stretch>
                <a:fillRect/>
              </a:stretch>
            </a:blipFill>
          </p:spPr>
          <p:txBody>
            <a:bodyPr wrap="square" lIns="0" tIns="0" rIns="0" bIns="0" rtlCol="0"/>
            <a:lstStyle/>
            <a:p>
              <a:endParaRPr/>
            </a:p>
          </p:txBody>
        </p:sp>
        <p:sp>
          <p:nvSpPr>
            <p:cNvPr id="270" name="object 270"/>
            <p:cNvSpPr/>
            <p:nvPr/>
          </p:nvSpPr>
          <p:spPr>
            <a:xfrm>
              <a:off x="3979049" y="4313130"/>
              <a:ext cx="22225" cy="17780"/>
            </a:xfrm>
            <a:custGeom>
              <a:avLst/>
              <a:gdLst/>
              <a:ahLst/>
              <a:cxnLst/>
              <a:rect l="l" t="t" r="r" b="b"/>
              <a:pathLst>
                <a:path w="22225" h="17779">
                  <a:moveTo>
                    <a:pt x="0" y="17202"/>
                  </a:moveTo>
                  <a:lnTo>
                    <a:pt x="0" y="0"/>
                  </a:lnTo>
                  <a:lnTo>
                    <a:pt x="21899" y="0"/>
                  </a:lnTo>
                  <a:lnTo>
                    <a:pt x="21899" y="17202"/>
                  </a:lnTo>
                  <a:lnTo>
                    <a:pt x="0" y="17202"/>
                  </a:lnTo>
                  <a:close/>
                </a:path>
              </a:pathLst>
            </a:custGeom>
            <a:solidFill>
              <a:srgbClr val="000000"/>
            </a:solidFill>
          </p:spPr>
          <p:txBody>
            <a:bodyPr wrap="square" lIns="0" tIns="0" rIns="0" bIns="0" rtlCol="0"/>
            <a:lstStyle/>
            <a:p>
              <a:endParaRPr/>
            </a:p>
          </p:txBody>
        </p:sp>
        <p:sp>
          <p:nvSpPr>
            <p:cNvPr id="271" name="object 271"/>
            <p:cNvSpPr/>
            <p:nvPr/>
          </p:nvSpPr>
          <p:spPr>
            <a:xfrm>
              <a:off x="3855472" y="4108019"/>
              <a:ext cx="150170" cy="183938"/>
            </a:xfrm>
            <a:prstGeom prst="rect">
              <a:avLst/>
            </a:prstGeom>
            <a:blipFill>
              <a:blip r:embed="rId6" cstate="print"/>
              <a:stretch>
                <a:fillRect/>
              </a:stretch>
            </a:blipFill>
          </p:spPr>
          <p:txBody>
            <a:bodyPr wrap="square" lIns="0" tIns="0" rIns="0" bIns="0" rtlCol="0"/>
            <a:lstStyle/>
            <a:p>
              <a:endParaRPr/>
            </a:p>
          </p:txBody>
        </p:sp>
        <p:sp>
          <p:nvSpPr>
            <p:cNvPr id="272" name="object 272"/>
            <p:cNvSpPr/>
            <p:nvPr/>
          </p:nvSpPr>
          <p:spPr>
            <a:xfrm>
              <a:off x="4091677" y="3519150"/>
              <a:ext cx="83185" cy="0"/>
            </a:xfrm>
            <a:custGeom>
              <a:avLst/>
              <a:gdLst/>
              <a:ahLst/>
              <a:cxnLst/>
              <a:rect l="l" t="t" r="r" b="b"/>
              <a:pathLst>
                <a:path w="83185">
                  <a:moveTo>
                    <a:pt x="82906" y="0"/>
                  </a:moveTo>
                  <a:lnTo>
                    <a:pt x="82906" y="0"/>
                  </a:lnTo>
                  <a:lnTo>
                    <a:pt x="0" y="0"/>
                  </a:lnTo>
                </a:path>
              </a:pathLst>
            </a:custGeom>
            <a:ln w="9263">
              <a:solidFill>
                <a:srgbClr val="000000"/>
              </a:solidFill>
            </a:ln>
          </p:spPr>
          <p:txBody>
            <a:bodyPr wrap="square" lIns="0" tIns="0" rIns="0" bIns="0" rtlCol="0"/>
            <a:lstStyle/>
            <a:p>
              <a:endParaRPr/>
            </a:p>
          </p:txBody>
        </p:sp>
        <p:sp>
          <p:nvSpPr>
            <p:cNvPr id="273" name="object 273"/>
            <p:cNvSpPr/>
            <p:nvPr/>
          </p:nvSpPr>
          <p:spPr>
            <a:xfrm>
              <a:off x="3855472" y="3601196"/>
              <a:ext cx="150170" cy="84691"/>
            </a:xfrm>
            <a:prstGeom prst="rect">
              <a:avLst/>
            </a:prstGeom>
            <a:blipFill>
              <a:blip r:embed="rId3" cstate="print"/>
              <a:stretch>
                <a:fillRect/>
              </a:stretch>
            </a:blipFill>
          </p:spPr>
          <p:txBody>
            <a:bodyPr wrap="square" lIns="0" tIns="0" rIns="0" bIns="0" rtlCol="0"/>
            <a:lstStyle/>
            <a:p>
              <a:endParaRPr/>
            </a:p>
          </p:txBody>
        </p:sp>
        <p:sp>
          <p:nvSpPr>
            <p:cNvPr id="274" name="object 274"/>
            <p:cNvSpPr/>
            <p:nvPr/>
          </p:nvSpPr>
          <p:spPr>
            <a:xfrm>
              <a:off x="3979049" y="3560174"/>
              <a:ext cx="22225" cy="19050"/>
            </a:xfrm>
            <a:custGeom>
              <a:avLst/>
              <a:gdLst/>
              <a:ahLst/>
              <a:cxnLst/>
              <a:rect l="l" t="t" r="r" b="b"/>
              <a:pathLst>
                <a:path w="22225" h="19050">
                  <a:moveTo>
                    <a:pt x="0" y="18526"/>
                  </a:moveTo>
                  <a:lnTo>
                    <a:pt x="0" y="0"/>
                  </a:lnTo>
                  <a:lnTo>
                    <a:pt x="21899" y="0"/>
                  </a:lnTo>
                  <a:lnTo>
                    <a:pt x="21899" y="18526"/>
                  </a:lnTo>
                  <a:lnTo>
                    <a:pt x="0" y="18526"/>
                  </a:lnTo>
                  <a:close/>
                </a:path>
              </a:pathLst>
            </a:custGeom>
            <a:solidFill>
              <a:srgbClr val="000000"/>
            </a:solidFill>
          </p:spPr>
          <p:txBody>
            <a:bodyPr wrap="square" lIns="0" tIns="0" rIns="0" bIns="0" rtlCol="0"/>
            <a:lstStyle/>
            <a:p>
              <a:endParaRPr/>
            </a:p>
          </p:txBody>
        </p:sp>
        <p:sp>
          <p:nvSpPr>
            <p:cNvPr id="275" name="object 275"/>
            <p:cNvSpPr/>
            <p:nvPr/>
          </p:nvSpPr>
          <p:spPr>
            <a:xfrm>
              <a:off x="3855472" y="3355064"/>
              <a:ext cx="150170" cy="183938"/>
            </a:xfrm>
            <a:prstGeom prst="rect">
              <a:avLst/>
            </a:prstGeom>
            <a:blipFill>
              <a:blip r:embed="rId7" cstate="print"/>
              <a:stretch>
                <a:fillRect/>
              </a:stretch>
            </a:blipFill>
          </p:spPr>
          <p:txBody>
            <a:bodyPr wrap="square" lIns="0" tIns="0" rIns="0" bIns="0" rtlCol="0"/>
            <a:lstStyle/>
            <a:p>
              <a:endParaRPr/>
            </a:p>
          </p:txBody>
        </p:sp>
        <p:sp>
          <p:nvSpPr>
            <p:cNvPr id="276" name="object 276"/>
            <p:cNvSpPr/>
            <p:nvPr/>
          </p:nvSpPr>
          <p:spPr>
            <a:xfrm>
              <a:off x="4091677" y="2766195"/>
              <a:ext cx="83185" cy="0"/>
            </a:xfrm>
            <a:custGeom>
              <a:avLst/>
              <a:gdLst/>
              <a:ahLst/>
              <a:cxnLst/>
              <a:rect l="l" t="t" r="r" b="b"/>
              <a:pathLst>
                <a:path w="83185">
                  <a:moveTo>
                    <a:pt x="82906" y="0"/>
                  </a:moveTo>
                  <a:lnTo>
                    <a:pt x="82906" y="0"/>
                  </a:lnTo>
                  <a:lnTo>
                    <a:pt x="0" y="0"/>
                  </a:lnTo>
                </a:path>
              </a:pathLst>
            </a:custGeom>
            <a:ln w="9263">
              <a:solidFill>
                <a:srgbClr val="000000"/>
              </a:solidFill>
            </a:ln>
          </p:spPr>
          <p:txBody>
            <a:bodyPr wrap="square" lIns="0" tIns="0" rIns="0" bIns="0" rtlCol="0"/>
            <a:lstStyle/>
            <a:p>
              <a:endParaRPr/>
            </a:p>
          </p:txBody>
        </p:sp>
        <p:sp>
          <p:nvSpPr>
            <p:cNvPr id="277" name="object 277"/>
            <p:cNvSpPr/>
            <p:nvPr/>
          </p:nvSpPr>
          <p:spPr>
            <a:xfrm>
              <a:off x="3855472" y="2848240"/>
              <a:ext cx="150170" cy="84691"/>
            </a:xfrm>
            <a:prstGeom prst="rect">
              <a:avLst/>
            </a:prstGeom>
            <a:blipFill>
              <a:blip r:embed="rId8" cstate="print"/>
              <a:stretch>
                <a:fillRect/>
              </a:stretch>
            </a:blipFill>
          </p:spPr>
          <p:txBody>
            <a:bodyPr wrap="square" lIns="0" tIns="0" rIns="0" bIns="0" rtlCol="0"/>
            <a:lstStyle/>
            <a:p>
              <a:endParaRPr/>
            </a:p>
          </p:txBody>
        </p:sp>
        <p:sp>
          <p:nvSpPr>
            <p:cNvPr id="278" name="object 278"/>
            <p:cNvSpPr/>
            <p:nvPr/>
          </p:nvSpPr>
          <p:spPr>
            <a:xfrm>
              <a:off x="3979049" y="2807219"/>
              <a:ext cx="22225" cy="19050"/>
            </a:xfrm>
            <a:custGeom>
              <a:avLst/>
              <a:gdLst/>
              <a:ahLst/>
              <a:cxnLst/>
              <a:rect l="l" t="t" r="r" b="b"/>
              <a:pathLst>
                <a:path w="22225" h="19050">
                  <a:moveTo>
                    <a:pt x="0" y="18526"/>
                  </a:moveTo>
                  <a:lnTo>
                    <a:pt x="0" y="0"/>
                  </a:lnTo>
                  <a:lnTo>
                    <a:pt x="21899" y="0"/>
                  </a:lnTo>
                  <a:lnTo>
                    <a:pt x="21899" y="18526"/>
                  </a:lnTo>
                  <a:lnTo>
                    <a:pt x="0" y="18526"/>
                  </a:lnTo>
                  <a:close/>
                </a:path>
              </a:pathLst>
            </a:custGeom>
            <a:solidFill>
              <a:srgbClr val="000000"/>
            </a:solidFill>
          </p:spPr>
          <p:txBody>
            <a:bodyPr wrap="square" lIns="0" tIns="0" rIns="0" bIns="0" rtlCol="0"/>
            <a:lstStyle/>
            <a:p>
              <a:endParaRPr/>
            </a:p>
          </p:txBody>
        </p:sp>
        <p:sp>
          <p:nvSpPr>
            <p:cNvPr id="279" name="object 279"/>
            <p:cNvSpPr/>
            <p:nvPr/>
          </p:nvSpPr>
          <p:spPr>
            <a:xfrm>
              <a:off x="3858600" y="2602108"/>
              <a:ext cx="147042" cy="182615"/>
            </a:xfrm>
            <a:prstGeom prst="rect">
              <a:avLst/>
            </a:prstGeom>
            <a:blipFill>
              <a:blip r:embed="rId9" cstate="print"/>
              <a:stretch>
                <a:fillRect/>
              </a:stretch>
            </a:blipFill>
          </p:spPr>
          <p:txBody>
            <a:bodyPr wrap="square" lIns="0" tIns="0" rIns="0" bIns="0" rtlCol="0"/>
            <a:lstStyle/>
            <a:p>
              <a:endParaRPr/>
            </a:p>
          </p:txBody>
        </p:sp>
        <p:sp>
          <p:nvSpPr>
            <p:cNvPr id="280" name="object 280"/>
            <p:cNvSpPr/>
            <p:nvPr/>
          </p:nvSpPr>
          <p:spPr>
            <a:xfrm>
              <a:off x="4091677" y="2013240"/>
              <a:ext cx="83185" cy="0"/>
            </a:xfrm>
            <a:custGeom>
              <a:avLst/>
              <a:gdLst/>
              <a:ahLst/>
              <a:cxnLst/>
              <a:rect l="l" t="t" r="r" b="b"/>
              <a:pathLst>
                <a:path w="83185">
                  <a:moveTo>
                    <a:pt x="82906" y="0"/>
                  </a:moveTo>
                  <a:lnTo>
                    <a:pt x="82906" y="0"/>
                  </a:lnTo>
                  <a:lnTo>
                    <a:pt x="0" y="0"/>
                  </a:lnTo>
                </a:path>
              </a:pathLst>
            </a:custGeom>
            <a:ln w="9263">
              <a:solidFill>
                <a:srgbClr val="000000"/>
              </a:solidFill>
            </a:ln>
          </p:spPr>
          <p:txBody>
            <a:bodyPr wrap="square" lIns="0" tIns="0" rIns="0" bIns="0" rtlCol="0"/>
            <a:lstStyle/>
            <a:p>
              <a:endParaRPr/>
            </a:p>
          </p:txBody>
        </p:sp>
        <p:sp>
          <p:nvSpPr>
            <p:cNvPr id="281" name="object 281"/>
            <p:cNvSpPr/>
            <p:nvPr/>
          </p:nvSpPr>
          <p:spPr>
            <a:xfrm>
              <a:off x="3857036" y="2123075"/>
              <a:ext cx="144145" cy="45085"/>
            </a:xfrm>
            <a:custGeom>
              <a:avLst/>
              <a:gdLst/>
              <a:ahLst/>
              <a:cxnLst/>
              <a:rect l="l" t="t" r="r" b="b"/>
              <a:pathLst>
                <a:path w="144145" h="45085">
                  <a:moveTo>
                    <a:pt x="42235" y="44992"/>
                  </a:moveTo>
                  <a:lnTo>
                    <a:pt x="28157" y="44992"/>
                  </a:lnTo>
                  <a:lnTo>
                    <a:pt x="26592" y="34405"/>
                  </a:lnTo>
                  <a:lnTo>
                    <a:pt x="21899" y="22496"/>
                  </a:lnTo>
                  <a:lnTo>
                    <a:pt x="18771" y="17202"/>
                  </a:lnTo>
                  <a:lnTo>
                    <a:pt x="10949" y="14556"/>
                  </a:lnTo>
                  <a:lnTo>
                    <a:pt x="0" y="11909"/>
                  </a:lnTo>
                  <a:lnTo>
                    <a:pt x="0" y="0"/>
                  </a:lnTo>
                  <a:lnTo>
                    <a:pt x="143913" y="0"/>
                  </a:lnTo>
                  <a:lnTo>
                    <a:pt x="143913" y="15879"/>
                  </a:lnTo>
                  <a:lnTo>
                    <a:pt x="42235" y="15879"/>
                  </a:lnTo>
                  <a:lnTo>
                    <a:pt x="42235" y="44992"/>
                  </a:lnTo>
                  <a:close/>
                </a:path>
              </a:pathLst>
            </a:custGeom>
            <a:solidFill>
              <a:srgbClr val="000000"/>
            </a:solidFill>
          </p:spPr>
          <p:txBody>
            <a:bodyPr wrap="square" lIns="0" tIns="0" rIns="0" bIns="0" rtlCol="0"/>
            <a:lstStyle/>
            <a:p>
              <a:endParaRPr/>
            </a:p>
          </p:txBody>
        </p:sp>
        <p:sp>
          <p:nvSpPr>
            <p:cNvPr id="282" name="object 282"/>
            <p:cNvSpPr/>
            <p:nvPr/>
          </p:nvSpPr>
          <p:spPr>
            <a:xfrm>
              <a:off x="3979049" y="2054264"/>
              <a:ext cx="22225" cy="19050"/>
            </a:xfrm>
            <a:custGeom>
              <a:avLst/>
              <a:gdLst/>
              <a:ahLst/>
              <a:cxnLst/>
              <a:rect l="l" t="t" r="r" b="b"/>
              <a:pathLst>
                <a:path w="22225" h="19050">
                  <a:moveTo>
                    <a:pt x="0" y="18526"/>
                  </a:moveTo>
                  <a:lnTo>
                    <a:pt x="0" y="0"/>
                  </a:lnTo>
                  <a:lnTo>
                    <a:pt x="21899" y="0"/>
                  </a:lnTo>
                  <a:lnTo>
                    <a:pt x="21899" y="18526"/>
                  </a:lnTo>
                  <a:lnTo>
                    <a:pt x="0" y="18526"/>
                  </a:lnTo>
                  <a:close/>
                </a:path>
              </a:pathLst>
            </a:custGeom>
            <a:solidFill>
              <a:srgbClr val="000000"/>
            </a:solidFill>
          </p:spPr>
          <p:txBody>
            <a:bodyPr wrap="square" lIns="0" tIns="0" rIns="0" bIns="0" rtlCol="0"/>
            <a:lstStyle/>
            <a:p>
              <a:endParaRPr/>
            </a:p>
          </p:txBody>
        </p:sp>
        <p:sp>
          <p:nvSpPr>
            <p:cNvPr id="283" name="object 283"/>
            <p:cNvSpPr/>
            <p:nvPr/>
          </p:nvSpPr>
          <p:spPr>
            <a:xfrm>
              <a:off x="3855472" y="1849153"/>
              <a:ext cx="150170" cy="183938"/>
            </a:xfrm>
            <a:prstGeom prst="rect">
              <a:avLst/>
            </a:prstGeom>
            <a:blipFill>
              <a:blip r:embed="rId10" cstate="print"/>
              <a:stretch>
                <a:fillRect/>
              </a:stretch>
            </a:blipFill>
          </p:spPr>
          <p:txBody>
            <a:bodyPr wrap="square" lIns="0" tIns="0" rIns="0" bIns="0" rtlCol="0"/>
            <a:lstStyle/>
            <a:p>
              <a:endParaRPr/>
            </a:p>
          </p:txBody>
        </p:sp>
        <p:sp>
          <p:nvSpPr>
            <p:cNvPr id="284" name="object 284"/>
            <p:cNvSpPr/>
            <p:nvPr/>
          </p:nvSpPr>
          <p:spPr>
            <a:xfrm>
              <a:off x="4174584" y="5137561"/>
              <a:ext cx="7442834" cy="0"/>
            </a:xfrm>
            <a:custGeom>
              <a:avLst/>
              <a:gdLst/>
              <a:ahLst/>
              <a:cxnLst/>
              <a:rect l="l" t="t" r="r" b="b"/>
              <a:pathLst>
                <a:path w="7442834">
                  <a:moveTo>
                    <a:pt x="0" y="0"/>
                  </a:moveTo>
                  <a:lnTo>
                    <a:pt x="0" y="0"/>
                  </a:lnTo>
                  <a:lnTo>
                    <a:pt x="7442833" y="0"/>
                  </a:lnTo>
                </a:path>
              </a:pathLst>
            </a:custGeom>
            <a:ln w="9263">
              <a:solidFill>
                <a:srgbClr val="000000"/>
              </a:solidFill>
            </a:ln>
          </p:spPr>
          <p:txBody>
            <a:bodyPr wrap="square" lIns="0" tIns="0" rIns="0" bIns="0" rtlCol="0"/>
            <a:lstStyle/>
            <a:p>
              <a:endParaRPr/>
            </a:p>
          </p:txBody>
        </p:sp>
        <p:sp>
          <p:nvSpPr>
            <p:cNvPr id="285" name="object 285"/>
            <p:cNvSpPr/>
            <p:nvPr/>
          </p:nvSpPr>
          <p:spPr>
            <a:xfrm>
              <a:off x="4307548" y="5137562"/>
              <a:ext cx="0" cy="70485"/>
            </a:xfrm>
            <a:custGeom>
              <a:avLst/>
              <a:gdLst/>
              <a:ahLst/>
              <a:cxnLst/>
              <a:rect l="l" t="t" r="r" b="b"/>
              <a:pathLst>
                <a:path h="70485">
                  <a:moveTo>
                    <a:pt x="0" y="0"/>
                  </a:moveTo>
                  <a:lnTo>
                    <a:pt x="0" y="0"/>
                  </a:lnTo>
                  <a:lnTo>
                    <a:pt x="0" y="70135"/>
                  </a:lnTo>
                </a:path>
              </a:pathLst>
            </a:custGeom>
            <a:ln w="10949">
              <a:solidFill>
                <a:srgbClr val="000000"/>
              </a:solidFill>
            </a:ln>
          </p:spPr>
          <p:txBody>
            <a:bodyPr wrap="square" lIns="0" tIns="0" rIns="0" bIns="0" rtlCol="0"/>
            <a:lstStyle/>
            <a:p>
              <a:endParaRPr/>
            </a:p>
          </p:txBody>
        </p:sp>
        <p:sp>
          <p:nvSpPr>
            <p:cNvPr id="286" name="object 286"/>
            <p:cNvSpPr/>
            <p:nvPr/>
          </p:nvSpPr>
          <p:spPr>
            <a:xfrm>
              <a:off x="4255927" y="5255337"/>
              <a:ext cx="100113" cy="127037"/>
            </a:xfrm>
            <a:prstGeom prst="rect">
              <a:avLst/>
            </a:prstGeom>
            <a:blipFill>
              <a:blip r:embed="rId11" cstate="print"/>
              <a:stretch>
                <a:fillRect/>
              </a:stretch>
            </a:blipFill>
          </p:spPr>
          <p:txBody>
            <a:bodyPr wrap="square" lIns="0" tIns="0" rIns="0" bIns="0" rtlCol="0"/>
            <a:lstStyle/>
            <a:p>
              <a:endParaRPr/>
            </a:p>
          </p:txBody>
        </p:sp>
        <p:sp>
          <p:nvSpPr>
            <p:cNvPr id="287" name="object 287"/>
            <p:cNvSpPr/>
            <p:nvPr/>
          </p:nvSpPr>
          <p:spPr>
            <a:xfrm>
              <a:off x="5939089" y="5137564"/>
              <a:ext cx="0" cy="70485"/>
            </a:xfrm>
            <a:custGeom>
              <a:avLst/>
              <a:gdLst/>
              <a:ahLst/>
              <a:cxnLst/>
              <a:rect l="l" t="t" r="r" b="b"/>
              <a:pathLst>
                <a:path h="70485">
                  <a:moveTo>
                    <a:pt x="0" y="0"/>
                  </a:moveTo>
                  <a:lnTo>
                    <a:pt x="0" y="0"/>
                  </a:lnTo>
                  <a:lnTo>
                    <a:pt x="0" y="70135"/>
                  </a:lnTo>
                </a:path>
              </a:pathLst>
            </a:custGeom>
            <a:ln w="10949">
              <a:solidFill>
                <a:srgbClr val="000000"/>
              </a:solidFill>
            </a:ln>
          </p:spPr>
          <p:txBody>
            <a:bodyPr wrap="square" lIns="0" tIns="0" rIns="0" bIns="0" rtlCol="0"/>
            <a:lstStyle/>
            <a:p>
              <a:endParaRPr/>
            </a:p>
          </p:txBody>
        </p:sp>
        <p:sp>
          <p:nvSpPr>
            <p:cNvPr id="288" name="object 288"/>
            <p:cNvSpPr/>
            <p:nvPr/>
          </p:nvSpPr>
          <p:spPr>
            <a:xfrm>
              <a:off x="5829590" y="5255338"/>
              <a:ext cx="215870" cy="127037"/>
            </a:xfrm>
            <a:prstGeom prst="rect">
              <a:avLst/>
            </a:prstGeom>
            <a:blipFill>
              <a:blip r:embed="rId12" cstate="print"/>
              <a:stretch>
                <a:fillRect/>
              </a:stretch>
            </a:blipFill>
          </p:spPr>
          <p:txBody>
            <a:bodyPr wrap="square" lIns="0" tIns="0" rIns="0" bIns="0" rtlCol="0"/>
            <a:lstStyle/>
            <a:p>
              <a:endParaRPr/>
            </a:p>
          </p:txBody>
        </p:sp>
        <p:sp>
          <p:nvSpPr>
            <p:cNvPr id="289" name="object 289"/>
            <p:cNvSpPr/>
            <p:nvPr/>
          </p:nvSpPr>
          <p:spPr>
            <a:xfrm>
              <a:off x="7569068" y="5137566"/>
              <a:ext cx="0" cy="70485"/>
            </a:xfrm>
            <a:custGeom>
              <a:avLst/>
              <a:gdLst/>
              <a:ahLst/>
              <a:cxnLst/>
              <a:rect l="l" t="t" r="r" b="b"/>
              <a:pathLst>
                <a:path h="70485">
                  <a:moveTo>
                    <a:pt x="0" y="0"/>
                  </a:moveTo>
                  <a:lnTo>
                    <a:pt x="0" y="0"/>
                  </a:lnTo>
                  <a:lnTo>
                    <a:pt x="0" y="70135"/>
                  </a:lnTo>
                </a:path>
              </a:pathLst>
            </a:custGeom>
            <a:ln w="10949">
              <a:solidFill>
                <a:srgbClr val="000000"/>
              </a:solidFill>
            </a:ln>
          </p:spPr>
          <p:txBody>
            <a:bodyPr wrap="square" lIns="0" tIns="0" rIns="0" bIns="0" rtlCol="0"/>
            <a:lstStyle/>
            <a:p>
              <a:endParaRPr/>
            </a:p>
          </p:txBody>
        </p:sp>
        <p:sp>
          <p:nvSpPr>
            <p:cNvPr id="290" name="object 290"/>
            <p:cNvSpPr/>
            <p:nvPr/>
          </p:nvSpPr>
          <p:spPr>
            <a:xfrm>
              <a:off x="7459567" y="5255341"/>
              <a:ext cx="217434" cy="127037"/>
            </a:xfrm>
            <a:prstGeom prst="rect">
              <a:avLst/>
            </a:prstGeom>
            <a:blipFill>
              <a:blip r:embed="rId13" cstate="print"/>
              <a:stretch>
                <a:fillRect/>
              </a:stretch>
            </a:blipFill>
          </p:spPr>
          <p:txBody>
            <a:bodyPr wrap="square" lIns="0" tIns="0" rIns="0" bIns="0" rtlCol="0"/>
            <a:lstStyle/>
            <a:p>
              <a:endParaRPr/>
            </a:p>
          </p:txBody>
        </p:sp>
        <p:sp>
          <p:nvSpPr>
            <p:cNvPr id="291" name="object 291"/>
            <p:cNvSpPr/>
            <p:nvPr/>
          </p:nvSpPr>
          <p:spPr>
            <a:xfrm>
              <a:off x="9200609" y="5137568"/>
              <a:ext cx="0" cy="70485"/>
            </a:xfrm>
            <a:custGeom>
              <a:avLst/>
              <a:gdLst/>
              <a:ahLst/>
              <a:cxnLst/>
              <a:rect l="l" t="t" r="r" b="b"/>
              <a:pathLst>
                <a:path h="70485">
                  <a:moveTo>
                    <a:pt x="0" y="0"/>
                  </a:moveTo>
                  <a:lnTo>
                    <a:pt x="0" y="0"/>
                  </a:lnTo>
                  <a:lnTo>
                    <a:pt x="0" y="70135"/>
                  </a:lnTo>
                </a:path>
              </a:pathLst>
            </a:custGeom>
            <a:ln w="10949">
              <a:solidFill>
                <a:srgbClr val="000000"/>
              </a:solidFill>
            </a:ln>
          </p:spPr>
          <p:txBody>
            <a:bodyPr wrap="square" lIns="0" tIns="0" rIns="0" bIns="0" rtlCol="0"/>
            <a:lstStyle/>
            <a:p>
              <a:endParaRPr/>
            </a:p>
          </p:txBody>
        </p:sp>
        <p:sp>
          <p:nvSpPr>
            <p:cNvPr id="292" name="object 292"/>
            <p:cNvSpPr/>
            <p:nvPr/>
          </p:nvSpPr>
          <p:spPr>
            <a:xfrm>
              <a:off x="9092798" y="5255343"/>
              <a:ext cx="215745" cy="127037"/>
            </a:xfrm>
            <a:prstGeom prst="rect">
              <a:avLst/>
            </a:prstGeom>
            <a:blipFill>
              <a:blip r:embed="rId14" cstate="print"/>
              <a:stretch>
                <a:fillRect/>
              </a:stretch>
            </a:blipFill>
          </p:spPr>
          <p:txBody>
            <a:bodyPr wrap="square" lIns="0" tIns="0" rIns="0" bIns="0" rtlCol="0"/>
            <a:lstStyle/>
            <a:p>
              <a:endParaRPr/>
            </a:p>
          </p:txBody>
        </p:sp>
        <p:sp>
          <p:nvSpPr>
            <p:cNvPr id="293" name="object 293"/>
            <p:cNvSpPr/>
            <p:nvPr/>
          </p:nvSpPr>
          <p:spPr>
            <a:xfrm>
              <a:off x="10832150" y="5137571"/>
              <a:ext cx="0" cy="70485"/>
            </a:xfrm>
            <a:custGeom>
              <a:avLst/>
              <a:gdLst/>
              <a:ahLst/>
              <a:cxnLst/>
              <a:rect l="l" t="t" r="r" b="b"/>
              <a:pathLst>
                <a:path h="70485">
                  <a:moveTo>
                    <a:pt x="0" y="0"/>
                  </a:moveTo>
                  <a:lnTo>
                    <a:pt x="0" y="0"/>
                  </a:lnTo>
                  <a:lnTo>
                    <a:pt x="0" y="70135"/>
                  </a:lnTo>
                </a:path>
              </a:pathLst>
            </a:custGeom>
            <a:ln w="10949">
              <a:solidFill>
                <a:srgbClr val="000000"/>
              </a:solidFill>
            </a:ln>
          </p:spPr>
          <p:txBody>
            <a:bodyPr wrap="square" lIns="0" tIns="0" rIns="0" bIns="0" rtlCol="0"/>
            <a:lstStyle/>
            <a:p>
              <a:endParaRPr/>
            </a:p>
          </p:txBody>
        </p:sp>
        <p:sp>
          <p:nvSpPr>
            <p:cNvPr id="294" name="object 294"/>
            <p:cNvSpPr/>
            <p:nvPr/>
          </p:nvSpPr>
          <p:spPr>
            <a:xfrm>
              <a:off x="10722650" y="5255345"/>
              <a:ext cx="217435" cy="127037"/>
            </a:xfrm>
            <a:prstGeom prst="rect">
              <a:avLst/>
            </a:prstGeom>
            <a:blipFill>
              <a:blip r:embed="rId15" cstate="print"/>
              <a:stretch>
                <a:fillRect/>
              </a:stretch>
            </a:blipFill>
          </p:spPr>
          <p:txBody>
            <a:bodyPr wrap="square" lIns="0" tIns="0" rIns="0" bIns="0" rtlCol="0"/>
            <a:lstStyle/>
            <a:p>
              <a:endParaRPr/>
            </a:p>
          </p:txBody>
        </p:sp>
        <p:sp>
          <p:nvSpPr>
            <p:cNvPr id="295" name="object 295"/>
            <p:cNvSpPr/>
            <p:nvPr/>
          </p:nvSpPr>
          <p:spPr>
            <a:xfrm>
              <a:off x="7712981" y="5447226"/>
              <a:ext cx="237769" cy="165413"/>
            </a:xfrm>
            <a:prstGeom prst="rect">
              <a:avLst/>
            </a:prstGeom>
            <a:blipFill>
              <a:blip r:embed="rId16" cstate="print"/>
              <a:stretch>
                <a:fillRect/>
              </a:stretch>
            </a:blipFill>
          </p:spPr>
          <p:txBody>
            <a:bodyPr wrap="square" lIns="0" tIns="0" rIns="0" bIns="0" rtlCol="0"/>
            <a:lstStyle/>
            <a:p>
              <a:endParaRPr/>
            </a:p>
          </p:txBody>
        </p:sp>
        <p:sp>
          <p:nvSpPr>
            <p:cNvPr id="296" name="object 296"/>
            <p:cNvSpPr/>
            <p:nvPr/>
          </p:nvSpPr>
          <p:spPr>
            <a:xfrm>
              <a:off x="7972650" y="5478987"/>
              <a:ext cx="100113" cy="97924"/>
            </a:xfrm>
            <a:prstGeom prst="rect">
              <a:avLst/>
            </a:prstGeom>
            <a:blipFill>
              <a:blip r:embed="rId17" cstate="print"/>
              <a:stretch>
                <a:fillRect/>
              </a:stretch>
            </a:blipFill>
          </p:spPr>
          <p:txBody>
            <a:bodyPr wrap="square" lIns="0" tIns="0" rIns="0" bIns="0" rtlCol="0"/>
            <a:lstStyle/>
            <a:p>
              <a:endParaRPr/>
            </a:p>
          </p:txBody>
        </p:sp>
        <p:sp>
          <p:nvSpPr>
            <p:cNvPr id="297" name="object 297"/>
            <p:cNvSpPr/>
            <p:nvPr/>
          </p:nvSpPr>
          <p:spPr>
            <a:xfrm>
              <a:off x="6294180" y="5709243"/>
              <a:ext cx="3204210" cy="329565"/>
            </a:xfrm>
            <a:custGeom>
              <a:avLst/>
              <a:gdLst/>
              <a:ahLst/>
              <a:cxnLst/>
              <a:rect l="l" t="t" r="r" b="b"/>
              <a:pathLst>
                <a:path w="3204209" h="329564">
                  <a:moveTo>
                    <a:pt x="0" y="0"/>
                  </a:moveTo>
                  <a:lnTo>
                    <a:pt x="3203641" y="0"/>
                  </a:lnTo>
                  <a:lnTo>
                    <a:pt x="3203641" y="329502"/>
                  </a:lnTo>
                  <a:lnTo>
                    <a:pt x="0" y="329502"/>
                  </a:lnTo>
                  <a:lnTo>
                    <a:pt x="0" y="0"/>
                  </a:lnTo>
                  <a:close/>
                </a:path>
              </a:pathLst>
            </a:custGeom>
            <a:ln w="9280">
              <a:solidFill>
                <a:srgbClr val="000000"/>
              </a:solidFill>
            </a:ln>
          </p:spPr>
          <p:txBody>
            <a:bodyPr wrap="square" lIns="0" tIns="0" rIns="0" bIns="0" rtlCol="0"/>
            <a:lstStyle/>
            <a:p>
              <a:endParaRPr/>
            </a:p>
          </p:txBody>
        </p:sp>
        <p:sp>
          <p:nvSpPr>
            <p:cNvPr id="298" name="object 298"/>
            <p:cNvSpPr/>
            <p:nvPr/>
          </p:nvSpPr>
          <p:spPr>
            <a:xfrm>
              <a:off x="6294180" y="5709243"/>
              <a:ext cx="0" cy="0"/>
            </a:xfrm>
            <a:custGeom>
              <a:avLst/>
              <a:gdLst/>
              <a:ahLst/>
              <a:cxnLst/>
              <a:rect l="l" t="t" r="r" b="b"/>
              <a:pathLst>
                <a:path>
                  <a:moveTo>
                    <a:pt x="0" y="0"/>
                  </a:moveTo>
                  <a:lnTo>
                    <a:pt x="0" y="0"/>
                  </a:lnTo>
                </a:path>
              </a:pathLst>
            </a:custGeom>
            <a:ln w="9263">
              <a:solidFill>
                <a:srgbClr val="000000"/>
              </a:solidFill>
            </a:ln>
          </p:spPr>
          <p:txBody>
            <a:bodyPr wrap="square" lIns="0" tIns="0" rIns="0" bIns="0" rtlCol="0"/>
            <a:lstStyle/>
            <a:p>
              <a:endParaRPr/>
            </a:p>
          </p:txBody>
        </p:sp>
        <p:sp>
          <p:nvSpPr>
            <p:cNvPr id="299" name="object 299"/>
            <p:cNvSpPr/>
            <p:nvPr/>
          </p:nvSpPr>
          <p:spPr>
            <a:xfrm>
              <a:off x="6384909" y="5874657"/>
              <a:ext cx="781050" cy="0"/>
            </a:xfrm>
            <a:custGeom>
              <a:avLst/>
              <a:gdLst/>
              <a:ahLst/>
              <a:cxnLst/>
              <a:rect l="l" t="t" r="r" b="b"/>
              <a:pathLst>
                <a:path w="781050">
                  <a:moveTo>
                    <a:pt x="0" y="0"/>
                  </a:moveTo>
                  <a:lnTo>
                    <a:pt x="0" y="0"/>
                  </a:lnTo>
                  <a:lnTo>
                    <a:pt x="780574" y="0"/>
                  </a:lnTo>
                </a:path>
              </a:pathLst>
            </a:custGeom>
            <a:ln w="14556">
              <a:solidFill>
                <a:srgbClr val="0080FF"/>
              </a:solidFill>
            </a:ln>
          </p:spPr>
          <p:txBody>
            <a:bodyPr wrap="square" lIns="0" tIns="0" rIns="0" bIns="0" rtlCol="0"/>
            <a:lstStyle/>
            <a:p>
              <a:endParaRPr/>
            </a:p>
          </p:txBody>
        </p:sp>
        <p:sp>
          <p:nvSpPr>
            <p:cNvPr id="300" name="object 300"/>
            <p:cNvSpPr/>
            <p:nvPr/>
          </p:nvSpPr>
          <p:spPr>
            <a:xfrm>
              <a:off x="8008628" y="5874416"/>
              <a:ext cx="781050" cy="0"/>
            </a:xfrm>
            <a:custGeom>
              <a:avLst/>
              <a:gdLst/>
              <a:ahLst/>
              <a:cxnLst/>
              <a:rect l="l" t="t" r="r" b="b"/>
              <a:pathLst>
                <a:path w="781050">
                  <a:moveTo>
                    <a:pt x="0" y="0"/>
                  </a:moveTo>
                  <a:lnTo>
                    <a:pt x="0" y="0"/>
                  </a:lnTo>
                  <a:lnTo>
                    <a:pt x="780574" y="0"/>
                  </a:lnTo>
                </a:path>
              </a:pathLst>
            </a:custGeom>
            <a:ln w="14556">
              <a:solidFill>
                <a:srgbClr val="C10534"/>
              </a:solidFill>
            </a:ln>
          </p:spPr>
          <p:txBody>
            <a:bodyPr wrap="square" lIns="0" tIns="0" rIns="0" bIns="0" rtlCol="0"/>
            <a:lstStyle/>
            <a:p>
              <a:endParaRPr/>
            </a:p>
          </p:txBody>
        </p:sp>
        <p:sp>
          <p:nvSpPr>
            <p:cNvPr id="301" name="object 301"/>
            <p:cNvSpPr/>
            <p:nvPr/>
          </p:nvSpPr>
          <p:spPr>
            <a:xfrm>
              <a:off x="7316436" y="5816192"/>
              <a:ext cx="0" cy="125730"/>
            </a:xfrm>
            <a:custGeom>
              <a:avLst/>
              <a:gdLst/>
              <a:ahLst/>
              <a:cxnLst/>
              <a:rect l="l" t="t" r="r" b="b"/>
              <a:pathLst>
                <a:path h="125729">
                  <a:moveTo>
                    <a:pt x="0" y="0"/>
                  </a:moveTo>
                  <a:lnTo>
                    <a:pt x="0" y="125713"/>
                  </a:lnTo>
                  <a:lnTo>
                    <a:pt x="0" y="0"/>
                  </a:lnTo>
                  <a:close/>
                </a:path>
              </a:pathLst>
            </a:custGeom>
            <a:solidFill>
              <a:srgbClr val="000000"/>
            </a:solidFill>
          </p:spPr>
          <p:txBody>
            <a:bodyPr wrap="square" lIns="0" tIns="0" rIns="0" bIns="0" rtlCol="0"/>
            <a:lstStyle/>
            <a:p>
              <a:endParaRPr/>
            </a:p>
          </p:txBody>
        </p:sp>
        <p:sp>
          <p:nvSpPr>
            <p:cNvPr id="302" name="object 302"/>
            <p:cNvSpPr/>
            <p:nvPr/>
          </p:nvSpPr>
          <p:spPr>
            <a:xfrm>
              <a:off x="7306270" y="5875557"/>
              <a:ext cx="119380" cy="0"/>
            </a:xfrm>
            <a:custGeom>
              <a:avLst/>
              <a:gdLst/>
              <a:ahLst/>
              <a:cxnLst/>
              <a:rect l="l" t="t" r="r" b="b"/>
              <a:pathLst>
                <a:path w="119379">
                  <a:moveTo>
                    <a:pt x="0" y="0"/>
                  </a:moveTo>
                  <a:lnTo>
                    <a:pt x="118882" y="0"/>
                  </a:lnTo>
                </a:path>
              </a:pathLst>
            </a:custGeom>
            <a:ln w="16296">
              <a:solidFill>
                <a:srgbClr val="000000"/>
              </a:solidFill>
            </a:ln>
          </p:spPr>
          <p:txBody>
            <a:bodyPr wrap="square" lIns="0" tIns="0" rIns="0" bIns="0" rtlCol="0"/>
            <a:lstStyle/>
            <a:p>
              <a:endParaRPr/>
            </a:p>
          </p:txBody>
        </p:sp>
        <p:sp>
          <p:nvSpPr>
            <p:cNvPr id="303" name="object 303"/>
            <p:cNvSpPr/>
            <p:nvPr/>
          </p:nvSpPr>
          <p:spPr>
            <a:xfrm>
              <a:off x="7414984" y="5816191"/>
              <a:ext cx="0" cy="125730"/>
            </a:xfrm>
            <a:custGeom>
              <a:avLst/>
              <a:gdLst/>
              <a:ahLst/>
              <a:cxnLst/>
              <a:rect l="l" t="t" r="r" b="b"/>
              <a:pathLst>
                <a:path h="125729">
                  <a:moveTo>
                    <a:pt x="0" y="0"/>
                  </a:moveTo>
                  <a:lnTo>
                    <a:pt x="0" y="125715"/>
                  </a:lnTo>
                  <a:lnTo>
                    <a:pt x="0" y="0"/>
                  </a:lnTo>
                  <a:close/>
                </a:path>
              </a:pathLst>
            </a:custGeom>
            <a:solidFill>
              <a:srgbClr val="000000"/>
            </a:solidFill>
          </p:spPr>
          <p:txBody>
            <a:bodyPr wrap="square" lIns="0" tIns="0" rIns="0" bIns="0" rtlCol="0"/>
            <a:lstStyle/>
            <a:p>
              <a:endParaRPr/>
            </a:p>
          </p:txBody>
        </p:sp>
        <p:sp>
          <p:nvSpPr>
            <p:cNvPr id="304" name="object 304"/>
            <p:cNvSpPr/>
            <p:nvPr/>
          </p:nvSpPr>
          <p:spPr>
            <a:xfrm>
              <a:off x="7471298" y="5816192"/>
              <a:ext cx="0" cy="125730"/>
            </a:xfrm>
            <a:custGeom>
              <a:avLst/>
              <a:gdLst/>
              <a:ahLst/>
              <a:cxnLst/>
              <a:rect l="l" t="t" r="r" b="b"/>
              <a:pathLst>
                <a:path h="125729">
                  <a:moveTo>
                    <a:pt x="0" y="0"/>
                  </a:moveTo>
                  <a:lnTo>
                    <a:pt x="0" y="125715"/>
                  </a:lnTo>
                </a:path>
              </a:pathLst>
            </a:custGeom>
            <a:ln w="20335">
              <a:solidFill>
                <a:srgbClr val="000000"/>
              </a:solidFill>
            </a:ln>
          </p:spPr>
          <p:txBody>
            <a:bodyPr wrap="square" lIns="0" tIns="0" rIns="0" bIns="0" rtlCol="0"/>
            <a:lstStyle/>
            <a:p>
              <a:endParaRPr/>
            </a:p>
          </p:txBody>
        </p:sp>
        <p:sp>
          <p:nvSpPr>
            <p:cNvPr id="305" name="object 305"/>
            <p:cNvSpPr/>
            <p:nvPr/>
          </p:nvSpPr>
          <p:spPr>
            <a:xfrm>
              <a:off x="7504932" y="5816192"/>
              <a:ext cx="181454" cy="125715"/>
            </a:xfrm>
            <a:prstGeom prst="rect">
              <a:avLst/>
            </a:prstGeom>
            <a:blipFill>
              <a:blip r:embed="rId18" cstate="print"/>
              <a:stretch>
                <a:fillRect/>
              </a:stretch>
            </a:blipFill>
          </p:spPr>
          <p:txBody>
            <a:bodyPr wrap="square" lIns="0" tIns="0" rIns="0" bIns="0" rtlCol="0"/>
            <a:lstStyle/>
            <a:p>
              <a:endParaRPr/>
            </a:p>
          </p:txBody>
        </p:sp>
        <p:sp>
          <p:nvSpPr>
            <p:cNvPr id="306" name="object 306"/>
            <p:cNvSpPr/>
            <p:nvPr/>
          </p:nvSpPr>
          <p:spPr>
            <a:xfrm>
              <a:off x="8941720" y="5816195"/>
              <a:ext cx="0" cy="125730"/>
            </a:xfrm>
            <a:custGeom>
              <a:avLst/>
              <a:gdLst/>
              <a:ahLst/>
              <a:cxnLst/>
              <a:rect l="l" t="t" r="r" b="b"/>
              <a:pathLst>
                <a:path h="125729">
                  <a:moveTo>
                    <a:pt x="0" y="0"/>
                  </a:moveTo>
                  <a:lnTo>
                    <a:pt x="0" y="125713"/>
                  </a:lnTo>
                  <a:lnTo>
                    <a:pt x="0" y="0"/>
                  </a:lnTo>
                  <a:close/>
                </a:path>
              </a:pathLst>
            </a:custGeom>
            <a:solidFill>
              <a:srgbClr val="000000"/>
            </a:solidFill>
          </p:spPr>
          <p:txBody>
            <a:bodyPr wrap="square" lIns="0" tIns="0" rIns="0" bIns="0" rtlCol="0"/>
            <a:lstStyle/>
            <a:p>
              <a:endParaRPr/>
            </a:p>
          </p:txBody>
        </p:sp>
        <p:sp>
          <p:nvSpPr>
            <p:cNvPr id="307" name="object 307"/>
            <p:cNvSpPr/>
            <p:nvPr/>
          </p:nvSpPr>
          <p:spPr>
            <a:xfrm>
              <a:off x="8931554" y="5875560"/>
              <a:ext cx="117475" cy="0"/>
            </a:xfrm>
            <a:custGeom>
              <a:avLst/>
              <a:gdLst/>
              <a:ahLst/>
              <a:cxnLst/>
              <a:rect l="l" t="t" r="r" b="b"/>
              <a:pathLst>
                <a:path w="117475">
                  <a:moveTo>
                    <a:pt x="0" y="0"/>
                  </a:moveTo>
                  <a:lnTo>
                    <a:pt x="117319" y="0"/>
                  </a:lnTo>
                </a:path>
              </a:pathLst>
            </a:custGeom>
            <a:ln w="16296">
              <a:solidFill>
                <a:srgbClr val="000000"/>
              </a:solidFill>
            </a:ln>
          </p:spPr>
          <p:txBody>
            <a:bodyPr wrap="square" lIns="0" tIns="0" rIns="0" bIns="0" rtlCol="0"/>
            <a:lstStyle/>
            <a:p>
              <a:endParaRPr/>
            </a:p>
          </p:txBody>
        </p:sp>
        <p:sp>
          <p:nvSpPr>
            <p:cNvPr id="308" name="object 308"/>
            <p:cNvSpPr/>
            <p:nvPr/>
          </p:nvSpPr>
          <p:spPr>
            <a:xfrm>
              <a:off x="9038706" y="5816194"/>
              <a:ext cx="0" cy="125730"/>
            </a:xfrm>
            <a:custGeom>
              <a:avLst/>
              <a:gdLst/>
              <a:ahLst/>
              <a:cxnLst/>
              <a:rect l="l" t="t" r="r" b="b"/>
              <a:pathLst>
                <a:path h="125729">
                  <a:moveTo>
                    <a:pt x="0" y="0"/>
                  </a:moveTo>
                  <a:lnTo>
                    <a:pt x="0" y="125715"/>
                  </a:lnTo>
                  <a:lnTo>
                    <a:pt x="0" y="0"/>
                  </a:lnTo>
                  <a:close/>
                </a:path>
              </a:pathLst>
            </a:custGeom>
            <a:solidFill>
              <a:srgbClr val="000000"/>
            </a:solidFill>
          </p:spPr>
          <p:txBody>
            <a:bodyPr wrap="square" lIns="0" tIns="0" rIns="0" bIns="0" rtlCol="0"/>
            <a:lstStyle/>
            <a:p>
              <a:endParaRPr/>
            </a:p>
          </p:txBody>
        </p:sp>
        <p:sp>
          <p:nvSpPr>
            <p:cNvPr id="309" name="object 309"/>
            <p:cNvSpPr/>
            <p:nvPr/>
          </p:nvSpPr>
          <p:spPr>
            <a:xfrm>
              <a:off x="9095801" y="5816195"/>
              <a:ext cx="0" cy="125730"/>
            </a:xfrm>
            <a:custGeom>
              <a:avLst/>
              <a:gdLst/>
              <a:ahLst/>
              <a:cxnLst/>
              <a:rect l="l" t="t" r="r" b="b"/>
              <a:pathLst>
                <a:path h="125729">
                  <a:moveTo>
                    <a:pt x="0" y="0"/>
                  </a:moveTo>
                  <a:lnTo>
                    <a:pt x="0" y="125715"/>
                  </a:lnTo>
                </a:path>
              </a:pathLst>
            </a:custGeom>
            <a:ln w="21899">
              <a:solidFill>
                <a:srgbClr val="000000"/>
              </a:solidFill>
            </a:ln>
          </p:spPr>
          <p:txBody>
            <a:bodyPr wrap="square" lIns="0" tIns="0" rIns="0" bIns="0" rtlCol="0"/>
            <a:lstStyle/>
            <a:p>
              <a:endParaRPr/>
            </a:p>
          </p:txBody>
        </p:sp>
        <p:sp>
          <p:nvSpPr>
            <p:cNvPr id="310" name="object 310"/>
            <p:cNvSpPr/>
            <p:nvPr/>
          </p:nvSpPr>
          <p:spPr>
            <a:xfrm>
              <a:off x="9128650" y="5816195"/>
              <a:ext cx="248720" cy="125715"/>
            </a:xfrm>
            <a:prstGeom prst="rect">
              <a:avLst/>
            </a:prstGeom>
            <a:blipFill>
              <a:blip r:embed="rId19" cstate="print"/>
              <a:stretch>
                <a:fillRect/>
              </a:stretch>
            </a:blipFill>
          </p:spPr>
          <p:txBody>
            <a:bodyPr wrap="square" lIns="0" tIns="0" rIns="0" bIns="0" rtlCol="0"/>
            <a:lstStyle/>
            <a:p>
              <a:endParaRPr/>
            </a:p>
          </p:txBody>
        </p:sp>
        <p:sp>
          <p:nvSpPr>
            <p:cNvPr id="311" name="object 311"/>
            <p:cNvSpPr/>
            <p:nvPr/>
          </p:nvSpPr>
          <p:spPr>
            <a:xfrm>
              <a:off x="6117417" y="1696094"/>
              <a:ext cx="133350" cy="0"/>
            </a:xfrm>
            <a:custGeom>
              <a:avLst/>
              <a:gdLst/>
              <a:ahLst/>
              <a:cxnLst/>
              <a:rect l="l" t="t" r="r" b="b"/>
              <a:pathLst>
                <a:path w="133350">
                  <a:moveTo>
                    <a:pt x="0" y="0"/>
                  </a:moveTo>
                  <a:lnTo>
                    <a:pt x="132963" y="0"/>
                  </a:lnTo>
                </a:path>
              </a:pathLst>
            </a:custGeom>
            <a:ln w="17204">
              <a:solidFill>
                <a:srgbClr val="000000"/>
              </a:solidFill>
            </a:ln>
          </p:spPr>
          <p:txBody>
            <a:bodyPr wrap="square" lIns="0" tIns="0" rIns="0" bIns="0" rtlCol="0"/>
            <a:lstStyle/>
            <a:p>
              <a:endParaRPr/>
            </a:p>
          </p:txBody>
        </p:sp>
        <p:sp>
          <p:nvSpPr>
            <p:cNvPr id="312" name="object 312"/>
            <p:cNvSpPr/>
            <p:nvPr/>
          </p:nvSpPr>
          <p:spPr>
            <a:xfrm>
              <a:off x="6183899" y="1704697"/>
              <a:ext cx="0" cy="121920"/>
            </a:xfrm>
            <a:custGeom>
              <a:avLst/>
              <a:gdLst/>
              <a:ahLst/>
              <a:cxnLst/>
              <a:rect l="l" t="t" r="r" b="b"/>
              <a:pathLst>
                <a:path h="121919">
                  <a:moveTo>
                    <a:pt x="0" y="0"/>
                  </a:moveTo>
                  <a:lnTo>
                    <a:pt x="0" y="121742"/>
                  </a:lnTo>
                </a:path>
              </a:pathLst>
            </a:custGeom>
            <a:ln w="23462">
              <a:solidFill>
                <a:srgbClr val="000000"/>
              </a:solidFill>
            </a:ln>
          </p:spPr>
          <p:txBody>
            <a:bodyPr wrap="square" lIns="0" tIns="0" rIns="0" bIns="0" rtlCol="0"/>
            <a:lstStyle/>
            <a:p>
              <a:endParaRPr/>
            </a:p>
          </p:txBody>
        </p:sp>
        <p:sp>
          <p:nvSpPr>
            <p:cNvPr id="313" name="object 313"/>
            <p:cNvSpPr/>
            <p:nvPr/>
          </p:nvSpPr>
          <p:spPr>
            <a:xfrm>
              <a:off x="6269933" y="1725868"/>
              <a:ext cx="0" cy="100965"/>
            </a:xfrm>
            <a:custGeom>
              <a:avLst/>
              <a:gdLst/>
              <a:ahLst/>
              <a:cxnLst/>
              <a:rect l="l" t="t" r="r" b="b"/>
              <a:pathLst>
                <a:path h="100964">
                  <a:moveTo>
                    <a:pt x="0" y="0"/>
                  </a:moveTo>
                  <a:lnTo>
                    <a:pt x="0" y="100572"/>
                  </a:lnTo>
                </a:path>
              </a:pathLst>
            </a:custGeom>
            <a:ln w="20337">
              <a:solidFill>
                <a:srgbClr val="000000"/>
              </a:solidFill>
            </a:ln>
          </p:spPr>
          <p:txBody>
            <a:bodyPr wrap="square" lIns="0" tIns="0" rIns="0" bIns="0" rtlCol="0"/>
            <a:lstStyle/>
            <a:p>
              <a:endParaRPr/>
            </a:p>
          </p:txBody>
        </p:sp>
        <p:sp>
          <p:nvSpPr>
            <p:cNvPr id="314" name="object 314"/>
            <p:cNvSpPr/>
            <p:nvPr/>
          </p:nvSpPr>
          <p:spPr>
            <a:xfrm>
              <a:off x="6259765" y="1687494"/>
              <a:ext cx="20955" cy="20320"/>
            </a:xfrm>
            <a:custGeom>
              <a:avLst/>
              <a:gdLst/>
              <a:ahLst/>
              <a:cxnLst/>
              <a:rect l="l" t="t" r="r" b="b"/>
              <a:pathLst>
                <a:path w="20954" h="20319">
                  <a:moveTo>
                    <a:pt x="20337" y="19849"/>
                  </a:moveTo>
                  <a:lnTo>
                    <a:pt x="0" y="19849"/>
                  </a:lnTo>
                  <a:lnTo>
                    <a:pt x="0" y="0"/>
                  </a:lnTo>
                  <a:lnTo>
                    <a:pt x="20337" y="0"/>
                  </a:lnTo>
                  <a:lnTo>
                    <a:pt x="20337" y="19849"/>
                  </a:lnTo>
                  <a:close/>
                </a:path>
              </a:pathLst>
            </a:custGeom>
            <a:solidFill>
              <a:srgbClr val="000000"/>
            </a:solidFill>
          </p:spPr>
          <p:txBody>
            <a:bodyPr wrap="square" lIns="0" tIns="0" rIns="0" bIns="0" rtlCol="0"/>
            <a:lstStyle/>
            <a:p>
              <a:endParaRPr/>
            </a:p>
          </p:txBody>
        </p:sp>
        <p:sp>
          <p:nvSpPr>
            <p:cNvPr id="315" name="object 315"/>
            <p:cNvSpPr/>
            <p:nvPr/>
          </p:nvSpPr>
          <p:spPr>
            <a:xfrm>
              <a:off x="6311387" y="1723223"/>
              <a:ext cx="159556" cy="103217"/>
            </a:xfrm>
            <a:prstGeom prst="rect">
              <a:avLst/>
            </a:prstGeom>
            <a:blipFill>
              <a:blip r:embed="rId20" cstate="print"/>
              <a:stretch>
                <a:fillRect/>
              </a:stretch>
            </a:blipFill>
          </p:spPr>
          <p:txBody>
            <a:bodyPr wrap="square" lIns="0" tIns="0" rIns="0" bIns="0" rtlCol="0"/>
            <a:lstStyle/>
            <a:p>
              <a:endParaRPr/>
            </a:p>
          </p:txBody>
        </p:sp>
        <p:sp>
          <p:nvSpPr>
            <p:cNvPr id="316" name="object 316"/>
            <p:cNvSpPr/>
            <p:nvPr/>
          </p:nvSpPr>
          <p:spPr>
            <a:xfrm>
              <a:off x="6494409" y="1723224"/>
              <a:ext cx="109499" cy="107187"/>
            </a:xfrm>
            <a:prstGeom prst="rect">
              <a:avLst/>
            </a:prstGeom>
            <a:blipFill>
              <a:blip r:embed="rId21" cstate="print"/>
              <a:stretch>
                <a:fillRect/>
              </a:stretch>
            </a:blipFill>
          </p:spPr>
          <p:txBody>
            <a:bodyPr wrap="square" lIns="0" tIns="0" rIns="0" bIns="0" rtlCol="0"/>
            <a:lstStyle/>
            <a:p>
              <a:endParaRPr/>
            </a:p>
          </p:txBody>
        </p:sp>
        <p:sp>
          <p:nvSpPr>
            <p:cNvPr id="317" name="object 317"/>
            <p:cNvSpPr/>
            <p:nvPr/>
          </p:nvSpPr>
          <p:spPr>
            <a:xfrm>
              <a:off x="6680557" y="1696759"/>
              <a:ext cx="179892" cy="133654"/>
            </a:xfrm>
            <a:prstGeom prst="rect">
              <a:avLst/>
            </a:prstGeom>
            <a:blipFill>
              <a:blip r:embed="rId22" cstate="print"/>
              <a:stretch>
                <a:fillRect/>
              </a:stretch>
            </a:blipFill>
          </p:spPr>
          <p:txBody>
            <a:bodyPr wrap="square" lIns="0" tIns="0" rIns="0" bIns="0" rtlCol="0"/>
            <a:lstStyle/>
            <a:p>
              <a:endParaRPr/>
            </a:p>
          </p:txBody>
        </p:sp>
        <p:sp>
          <p:nvSpPr>
            <p:cNvPr id="318" name="object 318"/>
            <p:cNvSpPr/>
            <p:nvPr/>
          </p:nvSpPr>
          <p:spPr>
            <a:xfrm>
              <a:off x="6952741" y="1687497"/>
              <a:ext cx="128270" cy="142916"/>
            </a:xfrm>
            <a:prstGeom prst="rect">
              <a:avLst/>
            </a:prstGeom>
            <a:blipFill>
              <a:blip r:embed="rId23" cstate="print"/>
              <a:stretch>
                <a:fillRect/>
              </a:stretch>
            </a:blipFill>
          </p:spPr>
          <p:txBody>
            <a:bodyPr wrap="square" lIns="0" tIns="0" rIns="0" bIns="0" rtlCol="0"/>
            <a:lstStyle/>
            <a:p>
              <a:endParaRPr/>
            </a:p>
          </p:txBody>
        </p:sp>
        <p:sp>
          <p:nvSpPr>
            <p:cNvPr id="319" name="object 319"/>
            <p:cNvSpPr/>
            <p:nvPr/>
          </p:nvSpPr>
          <p:spPr>
            <a:xfrm>
              <a:off x="7106040" y="1723227"/>
              <a:ext cx="98549" cy="107187"/>
            </a:xfrm>
            <a:prstGeom prst="rect">
              <a:avLst/>
            </a:prstGeom>
            <a:blipFill>
              <a:blip r:embed="rId24" cstate="print"/>
              <a:stretch>
                <a:fillRect/>
              </a:stretch>
            </a:blipFill>
          </p:spPr>
          <p:txBody>
            <a:bodyPr wrap="square" lIns="0" tIns="0" rIns="0" bIns="0" rtlCol="0"/>
            <a:lstStyle/>
            <a:p>
              <a:endParaRPr/>
            </a:p>
          </p:txBody>
        </p:sp>
        <p:sp>
          <p:nvSpPr>
            <p:cNvPr id="320" name="object 320"/>
            <p:cNvSpPr/>
            <p:nvPr/>
          </p:nvSpPr>
          <p:spPr>
            <a:xfrm>
              <a:off x="7228054" y="1725874"/>
              <a:ext cx="95420" cy="103217"/>
            </a:xfrm>
            <a:prstGeom prst="rect">
              <a:avLst/>
            </a:prstGeom>
            <a:blipFill>
              <a:blip r:embed="rId25" cstate="print"/>
              <a:stretch>
                <a:fillRect/>
              </a:stretch>
            </a:blipFill>
          </p:spPr>
          <p:txBody>
            <a:bodyPr wrap="square" lIns="0" tIns="0" rIns="0" bIns="0" rtlCol="0"/>
            <a:lstStyle/>
            <a:p>
              <a:endParaRPr/>
            </a:p>
          </p:txBody>
        </p:sp>
        <p:sp>
          <p:nvSpPr>
            <p:cNvPr id="321" name="object 321"/>
            <p:cNvSpPr/>
            <p:nvPr/>
          </p:nvSpPr>
          <p:spPr>
            <a:xfrm>
              <a:off x="7350069" y="1723228"/>
              <a:ext cx="112628" cy="107187"/>
            </a:xfrm>
            <a:prstGeom prst="rect">
              <a:avLst/>
            </a:prstGeom>
            <a:blipFill>
              <a:blip r:embed="rId26" cstate="print"/>
              <a:stretch>
                <a:fillRect/>
              </a:stretch>
            </a:blipFill>
          </p:spPr>
          <p:txBody>
            <a:bodyPr wrap="square" lIns="0" tIns="0" rIns="0" bIns="0" rtlCol="0"/>
            <a:lstStyle/>
            <a:p>
              <a:endParaRPr/>
            </a:p>
          </p:txBody>
        </p:sp>
        <p:sp>
          <p:nvSpPr>
            <p:cNvPr id="322" name="object 322"/>
            <p:cNvSpPr/>
            <p:nvPr/>
          </p:nvSpPr>
          <p:spPr>
            <a:xfrm>
              <a:off x="7493199" y="1687500"/>
              <a:ext cx="0" cy="139065"/>
            </a:xfrm>
            <a:custGeom>
              <a:avLst/>
              <a:gdLst/>
              <a:ahLst/>
              <a:cxnLst/>
              <a:rect l="l" t="t" r="r" b="b"/>
              <a:pathLst>
                <a:path h="139064">
                  <a:moveTo>
                    <a:pt x="0" y="0"/>
                  </a:moveTo>
                  <a:lnTo>
                    <a:pt x="0" y="138946"/>
                  </a:lnTo>
                </a:path>
              </a:pathLst>
            </a:custGeom>
            <a:ln w="20335">
              <a:solidFill>
                <a:srgbClr val="000000"/>
              </a:solidFill>
            </a:ln>
          </p:spPr>
          <p:txBody>
            <a:bodyPr wrap="square" lIns="0" tIns="0" rIns="0" bIns="0" rtlCol="0"/>
            <a:lstStyle/>
            <a:p>
              <a:endParaRPr/>
            </a:p>
          </p:txBody>
        </p:sp>
        <p:sp>
          <p:nvSpPr>
            <p:cNvPr id="323" name="object 323"/>
            <p:cNvSpPr/>
            <p:nvPr/>
          </p:nvSpPr>
          <p:spPr>
            <a:xfrm>
              <a:off x="7594095" y="1684854"/>
              <a:ext cx="148606" cy="145563"/>
            </a:xfrm>
            <a:prstGeom prst="rect">
              <a:avLst/>
            </a:prstGeom>
            <a:blipFill>
              <a:blip r:embed="rId27" cstate="print"/>
              <a:stretch>
                <a:fillRect/>
              </a:stretch>
            </a:blipFill>
          </p:spPr>
          <p:txBody>
            <a:bodyPr wrap="square" lIns="0" tIns="0" rIns="0" bIns="0" rtlCol="0"/>
            <a:lstStyle/>
            <a:p>
              <a:endParaRPr/>
            </a:p>
          </p:txBody>
        </p:sp>
        <p:sp>
          <p:nvSpPr>
            <p:cNvPr id="324" name="object 324"/>
            <p:cNvSpPr/>
            <p:nvPr/>
          </p:nvSpPr>
          <p:spPr>
            <a:xfrm>
              <a:off x="7770859" y="1723231"/>
              <a:ext cx="112628" cy="107187"/>
            </a:xfrm>
            <a:prstGeom prst="rect">
              <a:avLst/>
            </a:prstGeom>
            <a:blipFill>
              <a:blip r:embed="rId28" cstate="print"/>
              <a:stretch>
                <a:fillRect/>
              </a:stretch>
            </a:blipFill>
          </p:spPr>
          <p:txBody>
            <a:bodyPr wrap="square" lIns="0" tIns="0" rIns="0" bIns="0" rtlCol="0"/>
            <a:lstStyle/>
            <a:p>
              <a:endParaRPr/>
            </a:p>
          </p:txBody>
        </p:sp>
        <p:sp>
          <p:nvSpPr>
            <p:cNvPr id="325" name="object 325"/>
            <p:cNvSpPr/>
            <p:nvPr/>
          </p:nvSpPr>
          <p:spPr>
            <a:xfrm>
              <a:off x="7903822" y="1687503"/>
              <a:ext cx="93857" cy="140270"/>
            </a:xfrm>
            <a:prstGeom prst="rect">
              <a:avLst/>
            </a:prstGeom>
            <a:blipFill>
              <a:blip r:embed="rId29" cstate="print"/>
              <a:stretch>
                <a:fillRect/>
              </a:stretch>
            </a:blipFill>
          </p:spPr>
          <p:txBody>
            <a:bodyPr wrap="square" lIns="0" tIns="0" rIns="0" bIns="0" rtlCol="0"/>
            <a:lstStyle/>
            <a:p>
              <a:endParaRPr/>
            </a:p>
          </p:txBody>
        </p:sp>
        <p:sp>
          <p:nvSpPr>
            <p:cNvPr id="326" name="object 326"/>
            <p:cNvSpPr/>
            <p:nvPr/>
          </p:nvSpPr>
          <p:spPr>
            <a:xfrm>
              <a:off x="8077457" y="1684857"/>
              <a:ext cx="131399" cy="145563"/>
            </a:xfrm>
            <a:prstGeom prst="rect">
              <a:avLst/>
            </a:prstGeom>
            <a:blipFill>
              <a:blip r:embed="rId30" cstate="print"/>
              <a:stretch>
                <a:fillRect/>
              </a:stretch>
            </a:blipFill>
          </p:spPr>
          <p:txBody>
            <a:bodyPr wrap="square" lIns="0" tIns="0" rIns="0" bIns="0" rtlCol="0"/>
            <a:lstStyle/>
            <a:p>
              <a:endParaRPr/>
            </a:p>
          </p:txBody>
        </p:sp>
        <p:sp>
          <p:nvSpPr>
            <p:cNvPr id="327" name="object 327"/>
            <p:cNvSpPr/>
            <p:nvPr/>
          </p:nvSpPr>
          <p:spPr>
            <a:xfrm>
              <a:off x="8232320" y="1687507"/>
              <a:ext cx="481797" cy="178643"/>
            </a:xfrm>
            <a:prstGeom prst="rect">
              <a:avLst/>
            </a:prstGeom>
            <a:blipFill>
              <a:blip r:embed="rId31" cstate="print"/>
              <a:stretch>
                <a:fillRect/>
              </a:stretch>
            </a:blipFill>
          </p:spPr>
          <p:txBody>
            <a:bodyPr wrap="square" lIns="0" tIns="0" rIns="0" bIns="0" rtlCol="0"/>
            <a:lstStyle/>
            <a:p>
              <a:endParaRPr/>
            </a:p>
          </p:txBody>
        </p:sp>
        <p:sp>
          <p:nvSpPr>
            <p:cNvPr id="328" name="object 328"/>
            <p:cNvSpPr/>
            <p:nvPr/>
          </p:nvSpPr>
          <p:spPr>
            <a:xfrm>
              <a:off x="8797025" y="1725884"/>
              <a:ext cx="129835" cy="101894"/>
            </a:xfrm>
            <a:prstGeom prst="rect">
              <a:avLst/>
            </a:prstGeom>
            <a:blipFill>
              <a:blip r:embed="rId32" cstate="print"/>
              <a:stretch>
                <a:fillRect/>
              </a:stretch>
            </a:blipFill>
          </p:spPr>
          <p:txBody>
            <a:bodyPr wrap="square" lIns="0" tIns="0" rIns="0" bIns="0" rtlCol="0"/>
            <a:lstStyle/>
            <a:p>
              <a:endParaRPr/>
            </a:p>
          </p:txBody>
        </p:sp>
        <p:sp>
          <p:nvSpPr>
            <p:cNvPr id="329" name="object 329"/>
            <p:cNvSpPr/>
            <p:nvPr/>
          </p:nvSpPr>
          <p:spPr>
            <a:xfrm>
              <a:off x="8948760" y="1691478"/>
              <a:ext cx="59690" cy="135255"/>
            </a:xfrm>
            <a:custGeom>
              <a:avLst/>
              <a:gdLst/>
              <a:ahLst/>
              <a:cxnLst/>
              <a:rect l="l" t="t" r="r" b="b"/>
              <a:pathLst>
                <a:path w="59690" h="135255">
                  <a:moveTo>
                    <a:pt x="59442" y="134976"/>
                  </a:moveTo>
                  <a:lnTo>
                    <a:pt x="37542" y="134976"/>
                  </a:lnTo>
                  <a:lnTo>
                    <a:pt x="37542" y="39699"/>
                  </a:lnTo>
                  <a:lnTo>
                    <a:pt x="0" y="39699"/>
                  </a:lnTo>
                  <a:lnTo>
                    <a:pt x="0" y="26466"/>
                  </a:lnTo>
                  <a:lnTo>
                    <a:pt x="9947" y="25432"/>
                  </a:lnTo>
                  <a:lnTo>
                    <a:pt x="18575" y="24150"/>
                  </a:lnTo>
                  <a:lnTo>
                    <a:pt x="43799" y="0"/>
                  </a:lnTo>
                  <a:lnTo>
                    <a:pt x="59442" y="0"/>
                  </a:lnTo>
                  <a:lnTo>
                    <a:pt x="59442" y="134976"/>
                  </a:lnTo>
                  <a:close/>
                </a:path>
              </a:pathLst>
            </a:custGeom>
            <a:solidFill>
              <a:srgbClr val="000000"/>
            </a:solidFill>
          </p:spPr>
          <p:txBody>
            <a:bodyPr wrap="square" lIns="0" tIns="0" rIns="0" bIns="0" rtlCol="0"/>
            <a:lstStyle/>
            <a:p>
              <a:endParaRPr/>
            </a:p>
          </p:txBody>
        </p:sp>
        <p:sp>
          <p:nvSpPr>
            <p:cNvPr id="330" name="object 330"/>
            <p:cNvSpPr/>
            <p:nvPr/>
          </p:nvSpPr>
          <p:spPr>
            <a:xfrm>
              <a:off x="9073902" y="1806607"/>
              <a:ext cx="23495" cy="20320"/>
            </a:xfrm>
            <a:custGeom>
              <a:avLst/>
              <a:gdLst/>
              <a:ahLst/>
              <a:cxnLst/>
              <a:rect l="l" t="t" r="r" b="b"/>
              <a:pathLst>
                <a:path w="23495" h="20319">
                  <a:moveTo>
                    <a:pt x="0" y="0"/>
                  </a:moveTo>
                  <a:lnTo>
                    <a:pt x="23464" y="0"/>
                  </a:lnTo>
                  <a:lnTo>
                    <a:pt x="23464" y="19849"/>
                  </a:lnTo>
                  <a:lnTo>
                    <a:pt x="0" y="19849"/>
                  </a:lnTo>
                  <a:lnTo>
                    <a:pt x="0" y="0"/>
                  </a:lnTo>
                  <a:close/>
                </a:path>
              </a:pathLst>
            </a:custGeom>
            <a:solidFill>
              <a:srgbClr val="000000"/>
            </a:solidFill>
          </p:spPr>
          <p:txBody>
            <a:bodyPr wrap="square" lIns="0" tIns="0" rIns="0" bIns="0" rtlCol="0"/>
            <a:lstStyle/>
            <a:p>
              <a:endParaRPr/>
            </a:p>
          </p:txBody>
        </p:sp>
        <p:sp>
          <p:nvSpPr>
            <p:cNvPr id="331" name="object 331"/>
            <p:cNvSpPr/>
            <p:nvPr/>
          </p:nvSpPr>
          <p:spPr>
            <a:xfrm>
              <a:off x="9125580" y="1691480"/>
              <a:ext cx="109442" cy="138946"/>
            </a:xfrm>
            <a:prstGeom prst="rect">
              <a:avLst/>
            </a:prstGeom>
            <a:blipFill>
              <a:blip r:embed="rId33" cstate="print"/>
              <a:stretch>
                <a:fillRect/>
              </a:stretch>
            </a:blipFill>
          </p:spPr>
          <p:txBody>
            <a:bodyPr wrap="square" lIns="0" tIns="0" rIns="0" bIns="0" rtlCol="0"/>
            <a:lstStyle/>
            <a:p>
              <a:endParaRPr/>
            </a:p>
          </p:txBody>
        </p:sp>
        <p:sp>
          <p:nvSpPr>
            <p:cNvPr id="332" name="object 332"/>
            <p:cNvSpPr/>
            <p:nvPr/>
          </p:nvSpPr>
          <p:spPr>
            <a:xfrm>
              <a:off x="9324187" y="1687512"/>
              <a:ext cx="345705" cy="142917"/>
            </a:xfrm>
            <a:prstGeom prst="rect">
              <a:avLst/>
            </a:prstGeom>
            <a:blipFill>
              <a:blip r:embed="rId34" cstate="print"/>
              <a:stretch>
                <a:fillRect/>
              </a:stretch>
            </a:blipFill>
          </p:spPr>
          <p:txBody>
            <a:bodyPr wrap="square" lIns="0" tIns="0" rIns="0" bIns="0" rtlCol="0"/>
            <a:lstStyle/>
            <a:p>
              <a:endParaRPr/>
            </a:p>
          </p:txBody>
        </p:sp>
        <p:sp>
          <p:nvSpPr>
            <p:cNvPr id="333" name="object 333"/>
            <p:cNvSpPr/>
            <p:nvPr/>
          </p:nvSpPr>
          <p:spPr>
            <a:xfrm>
              <a:off x="6108031" y="1416236"/>
              <a:ext cx="281570" cy="154827"/>
            </a:xfrm>
            <a:prstGeom prst="rect">
              <a:avLst/>
            </a:prstGeom>
            <a:blipFill>
              <a:blip r:embed="rId35" cstate="print"/>
              <a:stretch>
                <a:fillRect/>
              </a:stretch>
            </a:blipFill>
          </p:spPr>
          <p:txBody>
            <a:bodyPr wrap="square" lIns="0" tIns="0" rIns="0" bIns="0" rtlCol="0"/>
            <a:lstStyle/>
            <a:p>
              <a:endParaRPr/>
            </a:p>
          </p:txBody>
        </p:sp>
        <p:sp>
          <p:nvSpPr>
            <p:cNvPr id="334" name="object 334"/>
            <p:cNvSpPr/>
            <p:nvPr/>
          </p:nvSpPr>
          <p:spPr>
            <a:xfrm>
              <a:off x="6409937" y="1454613"/>
              <a:ext cx="114118" cy="156149"/>
            </a:xfrm>
            <a:prstGeom prst="rect">
              <a:avLst/>
            </a:prstGeom>
            <a:blipFill>
              <a:blip r:embed="rId36" cstate="print"/>
              <a:stretch>
                <a:fillRect/>
              </a:stretch>
            </a:blipFill>
          </p:spPr>
          <p:txBody>
            <a:bodyPr wrap="square" lIns="0" tIns="0" rIns="0" bIns="0" rtlCol="0"/>
            <a:lstStyle/>
            <a:p>
              <a:endParaRPr/>
            </a:p>
          </p:txBody>
        </p:sp>
        <p:sp>
          <p:nvSpPr>
            <p:cNvPr id="335" name="object 335"/>
            <p:cNvSpPr/>
            <p:nvPr/>
          </p:nvSpPr>
          <p:spPr>
            <a:xfrm>
              <a:off x="6561673" y="1416238"/>
              <a:ext cx="0" cy="151130"/>
            </a:xfrm>
            <a:custGeom>
              <a:avLst/>
              <a:gdLst/>
              <a:ahLst/>
              <a:cxnLst/>
              <a:rect l="l" t="t" r="r" b="b"/>
              <a:pathLst>
                <a:path h="151130">
                  <a:moveTo>
                    <a:pt x="0" y="0"/>
                  </a:moveTo>
                  <a:lnTo>
                    <a:pt x="0" y="150856"/>
                  </a:lnTo>
                </a:path>
              </a:pathLst>
            </a:custGeom>
            <a:ln w="21899">
              <a:solidFill>
                <a:srgbClr val="000000"/>
              </a:solidFill>
            </a:ln>
          </p:spPr>
          <p:txBody>
            <a:bodyPr wrap="square" lIns="0" tIns="0" rIns="0" bIns="0" rtlCol="0"/>
            <a:lstStyle/>
            <a:p>
              <a:endParaRPr/>
            </a:p>
          </p:txBody>
        </p:sp>
        <p:sp>
          <p:nvSpPr>
            <p:cNvPr id="336" name="object 336"/>
            <p:cNvSpPr/>
            <p:nvPr/>
          </p:nvSpPr>
          <p:spPr>
            <a:xfrm>
              <a:off x="6599215" y="1454615"/>
              <a:ext cx="123577" cy="116450"/>
            </a:xfrm>
            <a:prstGeom prst="rect">
              <a:avLst/>
            </a:prstGeom>
            <a:blipFill>
              <a:blip r:embed="rId37" cstate="print"/>
              <a:stretch>
                <a:fillRect/>
              </a:stretch>
            </a:blipFill>
          </p:spPr>
          <p:txBody>
            <a:bodyPr wrap="square" lIns="0" tIns="0" rIns="0" bIns="0" rtlCol="0"/>
            <a:lstStyle/>
            <a:p>
              <a:endParaRPr/>
            </a:p>
          </p:txBody>
        </p:sp>
        <p:sp>
          <p:nvSpPr>
            <p:cNvPr id="337" name="object 337"/>
            <p:cNvSpPr/>
            <p:nvPr/>
          </p:nvSpPr>
          <p:spPr>
            <a:xfrm>
              <a:off x="6744693" y="1454616"/>
              <a:ext cx="106370" cy="112480"/>
            </a:xfrm>
            <a:prstGeom prst="rect">
              <a:avLst/>
            </a:prstGeom>
            <a:blipFill>
              <a:blip r:embed="rId38" cstate="print"/>
              <a:stretch>
                <a:fillRect/>
              </a:stretch>
            </a:blipFill>
          </p:spPr>
          <p:txBody>
            <a:bodyPr wrap="square" lIns="0" tIns="0" rIns="0" bIns="0" rtlCol="0"/>
            <a:lstStyle/>
            <a:p>
              <a:endParaRPr/>
            </a:p>
          </p:txBody>
        </p:sp>
        <p:sp>
          <p:nvSpPr>
            <p:cNvPr id="338" name="object 338"/>
            <p:cNvSpPr/>
            <p:nvPr/>
          </p:nvSpPr>
          <p:spPr>
            <a:xfrm>
              <a:off x="6877656" y="1499609"/>
              <a:ext cx="61594" cy="19050"/>
            </a:xfrm>
            <a:custGeom>
              <a:avLst/>
              <a:gdLst/>
              <a:ahLst/>
              <a:cxnLst/>
              <a:rect l="l" t="t" r="r" b="b"/>
              <a:pathLst>
                <a:path w="61595" h="19050">
                  <a:moveTo>
                    <a:pt x="0" y="0"/>
                  </a:moveTo>
                  <a:lnTo>
                    <a:pt x="61006" y="0"/>
                  </a:lnTo>
                  <a:lnTo>
                    <a:pt x="61006" y="18526"/>
                  </a:lnTo>
                  <a:lnTo>
                    <a:pt x="0" y="18526"/>
                  </a:lnTo>
                  <a:lnTo>
                    <a:pt x="0" y="0"/>
                  </a:lnTo>
                  <a:close/>
                </a:path>
              </a:pathLst>
            </a:custGeom>
            <a:solidFill>
              <a:srgbClr val="000000"/>
            </a:solidFill>
          </p:spPr>
          <p:txBody>
            <a:bodyPr wrap="square" lIns="0" tIns="0" rIns="0" bIns="0" rtlCol="0"/>
            <a:lstStyle/>
            <a:p>
              <a:endParaRPr/>
            </a:p>
          </p:txBody>
        </p:sp>
        <p:sp>
          <p:nvSpPr>
            <p:cNvPr id="339" name="object 339"/>
            <p:cNvSpPr/>
            <p:nvPr/>
          </p:nvSpPr>
          <p:spPr>
            <a:xfrm>
              <a:off x="6969948" y="1416242"/>
              <a:ext cx="170506" cy="150856"/>
            </a:xfrm>
            <a:prstGeom prst="rect">
              <a:avLst/>
            </a:prstGeom>
            <a:blipFill>
              <a:blip r:embed="rId39" cstate="print"/>
              <a:stretch>
                <a:fillRect/>
              </a:stretch>
            </a:blipFill>
          </p:spPr>
          <p:txBody>
            <a:bodyPr wrap="square" lIns="0" tIns="0" rIns="0" bIns="0" rtlCol="0"/>
            <a:lstStyle/>
            <a:p>
              <a:endParaRPr/>
            </a:p>
          </p:txBody>
        </p:sp>
        <p:sp>
          <p:nvSpPr>
            <p:cNvPr id="340" name="object 340"/>
            <p:cNvSpPr/>
            <p:nvPr/>
          </p:nvSpPr>
          <p:spPr>
            <a:xfrm>
              <a:off x="7168612" y="1454618"/>
              <a:ext cx="118885" cy="116450"/>
            </a:xfrm>
            <a:prstGeom prst="rect">
              <a:avLst/>
            </a:prstGeom>
            <a:blipFill>
              <a:blip r:embed="rId40" cstate="print"/>
              <a:stretch>
                <a:fillRect/>
              </a:stretch>
            </a:blipFill>
          </p:spPr>
          <p:txBody>
            <a:bodyPr wrap="square" lIns="0" tIns="0" rIns="0" bIns="0" rtlCol="0"/>
            <a:lstStyle/>
            <a:p>
              <a:endParaRPr/>
            </a:p>
          </p:txBody>
        </p:sp>
        <p:sp>
          <p:nvSpPr>
            <p:cNvPr id="341" name="object 341"/>
            <p:cNvSpPr/>
            <p:nvPr/>
          </p:nvSpPr>
          <p:spPr>
            <a:xfrm>
              <a:off x="7325821" y="1458589"/>
              <a:ext cx="0" cy="108585"/>
            </a:xfrm>
            <a:custGeom>
              <a:avLst/>
              <a:gdLst/>
              <a:ahLst/>
              <a:cxnLst/>
              <a:rect l="l" t="t" r="r" b="b"/>
              <a:pathLst>
                <a:path h="108584">
                  <a:moveTo>
                    <a:pt x="0" y="0"/>
                  </a:moveTo>
                  <a:lnTo>
                    <a:pt x="0" y="108510"/>
                  </a:lnTo>
                </a:path>
              </a:pathLst>
            </a:custGeom>
            <a:ln w="23464">
              <a:solidFill>
                <a:srgbClr val="000000"/>
              </a:solidFill>
            </a:ln>
          </p:spPr>
          <p:txBody>
            <a:bodyPr wrap="square" lIns="0" tIns="0" rIns="0" bIns="0" rtlCol="0"/>
            <a:lstStyle/>
            <a:p>
              <a:endParaRPr/>
            </a:p>
          </p:txBody>
        </p:sp>
        <p:sp>
          <p:nvSpPr>
            <p:cNvPr id="342" name="object 342"/>
            <p:cNvSpPr/>
            <p:nvPr/>
          </p:nvSpPr>
          <p:spPr>
            <a:xfrm>
              <a:off x="7314089" y="1416243"/>
              <a:ext cx="23495" cy="21590"/>
            </a:xfrm>
            <a:custGeom>
              <a:avLst/>
              <a:gdLst/>
              <a:ahLst/>
              <a:cxnLst/>
              <a:rect l="l" t="t" r="r" b="b"/>
              <a:pathLst>
                <a:path w="23495" h="21590">
                  <a:moveTo>
                    <a:pt x="23464" y="21172"/>
                  </a:moveTo>
                  <a:lnTo>
                    <a:pt x="0" y="21172"/>
                  </a:lnTo>
                  <a:lnTo>
                    <a:pt x="0" y="0"/>
                  </a:lnTo>
                  <a:lnTo>
                    <a:pt x="23464" y="0"/>
                  </a:lnTo>
                  <a:lnTo>
                    <a:pt x="23464" y="21172"/>
                  </a:lnTo>
                  <a:close/>
                </a:path>
              </a:pathLst>
            </a:custGeom>
            <a:solidFill>
              <a:srgbClr val="000000"/>
            </a:solidFill>
          </p:spPr>
          <p:txBody>
            <a:bodyPr wrap="square" lIns="0" tIns="0" rIns="0" bIns="0" rtlCol="0"/>
            <a:lstStyle/>
            <a:p>
              <a:endParaRPr/>
            </a:p>
          </p:txBody>
        </p:sp>
        <p:sp>
          <p:nvSpPr>
            <p:cNvPr id="343" name="object 343"/>
            <p:cNvSpPr/>
            <p:nvPr/>
          </p:nvSpPr>
          <p:spPr>
            <a:xfrm>
              <a:off x="7362583" y="1454620"/>
              <a:ext cx="118885" cy="116450"/>
            </a:xfrm>
            <a:prstGeom prst="rect">
              <a:avLst/>
            </a:prstGeom>
            <a:blipFill>
              <a:blip r:embed="rId41" cstate="print"/>
              <a:stretch>
                <a:fillRect/>
              </a:stretch>
            </a:blipFill>
          </p:spPr>
          <p:txBody>
            <a:bodyPr wrap="square" lIns="0" tIns="0" rIns="0" bIns="0" rtlCol="0"/>
            <a:lstStyle/>
            <a:p>
              <a:endParaRPr/>
            </a:p>
          </p:txBody>
        </p:sp>
        <p:sp>
          <p:nvSpPr>
            <p:cNvPr id="344" name="object 344"/>
            <p:cNvSpPr/>
            <p:nvPr/>
          </p:nvSpPr>
          <p:spPr>
            <a:xfrm>
              <a:off x="7509624" y="1454620"/>
              <a:ext cx="64135" cy="112480"/>
            </a:xfrm>
            <a:prstGeom prst="rect">
              <a:avLst/>
            </a:prstGeom>
            <a:blipFill>
              <a:blip r:embed="rId42" cstate="print"/>
              <a:stretch>
                <a:fillRect/>
              </a:stretch>
            </a:blipFill>
          </p:spPr>
          <p:txBody>
            <a:bodyPr wrap="square" lIns="0" tIns="0" rIns="0" bIns="0" rtlCol="0"/>
            <a:lstStyle/>
            <a:p>
              <a:endParaRPr/>
            </a:p>
          </p:txBody>
        </p:sp>
        <p:sp>
          <p:nvSpPr>
            <p:cNvPr id="345" name="object 345"/>
            <p:cNvSpPr/>
            <p:nvPr/>
          </p:nvSpPr>
          <p:spPr>
            <a:xfrm>
              <a:off x="7658230" y="1412276"/>
              <a:ext cx="142349" cy="160119"/>
            </a:xfrm>
            <a:prstGeom prst="rect">
              <a:avLst/>
            </a:prstGeom>
            <a:blipFill>
              <a:blip r:embed="rId43" cstate="print"/>
              <a:stretch>
                <a:fillRect/>
              </a:stretch>
            </a:blipFill>
          </p:spPr>
          <p:txBody>
            <a:bodyPr wrap="square" lIns="0" tIns="0" rIns="0" bIns="0" rtlCol="0"/>
            <a:lstStyle/>
            <a:p>
              <a:endParaRPr/>
            </a:p>
          </p:txBody>
        </p:sp>
        <p:sp>
          <p:nvSpPr>
            <p:cNvPr id="346" name="object 346"/>
            <p:cNvSpPr/>
            <p:nvPr/>
          </p:nvSpPr>
          <p:spPr>
            <a:xfrm>
              <a:off x="7828737" y="1457269"/>
              <a:ext cx="104806" cy="113804"/>
            </a:xfrm>
            <a:prstGeom prst="rect">
              <a:avLst/>
            </a:prstGeom>
            <a:blipFill>
              <a:blip r:embed="rId44" cstate="print"/>
              <a:stretch>
                <a:fillRect/>
              </a:stretch>
            </a:blipFill>
          </p:spPr>
          <p:txBody>
            <a:bodyPr wrap="square" lIns="0" tIns="0" rIns="0" bIns="0" rtlCol="0"/>
            <a:lstStyle/>
            <a:p>
              <a:endParaRPr/>
            </a:p>
          </p:txBody>
        </p:sp>
        <p:sp>
          <p:nvSpPr>
            <p:cNvPr id="347" name="object 347"/>
            <p:cNvSpPr/>
            <p:nvPr/>
          </p:nvSpPr>
          <p:spPr>
            <a:xfrm>
              <a:off x="7967958" y="1416249"/>
              <a:ext cx="505261" cy="154828"/>
            </a:xfrm>
            <a:prstGeom prst="rect">
              <a:avLst/>
            </a:prstGeom>
            <a:blipFill>
              <a:blip r:embed="rId45" cstate="print"/>
              <a:stretch>
                <a:fillRect/>
              </a:stretch>
            </a:blipFill>
          </p:spPr>
          <p:txBody>
            <a:bodyPr wrap="square" lIns="0" tIns="0" rIns="0" bIns="0" rtlCol="0"/>
            <a:lstStyle/>
            <a:p>
              <a:endParaRPr/>
            </a:p>
          </p:txBody>
        </p:sp>
        <p:sp>
          <p:nvSpPr>
            <p:cNvPr id="348" name="object 348"/>
            <p:cNvSpPr/>
            <p:nvPr/>
          </p:nvSpPr>
          <p:spPr>
            <a:xfrm>
              <a:off x="8507634" y="1416251"/>
              <a:ext cx="0" cy="151130"/>
            </a:xfrm>
            <a:custGeom>
              <a:avLst/>
              <a:gdLst/>
              <a:ahLst/>
              <a:cxnLst/>
              <a:rect l="l" t="t" r="r" b="b"/>
              <a:pathLst>
                <a:path h="151130">
                  <a:moveTo>
                    <a:pt x="0" y="0"/>
                  </a:moveTo>
                  <a:lnTo>
                    <a:pt x="0" y="150856"/>
                  </a:lnTo>
                </a:path>
              </a:pathLst>
            </a:custGeom>
            <a:ln w="21899">
              <a:solidFill>
                <a:srgbClr val="000000"/>
              </a:solidFill>
            </a:ln>
          </p:spPr>
          <p:txBody>
            <a:bodyPr wrap="square" lIns="0" tIns="0" rIns="0" bIns="0" rtlCol="0"/>
            <a:lstStyle/>
            <a:p>
              <a:endParaRPr/>
            </a:p>
          </p:txBody>
        </p:sp>
        <p:sp>
          <p:nvSpPr>
            <p:cNvPr id="349" name="object 349"/>
            <p:cNvSpPr/>
            <p:nvPr/>
          </p:nvSpPr>
          <p:spPr>
            <a:xfrm>
              <a:off x="8626519" y="1425564"/>
              <a:ext cx="130175" cy="0"/>
            </a:xfrm>
            <a:custGeom>
              <a:avLst/>
              <a:gdLst/>
              <a:ahLst/>
              <a:cxnLst/>
              <a:rect l="l" t="t" r="r" b="b"/>
              <a:pathLst>
                <a:path w="130175">
                  <a:moveTo>
                    <a:pt x="0" y="0"/>
                  </a:moveTo>
                  <a:lnTo>
                    <a:pt x="129835" y="0"/>
                  </a:lnTo>
                </a:path>
              </a:pathLst>
            </a:custGeom>
            <a:ln w="18624">
              <a:solidFill>
                <a:srgbClr val="000000"/>
              </a:solidFill>
            </a:ln>
          </p:spPr>
          <p:txBody>
            <a:bodyPr wrap="square" lIns="0" tIns="0" rIns="0" bIns="0" rtlCol="0"/>
            <a:lstStyle/>
            <a:p>
              <a:endParaRPr/>
            </a:p>
          </p:txBody>
        </p:sp>
        <p:sp>
          <p:nvSpPr>
            <p:cNvPr id="350" name="object 350"/>
            <p:cNvSpPr/>
            <p:nvPr/>
          </p:nvSpPr>
          <p:spPr>
            <a:xfrm>
              <a:off x="8626519" y="1434876"/>
              <a:ext cx="23495" cy="46990"/>
            </a:xfrm>
            <a:custGeom>
              <a:avLst/>
              <a:gdLst/>
              <a:ahLst/>
              <a:cxnLst/>
              <a:rect l="l" t="t" r="r" b="b"/>
              <a:pathLst>
                <a:path w="23495" h="46990">
                  <a:moveTo>
                    <a:pt x="0" y="0"/>
                  </a:moveTo>
                  <a:lnTo>
                    <a:pt x="23464" y="0"/>
                  </a:lnTo>
                  <a:lnTo>
                    <a:pt x="23464" y="46560"/>
                  </a:lnTo>
                  <a:lnTo>
                    <a:pt x="0" y="46560"/>
                  </a:lnTo>
                  <a:lnTo>
                    <a:pt x="0" y="0"/>
                  </a:lnTo>
                  <a:close/>
                </a:path>
              </a:pathLst>
            </a:custGeom>
            <a:solidFill>
              <a:srgbClr val="000000"/>
            </a:solidFill>
          </p:spPr>
          <p:txBody>
            <a:bodyPr wrap="square" lIns="0" tIns="0" rIns="0" bIns="0" rtlCol="0"/>
            <a:lstStyle/>
            <a:p>
              <a:endParaRPr/>
            </a:p>
          </p:txBody>
        </p:sp>
        <p:sp>
          <p:nvSpPr>
            <p:cNvPr id="351" name="object 351"/>
            <p:cNvSpPr/>
            <p:nvPr/>
          </p:nvSpPr>
          <p:spPr>
            <a:xfrm>
              <a:off x="8626519" y="1489585"/>
              <a:ext cx="122555" cy="0"/>
            </a:xfrm>
            <a:custGeom>
              <a:avLst/>
              <a:gdLst/>
              <a:ahLst/>
              <a:cxnLst/>
              <a:rect l="l" t="t" r="r" b="b"/>
              <a:pathLst>
                <a:path w="122554">
                  <a:moveTo>
                    <a:pt x="0" y="0"/>
                  </a:moveTo>
                  <a:lnTo>
                    <a:pt x="122013" y="0"/>
                  </a:lnTo>
                </a:path>
              </a:pathLst>
            </a:custGeom>
            <a:ln w="16296">
              <a:solidFill>
                <a:srgbClr val="000000"/>
              </a:solidFill>
            </a:ln>
          </p:spPr>
          <p:txBody>
            <a:bodyPr wrap="square" lIns="0" tIns="0" rIns="0" bIns="0" rtlCol="0"/>
            <a:lstStyle/>
            <a:p>
              <a:endParaRPr/>
            </a:p>
          </p:txBody>
        </p:sp>
        <p:sp>
          <p:nvSpPr>
            <p:cNvPr id="352" name="object 352"/>
            <p:cNvSpPr/>
            <p:nvPr/>
          </p:nvSpPr>
          <p:spPr>
            <a:xfrm>
              <a:off x="8626519" y="1497733"/>
              <a:ext cx="23495" cy="52705"/>
            </a:xfrm>
            <a:custGeom>
              <a:avLst/>
              <a:gdLst/>
              <a:ahLst/>
              <a:cxnLst/>
              <a:rect l="l" t="t" r="r" b="b"/>
              <a:pathLst>
                <a:path w="23495" h="52705">
                  <a:moveTo>
                    <a:pt x="0" y="0"/>
                  </a:moveTo>
                  <a:lnTo>
                    <a:pt x="23464" y="0"/>
                  </a:lnTo>
                  <a:lnTo>
                    <a:pt x="23464" y="52380"/>
                  </a:lnTo>
                  <a:lnTo>
                    <a:pt x="0" y="52380"/>
                  </a:lnTo>
                  <a:lnTo>
                    <a:pt x="0" y="0"/>
                  </a:lnTo>
                  <a:close/>
                </a:path>
              </a:pathLst>
            </a:custGeom>
            <a:solidFill>
              <a:srgbClr val="000000"/>
            </a:solidFill>
          </p:spPr>
          <p:txBody>
            <a:bodyPr wrap="square" lIns="0" tIns="0" rIns="0" bIns="0" rtlCol="0"/>
            <a:lstStyle/>
            <a:p>
              <a:endParaRPr/>
            </a:p>
          </p:txBody>
        </p:sp>
        <p:sp>
          <p:nvSpPr>
            <p:cNvPr id="353" name="object 353"/>
            <p:cNvSpPr/>
            <p:nvPr/>
          </p:nvSpPr>
          <p:spPr>
            <a:xfrm>
              <a:off x="8626519" y="1558843"/>
              <a:ext cx="131445" cy="0"/>
            </a:xfrm>
            <a:custGeom>
              <a:avLst/>
              <a:gdLst/>
              <a:ahLst/>
              <a:cxnLst/>
              <a:rect l="l" t="t" r="r" b="b"/>
              <a:pathLst>
                <a:path w="131445">
                  <a:moveTo>
                    <a:pt x="0" y="0"/>
                  </a:moveTo>
                  <a:lnTo>
                    <a:pt x="131399" y="0"/>
                  </a:lnTo>
                </a:path>
              </a:pathLst>
            </a:custGeom>
            <a:ln w="17460">
              <a:solidFill>
                <a:srgbClr val="000000"/>
              </a:solidFill>
            </a:ln>
          </p:spPr>
          <p:txBody>
            <a:bodyPr wrap="square" lIns="0" tIns="0" rIns="0" bIns="0" rtlCol="0"/>
            <a:lstStyle/>
            <a:p>
              <a:endParaRPr/>
            </a:p>
          </p:txBody>
        </p:sp>
        <p:sp>
          <p:nvSpPr>
            <p:cNvPr id="354" name="object 354"/>
            <p:cNvSpPr/>
            <p:nvPr/>
          </p:nvSpPr>
          <p:spPr>
            <a:xfrm>
              <a:off x="8779818" y="1426840"/>
              <a:ext cx="179891" cy="144239"/>
            </a:xfrm>
            <a:prstGeom prst="rect">
              <a:avLst/>
            </a:prstGeom>
            <a:blipFill>
              <a:blip r:embed="rId46" cstate="print"/>
              <a:stretch>
                <a:fillRect/>
              </a:stretch>
            </a:blipFill>
          </p:spPr>
          <p:txBody>
            <a:bodyPr wrap="square" lIns="0" tIns="0" rIns="0" bIns="0" rtlCol="0"/>
            <a:lstStyle/>
            <a:p>
              <a:endParaRPr/>
            </a:p>
          </p:txBody>
        </p:sp>
        <p:sp>
          <p:nvSpPr>
            <p:cNvPr id="355" name="object 355"/>
            <p:cNvSpPr/>
            <p:nvPr/>
          </p:nvSpPr>
          <p:spPr>
            <a:xfrm>
              <a:off x="8994124" y="1458600"/>
              <a:ext cx="0" cy="108585"/>
            </a:xfrm>
            <a:custGeom>
              <a:avLst/>
              <a:gdLst/>
              <a:ahLst/>
              <a:cxnLst/>
              <a:rect l="l" t="t" r="r" b="b"/>
              <a:pathLst>
                <a:path h="108584">
                  <a:moveTo>
                    <a:pt x="0" y="0"/>
                  </a:moveTo>
                  <a:lnTo>
                    <a:pt x="0" y="108510"/>
                  </a:lnTo>
                </a:path>
              </a:pathLst>
            </a:custGeom>
            <a:ln w="21899">
              <a:solidFill>
                <a:srgbClr val="000000"/>
              </a:solidFill>
            </a:ln>
          </p:spPr>
          <p:txBody>
            <a:bodyPr wrap="square" lIns="0" tIns="0" rIns="0" bIns="0" rtlCol="0"/>
            <a:lstStyle/>
            <a:p>
              <a:endParaRPr/>
            </a:p>
          </p:txBody>
        </p:sp>
        <p:sp>
          <p:nvSpPr>
            <p:cNvPr id="356" name="object 356"/>
            <p:cNvSpPr/>
            <p:nvPr/>
          </p:nvSpPr>
          <p:spPr>
            <a:xfrm>
              <a:off x="8983174" y="1416254"/>
              <a:ext cx="22225" cy="21590"/>
            </a:xfrm>
            <a:custGeom>
              <a:avLst/>
              <a:gdLst/>
              <a:ahLst/>
              <a:cxnLst/>
              <a:rect l="l" t="t" r="r" b="b"/>
              <a:pathLst>
                <a:path w="22225" h="21590">
                  <a:moveTo>
                    <a:pt x="21899" y="21172"/>
                  </a:moveTo>
                  <a:lnTo>
                    <a:pt x="0" y="21172"/>
                  </a:lnTo>
                  <a:lnTo>
                    <a:pt x="0" y="0"/>
                  </a:lnTo>
                  <a:lnTo>
                    <a:pt x="21899" y="0"/>
                  </a:lnTo>
                  <a:lnTo>
                    <a:pt x="21899" y="21172"/>
                  </a:lnTo>
                  <a:close/>
                </a:path>
              </a:pathLst>
            </a:custGeom>
            <a:solidFill>
              <a:srgbClr val="000000"/>
            </a:solidFill>
          </p:spPr>
          <p:txBody>
            <a:bodyPr wrap="square" lIns="0" tIns="0" rIns="0" bIns="0" rtlCol="0"/>
            <a:lstStyle/>
            <a:p>
              <a:endParaRPr/>
            </a:p>
          </p:txBody>
        </p:sp>
        <p:sp>
          <p:nvSpPr>
            <p:cNvPr id="357" name="object 357"/>
            <p:cNvSpPr/>
            <p:nvPr/>
          </p:nvSpPr>
          <p:spPr>
            <a:xfrm>
              <a:off x="9037924" y="1454630"/>
              <a:ext cx="175199" cy="112480"/>
            </a:xfrm>
            <a:prstGeom prst="rect">
              <a:avLst/>
            </a:prstGeom>
            <a:blipFill>
              <a:blip r:embed="rId47" cstate="print"/>
              <a:stretch>
                <a:fillRect/>
              </a:stretch>
            </a:blipFill>
          </p:spPr>
          <p:txBody>
            <a:bodyPr wrap="square" lIns="0" tIns="0" rIns="0" bIns="0" rtlCol="0"/>
            <a:lstStyle/>
            <a:p>
              <a:endParaRPr/>
            </a:p>
          </p:txBody>
        </p:sp>
        <p:sp>
          <p:nvSpPr>
            <p:cNvPr id="358" name="object 358"/>
            <p:cNvSpPr/>
            <p:nvPr/>
          </p:nvSpPr>
          <p:spPr>
            <a:xfrm>
              <a:off x="9239715" y="1426843"/>
              <a:ext cx="453640" cy="144241"/>
            </a:xfrm>
            <a:prstGeom prst="rect">
              <a:avLst/>
            </a:prstGeom>
            <a:blipFill>
              <a:blip r:embed="rId48" cstate="print"/>
              <a:stretch>
                <a:fillRect/>
              </a:stretch>
            </a:blipFill>
          </p:spPr>
          <p:txBody>
            <a:bodyPr wrap="square" lIns="0" tIns="0" rIns="0" bIns="0" rtlCol="0"/>
            <a:lstStyle/>
            <a:p>
              <a:endParaRPr/>
            </a:p>
          </p:txBody>
        </p:sp>
        <p:sp>
          <p:nvSpPr>
            <p:cNvPr id="360" name="object 360"/>
            <p:cNvSpPr txBox="1"/>
            <p:nvPr/>
          </p:nvSpPr>
          <p:spPr>
            <a:xfrm>
              <a:off x="4917950" y="2972757"/>
              <a:ext cx="2788285" cy="941069"/>
            </a:xfrm>
            <a:prstGeom prst="rect">
              <a:avLst/>
            </a:prstGeom>
          </p:spPr>
          <p:txBody>
            <a:bodyPr vert="horz" wrap="square" lIns="0" tIns="13335" rIns="0" bIns="0" rtlCol="0">
              <a:spAutoFit/>
            </a:bodyPr>
            <a:lstStyle/>
            <a:p>
              <a:pPr marL="94615" marR="86360" algn="ctr">
                <a:lnSpc>
                  <a:spcPct val="100000"/>
                </a:lnSpc>
                <a:spcBef>
                  <a:spcPts val="105"/>
                </a:spcBef>
              </a:pPr>
              <a:r>
                <a:rPr sz="2000" b="1" dirty="0">
                  <a:solidFill>
                    <a:srgbClr val="13477E"/>
                  </a:solidFill>
                  <a:latin typeface="Arial"/>
                  <a:cs typeface="Arial"/>
                </a:rPr>
                <a:t>Adjusted hazard</a:t>
              </a:r>
              <a:r>
                <a:rPr sz="2000" b="1" spc="-100" dirty="0">
                  <a:solidFill>
                    <a:srgbClr val="13477E"/>
                  </a:solidFill>
                  <a:latin typeface="Arial"/>
                  <a:cs typeface="Arial"/>
                </a:rPr>
                <a:t> </a:t>
              </a:r>
              <a:r>
                <a:rPr sz="2000" b="1" spc="-5" dirty="0">
                  <a:solidFill>
                    <a:srgbClr val="13477E"/>
                  </a:solidFill>
                  <a:latin typeface="Arial"/>
                  <a:cs typeface="Arial"/>
                </a:rPr>
                <a:t>ratio  of HIV+ </a:t>
              </a:r>
              <a:r>
                <a:rPr sz="2000" b="1" spc="-10" dirty="0">
                  <a:solidFill>
                    <a:srgbClr val="13477E"/>
                  </a:solidFill>
                  <a:latin typeface="Arial"/>
                  <a:cs typeface="Arial"/>
                </a:rPr>
                <a:t>vs. </a:t>
              </a:r>
              <a:r>
                <a:rPr sz="2000" b="1" spc="-30" dirty="0">
                  <a:solidFill>
                    <a:srgbClr val="13477E"/>
                  </a:solidFill>
                  <a:latin typeface="Arial"/>
                  <a:cs typeface="Arial"/>
                </a:rPr>
                <a:t>HIV-</a:t>
              </a:r>
              <a:r>
                <a:rPr sz="2000" b="1" spc="-50" dirty="0">
                  <a:solidFill>
                    <a:srgbClr val="13477E"/>
                  </a:solidFill>
                  <a:latin typeface="Arial"/>
                  <a:cs typeface="Arial"/>
                </a:rPr>
                <a:t> </a:t>
              </a:r>
              <a:r>
                <a:rPr sz="2000" b="1" dirty="0">
                  <a:solidFill>
                    <a:srgbClr val="13477E"/>
                  </a:solidFill>
                  <a:latin typeface="Arial"/>
                  <a:cs typeface="Arial"/>
                </a:rPr>
                <a:t>=</a:t>
              </a:r>
              <a:endParaRPr sz="2000">
                <a:latin typeface="Arial"/>
                <a:cs typeface="Arial"/>
              </a:endParaRPr>
            </a:p>
            <a:p>
              <a:pPr algn="ctr">
                <a:lnSpc>
                  <a:spcPct val="100000"/>
                </a:lnSpc>
              </a:pPr>
              <a:r>
                <a:rPr sz="2000" b="1" spc="-5" dirty="0">
                  <a:solidFill>
                    <a:srgbClr val="13477E"/>
                  </a:solidFill>
                  <a:latin typeface="Arial"/>
                  <a:cs typeface="Arial"/>
                </a:rPr>
                <a:t>1.72 </a:t>
              </a:r>
              <a:r>
                <a:rPr sz="2000" b="1" dirty="0">
                  <a:solidFill>
                    <a:srgbClr val="13477E"/>
                  </a:solidFill>
                  <a:latin typeface="Arial"/>
                  <a:cs typeface="Arial"/>
                </a:rPr>
                <a:t>(95% CI </a:t>
              </a:r>
              <a:r>
                <a:rPr sz="2000" b="1" spc="-5" dirty="0">
                  <a:solidFill>
                    <a:srgbClr val="13477E"/>
                  </a:solidFill>
                  <a:latin typeface="Arial"/>
                  <a:cs typeface="Arial"/>
                </a:rPr>
                <a:t>1.55,</a:t>
              </a:r>
              <a:r>
                <a:rPr sz="2000" b="1" spc="-110" dirty="0">
                  <a:solidFill>
                    <a:srgbClr val="13477E"/>
                  </a:solidFill>
                  <a:latin typeface="Arial"/>
                  <a:cs typeface="Arial"/>
                </a:rPr>
                <a:t> </a:t>
              </a:r>
              <a:r>
                <a:rPr sz="2000" b="1" spc="-5" dirty="0">
                  <a:solidFill>
                    <a:srgbClr val="13477E"/>
                  </a:solidFill>
                  <a:latin typeface="Arial"/>
                  <a:cs typeface="Arial"/>
                </a:rPr>
                <a:t>1.92)</a:t>
              </a:r>
              <a:endParaRPr sz="2000">
                <a:latin typeface="Arial"/>
                <a:cs typeface="Arial"/>
              </a:endParaRPr>
            </a:p>
          </p:txBody>
        </p:sp>
      </p:grpSp>
      <p:sp>
        <p:nvSpPr>
          <p:cNvPr id="363" name="object 363"/>
          <p:cNvSpPr txBox="1"/>
          <p:nvPr/>
        </p:nvSpPr>
        <p:spPr>
          <a:xfrm>
            <a:off x="321704" y="6212098"/>
            <a:ext cx="1717675" cy="208279"/>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Calibri"/>
                <a:cs typeface="Calibri"/>
              </a:rPr>
              <a:t>Schrack </a:t>
            </a:r>
            <a:r>
              <a:rPr sz="1200" i="1" spc="-10" dirty="0">
                <a:latin typeface="Calibri"/>
                <a:cs typeface="Calibri"/>
              </a:rPr>
              <a:t>J, </a:t>
            </a:r>
            <a:r>
              <a:rPr sz="1200" i="1" spc="-5" dirty="0">
                <a:latin typeface="Calibri"/>
                <a:cs typeface="Calibri"/>
              </a:rPr>
              <a:t>et al. JAIDS</a:t>
            </a:r>
            <a:r>
              <a:rPr sz="1200" i="1" spc="-30" dirty="0">
                <a:latin typeface="Calibri"/>
                <a:cs typeface="Calibri"/>
              </a:rPr>
              <a:t> </a:t>
            </a:r>
            <a:r>
              <a:rPr sz="1200" i="1" dirty="0">
                <a:latin typeface="Calibri"/>
                <a:cs typeface="Calibri"/>
              </a:rPr>
              <a:t>2015.</a:t>
            </a:r>
            <a:endParaRPr sz="1200">
              <a:latin typeface="Calibri"/>
              <a:cs typeface="Calibri"/>
            </a:endParaRPr>
          </a:p>
        </p:txBody>
      </p:sp>
      <p:grpSp>
        <p:nvGrpSpPr>
          <p:cNvPr id="368" name="Group 367" descr="Copyright 2019, Johns Hopkins University.  All rights reserved">
            <a:extLst>
              <a:ext uri="{FF2B5EF4-FFF2-40B4-BE49-F238E27FC236}">
                <a16:creationId xmlns:a16="http://schemas.microsoft.com/office/drawing/2014/main" id="{28B3DBA5-13F7-4A5E-8B01-956CB8E66C54}"/>
              </a:ext>
            </a:extLst>
          </p:cNvPr>
          <p:cNvGrpSpPr/>
          <p:nvPr/>
        </p:nvGrpSpPr>
        <p:grpSpPr>
          <a:xfrm>
            <a:off x="0" y="6434328"/>
            <a:ext cx="12191999" cy="423672"/>
            <a:chOff x="0" y="6434328"/>
            <a:chExt cx="12191999" cy="423672"/>
          </a:xfrm>
        </p:grpSpPr>
        <p:sp>
          <p:nvSpPr>
            <p:cNvPr id="2" name="object 2"/>
            <p:cNvSpPr/>
            <p:nvPr/>
          </p:nvSpPr>
          <p:spPr>
            <a:xfrm>
              <a:off x="0" y="6434328"/>
              <a:ext cx="12191999" cy="423672"/>
            </a:xfrm>
            <a:prstGeom prst="rect">
              <a:avLst/>
            </a:prstGeom>
            <a:blipFill>
              <a:blip r:embed="rId49" cstate="print"/>
              <a:stretch>
                <a:fillRect/>
              </a:stretch>
            </a:blipFill>
          </p:spPr>
          <p:txBody>
            <a:bodyPr wrap="square" lIns="0" tIns="0" rIns="0" bIns="0" rtlCol="0"/>
            <a:lstStyle/>
            <a:p>
              <a:endParaRPr/>
            </a:p>
          </p:txBody>
        </p:sp>
        <p:sp>
          <p:nvSpPr>
            <p:cNvPr id="365" name="object 365"/>
            <p:cNvSpPr txBox="1"/>
            <p:nvPr/>
          </p:nvSpPr>
          <p:spPr>
            <a:xfrm>
              <a:off x="4706519" y="6621818"/>
              <a:ext cx="2809240" cy="133350"/>
            </a:xfrm>
            <a:prstGeom prst="rect">
              <a:avLst/>
            </a:prstGeom>
          </p:spPr>
          <p:txBody>
            <a:bodyPr vert="horz" wrap="square" lIns="0" tIns="0" rIns="0" bIns="0" rtlCol="0">
              <a:spAutoFit/>
            </a:bodyPr>
            <a:lstStyle/>
            <a:p>
              <a:pPr>
                <a:lnSpc>
                  <a:spcPts val="1025"/>
                </a:lnSpc>
              </a:pPr>
              <a:r>
                <a:rPr sz="900" spc="10" dirty="0">
                  <a:solidFill>
                    <a:srgbClr val="FFFFFF"/>
                  </a:solidFill>
                  <a:latin typeface="Arial"/>
                  <a:cs typeface="Arial"/>
                </a:rPr>
                <a:t>©2018, </a:t>
              </a:r>
              <a:r>
                <a:rPr sz="900" spc="15" dirty="0">
                  <a:solidFill>
                    <a:srgbClr val="FFFFFF"/>
                  </a:solidFill>
                  <a:latin typeface="Arial"/>
                  <a:cs typeface="Arial"/>
                </a:rPr>
                <a:t>Johns Hopkins </a:t>
              </a:r>
              <a:r>
                <a:rPr sz="900" spc="10" dirty="0">
                  <a:solidFill>
                    <a:srgbClr val="FFFFFF"/>
                  </a:solidFill>
                  <a:latin typeface="Arial"/>
                  <a:cs typeface="Arial"/>
                </a:rPr>
                <a:t>University. All rights</a:t>
              </a:r>
              <a:r>
                <a:rPr sz="900" spc="155" dirty="0">
                  <a:solidFill>
                    <a:srgbClr val="FFFFFF"/>
                  </a:solidFill>
                  <a:latin typeface="Arial"/>
                  <a:cs typeface="Arial"/>
                </a:rPr>
                <a:t> </a:t>
              </a:r>
              <a:r>
                <a:rPr sz="900" spc="10" dirty="0">
                  <a:solidFill>
                    <a:srgbClr val="FFFFFF"/>
                  </a:solidFill>
                  <a:latin typeface="Arial"/>
                  <a:cs typeface="Arial"/>
                </a:rPr>
                <a:t>reserved.</a:t>
              </a:r>
              <a:endParaRPr sz="900">
                <a:latin typeface="Arial"/>
                <a:cs typeface="Arial"/>
              </a:endParaRPr>
            </a:p>
          </p:txBody>
        </p:sp>
        <p:sp>
          <p:nvSpPr>
            <p:cNvPr id="364" name="object 364"/>
            <p:cNvSpPr/>
            <p:nvPr/>
          </p:nvSpPr>
          <p:spPr>
            <a:xfrm>
              <a:off x="3083051" y="6548628"/>
              <a:ext cx="5374005" cy="254635"/>
            </a:xfrm>
            <a:custGeom>
              <a:avLst/>
              <a:gdLst/>
              <a:ahLst/>
              <a:cxnLst/>
              <a:rect l="l" t="t" r="r" b="b"/>
              <a:pathLst>
                <a:path w="5374005" h="254634">
                  <a:moveTo>
                    <a:pt x="0" y="0"/>
                  </a:moveTo>
                  <a:lnTo>
                    <a:pt x="5373624" y="0"/>
                  </a:lnTo>
                  <a:lnTo>
                    <a:pt x="5373624" y="254508"/>
                  </a:lnTo>
                  <a:lnTo>
                    <a:pt x="0" y="254508"/>
                  </a:lnTo>
                  <a:lnTo>
                    <a:pt x="0" y="0"/>
                  </a:lnTo>
                  <a:close/>
                </a:path>
              </a:pathLst>
            </a:custGeom>
            <a:solidFill>
              <a:srgbClr val="13477E"/>
            </a:solidFill>
          </p:spPr>
          <p:txBody>
            <a:bodyPr wrap="square" lIns="0" tIns="0" rIns="0" bIns="0" rtlCol="0"/>
            <a:lstStyle/>
            <a:p>
              <a:endParaRPr/>
            </a:p>
          </p:txBody>
        </p:sp>
        <p:sp>
          <p:nvSpPr>
            <p:cNvPr id="366" name="object 366"/>
            <p:cNvSpPr txBox="1"/>
            <p:nvPr/>
          </p:nvSpPr>
          <p:spPr>
            <a:xfrm>
              <a:off x="4315946" y="6606719"/>
              <a:ext cx="2908300" cy="160020"/>
            </a:xfrm>
            <a:prstGeom prst="rect">
              <a:avLst/>
            </a:prstGeom>
          </p:spPr>
          <p:txBody>
            <a:bodyPr vert="horz" wrap="square" lIns="0" tIns="0" rIns="0" bIns="0" rtlCol="0">
              <a:spAutoFit/>
            </a:bodyPr>
            <a:lstStyle/>
            <a:p>
              <a:pPr marL="12700">
                <a:lnSpc>
                  <a:spcPts val="1100"/>
                </a:lnSpc>
              </a:pPr>
              <a:r>
                <a:rPr sz="1050" dirty="0">
                  <a:solidFill>
                    <a:srgbClr val="FFFFFF"/>
                  </a:solidFill>
                  <a:latin typeface="Calibri"/>
                  <a:cs typeface="Calibri"/>
                </a:rPr>
                <a:t>@2019, </a:t>
              </a:r>
              <a:r>
                <a:rPr sz="1050" spc="-5" dirty="0">
                  <a:solidFill>
                    <a:srgbClr val="FFFFFF"/>
                  </a:solidFill>
                  <a:latin typeface="Calibri"/>
                  <a:cs typeface="Calibri"/>
                </a:rPr>
                <a:t>Johns Hopkins University. </a:t>
              </a:r>
              <a:r>
                <a:rPr sz="1050" dirty="0">
                  <a:solidFill>
                    <a:srgbClr val="FFFFFF"/>
                  </a:solidFill>
                  <a:latin typeface="Calibri"/>
                  <a:cs typeface="Calibri"/>
                </a:rPr>
                <a:t>All </a:t>
              </a:r>
              <a:r>
                <a:rPr sz="1050" spc="-5" dirty="0">
                  <a:solidFill>
                    <a:srgbClr val="FFFFFF"/>
                  </a:solidFill>
                  <a:latin typeface="Calibri"/>
                  <a:cs typeface="Calibri"/>
                </a:rPr>
                <a:t>rights</a:t>
              </a:r>
              <a:r>
                <a:rPr sz="1050" spc="-65" dirty="0">
                  <a:solidFill>
                    <a:srgbClr val="FFFFFF"/>
                  </a:solidFill>
                  <a:latin typeface="Calibri"/>
                  <a:cs typeface="Calibri"/>
                </a:rPr>
                <a:t> </a:t>
              </a:r>
              <a:r>
                <a:rPr sz="1050" dirty="0">
                  <a:solidFill>
                    <a:srgbClr val="FFFFFF"/>
                  </a:solidFill>
                  <a:latin typeface="Calibri"/>
                  <a:cs typeface="Calibri"/>
                </a:rPr>
                <a:t>reserved.</a:t>
              </a:r>
              <a:endParaRPr sz="1050">
                <a:latin typeface="Calibri"/>
                <a:cs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08259" y="319426"/>
            <a:ext cx="1176020" cy="696595"/>
          </a:xfrm>
          <a:prstGeom prst="rect">
            <a:avLst/>
          </a:prstGeom>
        </p:spPr>
        <p:txBody>
          <a:bodyPr vert="horz" wrap="square" lIns="0" tIns="12700" rIns="0" bIns="0" rtlCol="0">
            <a:spAutoFit/>
          </a:bodyPr>
          <a:lstStyle/>
          <a:p>
            <a:pPr marL="12700">
              <a:lnSpc>
                <a:spcPct val="100000"/>
              </a:lnSpc>
              <a:spcBef>
                <a:spcPts val="100"/>
              </a:spcBef>
            </a:pPr>
            <a:r>
              <a:rPr spc="-5" dirty="0"/>
              <a:t>F</a:t>
            </a:r>
            <a:r>
              <a:rPr spc="5" dirty="0"/>
              <a:t>a</a:t>
            </a:r>
            <a:r>
              <a:rPr dirty="0"/>
              <a:t>lls</a:t>
            </a:r>
          </a:p>
        </p:txBody>
      </p:sp>
      <p:sp>
        <p:nvSpPr>
          <p:cNvPr id="5" name="object 5" descr="Veterans Aging Logo"/>
          <p:cNvSpPr/>
          <p:nvPr/>
        </p:nvSpPr>
        <p:spPr>
          <a:xfrm>
            <a:off x="11085576" y="309372"/>
            <a:ext cx="746759" cy="635507"/>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extLst>
              <p:ext uri="{D42A27DB-BD31-4B8C-83A1-F6EECF244321}">
                <p14:modId xmlns:p14="http://schemas.microsoft.com/office/powerpoint/2010/main" val="4092285217"/>
              </p:ext>
            </p:extLst>
          </p:nvPr>
        </p:nvGraphicFramePr>
        <p:xfrm>
          <a:off x="1020338" y="1155753"/>
          <a:ext cx="10389870" cy="4297785"/>
        </p:xfrm>
        <a:graphic>
          <a:graphicData uri="http://schemas.openxmlformats.org/drawingml/2006/table">
            <a:tbl>
              <a:tblPr firstRow="1" bandRow="1">
                <a:tableStyleId>{2D5ABB26-0587-4C30-8999-92F81FD0307C}</a:tableStyleId>
              </a:tblPr>
              <a:tblGrid>
                <a:gridCol w="5194935">
                  <a:extLst>
                    <a:ext uri="{9D8B030D-6E8A-4147-A177-3AD203B41FA5}">
                      <a16:colId xmlns:a16="http://schemas.microsoft.com/office/drawing/2014/main" val="20000"/>
                    </a:ext>
                  </a:extLst>
                </a:gridCol>
                <a:gridCol w="5194935">
                  <a:extLst>
                    <a:ext uri="{9D8B030D-6E8A-4147-A177-3AD203B41FA5}">
                      <a16:colId xmlns:a16="http://schemas.microsoft.com/office/drawing/2014/main" val="20001"/>
                    </a:ext>
                  </a:extLst>
                </a:gridCol>
              </a:tblGrid>
              <a:tr h="1102895">
                <a:tc>
                  <a:txBody>
                    <a:bodyPr/>
                    <a:lstStyle/>
                    <a:p>
                      <a:pPr>
                        <a:lnSpc>
                          <a:spcPct val="100000"/>
                        </a:lnSpc>
                      </a:pPr>
                      <a:endParaRPr sz="2400">
                        <a:latin typeface="Times New Roman"/>
                        <a:cs typeface="Times New Roman"/>
                      </a:endParaRPr>
                    </a:p>
                    <a:p>
                      <a:pPr>
                        <a:lnSpc>
                          <a:spcPct val="100000"/>
                        </a:lnSpc>
                        <a:spcBef>
                          <a:spcPts val="55"/>
                        </a:spcBef>
                      </a:pPr>
                      <a:endParaRPr sz="2150">
                        <a:latin typeface="Times New Roman"/>
                        <a:cs typeface="Times New Roman"/>
                      </a:endParaRPr>
                    </a:p>
                    <a:p>
                      <a:pPr marL="91440">
                        <a:lnSpc>
                          <a:spcPct val="100000"/>
                        </a:lnSpc>
                      </a:pPr>
                      <a:r>
                        <a:rPr sz="2400" b="1" spc="-5" dirty="0">
                          <a:solidFill>
                            <a:srgbClr val="FFFFFF"/>
                          </a:solidFill>
                          <a:latin typeface="Calibri"/>
                          <a:cs typeface="Calibri"/>
                        </a:rPr>
                        <a:t>Prescribed </a:t>
                      </a:r>
                      <a:r>
                        <a:rPr sz="2400" b="1" dirty="0">
                          <a:solidFill>
                            <a:srgbClr val="FFFFFF"/>
                          </a:solidFill>
                          <a:latin typeface="Calibri"/>
                          <a:cs typeface="Calibri"/>
                        </a:rPr>
                        <a:t>or </a:t>
                      </a:r>
                      <a:r>
                        <a:rPr sz="2400" b="1" spc="-5" dirty="0">
                          <a:solidFill>
                            <a:srgbClr val="FFFFFF"/>
                          </a:solidFill>
                          <a:latin typeface="Calibri"/>
                          <a:cs typeface="Calibri"/>
                        </a:rPr>
                        <a:t>illicit</a:t>
                      </a:r>
                      <a:r>
                        <a:rPr sz="2400" b="1" spc="-55" dirty="0">
                          <a:solidFill>
                            <a:srgbClr val="FFFFFF"/>
                          </a:solidFill>
                          <a:latin typeface="Calibri"/>
                          <a:cs typeface="Calibri"/>
                        </a:rPr>
                        <a:t> </a:t>
                      </a:r>
                      <a:r>
                        <a:rPr sz="2400" b="1" spc="-10" dirty="0">
                          <a:solidFill>
                            <a:srgbClr val="FFFFFF"/>
                          </a:solidFill>
                          <a:latin typeface="Calibri"/>
                          <a:cs typeface="Calibri"/>
                        </a:rPr>
                        <a:t>substance</a:t>
                      </a:r>
                      <a:endParaRPr sz="2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nSpc>
                          <a:spcPct val="100000"/>
                        </a:lnSpc>
                        <a:spcBef>
                          <a:spcPts val="50"/>
                        </a:spcBef>
                      </a:pPr>
                      <a:endParaRPr sz="2050">
                        <a:latin typeface="Times New Roman"/>
                        <a:cs typeface="Times New Roman"/>
                      </a:endParaRPr>
                    </a:p>
                    <a:p>
                      <a:pPr marL="1783080" marR="1776095" indent="635" algn="ctr">
                        <a:lnSpc>
                          <a:spcPct val="100000"/>
                        </a:lnSpc>
                      </a:pPr>
                      <a:r>
                        <a:rPr sz="2400" b="1" spc="-5" dirty="0">
                          <a:solidFill>
                            <a:srgbClr val="FFFFFF"/>
                          </a:solidFill>
                          <a:latin typeface="Calibri"/>
                          <a:cs typeface="Calibri"/>
                        </a:rPr>
                        <a:t>Serious </a:t>
                      </a:r>
                      <a:r>
                        <a:rPr sz="2400" b="1" spc="-15" dirty="0">
                          <a:solidFill>
                            <a:srgbClr val="FFFFFF"/>
                          </a:solidFill>
                          <a:latin typeface="Calibri"/>
                          <a:cs typeface="Calibri"/>
                        </a:rPr>
                        <a:t>Falls  </a:t>
                      </a:r>
                      <a:r>
                        <a:rPr sz="2400" b="1" spc="-5" dirty="0">
                          <a:solidFill>
                            <a:srgbClr val="FFFFFF"/>
                          </a:solidFill>
                          <a:latin typeface="Calibri"/>
                          <a:cs typeface="Calibri"/>
                        </a:rPr>
                        <a:t>aOR (95%</a:t>
                      </a:r>
                      <a:r>
                        <a:rPr sz="2400" b="1" spc="-75" dirty="0">
                          <a:solidFill>
                            <a:srgbClr val="FFFFFF"/>
                          </a:solidFill>
                          <a:latin typeface="Calibri"/>
                          <a:cs typeface="Calibri"/>
                        </a:rPr>
                        <a:t> </a:t>
                      </a:r>
                      <a:r>
                        <a:rPr sz="2400" b="1" spc="-5" dirty="0">
                          <a:solidFill>
                            <a:srgbClr val="FFFFFF"/>
                          </a:solidFill>
                          <a:latin typeface="Calibri"/>
                          <a:cs typeface="Calibri"/>
                        </a:rPr>
                        <a:t>CI)</a:t>
                      </a:r>
                      <a:endParaRPr sz="24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638978">
                <a:tc>
                  <a:txBody>
                    <a:bodyPr/>
                    <a:lstStyle/>
                    <a:p>
                      <a:pPr marL="91440">
                        <a:lnSpc>
                          <a:spcPct val="100000"/>
                        </a:lnSpc>
                        <a:spcBef>
                          <a:spcPts val="204"/>
                        </a:spcBef>
                      </a:pPr>
                      <a:r>
                        <a:rPr sz="2400" spc="-10" dirty="0">
                          <a:latin typeface="Calibri"/>
                          <a:cs typeface="Calibri"/>
                        </a:rPr>
                        <a:t>Benzodiazepines</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04"/>
                        </a:spcBef>
                      </a:pPr>
                      <a:r>
                        <a:rPr sz="2400" spc="-5" dirty="0">
                          <a:latin typeface="Calibri"/>
                          <a:cs typeface="Calibri"/>
                        </a:rPr>
                        <a:t>1.25 (1.12,</a:t>
                      </a:r>
                      <a:r>
                        <a:rPr sz="2400" spc="-30" dirty="0">
                          <a:latin typeface="Calibri"/>
                          <a:cs typeface="Calibri"/>
                        </a:rPr>
                        <a:t> </a:t>
                      </a:r>
                      <a:r>
                        <a:rPr sz="2400" spc="-5" dirty="0">
                          <a:latin typeface="Calibri"/>
                          <a:cs typeface="Calibri"/>
                        </a:rPr>
                        <a:t>1.39)</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638978">
                <a:tc>
                  <a:txBody>
                    <a:bodyPr/>
                    <a:lstStyle/>
                    <a:p>
                      <a:pPr marL="91440">
                        <a:lnSpc>
                          <a:spcPct val="100000"/>
                        </a:lnSpc>
                        <a:spcBef>
                          <a:spcPts val="200"/>
                        </a:spcBef>
                      </a:pPr>
                      <a:r>
                        <a:rPr sz="2400" dirty="0">
                          <a:latin typeface="Calibri"/>
                          <a:cs typeface="Calibri"/>
                        </a:rPr>
                        <a:t>Muscle</a:t>
                      </a:r>
                      <a:r>
                        <a:rPr sz="2400" spc="-15" dirty="0">
                          <a:latin typeface="Calibri"/>
                          <a:cs typeface="Calibri"/>
                        </a:rPr>
                        <a:t> relaxants</a:t>
                      </a:r>
                      <a:endParaRPr sz="24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00"/>
                        </a:spcBef>
                      </a:pPr>
                      <a:r>
                        <a:rPr sz="2400" spc="-5" dirty="0">
                          <a:latin typeface="Calibri"/>
                          <a:cs typeface="Calibri"/>
                        </a:rPr>
                        <a:t>1.32 (1.14,</a:t>
                      </a:r>
                      <a:r>
                        <a:rPr sz="2400" spc="-30" dirty="0">
                          <a:latin typeface="Calibri"/>
                          <a:cs typeface="Calibri"/>
                        </a:rPr>
                        <a:t> </a:t>
                      </a:r>
                      <a:r>
                        <a:rPr sz="2400" spc="-5" dirty="0">
                          <a:latin typeface="Calibri"/>
                          <a:cs typeface="Calibri"/>
                        </a:rPr>
                        <a:t>1.41)</a:t>
                      </a:r>
                      <a:endParaRPr sz="24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638978">
                <a:tc>
                  <a:txBody>
                    <a:bodyPr/>
                    <a:lstStyle/>
                    <a:p>
                      <a:pPr marL="91440">
                        <a:lnSpc>
                          <a:spcPct val="100000"/>
                        </a:lnSpc>
                        <a:spcBef>
                          <a:spcPts val="200"/>
                        </a:spcBef>
                      </a:pPr>
                      <a:r>
                        <a:rPr sz="2400" spc="-5" dirty="0">
                          <a:latin typeface="Calibri"/>
                          <a:cs typeface="Calibri"/>
                        </a:rPr>
                        <a:t>Opioid</a:t>
                      </a:r>
                      <a:r>
                        <a:rPr sz="2400" spc="-10" dirty="0">
                          <a:latin typeface="Calibri"/>
                          <a:cs typeface="Calibri"/>
                        </a:rPr>
                        <a:t> </a:t>
                      </a:r>
                      <a:r>
                        <a:rPr sz="2400" spc="-5" dirty="0">
                          <a:latin typeface="Calibri"/>
                          <a:cs typeface="Calibri"/>
                        </a:rPr>
                        <a:t>prescription</a:t>
                      </a:r>
                      <a:endParaRPr sz="24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00"/>
                        </a:spcBef>
                      </a:pPr>
                      <a:r>
                        <a:rPr sz="2400" spc="-5" dirty="0">
                          <a:latin typeface="Calibri"/>
                          <a:cs typeface="Calibri"/>
                        </a:rPr>
                        <a:t>1.33 (1.27,</a:t>
                      </a:r>
                      <a:r>
                        <a:rPr sz="2400" spc="-30" dirty="0">
                          <a:latin typeface="Calibri"/>
                          <a:cs typeface="Calibri"/>
                        </a:rPr>
                        <a:t> </a:t>
                      </a:r>
                      <a:r>
                        <a:rPr sz="2400" spc="-5" dirty="0">
                          <a:latin typeface="Calibri"/>
                          <a:cs typeface="Calibri"/>
                        </a:rPr>
                        <a:t>1.39)</a:t>
                      </a:r>
                      <a:endParaRPr sz="24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638978">
                <a:tc>
                  <a:txBody>
                    <a:bodyPr/>
                    <a:lstStyle/>
                    <a:p>
                      <a:pPr marL="91440">
                        <a:lnSpc>
                          <a:spcPct val="100000"/>
                        </a:lnSpc>
                        <a:spcBef>
                          <a:spcPts val="200"/>
                        </a:spcBef>
                      </a:pPr>
                      <a:r>
                        <a:rPr sz="2400" spc="-15" dirty="0">
                          <a:latin typeface="Calibri"/>
                          <a:cs typeface="Calibri"/>
                        </a:rPr>
                        <a:t>Hazardous </a:t>
                      </a:r>
                      <a:r>
                        <a:rPr sz="2400" spc="-10" dirty="0">
                          <a:latin typeface="Calibri"/>
                          <a:cs typeface="Calibri"/>
                        </a:rPr>
                        <a:t>alcohol</a:t>
                      </a:r>
                      <a:endParaRPr sz="24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00"/>
                        </a:spcBef>
                      </a:pPr>
                      <a:r>
                        <a:rPr sz="2400" spc="-5" dirty="0">
                          <a:latin typeface="Calibri"/>
                          <a:cs typeface="Calibri"/>
                        </a:rPr>
                        <a:t>1.32 (1.24,</a:t>
                      </a:r>
                      <a:r>
                        <a:rPr sz="2400" spc="-30" dirty="0">
                          <a:latin typeface="Calibri"/>
                          <a:cs typeface="Calibri"/>
                        </a:rPr>
                        <a:t> </a:t>
                      </a:r>
                      <a:r>
                        <a:rPr sz="2400" spc="-5" dirty="0">
                          <a:latin typeface="Calibri"/>
                          <a:cs typeface="Calibri"/>
                        </a:rPr>
                        <a:t>1.39)</a:t>
                      </a:r>
                      <a:endParaRPr sz="24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638978">
                <a:tc>
                  <a:txBody>
                    <a:bodyPr/>
                    <a:lstStyle/>
                    <a:p>
                      <a:pPr marL="91440">
                        <a:lnSpc>
                          <a:spcPct val="100000"/>
                        </a:lnSpc>
                        <a:spcBef>
                          <a:spcPts val="200"/>
                        </a:spcBef>
                      </a:pPr>
                      <a:r>
                        <a:rPr sz="2400" spc="-5" dirty="0">
                          <a:latin typeface="Calibri"/>
                          <a:cs typeface="Calibri"/>
                        </a:rPr>
                        <a:t>Illicit </a:t>
                      </a:r>
                      <a:r>
                        <a:rPr sz="2400" spc="-10" dirty="0">
                          <a:latin typeface="Calibri"/>
                          <a:cs typeface="Calibri"/>
                        </a:rPr>
                        <a:t>Substance</a:t>
                      </a:r>
                      <a:r>
                        <a:rPr sz="2400" spc="-40" dirty="0">
                          <a:latin typeface="Calibri"/>
                          <a:cs typeface="Calibri"/>
                        </a:rPr>
                        <a:t> </a:t>
                      </a:r>
                      <a:r>
                        <a:rPr sz="2400" spc="-5" dirty="0">
                          <a:latin typeface="Calibri"/>
                          <a:cs typeface="Calibri"/>
                        </a:rPr>
                        <a:t>Use</a:t>
                      </a:r>
                      <a:endParaRPr sz="24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00"/>
                        </a:spcBef>
                      </a:pPr>
                      <a:r>
                        <a:rPr sz="2400" spc="-5" dirty="0">
                          <a:latin typeface="Calibri"/>
                          <a:cs typeface="Calibri"/>
                        </a:rPr>
                        <a:t>1.36 (1.30,</a:t>
                      </a:r>
                      <a:r>
                        <a:rPr sz="2400" spc="-30" dirty="0">
                          <a:latin typeface="Calibri"/>
                          <a:cs typeface="Calibri"/>
                        </a:rPr>
                        <a:t> </a:t>
                      </a:r>
                      <a:r>
                        <a:rPr sz="2400" spc="-5" dirty="0">
                          <a:latin typeface="Calibri"/>
                          <a:cs typeface="Calibri"/>
                        </a:rPr>
                        <a:t>1.42)</a:t>
                      </a:r>
                      <a:endParaRPr sz="2400" dirty="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5"/>
                  </a:ext>
                </a:extLst>
              </a:tr>
            </a:tbl>
          </a:graphicData>
        </a:graphic>
      </p:graphicFrame>
      <p:sp>
        <p:nvSpPr>
          <p:cNvPr id="7" name="object 7"/>
          <p:cNvSpPr txBox="1"/>
          <p:nvPr/>
        </p:nvSpPr>
        <p:spPr>
          <a:xfrm>
            <a:off x="1046148" y="5439699"/>
            <a:ext cx="9262110" cy="972185"/>
          </a:xfrm>
          <a:prstGeom prst="rect">
            <a:avLst/>
          </a:prstGeom>
        </p:spPr>
        <p:txBody>
          <a:bodyPr vert="horz" wrap="square" lIns="0" tIns="37465" rIns="0" bIns="0" rtlCol="0">
            <a:spAutoFit/>
          </a:bodyPr>
          <a:lstStyle/>
          <a:p>
            <a:pPr marL="71755" marR="5080">
              <a:lnSpc>
                <a:spcPts val="1510"/>
              </a:lnSpc>
              <a:spcBef>
                <a:spcPts val="295"/>
              </a:spcBef>
            </a:pPr>
            <a:r>
              <a:rPr sz="1400" i="1" dirty="0">
                <a:latin typeface="Calibri"/>
                <a:cs typeface="Calibri"/>
              </a:rPr>
              <a:t>Case </a:t>
            </a:r>
            <a:r>
              <a:rPr sz="1400" i="1" spc="-5" dirty="0">
                <a:latin typeface="Calibri"/>
                <a:cs typeface="Calibri"/>
              </a:rPr>
              <a:t>control study matched on age, </a:t>
            </a:r>
            <a:r>
              <a:rPr sz="1400" i="1" dirty="0">
                <a:latin typeface="Calibri"/>
                <a:cs typeface="Calibri"/>
              </a:rPr>
              <a:t>with </a:t>
            </a:r>
            <a:r>
              <a:rPr sz="1400" i="1" spc="-5" dirty="0">
                <a:latin typeface="Calibri"/>
                <a:cs typeface="Calibri"/>
              </a:rPr>
              <a:t>the </a:t>
            </a:r>
            <a:r>
              <a:rPr sz="1400" i="1" dirty="0">
                <a:latin typeface="Calibri"/>
                <a:cs typeface="Calibri"/>
              </a:rPr>
              <a:t>model also </a:t>
            </a:r>
            <a:r>
              <a:rPr sz="1400" i="1" spc="-5" dirty="0">
                <a:latin typeface="Calibri"/>
                <a:cs typeface="Calibri"/>
              </a:rPr>
              <a:t>adjusted for other CNS, </a:t>
            </a:r>
            <a:r>
              <a:rPr sz="1400" i="1" spc="-10" dirty="0">
                <a:latin typeface="Calibri"/>
                <a:cs typeface="Calibri"/>
              </a:rPr>
              <a:t>cardiovascular, </a:t>
            </a:r>
            <a:r>
              <a:rPr sz="1400" i="1" spc="-5" dirty="0">
                <a:latin typeface="Calibri"/>
                <a:cs typeface="Calibri"/>
              </a:rPr>
              <a:t>and </a:t>
            </a:r>
            <a:r>
              <a:rPr sz="1400" i="1" spc="-10" dirty="0">
                <a:latin typeface="Calibri"/>
                <a:cs typeface="Calibri"/>
              </a:rPr>
              <a:t>mental </a:t>
            </a:r>
            <a:r>
              <a:rPr sz="1400" i="1" spc="-5" dirty="0">
                <a:latin typeface="Calibri"/>
                <a:cs typeface="Calibri"/>
              </a:rPr>
              <a:t>health medications,  hypoglycemics, proton </a:t>
            </a:r>
            <a:r>
              <a:rPr sz="1400" i="1" dirty="0">
                <a:latin typeface="Calibri"/>
                <a:cs typeface="Calibri"/>
              </a:rPr>
              <a:t>pump </a:t>
            </a:r>
            <a:r>
              <a:rPr sz="1400" i="1" spc="-5" dirty="0">
                <a:latin typeface="Calibri"/>
                <a:cs typeface="Calibri"/>
              </a:rPr>
              <a:t>inhibitors, </a:t>
            </a:r>
            <a:r>
              <a:rPr sz="1400" i="1" spc="-25" dirty="0">
                <a:latin typeface="Calibri"/>
                <a:cs typeface="Calibri"/>
              </a:rPr>
              <a:t>VACS </a:t>
            </a:r>
            <a:r>
              <a:rPr sz="1400" i="1" spc="-10" dirty="0">
                <a:latin typeface="Calibri"/>
                <a:cs typeface="Calibri"/>
              </a:rPr>
              <a:t>Index </a:t>
            </a:r>
            <a:r>
              <a:rPr sz="1400" i="1" dirty="0">
                <a:latin typeface="Calibri"/>
                <a:cs typeface="Calibri"/>
              </a:rPr>
              <a:t>2.0, </a:t>
            </a:r>
            <a:r>
              <a:rPr sz="1400" i="1" spc="-5" dirty="0">
                <a:latin typeface="Calibri"/>
                <a:cs typeface="Calibri"/>
              </a:rPr>
              <a:t>and</a:t>
            </a:r>
            <a:r>
              <a:rPr sz="1400" i="1" spc="35" dirty="0">
                <a:latin typeface="Calibri"/>
                <a:cs typeface="Calibri"/>
              </a:rPr>
              <a:t> </a:t>
            </a:r>
            <a:r>
              <a:rPr sz="1400" i="1" spc="-5" dirty="0">
                <a:latin typeface="Calibri"/>
                <a:cs typeface="Calibri"/>
              </a:rPr>
              <a:t>BMI.</a:t>
            </a:r>
            <a:endParaRPr sz="1400">
              <a:latin typeface="Calibri"/>
              <a:cs typeface="Calibri"/>
            </a:endParaRPr>
          </a:p>
          <a:p>
            <a:pPr>
              <a:lnSpc>
                <a:spcPct val="100000"/>
              </a:lnSpc>
            </a:pPr>
            <a:endParaRPr sz="1400">
              <a:latin typeface="Times New Roman"/>
              <a:cs typeface="Times New Roman"/>
            </a:endParaRPr>
          </a:p>
          <a:p>
            <a:pPr marL="12700">
              <a:lnSpc>
                <a:spcPct val="100000"/>
              </a:lnSpc>
              <a:spcBef>
                <a:spcPts val="1185"/>
              </a:spcBef>
            </a:pPr>
            <a:r>
              <a:rPr sz="1200" i="1" spc="-15" dirty="0">
                <a:latin typeface="Calibri"/>
                <a:cs typeface="Calibri"/>
              </a:rPr>
              <a:t>Womack </a:t>
            </a:r>
            <a:r>
              <a:rPr sz="1200" i="1" spc="-10" dirty="0">
                <a:latin typeface="Calibri"/>
                <a:cs typeface="Calibri"/>
              </a:rPr>
              <a:t>J, </a:t>
            </a:r>
            <a:r>
              <a:rPr sz="1200" i="1" spc="-5" dirty="0">
                <a:latin typeface="Calibri"/>
                <a:cs typeface="Calibri"/>
              </a:rPr>
              <a:t>et al. JAIDS</a:t>
            </a:r>
            <a:r>
              <a:rPr sz="1200" i="1" spc="25" dirty="0">
                <a:latin typeface="Calibri"/>
                <a:cs typeface="Calibri"/>
              </a:rPr>
              <a:t> </a:t>
            </a:r>
            <a:r>
              <a:rPr sz="1200" i="1" dirty="0">
                <a:latin typeface="Calibri"/>
                <a:cs typeface="Calibri"/>
              </a:rPr>
              <a:t>2019.</a:t>
            </a:r>
            <a:endParaRPr sz="1200">
              <a:latin typeface="Calibri"/>
              <a:cs typeface="Calibri"/>
            </a:endParaRPr>
          </a:p>
        </p:txBody>
      </p:sp>
      <p:grpSp>
        <p:nvGrpSpPr>
          <p:cNvPr id="10" name="Group 9" descr="Copyright 2019, Johns Hopkins University.  All rights reserved">
            <a:extLst>
              <a:ext uri="{FF2B5EF4-FFF2-40B4-BE49-F238E27FC236}">
                <a16:creationId xmlns:a16="http://schemas.microsoft.com/office/drawing/2014/main" id="{ECE0BB6C-D361-4988-9F1D-370E83116AF9}"/>
              </a:ext>
            </a:extLst>
          </p:cNvPr>
          <p:cNvGrpSpPr/>
          <p:nvPr/>
        </p:nvGrpSpPr>
        <p:grpSpPr>
          <a:xfrm>
            <a:off x="0" y="6434328"/>
            <a:ext cx="12191999" cy="423672"/>
            <a:chOff x="0" y="6434328"/>
            <a:chExt cx="12191999" cy="423672"/>
          </a:xfrm>
        </p:grpSpPr>
        <p:sp>
          <p:nvSpPr>
            <p:cNvPr id="2" name="object 2"/>
            <p:cNvSpPr/>
            <p:nvPr/>
          </p:nvSpPr>
          <p:spPr>
            <a:xfrm>
              <a:off x="0" y="6434328"/>
              <a:ext cx="12191999" cy="423672"/>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4706519" y="6621818"/>
              <a:ext cx="2809240" cy="133350"/>
            </a:xfrm>
            <a:prstGeom prst="rect">
              <a:avLst/>
            </a:prstGeom>
          </p:spPr>
          <p:txBody>
            <a:bodyPr vert="horz" wrap="square" lIns="0" tIns="0" rIns="0" bIns="0" rtlCol="0">
              <a:spAutoFit/>
            </a:bodyPr>
            <a:lstStyle/>
            <a:p>
              <a:pPr>
                <a:lnSpc>
                  <a:spcPts val="1025"/>
                </a:lnSpc>
              </a:pPr>
              <a:r>
                <a:rPr sz="900" spc="10" dirty="0">
                  <a:solidFill>
                    <a:srgbClr val="FFFFFF"/>
                  </a:solidFill>
                  <a:latin typeface="Arial"/>
                  <a:cs typeface="Arial"/>
                </a:rPr>
                <a:t>©2018, </a:t>
              </a:r>
              <a:r>
                <a:rPr sz="900" spc="15" dirty="0">
                  <a:solidFill>
                    <a:srgbClr val="FFFFFF"/>
                  </a:solidFill>
                  <a:latin typeface="Arial"/>
                  <a:cs typeface="Arial"/>
                </a:rPr>
                <a:t>Johns Hopkins </a:t>
              </a:r>
              <a:r>
                <a:rPr sz="900" spc="10" dirty="0">
                  <a:solidFill>
                    <a:srgbClr val="FFFFFF"/>
                  </a:solidFill>
                  <a:latin typeface="Arial"/>
                  <a:cs typeface="Arial"/>
                </a:rPr>
                <a:t>University. All rights</a:t>
              </a:r>
              <a:r>
                <a:rPr sz="900" spc="155" dirty="0">
                  <a:solidFill>
                    <a:srgbClr val="FFFFFF"/>
                  </a:solidFill>
                  <a:latin typeface="Arial"/>
                  <a:cs typeface="Arial"/>
                </a:rPr>
                <a:t> </a:t>
              </a:r>
              <a:r>
                <a:rPr sz="900" spc="10" dirty="0">
                  <a:solidFill>
                    <a:srgbClr val="FFFFFF"/>
                  </a:solidFill>
                  <a:latin typeface="Arial"/>
                  <a:cs typeface="Arial"/>
                </a:rPr>
                <a:t>reserved.</a:t>
              </a:r>
              <a:endParaRPr sz="900">
                <a:latin typeface="Arial"/>
                <a:cs typeface="Arial"/>
              </a:endParaRPr>
            </a:p>
          </p:txBody>
        </p:sp>
        <p:sp>
          <p:nvSpPr>
            <p:cNvPr id="6" name="object 6"/>
            <p:cNvSpPr/>
            <p:nvPr/>
          </p:nvSpPr>
          <p:spPr>
            <a:xfrm>
              <a:off x="3083051" y="6548628"/>
              <a:ext cx="5374005" cy="254635"/>
            </a:xfrm>
            <a:custGeom>
              <a:avLst/>
              <a:gdLst/>
              <a:ahLst/>
              <a:cxnLst/>
              <a:rect l="l" t="t" r="r" b="b"/>
              <a:pathLst>
                <a:path w="5374005" h="254634">
                  <a:moveTo>
                    <a:pt x="0" y="0"/>
                  </a:moveTo>
                  <a:lnTo>
                    <a:pt x="5373624" y="0"/>
                  </a:lnTo>
                  <a:lnTo>
                    <a:pt x="5373624" y="254508"/>
                  </a:lnTo>
                  <a:lnTo>
                    <a:pt x="0" y="254508"/>
                  </a:lnTo>
                  <a:lnTo>
                    <a:pt x="0" y="0"/>
                  </a:lnTo>
                  <a:close/>
                </a:path>
              </a:pathLst>
            </a:custGeom>
            <a:solidFill>
              <a:srgbClr val="13477E"/>
            </a:solidFill>
          </p:spPr>
          <p:txBody>
            <a:bodyPr wrap="square" lIns="0" tIns="0" rIns="0" bIns="0" rtlCol="0"/>
            <a:lstStyle/>
            <a:p>
              <a:endParaRPr/>
            </a:p>
          </p:txBody>
        </p:sp>
        <p:sp>
          <p:nvSpPr>
            <p:cNvPr id="9" name="object 9"/>
            <p:cNvSpPr txBox="1"/>
            <p:nvPr/>
          </p:nvSpPr>
          <p:spPr>
            <a:xfrm>
              <a:off x="4315946" y="6606719"/>
              <a:ext cx="2908300" cy="160020"/>
            </a:xfrm>
            <a:prstGeom prst="rect">
              <a:avLst/>
            </a:prstGeom>
          </p:spPr>
          <p:txBody>
            <a:bodyPr vert="horz" wrap="square" lIns="0" tIns="0" rIns="0" bIns="0" rtlCol="0">
              <a:spAutoFit/>
            </a:bodyPr>
            <a:lstStyle/>
            <a:p>
              <a:pPr marL="12700">
                <a:lnSpc>
                  <a:spcPts val="1100"/>
                </a:lnSpc>
              </a:pPr>
              <a:r>
                <a:rPr sz="1050" dirty="0">
                  <a:solidFill>
                    <a:srgbClr val="FFFFFF"/>
                  </a:solidFill>
                  <a:latin typeface="Calibri"/>
                  <a:cs typeface="Calibri"/>
                </a:rPr>
                <a:t>@2019, </a:t>
              </a:r>
              <a:r>
                <a:rPr sz="1050" spc="-5" dirty="0">
                  <a:solidFill>
                    <a:srgbClr val="FFFFFF"/>
                  </a:solidFill>
                  <a:latin typeface="Calibri"/>
                  <a:cs typeface="Calibri"/>
                </a:rPr>
                <a:t>Johns Hopkins University. </a:t>
              </a:r>
              <a:r>
                <a:rPr sz="1050" dirty="0">
                  <a:solidFill>
                    <a:srgbClr val="FFFFFF"/>
                  </a:solidFill>
                  <a:latin typeface="Calibri"/>
                  <a:cs typeface="Calibri"/>
                </a:rPr>
                <a:t>All </a:t>
              </a:r>
              <a:r>
                <a:rPr sz="1050" spc="-5" dirty="0">
                  <a:solidFill>
                    <a:srgbClr val="FFFFFF"/>
                  </a:solidFill>
                  <a:latin typeface="Calibri"/>
                  <a:cs typeface="Calibri"/>
                </a:rPr>
                <a:t>rights</a:t>
              </a:r>
              <a:r>
                <a:rPr sz="1050" spc="-65" dirty="0">
                  <a:solidFill>
                    <a:srgbClr val="FFFFFF"/>
                  </a:solidFill>
                  <a:latin typeface="Calibri"/>
                  <a:cs typeface="Calibri"/>
                </a:rPr>
                <a:t> </a:t>
              </a:r>
              <a:r>
                <a:rPr sz="1050" dirty="0">
                  <a:solidFill>
                    <a:srgbClr val="FFFFFF"/>
                  </a:solidFill>
                  <a:latin typeface="Calibri"/>
                  <a:cs typeface="Calibri"/>
                </a:rPr>
                <a:t>reserved.</a:t>
              </a:r>
              <a:endParaRPr sz="1050">
                <a:latin typeface="Calibri"/>
                <a:cs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08259" y="311806"/>
            <a:ext cx="9998710" cy="756920"/>
          </a:xfrm>
          <a:prstGeom prst="rect">
            <a:avLst/>
          </a:prstGeom>
        </p:spPr>
        <p:txBody>
          <a:bodyPr vert="horz" wrap="square" lIns="0" tIns="12700" rIns="0" bIns="0" rtlCol="0">
            <a:spAutoFit/>
          </a:bodyPr>
          <a:lstStyle/>
          <a:p>
            <a:pPr marL="12700">
              <a:lnSpc>
                <a:spcPct val="100000"/>
              </a:lnSpc>
              <a:spcBef>
                <a:spcPts val="100"/>
              </a:spcBef>
              <a:tabLst>
                <a:tab pos="2868295" algn="l"/>
              </a:tabLst>
            </a:pPr>
            <a:r>
              <a:rPr sz="4800" spc="-65" dirty="0"/>
              <a:t>Towards</a:t>
            </a:r>
            <a:r>
              <a:rPr sz="4800" spc="-10" dirty="0"/>
              <a:t> </a:t>
            </a:r>
            <a:r>
              <a:rPr sz="4800" dirty="0"/>
              <a:t>a	</a:t>
            </a:r>
            <a:r>
              <a:rPr sz="4800" spc="-5" dirty="0"/>
              <a:t>systems biology</a:t>
            </a:r>
            <a:r>
              <a:rPr sz="4800" spc="-60" dirty="0"/>
              <a:t> </a:t>
            </a:r>
            <a:r>
              <a:rPr sz="4800" spc="-10" dirty="0"/>
              <a:t>approach...</a:t>
            </a:r>
            <a:endParaRPr sz="4800" dirty="0"/>
          </a:p>
        </p:txBody>
      </p:sp>
      <p:sp>
        <p:nvSpPr>
          <p:cNvPr id="5" name="object 5" descr="Source: DeFrancesco D, et al. Open Forum Infect Dis 2018"/>
          <p:cNvSpPr/>
          <p:nvPr/>
        </p:nvSpPr>
        <p:spPr>
          <a:xfrm>
            <a:off x="589787" y="1153667"/>
            <a:ext cx="11076430" cy="447140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08590" y="5984349"/>
            <a:ext cx="3128645" cy="208279"/>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Calibri"/>
                <a:cs typeface="Calibri"/>
              </a:rPr>
              <a:t>DeFrancesco </a:t>
            </a:r>
            <a:r>
              <a:rPr sz="1200" i="1" spc="-20" dirty="0">
                <a:latin typeface="Calibri"/>
                <a:cs typeface="Calibri"/>
              </a:rPr>
              <a:t>D, </a:t>
            </a:r>
            <a:r>
              <a:rPr sz="1200" i="1" spc="-5" dirty="0">
                <a:latin typeface="Calibri"/>
                <a:cs typeface="Calibri"/>
              </a:rPr>
              <a:t>et al. Open </a:t>
            </a:r>
            <a:r>
              <a:rPr sz="1200" i="1" spc="-10" dirty="0">
                <a:latin typeface="Calibri"/>
                <a:cs typeface="Calibri"/>
              </a:rPr>
              <a:t>Forum </a:t>
            </a:r>
            <a:r>
              <a:rPr sz="1200" i="1" spc="-5" dirty="0">
                <a:latin typeface="Calibri"/>
                <a:cs typeface="Calibri"/>
              </a:rPr>
              <a:t>Infect </a:t>
            </a:r>
            <a:r>
              <a:rPr sz="1200" i="1" dirty="0">
                <a:latin typeface="Calibri"/>
                <a:cs typeface="Calibri"/>
              </a:rPr>
              <a:t>Dis</a:t>
            </a:r>
            <a:r>
              <a:rPr sz="1200" i="1" spc="-15" dirty="0">
                <a:latin typeface="Calibri"/>
                <a:cs typeface="Calibri"/>
              </a:rPr>
              <a:t> </a:t>
            </a:r>
            <a:r>
              <a:rPr sz="1200" i="1" spc="-5" dirty="0">
                <a:latin typeface="Calibri"/>
                <a:cs typeface="Calibri"/>
              </a:rPr>
              <a:t>2018..</a:t>
            </a:r>
            <a:endParaRPr sz="1200" dirty="0">
              <a:latin typeface="Calibri"/>
              <a:cs typeface="Calibri"/>
            </a:endParaRPr>
          </a:p>
        </p:txBody>
      </p:sp>
      <p:sp>
        <p:nvSpPr>
          <p:cNvPr id="2" name="object 2" descr="Copyright 2019, Johns Hopkins University.  All rights reserved"/>
          <p:cNvSpPr/>
          <p:nvPr/>
        </p:nvSpPr>
        <p:spPr>
          <a:xfrm>
            <a:off x="0" y="6238874"/>
            <a:ext cx="12191999" cy="6191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259" y="311806"/>
            <a:ext cx="5551170" cy="756920"/>
          </a:xfrm>
          <a:prstGeom prst="rect">
            <a:avLst/>
          </a:prstGeom>
        </p:spPr>
        <p:txBody>
          <a:bodyPr vert="horz" wrap="square" lIns="0" tIns="12700" rIns="0" bIns="0" rtlCol="0">
            <a:spAutoFit/>
          </a:bodyPr>
          <a:lstStyle/>
          <a:p>
            <a:pPr marL="12700">
              <a:lnSpc>
                <a:spcPct val="100000"/>
              </a:lnSpc>
              <a:spcBef>
                <a:spcPts val="100"/>
              </a:spcBef>
            </a:pPr>
            <a:r>
              <a:rPr sz="4800" dirty="0"/>
              <a:t>…over </a:t>
            </a:r>
            <a:r>
              <a:rPr sz="4800" spc="-5" dirty="0"/>
              <a:t>the life</a:t>
            </a:r>
            <a:r>
              <a:rPr sz="4800" spc="-170" dirty="0"/>
              <a:t> </a:t>
            </a:r>
            <a:r>
              <a:rPr sz="4800" dirty="0"/>
              <a:t>course</a:t>
            </a:r>
            <a:endParaRPr sz="4800"/>
          </a:p>
        </p:txBody>
      </p:sp>
      <p:grpSp>
        <p:nvGrpSpPr>
          <p:cNvPr id="28" name="Group 27" descr="Birth: Genetics, poverty, race, ethnicity">
            <a:extLst>
              <a:ext uri="{FF2B5EF4-FFF2-40B4-BE49-F238E27FC236}">
                <a16:creationId xmlns:a16="http://schemas.microsoft.com/office/drawing/2014/main" id="{EE7C1AA2-3A2F-4AAB-865E-814D94575796}"/>
              </a:ext>
            </a:extLst>
          </p:cNvPr>
          <p:cNvGrpSpPr/>
          <p:nvPr/>
        </p:nvGrpSpPr>
        <p:grpSpPr>
          <a:xfrm>
            <a:off x="214884" y="1417319"/>
            <a:ext cx="2005964" cy="2280285"/>
            <a:chOff x="214884" y="1417319"/>
            <a:chExt cx="2005964" cy="2280285"/>
          </a:xfrm>
        </p:grpSpPr>
        <p:sp>
          <p:nvSpPr>
            <p:cNvPr id="20" name="object 20"/>
            <p:cNvSpPr/>
            <p:nvPr/>
          </p:nvSpPr>
          <p:spPr>
            <a:xfrm>
              <a:off x="214884" y="1417320"/>
              <a:ext cx="2005583" cy="2279903"/>
            </a:xfrm>
            <a:prstGeom prst="rect">
              <a:avLst/>
            </a:prstGeom>
            <a:blipFill>
              <a:blip r:embed="rId2" cstate="print"/>
              <a:stretch>
                <a:fillRect/>
              </a:stretch>
            </a:blipFill>
          </p:spPr>
          <p:txBody>
            <a:bodyPr wrap="square" lIns="0" tIns="0" rIns="0" bIns="0" rtlCol="0"/>
            <a:lstStyle/>
            <a:p>
              <a:endParaRPr/>
            </a:p>
          </p:txBody>
        </p:sp>
        <p:sp>
          <p:nvSpPr>
            <p:cNvPr id="21" name="object 21"/>
            <p:cNvSpPr/>
            <p:nvPr/>
          </p:nvSpPr>
          <p:spPr>
            <a:xfrm>
              <a:off x="214884" y="1417319"/>
              <a:ext cx="2005964" cy="2280285"/>
            </a:xfrm>
            <a:custGeom>
              <a:avLst/>
              <a:gdLst/>
              <a:ahLst/>
              <a:cxnLst/>
              <a:rect l="l" t="t" r="r" b="b"/>
              <a:pathLst>
                <a:path w="2005964" h="2280285">
                  <a:moveTo>
                    <a:pt x="0" y="1139952"/>
                  </a:moveTo>
                  <a:lnTo>
                    <a:pt x="977" y="1089174"/>
                  </a:lnTo>
                  <a:lnTo>
                    <a:pt x="3881" y="1038965"/>
                  </a:lnTo>
                  <a:lnTo>
                    <a:pt x="8671" y="989371"/>
                  </a:lnTo>
                  <a:lnTo>
                    <a:pt x="15307" y="940438"/>
                  </a:lnTo>
                  <a:lnTo>
                    <a:pt x="23747" y="892213"/>
                  </a:lnTo>
                  <a:lnTo>
                    <a:pt x="33951" y="844743"/>
                  </a:lnTo>
                  <a:lnTo>
                    <a:pt x="45879" y="798072"/>
                  </a:lnTo>
                  <a:lnTo>
                    <a:pt x="59489" y="752249"/>
                  </a:lnTo>
                  <a:lnTo>
                    <a:pt x="74740" y="707319"/>
                  </a:lnTo>
                  <a:lnTo>
                    <a:pt x="91592" y="663328"/>
                  </a:lnTo>
                  <a:lnTo>
                    <a:pt x="110005" y="620323"/>
                  </a:lnTo>
                  <a:lnTo>
                    <a:pt x="129937" y="578350"/>
                  </a:lnTo>
                  <a:lnTo>
                    <a:pt x="151347" y="537455"/>
                  </a:lnTo>
                  <a:lnTo>
                    <a:pt x="174195" y="497686"/>
                  </a:lnTo>
                  <a:lnTo>
                    <a:pt x="198441" y="459087"/>
                  </a:lnTo>
                  <a:lnTo>
                    <a:pt x="224042" y="421706"/>
                  </a:lnTo>
                  <a:lnTo>
                    <a:pt x="250959" y="385589"/>
                  </a:lnTo>
                  <a:lnTo>
                    <a:pt x="279151" y="350782"/>
                  </a:lnTo>
                  <a:lnTo>
                    <a:pt x="308577" y="317331"/>
                  </a:lnTo>
                  <a:lnTo>
                    <a:pt x="339196" y="285283"/>
                  </a:lnTo>
                  <a:lnTo>
                    <a:pt x="370968" y="254685"/>
                  </a:lnTo>
                  <a:lnTo>
                    <a:pt x="403851" y="225582"/>
                  </a:lnTo>
                  <a:lnTo>
                    <a:pt x="437806" y="198020"/>
                  </a:lnTo>
                  <a:lnTo>
                    <a:pt x="472790" y="172047"/>
                  </a:lnTo>
                  <a:lnTo>
                    <a:pt x="508764" y="147708"/>
                  </a:lnTo>
                  <a:lnTo>
                    <a:pt x="545687" y="125050"/>
                  </a:lnTo>
                  <a:lnTo>
                    <a:pt x="583518" y="104119"/>
                  </a:lnTo>
                  <a:lnTo>
                    <a:pt x="622215" y="84962"/>
                  </a:lnTo>
                  <a:lnTo>
                    <a:pt x="661739" y="67625"/>
                  </a:lnTo>
                  <a:lnTo>
                    <a:pt x="702049" y="52154"/>
                  </a:lnTo>
                  <a:lnTo>
                    <a:pt x="743104" y="38595"/>
                  </a:lnTo>
                  <a:lnTo>
                    <a:pt x="784863" y="26995"/>
                  </a:lnTo>
                  <a:lnTo>
                    <a:pt x="827285" y="17400"/>
                  </a:lnTo>
                  <a:lnTo>
                    <a:pt x="870329" y="9857"/>
                  </a:lnTo>
                  <a:lnTo>
                    <a:pt x="913956" y="4411"/>
                  </a:lnTo>
                  <a:lnTo>
                    <a:pt x="958124" y="1110"/>
                  </a:lnTo>
                  <a:lnTo>
                    <a:pt x="1002791" y="0"/>
                  </a:lnTo>
                  <a:lnTo>
                    <a:pt x="1047459" y="1110"/>
                  </a:lnTo>
                  <a:lnTo>
                    <a:pt x="1091627" y="4411"/>
                  </a:lnTo>
                  <a:lnTo>
                    <a:pt x="1135254" y="9857"/>
                  </a:lnTo>
                  <a:lnTo>
                    <a:pt x="1178298" y="17400"/>
                  </a:lnTo>
                  <a:lnTo>
                    <a:pt x="1220720" y="26995"/>
                  </a:lnTo>
                  <a:lnTo>
                    <a:pt x="1262479" y="38595"/>
                  </a:lnTo>
                  <a:lnTo>
                    <a:pt x="1303534" y="52154"/>
                  </a:lnTo>
                  <a:lnTo>
                    <a:pt x="1343844" y="67625"/>
                  </a:lnTo>
                  <a:lnTo>
                    <a:pt x="1383368" y="84962"/>
                  </a:lnTo>
                  <a:lnTo>
                    <a:pt x="1422065" y="104119"/>
                  </a:lnTo>
                  <a:lnTo>
                    <a:pt x="1459896" y="125050"/>
                  </a:lnTo>
                  <a:lnTo>
                    <a:pt x="1496819" y="147708"/>
                  </a:lnTo>
                  <a:lnTo>
                    <a:pt x="1532793" y="172047"/>
                  </a:lnTo>
                  <a:lnTo>
                    <a:pt x="1567777" y="198020"/>
                  </a:lnTo>
                  <a:lnTo>
                    <a:pt x="1601732" y="225582"/>
                  </a:lnTo>
                  <a:lnTo>
                    <a:pt x="1634615" y="254685"/>
                  </a:lnTo>
                  <a:lnTo>
                    <a:pt x="1666387" y="285283"/>
                  </a:lnTo>
                  <a:lnTo>
                    <a:pt x="1697006" y="317331"/>
                  </a:lnTo>
                  <a:lnTo>
                    <a:pt x="1726432" y="350782"/>
                  </a:lnTo>
                  <a:lnTo>
                    <a:pt x="1754624" y="385589"/>
                  </a:lnTo>
                  <a:lnTo>
                    <a:pt x="1781541" y="421706"/>
                  </a:lnTo>
                  <a:lnTo>
                    <a:pt x="1807142" y="459087"/>
                  </a:lnTo>
                  <a:lnTo>
                    <a:pt x="1831388" y="497686"/>
                  </a:lnTo>
                  <a:lnTo>
                    <a:pt x="1854236" y="537455"/>
                  </a:lnTo>
                  <a:lnTo>
                    <a:pt x="1875646" y="578350"/>
                  </a:lnTo>
                  <a:lnTo>
                    <a:pt x="1895578" y="620323"/>
                  </a:lnTo>
                  <a:lnTo>
                    <a:pt x="1913991" y="663328"/>
                  </a:lnTo>
                  <a:lnTo>
                    <a:pt x="1930843" y="707319"/>
                  </a:lnTo>
                  <a:lnTo>
                    <a:pt x="1946094" y="752249"/>
                  </a:lnTo>
                  <a:lnTo>
                    <a:pt x="1959704" y="798072"/>
                  </a:lnTo>
                  <a:lnTo>
                    <a:pt x="1971632" y="844743"/>
                  </a:lnTo>
                  <a:lnTo>
                    <a:pt x="1981836" y="892213"/>
                  </a:lnTo>
                  <a:lnTo>
                    <a:pt x="1990276" y="940438"/>
                  </a:lnTo>
                  <a:lnTo>
                    <a:pt x="1996912" y="989371"/>
                  </a:lnTo>
                  <a:lnTo>
                    <a:pt x="2001702" y="1038965"/>
                  </a:lnTo>
                  <a:lnTo>
                    <a:pt x="2004606" y="1089174"/>
                  </a:lnTo>
                  <a:lnTo>
                    <a:pt x="2005583" y="1139952"/>
                  </a:lnTo>
                  <a:lnTo>
                    <a:pt x="2004606" y="1190729"/>
                  </a:lnTo>
                  <a:lnTo>
                    <a:pt x="2001702" y="1240938"/>
                  </a:lnTo>
                  <a:lnTo>
                    <a:pt x="1996912" y="1290532"/>
                  </a:lnTo>
                  <a:lnTo>
                    <a:pt x="1990276" y="1339465"/>
                  </a:lnTo>
                  <a:lnTo>
                    <a:pt x="1981836" y="1387690"/>
                  </a:lnTo>
                  <a:lnTo>
                    <a:pt x="1971632" y="1435160"/>
                  </a:lnTo>
                  <a:lnTo>
                    <a:pt x="1959704" y="1481831"/>
                  </a:lnTo>
                  <a:lnTo>
                    <a:pt x="1946094" y="1527654"/>
                  </a:lnTo>
                  <a:lnTo>
                    <a:pt x="1930843" y="1572584"/>
                  </a:lnTo>
                  <a:lnTo>
                    <a:pt x="1913991" y="1616575"/>
                  </a:lnTo>
                  <a:lnTo>
                    <a:pt x="1895578" y="1659580"/>
                  </a:lnTo>
                  <a:lnTo>
                    <a:pt x="1875646" y="1701553"/>
                  </a:lnTo>
                  <a:lnTo>
                    <a:pt x="1854236" y="1742448"/>
                  </a:lnTo>
                  <a:lnTo>
                    <a:pt x="1831388" y="1782217"/>
                  </a:lnTo>
                  <a:lnTo>
                    <a:pt x="1807142" y="1820816"/>
                  </a:lnTo>
                  <a:lnTo>
                    <a:pt x="1781541" y="1858197"/>
                  </a:lnTo>
                  <a:lnTo>
                    <a:pt x="1754624" y="1894314"/>
                  </a:lnTo>
                  <a:lnTo>
                    <a:pt x="1726432" y="1929121"/>
                  </a:lnTo>
                  <a:lnTo>
                    <a:pt x="1697006" y="1962572"/>
                  </a:lnTo>
                  <a:lnTo>
                    <a:pt x="1666387" y="1994620"/>
                  </a:lnTo>
                  <a:lnTo>
                    <a:pt x="1634615" y="2025218"/>
                  </a:lnTo>
                  <a:lnTo>
                    <a:pt x="1601732" y="2054321"/>
                  </a:lnTo>
                  <a:lnTo>
                    <a:pt x="1567777" y="2081883"/>
                  </a:lnTo>
                  <a:lnTo>
                    <a:pt x="1532793" y="2107856"/>
                  </a:lnTo>
                  <a:lnTo>
                    <a:pt x="1496819" y="2132195"/>
                  </a:lnTo>
                  <a:lnTo>
                    <a:pt x="1459896" y="2154853"/>
                  </a:lnTo>
                  <a:lnTo>
                    <a:pt x="1422065" y="2175784"/>
                  </a:lnTo>
                  <a:lnTo>
                    <a:pt x="1383368" y="2194941"/>
                  </a:lnTo>
                  <a:lnTo>
                    <a:pt x="1343844" y="2212278"/>
                  </a:lnTo>
                  <a:lnTo>
                    <a:pt x="1303534" y="2227749"/>
                  </a:lnTo>
                  <a:lnTo>
                    <a:pt x="1262479" y="2241308"/>
                  </a:lnTo>
                  <a:lnTo>
                    <a:pt x="1220720" y="2252908"/>
                  </a:lnTo>
                  <a:lnTo>
                    <a:pt x="1178298" y="2262503"/>
                  </a:lnTo>
                  <a:lnTo>
                    <a:pt x="1135254" y="2270046"/>
                  </a:lnTo>
                  <a:lnTo>
                    <a:pt x="1091627" y="2275492"/>
                  </a:lnTo>
                  <a:lnTo>
                    <a:pt x="1047459" y="2278793"/>
                  </a:lnTo>
                  <a:lnTo>
                    <a:pt x="1002791" y="2279904"/>
                  </a:lnTo>
                  <a:lnTo>
                    <a:pt x="958124" y="2278793"/>
                  </a:lnTo>
                  <a:lnTo>
                    <a:pt x="913956" y="2275492"/>
                  </a:lnTo>
                  <a:lnTo>
                    <a:pt x="870329" y="2270046"/>
                  </a:lnTo>
                  <a:lnTo>
                    <a:pt x="827285" y="2262503"/>
                  </a:lnTo>
                  <a:lnTo>
                    <a:pt x="784863" y="2252908"/>
                  </a:lnTo>
                  <a:lnTo>
                    <a:pt x="743104" y="2241308"/>
                  </a:lnTo>
                  <a:lnTo>
                    <a:pt x="702049" y="2227749"/>
                  </a:lnTo>
                  <a:lnTo>
                    <a:pt x="661739" y="2212278"/>
                  </a:lnTo>
                  <a:lnTo>
                    <a:pt x="622215" y="2194941"/>
                  </a:lnTo>
                  <a:lnTo>
                    <a:pt x="583518" y="2175784"/>
                  </a:lnTo>
                  <a:lnTo>
                    <a:pt x="545687" y="2154853"/>
                  </a:lnTo>
                  <a:lnTo>
                    <a:pt x="508764" y="2132195"/>
                  </a:lnTo>
                  <a:lnTo>
                    <a:pt x="472790" y="2107856"/>
                  </a:lnTo>
                  <a:lnTo>
                    <a:pt x="437806" y="2081883"/>
                  </a:lnTo>
                  <a:lnTo>
                    <a:pt x="403851" y="2054321"/>
                  </a:lnTo>
                  <a:lnTo>
                    <a:pt x="370968" y="2025218"/>
                  </a:lnTo>
                  <a:lnTo>
                    <a:pt x="339196" y="1994620"/>
                  </a:lnTo>
                  <a:lnTo>
                    <a:pt x="308577" y="1962572"/>
                  </a:lnTo>
                  <a:lnTo>
                    <a:pt x="279151" y="1929121"/>
                  </a:lnTo>
                  <a:lnTo>
                    <a:pt x="250959" y="1894314"/>
                  </a:lnTo>
                  <a:lnTo>
                    <a:pt x="224042" y="1858197"/>
                  </a:lnTo>
                  <a:lnTo>
                    <a:pt x="198441" y="1820816"/>
                  </a:lnTo>
                  <a:lnTo>
                    <a:pt x="174195" y="1782217"/>
                  </a:lnTo>
                  <a:lnTo>
                    <a:pt x="151347" y="1742448"/>
                  </a:lnTo>
                  <a:lnTo>
                    <a:pt x="129937" y="1701553"/>
                  </a:lnTo>
                  <a:lnTo>
                    <a:pt x="110005" y="1659580"/>
                  </a:lnTo>
                  <a:lnTo>
                    <a:pt x="91592" y="1616575"/>
                  </a:lnTo>
                  <a:lnTo>
                    <a:pt x="74740" y="1572584"/>
                  </a:lnTo>
                  <a:lnTo>
                    <a:pt x="59489" y="1527654"/>
                  </a:lnTo>
                  <a:lnTo>
                    <a:pt x="45879" y="1481831"/>
                  </a:lnTo>
                  <a:lnTo>
                    <a:pt x="33951" y="1435160"/>
                  </a:lnTo>
                  <a:lnTo>
                    <a:pt x="23747" y="1387690"/>
                  </a:lnTo>
                  <a:lnTo>
                    <a:pt x="15307" y="1339465"/>
                  </a:lnTo>
                  <a:lnTo>
                    <a:pt x="8671" y="1290532"/>
                  </a:lnTo>
                  <a:lnTo>
                    <a:pt x="3881" y="1240938"/>
                  </a:lnTo>
                  <a:lnTo>
                    <a:pt x="977" y="1190729"/>
                  </a:lnTo>
                  <a:lnTo>
                    <a:pt x="0" y="1139952"/>
                  </a:lnTo>
                  <a:close/>
                </a:path>
              </a:pathLst>
            </a:custGeom>
            <a:ln w="6096">
              <a:solidFill>
                <a:srgbClr val="4471C4"/>
              </a:solidFill>
            </a:ln>
          </p:spPr>
          <p:txBody>
            <a:bodyPr wrap="square" lIns="0" tIns="0" rIns="0" bIns="0" rtlCol="0"/>
            <a:lstStyle/>
            <a:p>
              <a:endParaRPr/>
            </a:p>
          </p:txBody>
        </p:sp>
        <p:sp>
          <p:nvSpPr>
            <p:cNvPr id="22" name="object 22"/>
            <p:cNvSpPr txBox="1"/>
            <p:nvPr/>
          </p:nvSpPr>
          <p:spPr>
            <a:xfrm>
              <a:off x="773713" y="1486978"/>
              <a:ext cx="1104265" cy="1854200"/>
            </a:xfrm>
            <a:prstGeom prst="rect">
              <a:avLst/>
            </a:prstGeom>
          </p:spPr>
          <p:txBody>
            <a:bodyPr vert="horz" wrap="square" lIns="0" tIns="12700" rIns="0" bIns="0" rtlCol="0">
              <a:spAutoFit/>
            </a:bodyPr>
            <a:lstStyle/>
            <a:p>
              <a:pPr marL="12700" marR="5080">
                <a:lnSpc>
                  <a:spcPct val="100000"/>
                </a:lnSpc>
                <a:spcBef>
                  <a:spcPts val="100"/>
                </a:spcBef>
              </a:pPr>
              <a:r>
                <a:rPr sz="2400" u="heavy" dirty="0">
                  <a:uFill>
                    <a:solidFill>
                      <a:srgbClr val="000000"/>
                    </a:solidFill>
                  </a:uFill>
                  <a:latin typeface="Calibri"/>
                  <a:cs typeface="Calibri"/>
                </a:rPr>
                <a:t>Birth </a:t>
              </a:r>
              <a:r>
                <a:rPr sz="2400" dirty="0">
                  <a:latin typeface="Calibri"/>
                  <a:cs typeface="Calibri"/>
                </a:rPr>
                <a:t> </a:t>
              </a:r>
              <a:r>
                <a:rPr sz="2400" spc="-5" dirty="0">
                  <a:latin typeface="Calibri"/>
                  <a:cs typeface="Calibri"/>
                </a:rPr>
                <a:t>G</a:t>
              </a:r>
              <a:r>
                <a:rPr sz="2400" spc="5" dirty="0">
                  <a:latin typeface="Calibri"/>
                  <a:cs typeface="Calibri"/>
                </a:rPr>
                <a:t>e</a:t>
              </a:r>
              <a:r>
                <a:rPr sz="2400" spc="-5" dirty="0">
                  <a:latin typeface="Calibri"/>
                  <a:cs typeface="Calibri"/>
                </a:rPr>
                <a:t>n</a:t>
              </a:r>
              <a:r>
                <a:rPr sz="2400" spc="-10" dirty="0">
                  <a:latin typeface="Calibri"/>
                  <a:cs typeface="Calibri"/>
                </a:rPr>
                <a:t>e</a:t>
              </a:r>
              <a:r>
                <a:rPr sz="2400" dirty="0">
                  <a:latin typeface="Calibri"/>
                  <a:cs typeface="Calibri"/>
                </a:rPr>
                <a:t>ti</a:t>
              </a:r>
              <a:r>
                <a:rPr sz="2400" spc="5" dirty="0">
                  <a:latin typeface="Calibri"/>
                  <a:cs typeface="Calibri"/>
                </a:rPr>
                <a:t>c</a:t>
              </a:r>
              <a:r>
                <a:rPr sz="2400" dirty="0">
                  <a:latin typeface="Calibri"/>
                  <a:cs typeface="Calibri"/>
                </a:rPr>
                <a:t>s  </a:t>
              </a:r>
              <a:r>
                <a:rPr sz="2400" spc="-15" dirty="0">
                  <a:latin typeface="Calibri"/>
                  <a:cs typeface="Calibri"/>
                </a:rPr>
                <a:t>Poverty  </a:t>
              </a:r>
              <a:r>
                <a:rPr sz="2400" dirty="0">
                  <a:latin typeface="Calibri"/>
                  <a:cs typeface="Calibri"/>
                </a:rPr>
                <a:t>Race  </a:t>
              </a:r>
              <a:r>
                <a:rPr sz="2400" spc="-20" dirty="0">
                  <a:latin typeface="Calibri"/>
                  <a:cs typeface="Calibri"/>
                </a:rPr>
                <a:t>E</a:t>
              </a:r>
              <a:r>
                <a:rPr sz="2400" dirty="0">
                  <a:latin typeface="Calibri"/>
                  <a:cs typeface="Calibri"/>
                </a:rPr>
                <a:t>thni</a:t>
              </a:r>
              <a:r>
                <a:rPr sz="2400" spc="5" dirty="0">
                  <a:latin typeface="Calibri"/>
                  <a:cs typeface="Calibri"/>
                </a:rPr>
                <a:t>c</a:t>
              </a:r>
              <a:r>
                <a:rPr sz="2400" dirty="0">
                  <a:latin typeface="Calibri"/>
                  <a:cs typeface="Calibri"/>
                </a:rPr>
                <a:t>ity</a:t>
              </a:r>
              <a:endParaRPr sz="2400">
                <a:latin typeface="Calibri"/>
                <a:cs typeface="Calibri"/>
              </a:endParaRPr>
            </a:p>
          </p:txBody>
        </p:sp>
      </p:grpSp>
      <p:sp>
        <p:nvSpPr>
          <p:cNvPr id="18" name="object 18">
            <a:extLst>
              <a:ext uri="{C183D7F6-B498-43B3-948B-1728B52AA6E4}">
                <adec:decorative xmlns:adec="http://schemas.microsoft.com/office/drawing/2017/decorative" val="1"/>
              </a:ext>
            </a:extLst>
          </p:cNvPr>
          <p:cNvSpPr/>
          <p:nvPr/>
        </p:nvSpPr>
        <p:spPr>
          <a:xfrm>
            <a:off x="2107525" y="2221631"/>
            <a:ext cx="1383665" cy="436245"/>
          </a:xfrm>
          <a:custGeom>
            <a:avLst/>
            <a:gdLst/>
            <a:ahLst/>
            <a:cxnLst/>
            <a:rect l="l" t="t" r="r" b="b"/>
            <a:pathLst>
              <a:path w="1383664" h="436244">
                <a:moveTo>
                  <a:pt x="32867" y="0"/>
                </a:moveTo>
                <a:lnTo>
                  <a:pt x="0" y="274599"/>
                </a:lnTo>
                <a:lnTo>
                  <a:pt x="1350352" y="436219"/>
                </a:lnTo>
                <a:lnTo>
                  <a:pt x="1383207" y="161620"/>
                </a:lnTo>
                <a:lnTo>
                  <a:pt x="32867" y="0"/>
                </a:lnTo>
                <a:close/>
              </a:path>
            </a:pathLst>
          </a:custGeom>
          <a:solidFill>
            <a:srgbClr val="FFFFFF"/>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2107525" y="2221631"/>
            <a:ext cx="1383665" cy="436245"/>
          </a:xfrm>
          <a:custGeom>
            <a:avLst/>
            <a:gdLst/>
            <a:ahLst/>
            <a:cxnLst/>
            <a:rect l="l" t="t" r="r" b="b"/>
            <a:pathLst>
              <a:path w="1383664" h="436244">
                <a:moveTo>
                  <a:pt x="32867" y="0"/>
                </a:moveTo>
                <a:lnTo>
                  <a:pt x="1383207" y="161620"/>
                </a:lnTo>
                <a:lnTo>
                  <a:pt x="1350340" y="436219"/>
                </a:lnTo>
                <a:lnTo>
                  <a:pt x="0" y="274599"/>
                </a:lnTo>
                <a:lnTo>
                  <a:pt x="32867" y="0"/>
                </a:lnTo>
                <a:close/>
              </a:path>
            </a:pathLst>
          </a:custGeom>
          <a:ln w="12700">
            <a:solidFill>
              <a:srgbClr val="FFFFFF"/>
            </a:solidFill>
          </a:ln>
        </p:spPr>
        <p:txBody>
          <a:bodyPr wrap="square" lIns="0" tIns="0" rIns="0" bIns="0" rtlCol="0"/>
          <a:lstStyle/>
          <a:p>
            <a:endParaRPr/>
          </a:p>
        </p:txBody>
      </p:sp>
      <p:grpSp>
        <p:nvGrpSpPr>
          <p:cNvPr id="27" name="Group 26" descr="Early Life: Education, smoking, substance use, depression, trauma, social isolation">
            <a:extLst>
              <a:ext uri="{FF2B5EF4-FFF2-40B4-BE49-F238E27FC236}">
                <a16:creationId xmlns:a16="http://schemas.microsoft.com/office/drawing/2014/main" id="{C221DBC2-73EE-45CB-9669-6642FD030E61}"/>
              </a:ext>
            </a:extLst>
          </p:cNvPr>
          <p:cNvGrpSpPr/>
          <p:nvPr/>
        </p:nvGrpSpPr>
        <p:grpSpPr>
          <a:xfrm>
            <a:off x="2412492" y="2368295"/>
            <a:ext cx="2636520" cy="3594100"/>
            <a:chOff x="2412492" y="2368295"/>
            <a:chExt cx="2636520" cy="3594100"/>
          </a:xfrm>
        </p:grpSpPr>
        <p:sp>
          <p:nvSpPr>
            <p:cNvPr id="23" name="object 23"/>
            <p:cNvSpPr/>
            <p:nvPr/>
          </p:nvSpPr>
          <p:spPr>
            <a:xfrm>
              <a:off x="2412492" y="2368296"/>
              <a:ext cx="2636519" cy="3593591"/>
            </a:xfrm>
            <a:prstGeom prst="rect">
              <a:avLst/>
            </a:prstGeom>
            <a:blipFill>
              <a:blip r:embed="rId3" cstate="print"/>
              <a:stretch>
                <a:fillRect/>
              </a:stretch>
            </a:blipFill>
          </p:spPr>
          <p:txBody>
            <a:bodyPr wrap="square" lIns="0" tIns="0" rIns="0" bIns="0" rtlCol="0"/>
            <a:lstStyle/>
            <a:p>
              <a:endParaRPr/>
            </a:p>
          </p:txBody>
        </p:sp>
        <p:sp>
          <p:nvSpPr>
            <p:cNvPr id="24" name="object 24"/>
            <p:cNvSpPr/>
            <p:nvPr/>
          </p:nvSpPr>
          <p:spPr>
            <a:xfrm>
              <a:off x="2412492" y="2368295"/>
              <a:ext cx="2636520" cy="3594100"/>
            </a:xfrm>
            <a:custGeom>
              <a:avLst/>
              <a:gdLst/>
              <a:ahLst/>
              <a:cxnLst/>
              <a:rect l="l" t="t" r="r" b="b"/>
              <a:pathLst>
                <a:path w="2636520" h="3594100">
                  <a:moveTo>
                    <a:pt x="0" y="1796795"/>
                  </a:moveTo>
                  <a:lnTo>
                    <a:pt x="604" y="1741863"/>
                  </a:lnTo>
                  <a:lnTo>
                    <a:pt x="2405" y="1687340"/>
                  </a:lnTo>
                  <a:lnTo>
                    <a:pt x="5387" y="1633251"/>
                  </a:lnTo>
                  <a:lnTo>
                    <a:pt x="9531" y="1579619"/>
                  </a:lnTo>
                  <a:lnTo>
                    <a:pt x="14821" y="1526467"/>
                  </a:lnTo>
                  <a:lnTo>
                    <a:pt x="21238" y="1473820"/>
                  </a:lnTo>
                  <a:lnTo>
                    <a:pt x="28767" y="1421700"/>
                  </a:lnTo>
                  <a:lnTo>
                    <a:pt x="37390" y="1370131"/>
                  </a:lnTo>
                  <a:lnTo>
                    <a:pt x="47089" y="1319137"/>
                  </a:lnTo>
                  <a:lnTo>
                    <a:pt x="57848" y="1268741"/>
                  </a:lnTo>
                  <a:lnTo>
                    <a:pt x="69648" y="1218966"/>
                  </a:lnTo>
                  <a:lnTo>
                    <a:pt x="82473" y="1169836"/>
                  </a:lnTo>
                  <a:lnTo>
                    <a:pt x="96306" y="1121375"/>
                  </a:lnTo>
                  <a:lnTo>
                    <a:pt x="111130" y="1073606"/>
                  </a:lnTo>
                  <a:lnTo>
                    <a:pt x="126926" y="1026552"/>
                  </a:lnTo>
                  <a:lnTo>
                    <a:pt x="143678" y="980238"/>
                  </a:lnTo>
                  <a:lnTo>
                    <a:pt x="161369" y="934686"/>
                  </a:lnTo>
                  <a:lnTo>
                    <a:pt x="179981" y="889920"/>
                  </a:lnTo>
                  <a:lnTo>
                    <a:pt x="199497" y="845963"/>
                  </a:lnTo>
                  <a:lnTo>
                    <a:pt x="219901" y="802839"/>
                  </a:lnTo>
                  <a:lnTo>
                    <a:pt x="241174" y="760572"/>
                  </a:lnTo>
                  <a:lnTo>
                    <a:pt x="263299" y="719185"/>
                  </a:lnTo>
                  <a:lnTo>
                    <a:pt x="286260" y="678701"/>
                  </a:lnTo>
                  <a:lnTo>
                    <a:pt x="310038" y="639144"/>
                  </a:lnTo>
                  <a:lnTo>
                    <a:pt x="334618" y="600538"/>
                  </a:lnTo>
                  <a:lnTo>
                    <a:pt x="359981" y="562905"/>
                  </a:lnTo>
                  <a:lnTo>
                    <a:pt x="386110" y="526270"/>
                  </a:lnTo>
                  <a:lnTo>
                    <a:pt x="412988" y="490656"/>
                  </a:lnTo>
                  <a:lnTo>
                    <a:pt x="440598" y="456086"/>
                  </a:lnTo>
                  <a:lnTo>
                    <a:pt x="468922" y="422584"/>
                  </a:lnTo>
                  <a:lnTo>
                    <a:pt x="497944" y="390174"/>
                  </a:lnTo>
                  <a:lnTo>
                    <a:pt x="527646" y="358879"/>
                  </a:lnTo>
                  <a:lnTo>
                    <a:pt x="558011" y="328721"/>
                  </a:lnTo>
                  <a:lnTo>
                    <a:pt x="589021" y="299726"/>
                  </a:lnTo>
                  <a:lnTo>
                    <a:pt x="620660" y="271916"/>
                  </a:lnTo>
                  <a:lnTo>
                    <a:pt x="652909" y="245316"/>
                  </a:lnTo>
                  <a:lnTo>
                    <a:pt x="685753" y="219947"/>
                  </a:lnTo>
                  <a:lnTo>
                    <a:pt x="719173" y="195834"/>
                  </a:lnTo>
                  <a:lnTo>
                    <a:pt x="753153" y="173001"/>
                  </a:lnTo>
                  <a:lnTo>
                    <a:pt x="787675" y="151470"/>
                  </a:lnTo>
                  <a:lnTo>
                    <a:pt x="822722" y="131266"/>
                  </a:lnTo>
                  <a:lnTo>
                    <a:pt x="858277" y="112412"/>
                  </a:lnTo>
                  <a:lnTo>
                    <a:pt x="894322" y="94931"/>
                  </a:lnTo>
                  <a:lnTo>
                    <a:pt x="930840" y="78847"/>
                  </a:lnTo>
                  <a:lnTo>
                    <a:pt x="967814" y="64183"/>
                  </a:lnTo>
                  <a:lnTo>
                    <a:pt x="1005228" y="50963"/>
                  </a:lnTo>
                  <a:lnTo>
                    <a:pt x="1043062" y="39210"/>
                  </a:lnTo>
                  <a:lnTo>
                    <a:pt x="1081301" y="28948"/>
                  </a:lnTo>
                  <a:lnTo>
                    <a:pt x="1119927" y="20201"/>
                  </a:lnTo>
                  <a:lnTo>
                    <a:pt x="1158923" y="12991"/>
                  </a:lnTo>
                  <a:lnTo>
                    <a:pt x="1198271" y="7342"/>
                  </a:lnTo>
                  <a:lnTo>
                    <a:pt x="1237955" y="3279"/>
                  </a:lnTo>
                  <a:lnTo>
                    <a:pt x="1277957" y="823"/>
                  </a:lnTo>
                  <a:lnTo>
                    <a:pt x="1318260" y="0"/>
                  </a:lnTo>
                  <a:lnTo>
                    <a:pt x="1358562" y="823"/>
                  </a:lnTo>
                  <a:lnTo>
                    <a:pt x="1398564" y="3279"/>
                  </a:lnTo>
                  <a:lnTo>
                    <a:pt x="1438248" y="7342"/>
                  </a:lnTo>
                  <a:lnTo>
                    <a:pt x="1477596" y="12991"/>
                  </a:lnTo>
                  <a:lnTo>
                    <a:pt x="1516592" y="20201"/>
                  </a:lnTo>
                  <a:lnTo>
                    <a:pt x="1555218" y="28948"/>
                  </a:lnTo>
                  <a:lnTo>
                    <a:pt x="1593457" y="39210"/>
                  </a:lnTo>
                  <a:lnTo>
                    <a:pt x="1631291" y="50963"/>
                  </a:lnTo>
                  <a:lnTo>
                    <a:pt x="1668705" y="64183"/>
                  </a:lnTo>
                  <a:lnTo>
                    <a:pt x="1705679" y="78847"/>
                  </a:lnTo>
                  <a:lnTo>
                    <a:pt x="1742197" y="94931"/>
                  </a:lnTo>
                  <a:lnTo>
                    <a:pt x="1778242" y="112412"/>
                  </a:lnTo>
                  <a:lnTo>
                    <a:pt x="1813797" y="131266"/>
                  </a:lnTo>
                  <a:lnTo>
                    <a:pt x="1848844" y="151470"/>
                  </a:lnTo>
                  <a:lnTo>
                    <a:pt x="1883366" y="173001"/>
                  </a:lnTo>
                  <a:lnTo>
                    <a:pt x="1917346" y="195834"/>
                  </a:lnTo>
                  <a:lnTo>
                    <a:pt x="1950766" y="219947"/>
                  </a:lnTo>
                  <a:lnTo>
                    <a:pt x="1983610" y="245316"/>
                  </a:lnTo>
                  <a:lnTo>
                    <a:pt x="2015859" y="271916"/>
                  </a:lnTo>
                  <a:lnTo>
                    <a:pt x="2047498" y="299726"/>
                  </a:lnTo>
                  <a:lnTo>
                    <a:pt x="2078508" y="328721"/>
                  </a:lnTo>
                  <a:lnTo>
                    <a:pt x="2108873" y="358879"/>
                  </a:lnTo>
                  <a:lnTo>
                    <a:pt x="2138575" y="390174"/>
                  </a:lnTo>
                  <a:lnTo>
                    <a:pt x="2167597" y="422584"/>
                  </a:lnTo>
                  <a:lnTo>
                    <a:pt x="2195921" y="456086"/>
                  </a:lnTo>
                  <a:lnTo>
                    <a:pt x="2223531" y="490656"/>
                  </a:lnTo>
                  <a:lnTo>
                    <a:pt x="2250409" y="526270"/>
                  </a:lnTo>
                  <a:lnTo>
                    <a:pt x="2276538" y="562905"/>
                  </a:lnTo>
                  <a:lnTo>
                    <a:pt x="2301901" y="600538"/>
                  </a:lnTo>
                  <a:lnTo>
                    <a:pt x="2326481" y="639144"/>
                  </a:lnTo>
                  <a:lnTo>
                    <a:pt x="2350259" y="678701"/>
                  </a:lnTo>
                  <a:lnTo>
                    <a:pt x="2373220" y="719185"/>
                  </a:lnTo>
                  <a:lnTo>
                    <a:pt x="2395345" y="760572"/>
                  </a:lnTo>
                  <a:lnTo>
                    <a:pt x="2416618" y="802839"/>
                  </a:lnTo>
                  <a:lnTo>
                    <a:pt x="2437022" y="845963"/>
                  </a:lnTo>
                  <a:lnTo>
                    <a:pt x="2456538" y="889920"/>
                  </a:lnTo>
                  <a:lnTo>
                    <a:pt x="2475150" y="934686"/>
                  </a:lnTo>
                  <a:lnTo>
                    <a:pt x="2492841" y="980238"/>
                  </a:lnTo>
                  <a:lnTo>
                    <a:pt x="2509593" y="1026552"/>
                  </a:lnTo>
                  <a:lnTo>
                    <a:pt x="2525389" y="1073606"/>
                  </a:lnTo>
                  <a:lnTo>
                    <a:pt x="2540213" y="1121375"/>
                  </a:lnTo>
                  <a:lnTo>
                    <a:pt x="2554046" y="1169836"/>
                  </a:lnTo>
                  <a:lnTo>
                    <a:pt x="2566871" y="1218966"/>
                  </a:lnTo>
                  <a:lnTo>
                    <a:pt x="2578671" y="1268741"/>
                  </a:lnTo>
                  <a:lnTo>
                    <a:pt x="2589430" y="1319137"/>
                  </a:lnTo>
                  <a:lnTo>
                    <a:pt x="2599129" y="1370131"/>
                  </a:lnTo>
                  <a:lnTo>
                    <a:pt x="2607752" y="1421700"/>
                  </a:lnTo>
                  <a:lnTo>
                    <a:pt x="2615281" y="1473820"/>
                  </a:lnTo>
                  <a:lnTo>
                    <a:pt x="2621698" y="1526467"/>
                  </a:lnTo>
                  <a:lnTo>
                    <a:pt x="2626988" y="1579619"/>
                  </a:lnTo>
                  <a:lnTo>
                    <a:pt x="2631132" y="1633251"/>
                  </a:lnTo>
                  <a:lnTo>
                    <a:pt x="2634114" y="1687340"/>
                  </a:lnTo>
                  <a:lnTo>
                    <a:pt x="2635915" y="1741863"/>
                  </a:lnTo>
                  <a:lnTo>
                    <a:pt x="2636520" y="1796795"/>
                  </a:lnTo>
                  <a:lnTo>
                    <a:pt x="2635915" y="1851728"/>
                  </a:lnTo>
                  <a:lnTo>
                    <a:pt x="2634114" y="1906251"/>
                  </a:lnTo>
                  <a:lnTo>
                    <a:pt x="2631132" y="1960340"/>
                  </a:lnTo>
                  <a:lnTo>
                    <a:pt x="2626988" y="2013972"/>
                  </a:lnTo>
                  <a:lnTo>
                    <a:pt x="2621698" y="2067124"/>
                  </a:lnTo>
                  <a:lnTo>
                    <a:pt x="2615281" y="2119771"/>
                  </a:lnTo>
                  <a:lnTo>
                    <a:pt x="2607752" y="2171891"/>
                  </a:lnTo>
                  <a:lnTo>
                    <a:pt x="2599129" y="2223460"/>
                  </a:lnTo>
                  <a:lnTo>
                    <a:pt x="2589430" y="2274454"/>
                  </a:lnTo>
                  <a:lnTo>
                    <a:pt x="2578671" y="2324850"/>
                  </a:lnTo>
                  <a:lnTo>
                    <a:pt x="2566871" y="2374625"/>
                  </a:lnTo>
                  <a:lnTo>
                    <a:pt x="2554046" y="2423755"/>
                  </a:lnTo>
                  <a:lnTo>
                    <a:pt x="2540213" y="2472216"/>
                  </a:lnTo>
                  <a:lnTo>
                    <a:pt x="2525389" y="2519985"/>
                  </a:lnTo>
                  <a:lnTo>
                    <a:pt x="2509593" y="2567039"/>
                  </a:lnTo>
                  <a:lnTo>
                    <a:pt x="2492841" y="2613353"/>
                  </a:lnTo>
                  <a:lnTo>
                    <a:pt x="2475150" y="2658905"/>
                  </a:lnTo>
                  <a:lnTo>
                    <a:pt x="2456538" y="2703671"/>
                  </a:lnTo>
                  <a:lnTo>
                    <a:pt x="2437022" y="2747628"/>
                  </a:lnTo>
                  <a:lnTo>
                    <a:pt x="2416618" y="2790752"/>
                  </a:lnTo>
                  <a:lnTo>
                    <a:pt x="2395345" y="2833019"/>
                  </a:lnTo>
                  <a:lnTo>
                    <a:pt x="2373220" y="2874406"/>
                  </a:lnTo>
                  <a:lnTo>
                    <a:pt x="2350259" y="2914890"/>
                  </a:lnTo>
                  <a:lnTo>
                    <a:pt x="2326481" y="2954447"/>
                  </a:lnTo>
                  <a:lnTo>
                    <a:pt x="2301901" y="2993053"/>
                  </a:lnTo>
                  <a:lnTo>
                    <a:pt x="2276538" y="3030686"/>
                  </a:lnTo>
                  <a:lnTo>
                    <a:pt x="2250409" y="3067321"/>
                  </a:lnTo>
                  <a:lnTo>
                    <a:pt x="2223531" y="3102935"/>
                  </a:lnTo>
                  <a:lnTo>
                    <a:pt x="2195921" y="3137505"/>
                  </a:lnTo>
                  <a:lnTo>
                    <a:pt x="2167597" y="3171007"/>
                  </a:lnTo>
                  <a:lnTo>
                    <a:pt x="2138575" y="3203417"/>
                  </a:lnTo>
                  <a:lnTo>
                    <a:pt x="2108873" y="3234712"/>
                  </a:lnTo>
                  <a:lnTo>
                    <a:pt x="2078508" y="3264870"/>
                  </a:lnTo>
                  <a:lnTo>
                    <a:pt x="2047498" y="3293865"/>
                  </a:lnTo>
                  <a:lnTo>
                    <a:pt x="2015859" y="3321675"/>
                  </a:lnTo>
                  <a:lnTo>
                    <a:pt x="1983610" y="3348275"/>
                  </a:lnTo>
                  <a:lnTo>
                    <a:pt x="1950766" y="3373644"/>
                  </a:lnTo>
                  <a:lnTo>
                    <a:pt x="1917346" y="3397757"/>
                  </a:lnTo>
                  <a:lnTo>
                    <a:pt x="1883366" y="3420590"/>
                  </a:lnTo>
                  <a:lnTo>
                    <a:pt x="1848844" y="3442121"/>
                  </a:lnTo>
                  <a:lnTo>
                    <a:pt x="1813797" y="3462325"/>
                  </a:lnTo>
                  <a:lnTo>
                    <a:pt x="1778242" y="3481179"/>
                  </a:lnTo>
                  <a:lnTo>
                    <a:pt x="1742197" y="3498660"/>
                  </a:lnTo>
                  <a:lnTo>
                    <a:pt x="1705679" y="3514744"/>
                  </a:lnTo>
                  <a:lnTo>
                    <a:pt x="1668705" y="3529408"/>
                  </a:lnTo>
                  <a:lnTo>
                    <a:pt x="1631291" y="3542628"/>
                  </a:lnTo>
                  <a:lnTo>
                    <a:pt x="1593457" y="3554381"/>
                  </a:lnTo>
                  <a:lnTo>
                    <a:pt x="1555218" y="3564643"/>
                  </a:lnTo>
                  <a:lnTo>
                    <a:pt x="1516592" y="3573390"/>
                  </a:lnTo>
                  <a:lnTo>
                    <a:pt x="1477596" y="3580600"/>
                  </a:lnTo>
                  <a:lnTo>
                    <a:pt x="1438248" y="3586249"/>
                  </a:lnTo>
                  <a:lnTo>
                    <a:pt x="1398564" y="3590312"/>
                  </a:lnTo>
                  <a:lnTo>
                    <a:pt x="1358562" y="3592768"/>
                  </a:lnTo>
                  <a:lnTo>
                    <a:pt x="1318260" y="3593591"/>
                  </a:lnTo>
                  <a:lnTo>
                    <a:pt x="1277957" y="3592768"/>
                  </a:lnTo>
                  <a:lnTo>
                    <a:pt x="1237955" y="3590312"/>
                  </a:lnTo>
                  <a:lnTo>
                    <a:pt x="1198271" y="3586249"/>
                  </a:lnTo>
                  <a:lnTo>
                    <a:pt x="1158923" y="3580600"/>
                  </a:lnTo>
                  <a:lnTo>
                    <a:pt x="1119927" y="3573390"/>
                  </a:lnTo>
                  <a:lnTo>
                    <a:pt x="1081301" y="3564643"/>
                  </a:lnTo>
                  <a:lnTo>
                    <a:pt x="1043062" y="3554381"/>
                  </a:lnTo>
                  <a:lnTo>
                    <a:pt x="1005228" y="3542628"/>
                  </a:lnTo>
                  <a:lnTo>
                    <a:pt x="967814" y="3529408"/>
                  </a:lnTo>
                  <a:lnTo>
                    <a:pt x="930840" y="3514744"/>
                  </a:lnTo>
                  <a:lnTo>
                    <a:pt x="894322" y="3498660"/>
                  </a:lnTo>
                  <a:lnTo>
                    <a:pt x="858277" y="3481179"/>
                  </a:lnTo>
                  <a:lnTo>
                    <a:pt x="822722" y="3462325"/>
                  </a:lnTo>
                  <a:lnTo>
                    <a:pt x="787675" y="3442121"/>
                  </a:lnTo>
                  <a:lnTo>
                    <a:pt x="753153" y="3420590"/>
                  </a:lnTo>
                  <a:lnTo>
                    <a:pt x="719173" y="3397757"/>
                  </a:lnTo>
                  <a:lnTo>
                    <a:pt x="685753" y="3373644"/>
                  </a:lnTo>
                  <a:lnTo>
                    <a:pt x="652909" y="3348275"/>
                  </a:lnTo>
                  <a:lnTo>
                    <a:pt x="620660" y="3321675"/>
                  </a:lnTo>
                  <a:lnTo>
                    <a:pt x="589021" y="3293865"/>
                  </a:lnTo>
                  <a:lnTo>
                    <a:pt x="558011" y="3264870"/>
                  </a:lnTo>
                  <a:lnTo>
                    <a:pt x="527646" y="3234712"/>
                  </a:lnTo>
                  <a:lnTo>
                    <a:pt x="497944" y="3203417"/>
                  </a:lnTo>
                  <a:lnTo>
                    <a:pt x="468922" y="3171007"/>
                  </a:lnTo>
                  <a:lnTo>
                    <a:pt x="440598" y="3137505"/>
                  </a:lnTo>
                  <a:lnTo>
                    <a:pt x="412988" y="3102935"/>
                  </a:lnTo>
                  <a:lnTo>
                    <a:pt x="386110" y="3067321"/>
                  </a:lnTo>
                  <a:lnTo>
                    <a:pt x="359981" y="3030686"/>
                  </a:lnTo>
                  <a:lnTo>
                    <a:pt x="334618" y="2993053"/>
                  </a:lnTo>
                  <a:lnTo>
                    <a:pt x="310038" y="2954447"/>
                  </a:lnTo>
                  <a:lnTo>
                    <a:pt x="286260" y="2914890"/>
                  </a:lnTo>
                  <a:lnTo>
                    <a:pt x="263299" y="2874406"/>
                  </a:lnTo>
                  <a:lnTo>
                    <a:pt x="241174" y="2833019"/>
                  </a:lnTo>
                  <a:lnTo>
                    <a:pt x="219901" y="2790752"/>
                  </a:lnTo>
                  <a:lnTo>
                    <a:pt x="199497" y="2747628"/>
                  </a:lnTo>
                  <a:lnTo>
                    <a:pt x="179981" y="2703671"/>
                  </a:lnTo>
                  <a:lnTo>
                    <a:pt x="161369" y="2658905"/>
                  </a:lnTo>
                  <a:lnTo>
                    <a:pt x="143678" y="2613353"/>
                  </a:lnTo>
                  <a:lnTo>
                    <a:pt x="126926" y="2567039"/>
                  </a:lnTo>
                  <a:lnTo>
                    <a:pt x="111130" y="2519985"/>
                  </a:lnTo>
                  <a:lnTo>
                    <a:pt x="96306" y="2472216"/>
                  </a:lnTo>
                  <a:lnTo>
                    <a:pt x="82473" y="2423755"/>
                  </a:lnTo>
                  <a:lnTo>
                    <a:pt x="69648" y="2374625"/>
                  </a:lnTo>
                  <a:lnTo>
                    <a:pt x="57848" y="2324850"/>
                  </a:lnTo>
                  <a:lnTo>
                    <a:pt x="47089" y="2274454"/>
                  </a:lnTo>
                  <a:lnTo>
                    <a:pt x="37390" y="2223460"/>
                  </a:lnTo>
                  <a:lnTo>
                    <a:pt x="28767" y="2171891"/>
                  </a:lnTo>
                  <a:lnTo>
                    <a:pt x="21238" y="2119771"/>
                  </a:lnTo>
                  <a:lnTo>
                    <a:pt x="14821" y="2067124"/>
                  </a:lnTo>
                  <a:lnTo>
                    <a:pt x="9531" y="2013972"/>
                  </a:lnTo>
                  <a:lnTo>
                    <a:pt x="5387" y="1960340"/>
                  </a:lnTo>
                  <a:lnTo>
                    <a:pt x="2405" y="1906251"/>
                  </a:lnTo>
                  <a:lnTo>
                    <a:pt x="604" y="1851728"/>
                  </a:lnTo>
                  <a:lnTo>
                    <a:pt x="0" y="1796795"/>
                  </a:lnTo>
                  <a:close/>
                </a:path>
              </a:pathLst>
            </a:custGeom>
            <a:ln w="6096">
              <a:solidFill>
                <a:srgbClr val="A4A4A4"/>
              </a:solidFill>
            </a:ln>
          </p:spPr>
          <p:txBody>
            <a:bodyPr wrap="square" lIns="0" tIns="0" rIns="0" bIns="0" rtlCol="0"/>
            <a:lstStyle/>
            <a:p>
              <a:endParaRPr/>
            </a:p>
          </p:txBody>
        </p:sp>
        <p:sp>
          <p:nvSpPr>
            <p:cNvPr id="25" name="object 25"/>
            <p:cNvSpPr txBox="1"/>
            <p:nvPr/>
          </p:nvSpPr>
          <p:spPr>
            <a:xfrm>
              <a:off x="2851985" y="2706547"/>
              <a:ext cx="1252855" cy="1122680"/>
            </a:xfrm>
            <a:prstGeom prst="rect">
              <a:avLst/>
            </a:prstGeom>
          </p:spPr>
          <p:txBody>
            <a:bodyPr vert="horz" wrap="square" lIns="0" tIns="12700" rIns="0" bIns="0" rtlCol="0">
              <a:spAutoFit/>
            </a:bodyPr>
            <a:lstStyle/>
            <a:p>
              <a:pPr marL="12700" marR="5080">
                <a:lnSpc>
                  <a:spcPct val="100000"/>
                </a:lnSpc>
                <a:spcBef>
                  <a:spcPts val="100"/>
                </a:spcBef>
              </a:pPr>
              <a:r>
                <a:rPr sz="2400" u="heavy" spc="-10" dirty="0">
                  <a:uFill>
                    <a:solidFill>
                      <a:srgbClr val="000000"/>
                    </a:solidFill>
                  </a:uFill>
                  <a:latin typeface="Calibri"/>
                  <a:cs typeface="Calibri"/>
                </a:rPr>
                <a:t>Early </a:t>
              </a:r>
              <a:r>
                <a:rPr sz="2400" u="heavy" spc="-20" dirty="0">
                  <a:uFill>
                    <a:solidFill>
                      <a:srgbClr val="000000"/>
                    </a:solidFill>
                  </a:uFill>
                  <a:latin typeface="Calibri"/>
                  <a:cs typeface="Calibri"/>
                </a:rPr>
                <a:t>Life </a:t>
              </a:r>
              <a:r>
                <a:rPr sz="2400" spc="-20" dirty="0">
                  <a:latin typeface="Calibri"/>
                  <a:cs typeface="Calibri"/>
                </a:rPr>
                <a:t> </a:t>
              </a:r>
              <a:r>
                <a:rPr sz="2400" spc="-35" dirty="0">
                  <a:latin typeface="Calibri"/>
                  <a:cs typeface="Calibri"/>
                </a:rPr>
                <a:t>E</a:t>
              </a:r>
              <a:r>
                <a:rPr sz="2400" spc="-5" dirty="0">
                  <a:latin typeface="Calibri"/>
                  <a:cs typeface="Calibri"/>
                </a:rPr>
                <a:t>du</a:t>
              </a:r>
              <a:r>
                <a:rPr sz="2400" spc="-25" dirty="0">
                  <a:latin typeface="Calibri"/>
                  <a:cs typeface="Calibri"/>
                </a:rPr>
                <a:t>ca</a:t>
              </a:r>
              <a:r>
                <a:rPr sz="2400" dirty="0">
                  <a:latin typeface="Calibri"/>
                  <a:cs typeface="Calibri"/>
                </a:rPr>
                <a:t>ti</a:t>
              </a:r>
              <a:r>
                <a:rPr sz="2400" spc="-10" dirty="0">
                  <a:latin typeface="Calibri"/>
                  <a:cs typeface="Calibri"/>
                </a:rPr>
                <a:t>o</a:t>
              </a:r>
              <a:r>
                <a:rPr sz="2400" dirty="0">
                  <a:latin typeface="Calibri"/>
                  <a:cs typeface="Calibri"/>
                </a:rPr>
                <a:t>n  </a:t>
              </a:r>
              <a:r>
                <a:rPr sz="2400" spc="-5" dirty="0">
                  <a:latin typeface="Calibri"/>
                  <a:cs typeface="Calibri"/>
                </a:rPr>
                <a:t>Smoking</a:t>
              </a:r>
              <a:endParaRPr sz="2400">
                <a:latin typeface="Calibri"/>
                <a:cs typeface="Calibri"/>
              </a:endParaRPr>
            </a:p>
          </p:txBody>
        </p:sp>
        <p:sp>
          <p:nvSpPr>
            <p:cNvPr id="26" name="object 26"/>
            <p:cNvSpPr txBox="1"/>
            <p:nvPr/>
          </p:nvSpPr>
          <p:spPr>
            <a:xfrm>
              <a:off x="2851985" y="3803826"/>
              <a:ext cx="1868805" cy="1488440"/>
            </a:xfrm>
            <a:prstGeom prst="rect">
              <a:avLst/>
            </a:prstGeom>
          </p:spPr>
          <p:txBody>
            <a:bodyPr vert="horz" wrap="square" lIns="0" tIns="12700" rIns="0" bIns="0" rtlCol="0">
              <a:spAutoFit/>
            </a:bodyPr>
            <a:lstStyle/>
            <a:p>
              <a:pPr marL="12700" marR="55244">
                <a:lnSpc>
                  <a:spcPct val="100000"/>
                </a:lnSpc>
                <a:spcBef>
                  <a:spcPts val="100"/>
                </a:spcBef>
              </a:pPr>
              <a:r>
                <a:rPr sz="2400" spc="-10" dirty="0">
                  <a:latin typeface="Calibri"/>
                  <a:cs typeface="Calibri"/>
                </a:rPr>
                <a:t>Substance</a:t>
              </a:r>
              <a:r>
                <a:rPr sz="2400" spc="-105" dirty="0">
                  <a:latin typeface="Calibri"/>
                  <a:cs typeface="Calibri"/>
                </a:rPr>
                <a:t> </a:t>
              </a:r>
              <a:r>
                <a:rPr sz="2400" spc="-5" dirty="0">
                  <a:latin typeface="Calibri"/>
                  <a:cs typeface="Calibri"/>
                </a:rPr>
                <a:t>Use  </a:t>
              </a:r>
              <a:r>
                <a:rPr sz="2400" spc="-10" dirty="0">
                  <a:latin typeface="Calibri"/>
                  <a:cs typeface="Calibri"/>
                </a:rPr>
                <a:t>Depression  </a:t>
              </a:r>
              <a:r>
                <a:rPr sz="2400" spc="-35" dirty="0">
                  <a:latin typeface="Calibri"/>
                  <a:cs typeface="Calibri"/>
                </a:rPr>
                <a:t>Trauma</a:t>
              </a:r>
              <a:endParaRPr sz="2400">
                <a:latin typeface="Calibri"/>
                <a:cs typeface="Calibri"/>
              </a:endParaRPr>
            </a:p>
            <a:p>
              <a:pPr marL="12700">
                <a:lnSpc>
                  <a:spcPct val="100000"/>
                </a:lnSpc>
              </a:pPr>
              <a:r>
                <a:rPr sz="2400" spc="-5" dirty="0">
                  <a:latin typeface="Calibri"/>
                  <a:cs typeface="Calibri"/>
                </a:rPr>
                <a:t>Social</a:t>
              </a:r>
              <a:r>
                <a:rPr sz="2400" spc="-50" dirty="0">
                  <a:latin typeface="Calibri"/>
                  <a:cs typeface="Calibri"/>
                </a:rPr>
                <a:t> </a:t>
              </a:r>
              <a:r>
                <a:rPr sz="2400" spc="-10" dirty="0">
                  <a:latin typeface="Calibri"/>
                  <a:cs typeface="Calibri"/>
                </a:rPr>
                <a:t>Isolation</a:t>
              </a:r>
              <a:endParaRPr sz="2400">
                <a:latin typeface="Calibri"/>
                <a:cs typeface="Calibri"/>
              </a:endParaRPr>
            </a:p>
          </p:txBody>
        </p:sp>
      </p:grpSp>
      <p:grpSp>
        <p:nvGrpSpPr>
          <p:cNvPr id="33" name="Group 32">
            <a:extLst>
              <a:ext uri="{FF2B5EF4-FFF2-40B4-BE49-F238E27FC236}">
                <a16:creationId xmlns:a16="http://schemas.microsoft.com/office/drawing/2014/main" id="{7979B3E7-9C42-4822-8730-73282A327590}"/>
              </a:ext>
              <a:ext uri="{C183D7F6-B498-43B3-948B-1728B52AA6E4}">
                <adec:decorative xmlns:adec="http://schemas.microsoft.com/office/drawing/2017/decorative" val="1"/>
              </a:ext>
            </a:extLst>
          </p:cNvPr>
          <p:cNvGrpSpPr/>
          <p:nvPr/>
        </p:nvGrpSpPr>
        <p:grpSpPr>
          <a:xfrm>
            <a:off x="1912620" y="2144267"/>
            <a:ext cx="8367649" cy="3918059"/>
            <a:chOff x="1912620" y="2144267"/>
            <a:chExt cx="8367649" cy="3918059"/>
          </a:xfrm>
        </p:grpSpPr>
        <p:sp>
          <p:nvSpPr>
            <p:cNvPr id="3" name="object 3"/>
            <p:cNvSpPr/>
            <p:nvPr/>
          </p:nvSpPr>
          <p:spPr>
            <a:xfrm>
              <a:off x="9049510" y="4783620"/>
              <a:ext cx="815340" cy="361950"/>
            </a:xfrm>
            <a:custGeom>
              <a:avLst/>
              <a:gdLst/>
              <a:ahLst/>
              <a:cxnLst/>
              <a:rect l="l" t="t" r="r" b="b"/>
              <a:pathLst>
                <a:path w="815340" h="361950">
                  <a:moveTo>
                    <a:pt x="815340" y="361403"/>
                  </a:moveTo>
                  <a:lnTo>
                    <a:pt x="744988" y="360411"/>
                  </a:lnTo>
                  <a:lnTo>
                    <a:pt x="676299" y="357486"/>
                  </a:lnTo>
                  <a:lnTo>
                    <a:pt x="609516" y="352711"/>
                  </a:lnTo>
                  <a:lnTo>
                    <a:pt x="544885" y="346167"/>
                  </a:lnTo>
                  <a:lnTo>
                    <a:pt x="482650" y="337934"/>
                  </a:lnTo>
                  <a:lnTo>
                    <a:pt x="423056" y="328095"/>
                  </a:lnTo>
                  <a:lnTo>
                    <a:pt x="366347" y="316730"/>
                  </a:lnTo>
                  <a:lnTo>
                    <a:pt x="312768" y="303920"/>
                  </a:lnTo>
                  <a:lnTo>
                    <a:pt x="262565" y="289747"/>
                  </a:lnTo>
                  <a:lnTo>
                    <a:pt x="215982" y="274292"/>
                  </a:lnTo>
                  <a:lnTo>
                    <a:pt x="173262" y="257635"/>
                  </a:lnTo>
                  <a:lnTo>
                    <a:pt x="134653" y="239860"/>
                  </a:lnTo>
                  <a:lnTo>
                    <a:pt x="100397" y="221045"/>
                  </a:lnTo>
                  <a:lnTo>
                    <a:pt x="45926" y="180625"/>
                  </a:lnTo>
                  <a:lnTo>
                    <a:pt x="11807" y="137024"/>
                  </a:lnTo>
                  <a:lnTo>
                    <a:pt x="0" y="90893"/>
                  </a:lnTo>
                  <a:lnTo>
                    <a:pt x="2994" y="67726"/>
                  </a:lnTo>
                  <a:lnTo>
                    <a:pt x="11934" y="44770"/>
                  </a:lnTo>
                  <a:lnTo>
                    <a:pt x="26756" y="22153"/>
                  </a:lnTo>
                  <a:lnTo>
                    <a:pt x="47396" y="0"/>
                  </a:lnTo>
                </a:path>
              </a:pathLst>
            </a:custGeom>
            <a:ln w="67056">
              <a:solidFill>
                <a:srgbClr val="6FAC46"/>
              </a:solidFill>
            </a:ln>
          </p:spPr>
          <p:txBody>
            <a:bodyPr wrap="square" lIns="0" tIns="0" rIns="0" bIns="0" rtlCol="0"/>
            <a:lstStyle/>
            <a:p>
              <a:endParaRPr/>
            </a:p>
          </p:txBody>
        </p:sp>
        <p:sp>
          <p:nvSpPr>
            <p:cNvPr id="4" name="object 4"/>
            <p:cNvSpPr/>
            <p:nvPr/>
          </p:nvSpPr>
          <p:spPr>
            <a:xfrm>
              <a:off x="6740804" y="4670370"/>
              <a:ext cx="3293745" cy="1163320"/>
            </a:xfrm>
            <a:custGeom>
              <a:avLst/>
              <a:gdLst/>
              <a:ahLst/>
              <a:cxnLst/>
              <a:rect l="l" t="t" r="r" b="b"/>
              <a:pathLst>
                <a:path w="3293745" h="1163320">
                  <a:moveTo>
                    <a:pt x="3293503" y="1162824"/>
                  </a:moveTo>
                  <a:lnTo>
                    <a:pt x="3249533" y="1159753"/>
                  </a:lnTo>
                  <a:lnTo>
                    <a:pt x="3204872" y="1156160"/>
                  </a:lnTo>
                  <a:lnTo>
                    <a:pt x="3159548" y="1152053"/>
                  </a:lnTo>
                  <a:lnTo>
                    <a:pt x="3113591" y="1147440"/>
                  </a:lnTo>
                  <a:lnTo>
                    <a:pt x="3067029" y="1142330"/>
                  </a:lnTo>
                  <a:lnTo>
                    <a:pt x="3019890" y="1136729"/>
                  </a:lnTo>
                  <a:lnTo>
                    <a:pt x="2972203" y="1130648"/>
                  </a:lnTo>
                  <a:lnTo>
                    <a:pt x="2923997" y="1124092"/>
                  </a:lnTo>
                  <a:lnTo>
                    <a:pt x="2875300" y="1117072"/>
                  </a:lnTo>
                  <a:lnTo>
                    <a:pt x="2826140" y="1109594"/>
                  </a:lnTo>
                  <a:lnTo>
                    <a:pt x="2776547" y="1101668"/>
                  </a:lnTo>
                  <a:lnTo>
                    <a:pt x="2726548" y="1093300"/>
                  </a:lnTo>
                  <a:lnTo>
                    <a:pt x="2676173" y="1084500"/>
                  </a:lnTo>
                  <a:lnTo>
                    <a:pt x="2625449" y="1075275"/>
                  </a:lnTo>
                  <a:lnTo>
                    <a:pt x="2574406" y="1065634"/>
                  </a:lnTo>
                  <a:lnTo>
                    <a:pt x="2523072" y="1055584"/>
                  </a:lnTo>
                  <a:lnTo>
                    <a:pt x="2471475" y="1045134"/>
                  </a:lnTo>
                  <a:lnTo>
                    <a:pt x="2419644" y="1034292"/>
                  </a:lnTo>
                  <a:lnTo>
                    <a:pt x="2367608" y="1023066"/>
                  </a:lnTo>
                  <a:lnTo>
                    <a:pt x="2315395" y="1011464"/>
                  </a:lnTo>
                  <a:lnTo>
                    <a:pt x="2263033" y="999494"/>
                  </a:lnTo>
                  <a:lnTo>
                    <a:pt x="2210552" y="987165"/>
                  </a:lnTo>
                  <a:lnTo>
                    <a:pt x="2157980" y="974484"/>
                  </a:lnTo>
                  <a:lnTo>
                    <a:pt x="2105345" y="961459"/>
                  </a:lnTo>
                  <a:lnTo>
                    <a:pt x="2052675" y="948099"/>
                  </a:lnTo>
                  <a:lnTo>
                    <a:pt x="2000001" y="934413"/>
                  </a:lnTo>
                  <a:lnTo>
                    <a:pt x="1947349" y="920407"/>
                  </a:lnTo>
                  <a:lnTo>
                    <a:pt x="1894749" y="906090"/>
                  </a:lnTo>
                  <a:lnTo>
                    <a:pt x="1842229" y="891470"/>
                  </a:lnTo>
                  <a:lnTo>
                    <a:pt x="1789817" y="876556"/>
                  </a:lnTo>
                  <a:lnTo>
                    <a:pt x="1737543" y="861356"/>
                  </a:lnTo>
                  <a:lnTo>
                    <a:pt x="1685434" y="845876"/>
                  </a:lnTo>
                  <a:lnTo>
                    <a:pt x="1633520" y="830127"/>
                  </a:lnTo>
                  <a:lnTo>
                    <a:pt x="1581828" y="814115"/>
                  </a:lnTo>
                  <a:lnTo>
                    <a:pt x="1530388" y="797850"/>
                  </a:lnTo>
                  <a:lnTo>
                    <a:pt x="1479228" y="781338"/>
                  </a:lnTo>
                  <a:lnTo>
                    <a:pt x="1428377" y="764589"/>
                  </a:lnTo>
                  <a:lnTo>
                    <a:pt x="1377862" y="747610"/>
                  </a:lnTo>
                  <a:lnTo>
                    <a:pt x="1327713" y="730409"/>
                  </a:lnTo>
                  <a:lnTo>
                    <a:pt x="1277958" y="712996"/>
                  </a:lnTo>
                  <a:lnTo>
                    <a:pt x="1228626" y="695376"/>
                  </a:lnTo>
                  <a:lnTo>
                    <a:pt x="1179745" y="677560"/>
                  </a:lnTo>
                  <a:lnTo>
                    <a:pt x="1131344" y="659554"/>
                  </a:lnTo>
                  <a:lnTo>
                    <a:pt x="1083452" y="641368"/>
                  </a:lnTo>
                  <a:lnTo>
                    <a:pt x="1036096" y="623009"/>
                  </a:lnTo>
                  <a:lnTo>
                    <a:pt x="989305" y="604485"/>
                  </a:lnTo>
                  <a:lnTo>
                    <a:pt x="943109" y="585805"/>
                  </a:lnTo>
                  <a:lnTo>
                    <a:pt x="897535" y="566976"/>
                  </a:lnTo>
                  <a:lnTo>
                    <a:pt x="852613" y="548007"/>
                  </a:lnTo>
                  <a:lnTo>
                    <a:pt x="808369" y="528906"/>
                  </a:lnTo>
                  <a:lnTo>
                    <a:pt x="764835" y="509680"/>
                  </a:lnTo>
                  <a:lnTo>
                    <a:pt x="722037" y="490339"/>
                  </a:lnTo>
                  <a:lnTo>
                    <a:pt x="680004" y="470890"/>
                  </a:lnTo>
                  <a:lnTo>
                    <a:pt x="638765" y="451341"/>
                  </a:lnTo>
                  <a:lnTo>
                    <a:pt x="598348" y="431701"/>
                  </a:lnTo>
                  <a:lnTo>
                    <a:pt x="558783" y="411977"/>
                  </a:lnTo>
                  <a:lnTo>
                    <a:pt x="520097" y="392178"/>
                  </a:lnTo>
                  <a:lnTo>
                    <a:pt x="482319" y="372312"/>
                  </a:lnTo>
                  <a:lnTo>
                    <a:pt x="445477" y="352386"/>
                  </a:lnTo>
                  <a:lnTo>
                    <a:pt x="383271" y="317334"/>
                  </a:lnTo>
                  <a:lnTo>
                    <a:pt x="325182" y="282707"/>
                  </a:lnTo>
                  <a:lnTo>
                    <a:pt x="271285" y="248564"/>
                  </a:lnTo>
                  <a:lnTo>
                    <a:pt x="221654" y="214967"/>
                  </a:lnTo>
                  <a:lnTo>
                    <a:pt x="176366" y="181972"/>
                  </a:lnTo>
                  <a:lnTo>
                    <a:pt x="135494" y="149641"/>
                  </a:lnTo>
                  <a:lnTo>
                    <a:pt x="99113" y="118032"/>
                  </a:lnTo>
                  <a:lnTo>
                    <a:pt x="67298" y="87204"/>
                  </a:lnTo>
                  <a:lnTo>
                    <a:pt x="40125" y="57216"/>
                  </a:lnTo>
                  <a:lnTo>
                    <a:pt x="17667" y="28128"/>
                  </a:lnTo>
                  <a:lnTo>
                    <a:pt x="0" y="0"/>
                  </a:lnTo>
                </a:path>
              </a:pathLst>
            </a:custGeom>
            <a:ln w="66675">
              <a:solidFill>
                <a:srgbClr val="FFC000"/>
              </a:solidFill>
            </a:ln>
          </p:spPr>
          <p:txBody>
            <a:bodyPr wrap="square" lIns="0" tIns="0" rIns="0" bIns="0" rtlCol="0"/>
            <a:lstStyle/>
            <a:p>
              <a:endParaRPr/>
            </a:p>
          </p:txBody>
        </p:sp>
        <p:sp>
          <p:nvSpPr>
            <p:cNvPr id="5" name="object 5"/>
            <p:cNvSpPr/>
            <p:nvPr/>
          </p:nvSpPr>
          <p:spPr>
            <a:xfrm>
              <a:off x="2028444" y="2282951"/>
              <a:ext cx="7997190" cy="3672204"/>
            </a:xfrm>
            <a:custGeom>
              <a:avLst/>
              <a:gdLst/>
              <a:ahLst/>
              <a:cxnLst/>
              <a:rect l="l" t="t" r="r" b="b"/>
              <a:pathLst>
                <a:path w="7997190" h="3672204">
                  <a:moveTo>
                    <a:pt x="0" y="0"/>
                  </a:moveTo>
                  <a:lnTo>
                    <a:pt x="59381" y="269"/>
                  </a:lnTo>
                  <a:lnTo>
                    <a:pt x="118751" y="1072"/>
                  </a:lnTo>
                  <a:lnTo>
                    <a:pt x="178098" y="2405"/>
                  </a:lnTo>
                  <a:lnTo>
                    <a:pt x="237410" y="4262"/>
                  </a:lnTo>
                  <a:lnTo>
                    <a:pt x="296675" y="6637"/>
                  </a:lnTo>
                  <a:lnTo>
                    <a:pt x="355882" y="9526"/>
                  </a:lnTo>
                  <a:lnTo>
                    <a:pt x="415019" y="12922"/>
                  </a:lnTo>
                  <a:lnTo>
                    <a:pt x="474075" y="16821"/>
                  </a:lnTo>
                  <a:lnTo>
                    <a:pt x="533037" y="21217"/>
                  </a:lnTo>
                  <a:lnTo>
                    <a:pt x="591895" y="26104"/>
                  </a:lnTo>
                  <a:lnTo>
                    <a:pt x="650636" y="31478"/>
                  </a:lnTo>
                  <a:lnTo>
                    <a:pt x="709249" y="37334"/>
                  </a:lnTo>
                  <a:lnTo>
                    <a:pt x="767723" y="43665"/>
                  </a:lnTo>
                  <a:lnTo>
                    <a:pt x="826045" y="50466"/>
                  </a:lnTo>
                  <a:lnTo>
                    <a:pt x="884204" y="57733"/>
                  </a:lnTo>
                  <a:lnTo>
                    <a:pt x="942188" y="65459"/>
                  </a:lnTo>
                  <a:lnTo>
                    <a:pt x="999987" y="73640"/>
                  </a:lnTo>
                  <a:lnTo>
                    <a:pt x="1057587" y="82270"/>
                  </a:lnTo>
                  <a:lnTo>
                    <a:pt x="1114978" y="91343"/>
                  </a:lnTo>
                  <a:lnTo>
                    <a:pt x="1172147" y="100855"/>
                  </a:lnTo>
                  <a:lnTo>
                    <a:pt x="1229084" y="110799"/>
                  </a:lnTo>
                  <a:lnTo>
                    <a:pt x="1285776" y="121172"/>
                  </a:lnTo>
                  <a:lnTo>
                    <a:pt x="1342212" y="131967"/>
                  </a:lnTo>
                  <a:lnTo>
                    <a:pt x="1398380" y="143178"/>
                  </a:lnTo>
                  <a:lnTo>
                    <a:pt x="1454269" y="154801"/>
                  </a:lnTo>
                  <a:lnTo>
                    <a:pt x="1509867" y="166831"/>
                  </a:lnTo>
                  <a:lnTo>
                    <a:pt x="1565162" y="179262"/>
                  </a:lnTo>
                  <a:lnTo>
                    <a:pt x="1620143" y="192088"/>
                  </a:lnTo>
                  <a:lnTo>
                    <a:pt x="1674797" y="205304"/>
                  </a:lnTo>
                  <a:lnTo>
                    <a:pt x="1729114" y="218905"/>
                  </a:lnTo>
                  <a:lnTo>
                    <a:pt x="1783082" y="232886"/>
                  </a:lnTo>
                  <a:lnTo>
                    <a:pt x="1836689" y="247241"/>
                  </a:lnTo>
                  <a:lnTo>
                    <a:pt x="1889923" y="261965"/>
                  </a:lnTo>
                  <a:lnTo>
                    <a:pt x="1942773" y="277052"/>
                  </a:lnTo>
                  <a:lnTo>
                    <a:pt x="1995228" y="292497"/>
                  </a:lnTo>
                  <a:lnTo>
                    <a:pt x="2047274" y="308296"/>
                  </a:lnTo>
                  <a:lnTo>
                    <a:pt x="2098902" y="324441"/>
                  </a:lnTo>
                  <a:lnTo>
                    <a:pt x="2150099" y="340929"/>
                  </a:lnTo>
                  <a:lnTo>
                    <a:pt x="2200853" y="357754"/>
                  </a:lnTo>
                  <a:lnTo>
                    <a:pt x="2251153" y="374910"/>
                  </a:lnTo>
                  <a:lnTo>
                    <a:pt x="2300988" y="392392"/>
                  </a:lnTo>
                  <a:lnTo>
                    <a:pt x="2350345" y="410195"/>
                  </a:lnTo>
                  <a:lnTo>
                    <a:pt x="2399214" y="428313"/>
                  </a:lnTo>
                  <a:lnTo>
                    <a:pt x="2447581" y="446742"/>
                  </a:lnTo>
                  <a:lnTo>
                    <a:pt x="2495437" y="465475"/>
                  </a:lnTo>
                  <a:lnTo>
                    <a:pt x="2542768" y="484507"/>
                  </a:lnTo>
                  <a:lnTo>
                    <a:pt x="2589564" y="503833"/>
                  </a:lnTo>
                  <a:lnTo>
                    <a:pt x="2635812" y="523449"/>
                  </a:lnTo>
                  <a:lnTo>
                    <a:pt x="2681502" y="543347"/>
                  </a:lnTo>
                  <a:lnTo>
                    <a:pt x="2726622" y="563523"/>
                  </a:lnTo>
                  <a:lnTo>
                    <a:pt x="2771159" y="583972"/>
                  </a:lnTo>
                  <a:lnTo>
                    <a:pt x="2815102" y="604689"/>
                  </a:lnTo>
                  <a:lnTo>
                    <a:pt x="2858440" y="625667"/>
                  </a:lnTo>
                  <a:lnTo>
                    <a:pt x="2901161" y="646902"/>
                  </a:lnTo>
                  <a:lnTo>
                    <a:pt x="2943253" y="668388"/>
                  </a:lnTo>
                  <a:lnTo>
                    <a:pt x="2984705" y="690120"/>
                  </a:lnTo>
                  <a:lnTo>
                    <a:pt x="3025505" y="712092"/>
                  </a:lnTo>
                  <a:lnTo>
                    <a:pt x="3065641" y="734300"/>
                  </a:lnTo>
                  <a:lnTo>
                    <a:pt x="3105102" y="756738"/>
                  </a:lnTo>
                  <a:lnTo>
                    <a:pt x="3143876" y="779400"/>
                  </a:lnTo>
                  <a:lnTo>
                    <a:pt x="3181952" y="802281"/>
                  </a:lnTo>
                  <a:lnTo>
                    <a:pt x="3219317" y="825376"/>
                  </a:lnTo>
                  <a:lnTo>
                    <a:pt x="3255961" y="848680"/>
                  </a:lnTo>
                  <a:lnTo>
                    <a:pt x="3291871" y="872186"/>
                  </a:lnTo>
                  <a:lnTo>
                    <a:pt x="3327035" y="895891"/>
                  </a:lnTo>
                  <a:lnTo>
                    <a:pt x="3361443" y="919788"/>
                  </a:lnTo>
                  <a:lnTo>
                    <a:pt x="3395083" y="943872"/>
                  </a:lnTo>
                  <a:lnTo>
                    <a:pt x="3427943" y="968138"/>
                  </a:lnTo>
                  <a:lnTo>
                    <a:pt x="3460010" y="992580"/>
                  </a:lnTo>
                  <a:lnTo>
                    <a:pt x="3491275" y="1017193"/>
                  </a:lnTo>
                  <a:lnTo>
                    <a:pt x="3521725" y="1041972"/>
                  </a:lnTo>
                  <a:lnTo>
                    <a:pt x="3551347" y="1066912"/>
                  </a:lnTo>
                  <a:lnTo>
                    <a:pt x="3580132" y="1092006"/>
                  </a:lnTo>
                  <a:lnTo>
                    <a:pt x="3635140" y="1142639"/>
                  </a:lnTo>
                  <a:lnTo>
                    <a:pt x="3686655" y="1193827"/>
                  </a:lnTo>
                  <a:lnTo>
                    <a:pt x="3734584" y="1245529"/>
                  </a:lnTo>
                  <a:lnTo>
                    <a:pt x="3778834" y="1297701"/>
                  </a:lnTo>
                  <a:lnTo>
                    <a:pt x="3819312" y="1350301"/>
                  </a:lnTo>
                  <a:lnTo>
                    <a:pt x="3855924" y="1403285"/>
                  </a:lnTo>
                  <a:lnTo>
                    <a:pt x="3888578" y="1456612"/>
                  </a:lnTo>
                  <a:lnTo>
                    <a:pt x="3917180" y="1510238"/>
                  </a:lnTo>
                  <a:lnTo>
                    <a:pt x="3941638" y="1564121"/>
                  </a:lnTo>
                  <a:lnTo>
                    <a:pt x="3961857" y="1618217"/>
                  </a:lnTo>
                  <a:lnTo>
                    <a:pt x="3977746" y="1672485"/>
                  </a:lnTo>
                  <a:lnTo>
                    <a:pt x="3989210" y="1726881"/>
                  </a:lnTo>
                  <a:lnTo>
                    <a:pt x="3996157" y="1781362"/>
                  </a:lnTo>
                  <a:lnTo>
                    <a:pt x="3998493" y="1835886"/>
                  </a:lnTo>
                  <a:lnTo>
                    <a:pt x="3999079" y="1863151"/>
                  </a:lnTo>
                  <a:lnTo>
                    <a:pt x="4003732" y="1917659"/>
                  </a:lnTo>
                  <a:lnTo>
                    <a:pt x="4012949" y="1972103"/>
                  </a:lnTo>
                  <a:lnTo>
                    <a:pt x="4026637" y="2026440"/>
                  </a:lnTo>
                  <a:lnTo>
                    <a:pt x="4044703" y="2080627"/>
                  </a:lnTo>
                  <a:lnTo>
                    <a:pt x="4067053" y="2134622"/>
                  </a:lnTo>
                  <a:lnTo>
                    <a:pt x="4093594" y="2188381"/>
                  </a:lnTo>
                  <a:lnTo>
                    <a:pt x="4124234" y="2241863"/>
                  </a:lnTo>
                  <a:lnTo>
                    <a:pt x="4158879" y="2295024"/>
                  </a:lnTo>
                  <a:lnTo>
                    <a:pt x="4197436" y="2347821"/>
                  </a:lnTo>
                  <a:lnTo>
                    <a:pt x="4239811" y="2400212"/>
                  </a:lnTo>
                  <a:lnTo>
                    <a:pt x="4285912" y="2452154"/>
                  </a:lnTo>
                  <a:lnTo>
                    <a:pt x="4335646" y="2503604"/>
                  </a:lnTo>
                  <a:lnTo>
                    <a:pt x="4388919" y="2554520"/>
                  </a:lnTo>
                  <a:lnTo>
                    <a:pt x="4445638" y="2604858"/>
                  </a:lnTo>
                  <a:lnTo>
                    <a:pt x="4475261" y="2629797"/>
                  </a:lnTo>
                  <a:lnTo>
                    <a:pt x="4505711" y="2654576"/>
                  </a:lnTo>
                  <a:lnTo>
                    <a:pt x="4536975" y="2679189"/>
                  </a:lnTo>
                  <a:lnTo>
                    <a:pt x="4569043" y="2703631"/>
                  </a:lnTo>
                  <a:lnTo>
                    <a:pt x="4601903" y="2727897"/>
                  </a:lnTo>
                  <a:lnTo>
                    <a:pt x="4635542" y="2751981"/>
                  </a:lnTo>
                  <a:lnTo>
                    <a:pt x="4669950" y="2775878"/>
                  </a:lnTo>
                  <a:lnTo>
                    <a:pt x="4705115" y="2799582"/>
                  </a:lnTo>
                  <a:lnTo>
                    <a:pt x="4741025" y="2823088"/>
                  </a:lnTo>
                  <a:lnTo>
                    <a:pt x="4777669" y="2846392"/>
                  </a:lnTo>
                  <a:lnTo>
                    <a:pt x="4815034" y="2869487"/>
                  </a:lnTo>
                  <a:lnTo>
                    <a:pt x="4853109" y="2892368"/>
                  </a:lnTo>
                  <a:lnTo>
                    <a:pt x="4891883" y="2915030"/>
                  </a:lnTo>
                  <a:lnTo>
                    <a:pt x="4931344" y="2937467"/>
                  </a:lnTo>
                  <a:lnTo>
                    <a:pt x="4971481" y="2959675"/>
                  </a:lnTo>
                  <a:lnTo>
                    <a:pt x="5012281" y="2981647"/>
                  </a:lnTo>
                  <a:lnTo>
                    <a:pt x="5053732" y="3003379"/>
                  </a:lnTo>
                  <a:lnTo>
                    <a:pt x="5095825" y="3024865"/>
                  </a:lnTo>
                  <a:lnTo>
                    <a:pt x="5138546" y="3046099"/>
                  </a:lnTo>
                  <a:lnTo>
                    <a:pt x="5181884" y="3067078"/>
                  </a:lnTo>
                  <a:lnTo>
                    <a:pt x="5225827" y="3087794"/>
                  </a:lnTo>
                  <a:lnTo>
                    <a:pt x="5270364" y="3108242"/>
                  </a:lnTo>
                  <a:lnTo>
                    <a:pt x="5315484" y="3128419"/>
                  </a:lnTo>
                  <a:lnTo>
                    <a:pt x="5361173" y="3148317"/>
                  </a:lnTo>
                  <a:lnTo>
                    <a:pt x="5407422" y="3167932"/>
                  </a:lnTo>
                  <a:lnTo>
                    <a:pt x="5454218" y="3187258"/>
                  </a:lnTo>
                  <a:lnTo>
                    <a:pt x="5501549" y="3206290"/>
                  </a:lnTo>
                  <a:lnTo>
                    <a:pt x="5549405" y="3225023"/>
                  </a:lnTo>
                  <a:lnTo>
                    <a:pt x="5597772" y="3243451"/>
                  </a:lnTo>
                  <a:lnTo>
                    <a:pt x="5646641" y="3261569"/>
                  </a:lnTo>
                  <a:lnTo>
                    <a:pt x="5695998" y="3279372"/>
                  </a:lnTo>
                  <a:lnTo>
                    <a:pt x="5745832" y="3296854"/>
                  </a:lnTo>
                  <a:lnTo>
                    <a:pt x="5796133" y="3314010"/>
                  </a:lnTo>
                  <a:lnTo>
                    <a:pt x="5846887" y="3330834"/>
                  </a:lnTo>
                  <a:lnTo>
                    <a:pt x="5898084" y="3347322"/>
                  </a:lnTo>
                  <a:lnTo>
                    <a:pt x="5949712" y="3363468"/>
                  </a:lnTo>
                  <a:lnTo>
                    <a:pt x="6001758" y="3379266"/>
                  </a:lnTo>
                  <a:lnTo>
                    <a:pt x="6054212" y="3394711"/>
                  </a:lnTo>
                  <a:lnTo>
                    <a:pt x="6107063" y="3409798"/>
                  </a:lnTo>
                  <a:lnTo>
                    <a:pt x="6160297" y="3424522"/>
                  </a:lnTo>
                  <a:lnTo>
                    <a:pt x="6213904" y="3438877"/>
                  </a:lnTo>
                  <a:lnTo>
                    <a:pt x="6267871" y="3452857"/>
                  </a:lnTo>
                  <a:lnTo>
                    <a:pt x="6322189" y="3466458"/>
                  </a:lnTo>
                  <a:lnTo>
                    <a:pt x="6376843" y="3479674"/>
                  </a:lnTo>
                  <a:lnTo>
                    <a:pt x="6431824" y="3492500"/>
                  </a:lnTo>
                  <a:lnTo>
                    <a:pt x="6487119" y="3504931"/>
                  </a:lnTo>
                  <a:lnTo>
                    <a:pt x="6542717" y="3516960"/>
                  </a:lnTo>
                  <a:lnTo>
                    <a:pt x="6598606" y="3528583"/>
                  </a:lnTo>
                  <a:lnTo>
                    <a:pt x="6654774" y="3539795"/>
                  </a:lnTo>
                  <a:lnTo>
                    <a:pt x="6711210" y="3550589"/>
                  </a:lnTo>
                  <a:lnTo>
                    <a:pt x="6767902" y="3560962"/>
                  </a:lnTo>
                  <a:lnTo>
                    <a:pt x="6824839" y="3570906"/>
                  </a:lnTo>
                  <a:lnTo>
                    <a:pt x="6882008" y="3580418"/>
                  </a:lnTo>
                  <a:lnTo>
                    <a:pt x="6939399" y="3589491"/>
                  </a:lnTo>
                  <a:lnTo>
                    <a:pt x="6996999" y="3598121"/>
                  </a:lnTo>
                  <a:lnTo>
                    <a:pt x="7054797" y="3606301"/>
                  </a:lnTo>
                  <a:lnTo>
                    <a:pt x="7112782" y="3614027"/>
                  </a:lnTo>
                  <a:lnTo>
                    <a:pt x="7170941" y="3621294"/>
                  </a:lnTo>
                  <a:lnTo>
                    <a:pt x="7229263" y="3628095"/>
                  </a:lnTo>
                  <a:lnTo>
                    <a:pt x="7287737" y="3634426"/>
                  </a:lnTo>
                  <a:lnTo>
                    <a:pt x="7346350" y="3640281"/>
                  </a:lnTo>
                  <a:lnTo>
                    <a:pt x="7405091" y="3645656"/>
                  </a:lnTo>
                  <a:lnTo>
                    <a:pt x="7463949" y="3650543"/>
                  </a:lnTo>
                  <a:lnTo>
                    <a:pt x="7522911" y="3654939"/>
                  </a:lnTo>
                  <a:lnTo>
                    <a:pt x="7581967" y="3658838"/>
                  </a:lnTo>
                  <a:lnTo>
                    <a:pt x="7641104" y="3662234"/>
                  </a:lnTo>
                  <a:lnTo>
                    <a:pt x="7700311" y="3665123"/>
                  </a:lnTo>
                  <a:lnTo>
                    <a:pt x="7759576" y="3667498"/>
                  </a:lnTo>
                  <a:lnTo>
                    <a:pt x="7818888" y="3669354"/>
                  </a:lnTo>
                  <a:lnTo>
                    <a:pt x="7878235" y="3670687"/>
                  </a:lnTo>
                  <a:lnTo>
                    <a:pt x="7937605" y="3671491"/>
                  </a:lnTo>
                  <a:lnTo>
                    <a:pt x="7996986" y="3671760"/>
                  </a:lnTo>
                </a:path>
              </a:pathLst>
            </a:custGeom>
            <a:ln w="67056">
              <a:solidFill>
                <a:srgbClr val="A4A4A4"/>
              </a:solidFill>
            </a:ln>
          </p:spPr>
          <p:txBody>
            <a:bodyPr wrap="square" lIns="0" tIns="0" rIns="0" bIns="0" rtlCol="0"/>
            <a:lstStyle/>
            <a:p>
              <a:endParaRPr/>
            </a:p>
          </p:txBody>
        </p:sp>
        <p:sp>
          <p:nvSpPr>
            <p:cNvPr id="6" name="object 6"/>
            <p:cNvSpPr/>
            <p:nvPr/>
          </p:nvSpPr>
          <p:spPr>
            <a:xfrm>
              <a:off x="1912620" y="2144267"/>
              <a:ext cx="8022590" cy="3728720"/>
            </a:xfrm>
            <a:custGeom>
              <a:avLst/>
              <a:gdLst/>
              <a:ahLst/>
              <a:cxnLst/>
              <a:rect l="l" t="t" r="r" b="b"/>
              <a:pathLst>
                <a:path w="8022590" h="3728720">
                  <a:moveTo>
                    <a:pt x="0" y="0"/>
                  </a:moveTo>
                  <a:lnTo>
                    <a:pt x="59762" y="253"/>
                  </a:lnTo>
                  <a:lnTo>
                    <a:pt x="119515" y="1010"/>
                  </a:lnTo>
                  <a:lnTo>
                    <a:pt x="179245" y="2265"/>
                  </a:lnTo>
                  <a:lnTo>
                    <a:pt x="238943" y="4015"/>
                  </a:lnTo>
                  <a:lnTo>
                    <a:pt x="298597" y="6254"/>
                  </a:lnTo>
                  <a:lnTo>
                    <a:pt x="358198" y="8976"/>
                  </a:lnTo>
                  <a:lnTo>
                    <a:pt x="417733" y="12178"/>
                  </a:lnTo>
                  <a:lnTo>
                    <a:pt x="477192" y="15855"/>
                  </a:lnTo>
                  <a:lnTo>
                    <a:pt x="536565" y="20001"/>
                  </a:lnTo>
                  <a:lnTo>
                    <a:pt x="595840" y="24612"/>
                  </a:lnTo>
                  <a:lnTo>
                    <a:pt x="655007" y="29683"/>
                  </a:lnTo>
                  <a:lnTo>
                    <a:pt x="714054" y="35209"/>
                  </a:lnTo>
                  <a:lnTo>
                    <a:pt x="772971" y="41186"/>
                  </a:lnTo>
                  <a:lnTo>
                    <a:pt x="831748" y="47608"/>
                  </a:lnTo>
                  <a:lnTo>
                    <a:pt x="890372" y="54470"/>
                  </a:lnTo>
                  <a:lnTo>
                    <a:pt x="948834" y="61769"/>
                  </a:lnTo>
                  <a:lnTo>
                    <a:pt x="1007123" y="69498"/>
                  </a:lnTo>
                  <a:lnTo>
                    <a:pt x="1065227" y="77653"/>
                  </a:lnTo>
                  <a:lnTo>
                    <a:pt x="1123136" y="86230"/>
                  </a:lnTo>
                  <a:lnTo>
                    <a:pt x="1180839" y="95223"/>
                  </a:lnTo>
                  <a:lnTo>
                    <a:pt x="1238325" y="104627"/>
                  </a:lnTo>
                  <a:lnTo>
                    <a:pt x="1295584" y="114438"/>
                  </a:lnTo>
                  <a:lnTo>
                    <a:pt x="1352604" y="124651"/>
                  </a:lnTo>
                  <a:lnTo>
                    <a:pt x="1409374" y="135261"/>
                  </a:lnTo>
                  <a:lnTo>
                    <a:pt x="1465885" y="146264"/>
                  </a:lnTo>
                  <a:lnTo>
                    <a:pt x="1522124" y="157653"/>
                  </a:lnTo>
                  <a:lnTo>
                    <a:pt x="1578082" y="169426"/>
                  </a:lnTo>
                  <a:lnTo>
                    <a:pt x="1633746" y="181575"/>
                  </a:lnTo>
                  <a:lnTo>
                    <a:pt x="1689108" y="194098"/>
                  </a:lnTo>
                  <a:lnTo>
                    <a:pt x="1744154" y="206989"/>
                  </a:lnTo>
                  <a:lnTo>
                    <a:pt x="1798876" y="220243"/>
                  </a:lnTo>
                  <a:lnTo>
                    <a:pt x="1853261" y="233855"/>
                  </a:lnTo>
                  <a:lnTo>
                    <a:pt x="1907300" y="247820"/>
                  </a:lnTo>
                  <a:lnTo>
                    <a:pt x="1960981" y="262134"/>
                  </a:lnTo>
                  <a:lnTo>
                    <a:pt x="2014293" y="276792"/>
                  </a:lnTo>
                  <a:lnTo>
                    <a:pt x="2067226" y="291789"/>
                  </a:lnTo>
                  <a:lnTo>
                    <a:pt x="2119768" y="307120"/>
                  </a:lnTo>
                  <a:lnTo>
                    <a:pt x="2171909" y="322780"/>
                  </a:lnTo>
                  <a:lnTo>
                    <a:pt x="2223638" y="338765"/>
                  </a:lnTo>
                  <a:lnTo>
                    <a:pt x="2274945" y="355069"/>
                  </a:lnTo>
                  <a:lnTo>
                    <a:pt x="2325818" y="371688"/>
                  </a:lnTo>
                  <a:lnTo>
                    <a:pt x="2376246" y="388617"/>
                  </a:lnTo>
                  <a:lnTo>
                    <a:pt x="2426219" y="405850"/>
                  </a:lnTo>
                  <a:lnTo>
                    <a:pt x="2475726" y="423384"/>
                  </a:lnTo>
                  <a:lnTo>
                    <a:pt x="2524755" y="441214"/>
                  </a:lnTo>
                  <a:lnTo>
                    <a:pt x="2573297" y="459334"/>
                  </a:lnTo>
                  <a:lnTo>
                    <a:pt x="2621340" y="477739"/>
                  </a:lnTo>
                  <a:lnTo>
                    <a:pt x="2668874" y="496426"/>
                  </a:lnTo>
                  <a:lnTo>
                    <a:pt x="2715887" y="515388"/>
                  </a:lnTo>
                  <a:lnTo>
                    <a:pt x="2762369" y="534622"/>
                  </a:lnTo>
                  <a:lnTo>
                    <a:pt x="2808308" y="554121"/>
                  </a:lnTo>
                  <a:lnTo>
                    <a:pt x="2853695" y="573883"/>
                  </a:lnTo>
                  <a:lnTo>
                    <a:pt x="2898518" y="593901"/>
                  </a:lnTo>
                  <a:lnTo>
                    <a:pt x="2942767" y="614170"/>
                  </a:lnTo>
                  <a:lnTo>
                    <a:pt x="2986430" y="634687"/>
                  </a:lnTo>
                  <a:lnTo>
                    <a:pt x="3029497" y="655446"/>
                  </a:lnTo>
                  <a:lnTo>
                    <a:pt x="3071956" y="676441"/>
                  </a:lnTo>
                  <a:lnTo>
                    <a:pt x="3113798" y="697670"/>
                  </a:lnTo>
                  <a:lnTo>
                    <a:pt x="3155011" y="719126"/>
                  </a:lnTo>
                  <a:lnTo>
                    <a:pt x="3195584" y="740804"/>
                  </a:lnTo>
                  <a:lnTo>
                    <a:pt x="3235507" y="762701"/>
                  </a:lnTo>
                  <a:lnTo>
                    <a:pt x="3274768" y="784811"/>
                  </a:lnTo>
                  <a:lnTo>
                    <a:pt x="3313357" y="807128"/>
                  </a:lnTo>
                  <a:lnTo>
                    <a:pt x="3351263" y="829650"/>
                  </a:lnTo>
                  <a:lnTo>
                    <a:pt x="3388476" y="852369"/>
                  </a:lnTo>
                  <a:lnTo>
                    <a:pt x="3424983" y="875283"/>
                  </a:lnTo>
                  <a:lnTo>
                    <a:pt x="3460775" y="898385"/>
                  </a:lnTo>
                  <a:lnTo>
                    <a:pt x="3495841" y="921671"/>
                  </a:lnTo>
                  <a:lnTo>
                    <a:pt x="3530169" y="945137"/>
                  </a:lnTo>
                  <a:lnTo>
                    <a:pt x="3563749" y="968776"/>
                  </a:lnTo>
                  <a:lnTo>
                    <a:pt x="3596571" y="992585"/>
                  </a:lnTo>
                  <a:lnTo>
                    <a:pt x="3628622" y="1016559"/>
                  </a:lnTo>
                  <a:lnTo>
                    <a:pt x="3659893" y="1040693"/>
                  </a:lnTo>
                  <a:lnTo>
                    <a:pt x="3690373" y="1064981"/>
                  </a:lnTo>
                  <a:lnTo>
                    <a:pt x="3720050" y="1089420"/>
                  </a:lnTo>
                  <a:lnTo>
                    <a:pt x="3776955" y="1138728"/>
                  </a:lnTo>
                  <a:lnTo>
                    <a:pt x="3830520" y="1188578"/>
                  </a:lnTo>
                  <a:lnTo>
                    <a:pt x="3880659" y="1238932"/>
                  </a:lnTo>
                  <a:lnTo>
                    <a:pt x="3927285" y="1289751"/>
                  </a:lnTo>
                  <a:lnTo>
                    <a:pt x="3970312" y="1340996"/>
                  </a:lnTo>
                  <a:lnTo>
                    <a:pt x="4009653" y="1392629"/>
                  </a:lnTo>
                  <a:lnTo>
                    <a:pt x="4045221" y="1444609"/>
                  </a:lnTo>
                  <a:lnTo>
                    <a:pt x="4076929" y="1496900"/>
                  </a:lnTo>
                  <a:lnTo>
                    <a:pt x="4104691" y="1549462"/>
                  </a:lnTo>
                  <a:lnTo>
                    <a:pt x="4128420" y="1602257"/>
                  </a:lnTo>
                  <a:lnTo>
                    <a:pt x="4148029" y="1655245"/>
                  </a:lnTo>
                  <a:lnTo>
                    <a:pt x="4163431" y="1708388"/>
                  </a:lnTo>
                  <a:lnTo>
                    <a:pt x="4174541" y="1761648"/>
                  </a:lnTo>
                  <a:lnTo>
                    <a:pt x="4181270" y="1814984"/>
                  </a:lnTo>
                  <a:lnTo>
                    <a:pt x="4183532" y="1868360"/>
                  </a:lnTo>
                  <a:lnTo>
                    <a:pt x="4184126" y="1895662"/>
                  </a:lnTo>
                  <a:lnTo>
                    <a:pt x="4188840" y="1950246"/>
                  </a:lnTo>
                  <a:lnTo>
                    <a:pt x="4198180" y="2004768"/>
                  </a:lnTo>
                  <a:lnTo>
                    <a:pt x="4212053" y="2059186"/>
                  </a:lnTo>
                  <a:lnTo>
                    <a:pt x="4230366" y="2113458"/>
                  </a:lnTo>
                  <a:lnTo>
                    <a:pt x="4253025" y="2167545"/>
                  </a:lnTo>
                  <a:lnTo>
                    <a:pt x="4279939" y="2221403"/>
                  </a:lnTo>
                  <a:lnTo>
                    <a:pt x="4311014" y="2274991"/>
                  </a:lnTo>
                  <a:lnTo>
                    <a:pt x="4346158" y="2328269"/>
                  </a:lnTo>
                  <a:lnTo>
                    <a:pt x="4385278" y="2381194"/>
                  </a:lnTo>
                  <a:lnTo>
                    <a:pt x="4428280" y="2433725"/>
                  </a:lnTo>
                  <a:lnTo>
                    <a:pt x="4475072" y="2485821"/>
                  </a:lnTo>
                  <a:lnTo>
                    <a:pt x="4525561" y="2537440"/>
                  </a:lnTo>
                  <a:lnTo>
                    <a:pt x="4579655" y="2588541"/>
                  </a:lnTo>
                  <a:lnTo>
                    <a:pt x="4637260" y="2639082"/>
                  </a:lnTo>
                  <a:lnTo>
                    <a:pt x="4667350" y="2664130"/>
                  </a:lnTo>
                  <a:lnTo>
                    <a:pt x="4698284" y="2689022"/>
                  </a:lnTo>
                  <a:lnTo>
                    <a:pt x="4730049" y="2713753"/>
                  </a:lnTo>
                  <a:lnTo>
                    <a:pt x="4762633" y="2738319"/>
                  </a:lnTo>
                  <a:lnTo>
                    <a:pt x="4796026" y="2762713"/>
                  </a:lnTo>
                  <a:lnTo>
                    <a:pt x="4830216" y="2786932"/>
                  </a:lnTo>
                  <a:lnTo>
                    <a:pt x="4865190" y="2810969"/>
                  </a:lnTo>
                  <a:lnTo>
                    <a:pt x="4900938" y="2834819"/>
                  </a:lnTo>
                  <a:lnTo>
                    <a:pt x="4937448" y="2858478"/>
                  </a:lnTo>
                  <a:lnTo>
                    <a:pt x="4974708" y="2881939"/>
                  </a:lnTo>
                  <a:lnTo>
                    <a:pt x="5012707" y="2905199"/>
                  </a:lnTo>
                  <a:lnTo>
                    <a:pt x="5051432" y="2928251"/>
                  </a:lnTo>
                  <a:lnTo>
                    <a:pt x="5090873" y="2951091"/>
                  </a:lnTo>
                  <a:lnTo>
                    <a:pt x="5131018" y="2973713"/>
                  </a:lnTo>
                  <a:lnTo>
                    <a:pt x="5171855" y="2996112"/>
                  </a:lnTo>
                  <a:lnTo>
                    <a:pt x="5213373" y="3018283"/>
                  </a:lnTo>
                  <a:lnTo>
                    <a:pt x="5255559" y="3040221"/>
                  </a:lnTo>
                  <a:lnTo>
                    <a:pt x="5298403" y="3061921"/>
                  </a:lnTo>
                  <a:lnTo>
                    <a:pt x="5341893" y="3083377"/>
                  </a:lnTo>
                  <a:lnTo>
                    <a:pt x="5386017" y="3104584"/>
                  </a:lnTo>
                  <a:lnTo>
                    <a:pt x="5430763" y="3125537"/>
                  </a:lnTo>
                  <a:lnTo>
                    <a:pt x="5476120" y="3146231"/>
                  </a:lnTo>
                  <a:lnTo>
                    <a:pt x="5522077" y="3166661"/>
                  </a:lnTo>
                  <a:lnTo>
                    <a:pt x="5568622" y="3186821"/>
                  </a:lnTo>
                  <a:lnTo>
                    <a:pt x="5615742" y="3206706"/>
                  </a:lnTo>
                  <a:lnTo>
                    <a:pt x="5663427" y="3226312"/>
                  </a:lnTo>
                  <a:lnTo>
                    <a:pt x="5711665" y="3245633"/>
                  </a:lnTo>
                  <a:lnTo>
                    <a:pt x="5760444" y="3264663"/>
                  </a:lnTo>
                  <a:lnTo>
                    <a:pt x="5809754" y="3283398"/>
                  </a:lnTo>
                  <a:lnTo>
                    <a:pt x="5859581" y="3301832"/>
                  </a:lnTo>
                  <a:lnTo>
                    <a:pt x="5909914" y="3319961"/>
                  </a:lnTo>
                  <a:lnTo>
                    <a:pt x="5960743" y="3337779"/>
                  </a:lnTo>
                  <a:lnTo>
                    <a:pt x="6012055" y="3355280"/>
                  </a:lnTo>
                  <a:lnTo>
                    <a:pt x="6063838" y="3372460"/>
                  </a:lnTo>
                  <a:lnTo>
                    <a:pt x="6116082" y="3389314"/>
                  </a:lnTo>
                  <a:lnTo>
                    <a:pt x="6168774" y="3405836"/>
                  </a:lnTo>
                  <a:lnTo>
                    <a:pt x="6221903" y="3422021"/>
                  </a:lnTo>
                  <a:lnTo>
                    <a:pt x="6275457" y="3437864"/>
                  </a:lnTo>
                  <a:lnTo>
                    <a:pt x="6329425" y="3453360"/>
                  </a:lnTo>
                  <a:lnTo>
                    <a:pt x="6383795" y="3468503"/>
                  </a:lnTo>
                  <a:lnTo>
                    <a:pt x="6438555" y="3483289"/>
                  </a:lnTo>
                  <a:lnTo>
                    <a:pt x="6493695" y="3497712"/>
                  </a:lnTo>
                  <a:lnTo>
                    <a:pt x="6549201" y="3511767"/>
                  </a:lnTo>
                  <a:lnTo>
                    <a:pt x="6605063" y="3525448"/>
                  </a:lnTo>
                  <a:lnTo>
                    <a:pt x="6661269" y="3538752"/>
                  </a:lnTo>
                  <a:lnTo>
                    <a:pt x="6717808" y="3551672"/>
                  </a:lnTo>
                  <a:lnTo>
                    <a:pt x="6774667" y="3564203"/>
                  </a:lnTo>
                  <a:lnTo>
                    <a:pt x="6831836" y="3576340"/>
                  </a:lnTo>
                  <a:lnTo>
                    <a:pt x="6889302" y="3588078"/>
                  </a:lnTo>
                  <a:lnTo>
                    <a:pt x="6947054" y="3599412"/>
                  </a:lnTo>
                  <a:lnTo>
                    <a:pt x="7005081" y="3610337"/>
                  </a:lnTo>
                  <a:lnTo>
                    <a:pt x="7063370" y="3620847"/>
                  </a:lnTo>
                  <a:lnTo>
                    <a:pt x="7121911" y="3630937"/>
                  </a:lnTo>
                  <a:lnTo>
                    <a:pt x="7180691" y="3640602"/>
                  </a:lnTo>
                  <a:lnTo>
                    <a:pt x="7239700" y="3649837"/>
                  </a:lnTo>
                  <a:lnTo>
                    <a:pt x="7298924" y="3658637"/>
                  </a:lnTo>
                  <a:lnTo>
                    <a:pt x="7358353" y="3666996"/>
                  </a:lnTo>
                  <a:lnTo>
                    <a:pt x="7417976" y="3674910"/>
                  </a:lnTo>
                  <a:lnTo>
                    <a:pt x="7477780" y="3682372"/>
                  </a:lnTo>
                  <a:lnTo>
                    <a:pt x="7537754" y="3689379"/>
                  </a:lnTo>
                  <a:lnTo>
                    <a:pt x="7597886" y="3695924"/>
                  </a:lnTo>
                  <a:lnTo>
                    <a:pt x="7658166" y="3702002"/>
                  </a:lnTo>
                  <a:lnTo>
                    <a:pt x="7718580" y="3707610"/>
                  </a:lnTo>
                  <a:lnTo>
                    <a:pt x="7779118" y="3712740"/>
                  </a:lnTo>
                  <a:lnTo>
                    <a:pt x="7839767" y="3717388"/>
                  </a:lnTo>
                  <a:lnTo>
                    <a:pt x="7900517" y="3721549"/>
                  </a:lnTo>
                  <a:lnTo>
                    <a:pt x="7961356" y="3725218"/>
                  </a:lnTo>
                  <a:lnTo>
                    <a:pt x="8022272" y="3728389"/>
                  </a:lnTo>
                </a:path>
              </a:pathLst>
            </a:custGeom>
            <a:ln w="76200">
              <a:solidFill>
                <a:srgbClr val="4471C4"/>
              </a:solidFill>
            </a:ln>
          </p:spPr>
          <p:txBody>
            <a:bodyPr wrap="square" lIns="0" tIns="0" rIns="0" bIns="0" rtlCol="0"/>
            <a:lstStyle/>
            <a:p>
              <a:endParaRPr/>
            </a:p>
          </p:txBody>
        </p:sp>
        <p:sp>
          <p:nvSpPr>
            <p:cNvPr id="7" name="object 7"/>
            <p:cNvSpPr/>
            <p:nvPr/>
          </p:nvSpPr>
          <p:spPr>
            <a:xfrm>
              <a:off x="9894189" y="5681326"/>
              <a:ext cx="386080" cy="381000"/>
            </a:xfrm>
            <a:custGeom>
              <a:avLst/>
              <a:gdLst/>
              <a:ahLst/>
              <a:cxnLst/>
              <a:rect l="l" t="t" r="r" b="b"/>
              <a:pathLst>
                <a:path w="386079" h="381000">
                  <a:moveTo>
                    <a:pt x="9207" y="0"/>
                  </a:moveTo>
                  <a:lnTo>
                    <a:pt x="0" y="380885"/>
                  </a:lnTo>
                  <a:lnTo>
                    <a:pt x="385495" y="199656"/>
                  </a:lnTo>
                  <a:lnTo>
                    <a:pt x="9207" y="0"/>
                  </a:lnTo>
                  <a:close/>
                </a:path>
              </a:pathLst>
            </a:custGeom>
            <a:solidFill>
              <a:srgbClr val="4471C4"/>
            </a:solidFill>
          </p:spPr>
          <p:txBody>
            <a:bodyPr wrap="square" lIns="0" tIns="0" rIns="0" bIns="0" rtlCol="0"/>
            <a:lstStyle/>
            <a:p>
              <a:endParaRPr/>
            </a:p>
          </p:txBody>
        </p:sp>
      </p:grpSp>
      <p:grpSp>
        <p:nvGrpSpPr>
          <p:cNvPr id="31" name="Group 30" descr="HCV Infection&#10;HIV Infection&#10;ART Initiation">
            <a:extLst>
              <a:ext uri="{FF2B5EF4-FFF2-40B4-BE49-F238E27FC236}">
                <a16:creationId xmlns:a16="http://schemas.microsoft.com/office/drawing/2014/main" id="{22BF338F-BDBC-42DE-ACBF-7465A1E5907A}"/>
              </a:ext>
            </a:extLst>
          </p:cNvPr>
          <p:cNvGrpSpPr/>
          <p:nvPr/>
        </p:nvGrpSpPr>
        <p:grpSpPr>
          <a:xfrm>
            <a:off x="3441163" y="1655099"/>
            <a:ext cx="2525648" cy="1240121"/>
            <a:chOff x="3441163" y="1655099"/>
            <a:chExt cx="2525648" cy="1240121"/>
          </a:xfrm>
        </p:grpSpPr>
        <p:sp>
          <p:nvSpPr>
            <p:cNvPr id="11" name="object 11"/>
            <p:cNvSpPr txBox="1"/>
            <p:nvPr/>
          </p:nvSpPr>
          <p:spPr>
            <a:xfrm>
              <a:off x="4541236" y="1749866"/>
              <a:ext cx="47815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libri"/>
                  <a:cs typeface="Calibri"/>
                </a:rPr>
                <a:t>HIV</a:t>
              </a:r>
              <a:endParaRPr sz="2400">
                <a:latin typeface="Calibri"/>
                <a:cs typeface="Calibri"/>
              </a:endParaRPr>
            </a:p>
          </p:txBody>
        </p:sp>
        <p:sp>
          <p:nvSpPr>
            <p:cNvPr id="12" name="object 12"/>
            <p:cNvSpPr txBox="1"/>
            <p:nvPr/>
          </p:nvSpPr>
          <p:spPr>
            <a:xfrm>
              <a:off x="3441163" y="1655099"/>
              <a:ext cx="845185" cy="574040"/>
            </a:xfrm>
            <a:prstGeom prst="rect">
              <a:avLst/>
            </a:prstGeom>
          </p:spPr>
          <p:txBody>
            <a:bodyPr vert="horz" wrap="square" lIns="0" tIns="12700" rIns="0" bIns="0" rtlCol="0">
              <a:spAutoFit/>
            </a:bodyPr>
            <a:lstStyle/>
            <a:p>
              <a:pPr algn="ctr">
                <a:lnSpc>
                  <a:spcPct val="100000"/>
                </a:lnSpc>
                <a:spcBef>
                  <a:spcPts val="100"/>
                </a:spcBef>
              </a:pPr>
              <a:r>
                <a:rPr sz="1800" spc="-5" dirty="0">
                  <a:latin typeface="Calibri"/>
                  <a:cs typeface="Calibri"/>
                </a:rPr>
                <a:t>HCV</a:t>
              </a:r>
              <a:endParaRPr sz="1800">
                <a:latin typeface="Calibri"/>
                <a:cs typeface="Calibri"/>
              </a:endParaRPr>
            </a:p>
            <a:p>
              <a:pPr algn="ctr">
                <a:lnSpc>
                  <a:spcPct val="100000"/>
                </a:lnSpc>
              </a:pPr>
              <a:r>
                <a:rPr sz="1800" dirty="0">
                  <a:latin typeface="Calibri"/>
                  <a:cs typeface="Calibri"/>
                </a:rPr>
                <a:t>I</a:t>
              </a:r>
              <a:r>
                <a:rPr sz="1800" spc="-10" dirty="0">
                  <a:latin typeface="Calibri"/>
                  <a:cs typeface="Calibri"/>
                </a:rPr>
                <a:t>n</a:t>
              </a:r>
              <a:r>
                <a:rPr sz="1800" spc="-50" dirty="0">
                  <a:latin typeface="Calibri"/>
                  <a:cs typeface="Calibri"/>
                </a:rPr>
                <a:t>f</a:t>
              </a:r>
              <a:r>
                <a:rPr sz="1800" dirty="0">
                  <a:latin typeface="Calibri"/>
                  <a:cs typeface="Calibri"/>
                </a:rPr>
                <a:t>e</a:t>
              </a:r>
              <a:r>
                <a:rPr sz="1800" spc="-10" dirty="0">
                  <a:latin typeface="Calibri"/>
                  <a:cs typeface="Calibri"/>
                </a:rPr>
                <a:t>c</a:t>
              </a:r>
              <a:r>
                <a:rPr sz="1800" spc="-5" dirty="0">
                  <a:latin typeface="Calibri"/>
                  <a:cs typeface="Calibri"/>
                </a:rPr>
                <a:t>tio</a:t>
              </a:r>
              <a:r>
                <a:rPr sz="1800" dirty="0">
                  <a:latin typeface="Calibri"/>
                  <a:cs typeface="Calibri"/>
                </a:rPr>
                <a:t>n</a:t>
              </a:r>
              <a:endParaRPr sz="1800">
                <a:latin typeface="Calibri"/>
                <a:cs typeface="Calibri"/>
              </a:endParaRPr>
            </a:p>
          </p:txBody>
        </p:sp>
        <p:sp>
          <p:nvSpPr>
            <p:cNvPr id="13" name="object 13"/>
            <p:cNvSpPr txBox="1"/>
            <p:nvPr/>
          </p:nvSpPr>
          <p:spPr>
            <a:xfrm>
              <a:off x="4205956" y="1964310"/>
              <a:ext cx="1760855" cy="930910"/>
            </a:xfrm>
            <a:prstGeom prst="rect">
              <a:avLst/>
            </a:prstGeom>
          </p:spPr>
          <p:txBody>
            <a:bodyPr vert="horz" wrap="square" lIns="0" tIns="163830" rIns="0" bIns="0" rtlCol="0">
              <a:spAutoFit/>
            </a:bodyPr>
            <a:lstStyle/>
            <a:p>
              <a:pPr marL="12700">
                <a:lnSpc>
                  <a:spcPct val="100000"/>
                </a:lnSpc>
                <a:spcBef>
                  <a:spcPts val="1290"/>
                </a:spcBef>
              </a:pPr>
              <a:r>
                <a:rPr sz="2400" b="1" spc="-5" dirty="0">
                  <a:latin typeface="Calibri"/>
                  <a:cs typeface="Calibri"/>
                </a:rPr>
                <a:t>Infection</a:t>
              </a:r>
              <a:r>
                <a:rPr sz="2700" spc="-7" baseline="-30864" dirty="0">
                  <a:latin typeface="Calibri"/>
                  <a:cs typeface="Calibri"/>
                </a:rPr>
                <a:t>ART</a:t>
              </a:r>
              <a:endParaRPr sz="2700" baseline="-30864">
                <a:latin typeface="Calibri"/>
                <a:cs typeface="Calibri"/>
              </a:endParaRPr>
            </a:p>
            <a:p>
              <a:pPr marL="913130">
                <a:lnSpc>
                  <a:spcPct val="100000"/>
                </a:lnSpc>
                <a:spcBef>
                  <a:spcPts val="894"/>
                </a:spcBef>
              </a:pPr>
              <a:r>
                <a:rPr sz="1800" dirty="0">
                  <a:latin typeface="Calibri"/>
                  <a:cs typeface="Calibri"/>
                </a:rPr>
                <a:t>In</a:t>
              </a:r>
              <a:r>
                <a:rPr sz="1800" spc="-5" dirty="0">
                  <a:latin typeface="Calibri"/>
                  <a:cs typeface="Calibri"/>
                </a:rPr>
                <a:t>iti</a:t>
              </a:r>
              <a:r>
                <a:rPr sz="1800" spc="-15" dirty="0">
                  <a:latin typeface="Calibri"/>
                  <a:cs typeface="Calibri"/>
                </a:rPr>
                <a:t>a</a:t>
              </a:r>
              <a:r>
                <a:rPr sz="1800" spc="-5" dirty="0">
                  <a:latin typeface="Calibri"/>
                  <a:cs typeface="Calibri"/>
                </a:rPr>
                <a:t>tio</a:t>
              </a:r>
              <a:r>
                <a:rPr sz="1800" dirty="0">
                  <a:latin typeface="Calibri"/>
                  <a:cs typeface="Calibri"/>
                </a:rPr>
                <a:t>n</a:t>
              </a:r>
              <a:endParaRPr sz="1800">
                <a:latin typeface="Calibri"/>
                <a:cs typeface="Calibri"/>
              </a:endParaRPr>
            </a:p>
          </p:txBody>
        </p:sp>
      </p:grpSp>
      <p:grpSp>
        <p:nvGrpSpPr>
          <p:cNvPr id="32" name="Group 31" descr="Mid-Life: Obesity, Hypertension, Dyslipidemia, Diabetes, Renal impairment, Mild cognitive impairment">
            <a:extLst>
              <a:ext uri="{FF2B5EF4-FFF2-40B4-BE49-F238E27FC236}">
                <a16:creationId xmlns:a16="http://schemas.microsoft.com/office/drawing/2014/main" id="{A31C47D7-979C-4C1E-9725-97126EF527FC}"/>
              </a:ext>
            </a:extLst>
          </p:cNvPr>
          <p:cNvGrpSpPr/>
          <p:nvPr/>
        </p:nvGrpSpPr>
        <p:grpSpPr>
          <a:xfrm>
            <a:off x="6024371" y="1095755"/>
            <a:ext cx="2964180" cy="3862070"/>
            <a:chOff x="6024371" y="1095755"/>
            <a:chExt cx="2964180" cy="3862070"/>
          </a:xfrm>
        </p:grpSpPr>
        <p:sp>
          <p:nvSpPr>
            <p:cNvPr id="8" name="object 8"/>
            <p:cNvSpPr/>
            <p:nvPr/>
          </p:nvSpPr>
          <p:spPr>
            <a:xfrm>
              <a:off x="6024371" y="1095755"/>
              <a:ext cx="2964179" cy="3861816"/>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024371" y="1095755"/>
              <a:ext cx="2964180" cy="3862070"/>
            </a:xfrm>
            <a:custGeom>
              <a:avLst/>
              <a:gdLst/>
              <a:ahLst/>
              <a:cxnLst/>
              <a:rect l="l" t="t" r="r" b="b"/>
              <a:pathLst>
                <a:path w="2964179" h="3862070">
                  <a:moveTo>
                    <a:pt x="0" y="1930908"/>
                  </a:moveTo>
                  <a:lnTo>
                    <a:pt x="569" y="1876861"/>
                  </a:lnTo>
                  <a:lnTo>
                    <a:pt x="2267" y="1823181"/>
                  </a:lnTo>
                  <a:lnTo>
                    <a:pt x="5079" y="1769889"/>
                  </a:lnTo>
                  <a:lnTo>
                    <a:pt x="8991" y="1717002"/>
                  </a:lnTo>
                  <a:lnTo>
                    <a:pt x="13987" y="1664541"/>
                  </a:lnTo>
                  <a:lnTo>
                    <a:pt x="20052" y="1612524"/>
                  </a:lnTo>
                  <a:lnTo>
                    <a:pt x="27171" y="1560972"/>
                  </a:lnTo>
                  <a:lnTo>
                    <a:pt x="35331" y="1509903"/>
                  </a:lnTo>
                  <a:lnTo>
                    <a:pt x="44515" y="1459337"/>
                  </a:lnTo>
                  <a:lnTo>
                    <a:pt x="54709" y="1409294"/>
                  </a:lnTo>
                  <a:lnTo>
                    <a:pt x="65899" y="1359792"/>
                  </a:lnTo>
                  <a:lnTo>
                    <a:pt x="78069" y="1310851"/>
                  </a:lnTo>
                  <a:lnTo>
                    <a:pt x="91204" y="1262490"/>
                  </a:lnTo>
                  <a:lnTo>
                    <a:pt x="105290" y="1214729"/>
                  </a:lnTo>
                  <a:lnTo>
                    <a:pt x="120311" y="1167587"/>
                  </a:lnTo>
                  <a:lnTo>
                    <a:pt x="136253" y="1121083"/>
                  </a:lnTo>
                  <a:lnTo>
                    <a:pt x="153102" y="1075237"/>
                  </a:lnTo>
                  <a:lnTo>
                    <a:pt x="170841" y="1030068"/>
                  </a:lnTo>
                  <a:lnTo>
                    <a:pt x="189457" y="985595"/>
                  </a:lnTo>
                  <a:lnTo>
                    <a:pt x="208934" y="941839"/>
                  </a:lnTo>
                  <a:lnTo>
                    <a:pt x="229258" y="898817"/>
                  </a:lnTo>
                  <a:lnTo>
                    <a:pt x="250414" y="856550"/>
                  </a:lnTo>
                  <a:lnTo>
                    <a:pt x="272386" y="815057"/>
                  </a:lnTo>
                  <a:lnTo>
                    <a:pt x="295161" y="774357"/>
                  </a:lnTo>
                  <a:lnTo>
                    <a:pt x="318722" y="734469"/>
                  </a:lnTo>
                  <a:lnTo>
                    <a:pt x="343056" y="695414"/>
                  </a:lnTo>
                  <a:lnTo>
                    <a:pt x="368147" y="657210"/>
                  </a:lnTo>
                  <a:lnTo>
                    <a:pt x="393981" y="619876"/>
                  </a:lnTo>
                  <a:lnTo>
                    <a:pt x="420543" y="583433"/>
                  </a:lnTo>
                  <a:lnTo>
                    <a:pt x="447817" y="547899"/>
                  </a:lnTo>
                  <a:lnTo>
                    <a:pt x="475790" y="513294"/>
                  </a:lnTo>
                  <a:lnTo>
                    <a:pt x="504445" y="479636"/>
                  </a:lnTo>
                  <a:lnTo>
                    <a:pt x="533769" y="446947"/>
                  </a:lnTo>
                  <a:lnTo>
                    <a:pt x="563747" y="415244"/>
                  </a:lnTo>
                  <a:lnTo>
                    <a:pt x="594363" y="384547"/>
                  </a:lnTo>
                  <a:lnTo>
                    <a:pt x="625602" y="354875"/>
                  </a:lnTo>
                  <a:lnTo>
                    <a:pt x="657451" y="326249"/>
                  </a:lnTo>
                  <a:lnTo>
                    <a:pt x="689893" y="298687"/>
                  </a:lnTo>
                  <a:lnTo>
                    <a:pt x="722915" y="272208"/>
                  </a:lnTo>
                  <a:lnTo>
                    <a:pt x="756501" y="246832"/>
                  </a:lnTo>
                  <a:lnTo>
                    <a:pt x="790636" y="222579"/>
                  </a:lnTo>
                  <a:lnTo>
                    <a:pt x="825306" y="199467"/>
                  </a:lnTo>
                  <a:lnTo>
                    <a:pt x="860496" y="177517"/>
                  </a:lnTo>
                  <a:lnTo>
                    <a:pt x="896190" y="156746"/>
                  </a:lnTo>
                  <a:lnTo>
                    <a:pt x="932375" y="137176"/>
                  </a:lnTo>
                  <a:lnTo>
                    <a:pt x="969035" y="118824"/>
                  </a:lnTo>
                  <a:lnTo>
                    <a:pt x="1006155" y="101711"/>
                  </a:lnTo>
                  <a:lnTo>
                    <a:pt x="1043720" y="85856"/>
                  </a:lnTo>
                  <a:lnTo>
                    <a:pt x="1081716" y="71278"/>
                  </a:lnTo>
                  <a:lnTo>
                    <a:pt x="1120128" y="57996"/>
                  </a:lnTo>
                  <a:lnTo>
                    <a:pt x="1158940" y="46031"/>
                  </a:lnTo>
                  <a:lnTo>
                    <a:pt x="1198139" y="35400"/>
                  </a:lnTo>
                  <a:lnTo>
                    <a:pt x="1237709" y="26124"/>
                  </a:lnTo>
                  <a:lnTo>
                    <a:pt x="1277635" y="18222"/>
                  </a:lnTo>
                  <a:lnTo>
                    <a:pt x="1317902" y="11714"/>
                  </a:lnTo>
                  <a:lnTo>
                    <a:pt x="1358496" y="6618"/>
                  </a:lnTo>
                  <a:lnTo>
                    <a:pt x="1399402" y="2954"/>
                  </a:lnTo>
                  <a:lnTo>
                    <a:pt x="1440605" y="741"/>
                  </a:lnTo>
                  <a:lnTo>
                    <a:pt x="1482090" y="0"/>
                  </a:lnTo>
                  <a:lnTo>
                    <a:pt x="1523574" y="741"/>
                  </a:lnTo>
                  <a:lnTo>
                    <a:pt x="1564777" y="2954"/>
                  </a:lnTo>
                  <a:lnTo>
                    <a:pt x="1605683" y="6618"/>
                  </a:lnTo>
                  <a:lnTo>
                    <a:pt x="1646277" y="11714"/>
                  </a:lnTo>
                  <a:lnTo>
                    <a:pt x="1686544" y="18222"/>
                  </a:lnTo>
                  <a:lnTo>
                    <a:pt x="1726470" y="26124"/>
                  </a:lnTo>
                  <a:lnTo>
                    <a:pt x="1766040" y="35400"/>
                  </a:lnTo>
                  <a:lnTo>
                    <a:pt x="1805239" y="46031"/>
                  </a:lnTo>
                  <a:lnTo>
                    <a:pt x="1844051" y="57996"/>
                  </a:lnTo>
                  <a:lnTo>
                    <a:pt x="1882463" y="71278"/>
                  </a:lnTo>
                  <a:lnTo>
                    <a:pt x="1920459" y="85856"/>
                  </a:lnTo>
                  <a:lnTo>
                    <a:pt x="1958024" y="101711"/>
                  </a:lnTo>
                  <a:lnTo>
                    <a:pt x="1995144" y="118824"/>
                  </a:lnTo>
                  <a:lnTo>
                    <a:pt x="2031804" y="137176"/>
                  </a:lnTo>
                  <a:lnTo>
                    <a:pt x="2067989" y="156746"/>
                  </a:lnTo>
                  <a:lnTo>
                    <a:pt x="2103683" y="177517"/>
                  </a:lnTo>
                  <a:lnTo>
                    <a:pt x="2138873" y="199467"/>
                  </a:lnTo>
                  <a:lnTo>
                    <a:pt x="2173543" y="222579"/>
                  </a:lnTo>
                  <a:lnTo>
                    <a:pt x="2207678" y="246832"/>
                  </a:lnTo>
                  <a:lnTo>
                    <a:pt x="2241264" y="272208"/>
                  </a:lnTo>
                  <a:lnTo>
                    <a:pt x="2274286" y="298687"/>
                  </a:lnTo>
                  <a:lnTo>
                    <a:pt x="2306728" y="326249"/>
                  </a:lnTo>
                  <a:lnTo>
                    <a:pt x="2338577" y="354875"/>
                  </a:lnTo>
                  <a:lnTo>
                    <a:pt x="2369816" y="384547"/>
                  </a:lnTo>
                  <a:lnTo>
                    <a:pt x="2400432" y="415244"/>
                  </a:lnTo>
                  <a:lnTo>
                    <a:pt x="2430410" y="446947"/>
                  </a:lnTo>
                  <a:lnTo>
                    <a:pt x="2459734" y="479636"/>
                  </a:lnTo>
                  <a:lnTo>
                    <a:pt x="2488389" y="513294"/>
                  </a:lnTo>
                  <a:lnTo>
                    <a:pt x="2516362" y="547899"/>
                  </a:lnTo>
                  <a:lnTo>
                    <a:pt x="2543636" y="583433"/>
                  </a:lnTo>
                  <a:lnTo>
                    <a:pt x="2570198" y="619876"/>
                  </a:lnTo>
                  <a:lnTo>
                    <a:pt x="2596032" y="657210"/>
                  </a:lnTo>
                  <a:lnTo>
                    <a:pt x="2621123" y="695414"/>
                  </a:lnTo>
                  <a:lnTo>
                    <a:pt x="2645457" y="734469"/>
                  </a:lnTo>
                  <a:lnTo>
                    <a:pt x="2669018" y="774357"/>
                  </a:lnTo>
                  <a:lnTo>
                    <a:pt x="2691793" y="815057"/>
                  </a:lnTo>
                  <a:lnTo>
                    <a:pt x="2713765" y="856550"/>
                  </a:lnTo>
                  <a:lnTo>
                    <a:pt x="2734921" y="898817"/>
                  </a:lnTo>
                  <a:lnTo>
                    <a:pt x="2755245" y="941839"/>
                  </a:lnTo>
                  <a:lnTo>
                    <a:pt x="2774722" y="985595"/>
                  </a:lnTo>
                  <a:lnTo>
                    <a:pt x="2793338" y="1030068"/>
                  </a:lnTo>
                  <a:lnTo>
                    <a:pt x="2811077" y="1075237"/>
                  </a:lnTo>
                  <a:lnTo>
                    <a:pt x="2827926" y="1121083"/>
                  </a:lnTo>
                  <a:lnTo>
                    <a:pt x="2843868" y="1167587"/>
                  </a:lnTo>
                  <a:lnTo>
                    <a:pt x="2858889" y="1214729"/>
                  </a:lnTo>
                  <a:lnTo>
                    <a:pt x="2872975" y="1262490"/>
                  </a:lnTo>
                  <a:lnTo>
                    <a:pt x="2886110" y="1310851"/>
                  </a:lnTo>
                  <a:lnTo>
                    <a:pt x="2898280" y="1359792"/>
                  </a:lnTo>
                  <a:lnTo>
                    <a:pt x="2909470" y="1409294"/>
                  </a:lnTo>
                  <a:lnTo>
                    <a:pt x="2919664" y="1459337"/>
                  </a:lnTo>
                  <a:lnTo>
                    <a:pt x="2928848" y="1509903"/>
                  </a:lnTo>
                  <a:lnTo>
                    <a:pt x="2937008" y="1560972"/>
                  </a:lnTo>
                  <a:lnTo>
                    <a:pt x="2944127" y="1612524"/>
                  </a:lnTo>
                  <a:lnTo>
                    <a:pt x="2950192" y="1664541"/>
                  </a:lnTo>
                  <a:lnTo>
                    <a:pt x="2955188" y="1717002"/>
                  </a:lnTo>
                  <a:lnTo>
                    <a:pt x="2959100" y="1769889"/>
                  </a:lnTo>
                  <a:lnTo>
                    <a:pt x="2961912" y="1823181"/>
                  </a:lnTo>
                  <a:lnTo>
                    <a:pt x="2963610" y="1876861"/>
                  </a:lnTo>
                  <a:lnTo>
                    <a:pt x="2964180" y="1930908"/>
                  </a:lnTo>
                  <a:lnTo>
                    <a:pt x="2963610" y="1984954"/>
                  </a:lnTo>
                  <a:lnTo>
                    <a:pt x="2961912" y="2038634"/>
                  </a:lnTo>
                  <a:lnTo>
                    <a:pt x="2959100" y="2091926"/>
                  </a:lnTo>
                  <a:lnTo>
                    <a:pt x="2955188" y="2144813"/>
                  </a:lnTo>
                  <a:lnTo>
                    <a:pt x="2950192" y="2197274"/>
                  </a:lnTo>
                  <a:lnTo>
                    <a:pt x="2944127" y="2249291"/>
                  </a:lnTo>
                  <a:lnTo>
                    <a:pt x="2937008" y="2300843"/>
                  </a:lnTo>
                  <a:lnTo>
                    <a:pt x="2928848" y="2351912"/>
                  </a:lnTo>
                  <a:lnTo>
                    <a:pt x="2919664" y="2402478"/>
                  </a:lnTo>
                  <a:lnTo>
                    <a:pt x="2909470" y="2452521"/>
                  </a:lnTo>
                  <a:lnTo>
                    <a:pt x="2898280" y="2502023"/>
                  </a:lnTo>
                  <a:lnTo>
                    <a:pt x="2886110" y="2550964"/>
                  </a:lnTo>
                  <a:lnTo>
                    <a:pt x="2872975" y="2599325"/>
                  </a:lnTo>
                  <a:lnTo>
                    <a:pt x="2858889" y="2647086"/>
                  </a:lnTo>
                  <a:lnTo>
                    <a:pt x="2843868" y="2694228"/>
                  </a:lnTo>
                  <a:lnTo>
                    <a:pt x="2827926" y="2740732"/>
                  </a:lnTo>
                  <a:lnTo>
                    <a:pt x="2811077" y="2786578"/>
                  </a:lnTo>
                  <a:lnTo>
                    <a:pt x="2793338" y="2831747"/>
                  </a:lnTo>
                  <a:lnTo>
                    <a:pt x="2774722" y="2876220"/>
                  </a:lnTo>
                  <a:lnTo>
                    <a:pt x="2755245" y="2919976"/>
                  </a:lnTo>
                  <a:lnTo>
                    <a:pt x="2734921" y="2962998"/>
                  </a:lnTo>
                  <a:lnTo>
                    <a:pt x="2713765" y="3005265"/>
                  </a:lnTo>
                  <a:lnTo>
                    <a:pt x="2691793" y="3046758"/>
                  </a:lnTo>
                  <a:lnTo>
                    <a:pt x="2669018" y="3087458"/>
                  </a:lnTo>
                  <a:lnTo>
                    <a:pt x="2645457" y="3127346"/>
                  </a:lnTo>
                  <a:lnTo>
                    <a:pt x="2621123" y="3166401"/>
                  </a:lnTo>
                  <a:lnTo>
                    <a:pt x="2596032" y="3204605"/>
                  </a:lnTo>
                  <a:lnTo>
                    <a:pt x="2570198" y="3241939"/>
                  </a:lnTo>
                  <a:lnTo>
                    <a:pt x="2543636" y="3278382"/>
                  </a:lnTo>
                  <a:lnTo>
                    <a:pt x="2516362" y="3313916"/>
                  </a:lnTo>
                  <a:lnTo>
                    <a:pt x="2488389" y="3348521"/>
                  </a:lnTo>
                  <a:lnTo>
                    <a:pt x="2459734" y="3382179"/>
                  </a:lnTo>
                  <a:lnTo>
                    <a:pt x="2430410" y="3414868"/>
                  </a:lnTo>
                  <a:lnTo>
                    <a:pt x="2400432" y="3446571"/>
                  </a:lnTo>
                  <a:lnTo>
                    <a:pt x="2369816" y="3477268"/>
                  </a:lnTo>
                  <a:lnTo>
                    <a:pt x="2338577" y="3506940"/>
                  </a:lnTo>
                  <a:lnTo>
                    <a:pt x="2306728" y="3535566"/>
                  </a:lnTo>
                  <a:lnTo>
                    <a:pt x="2274286" y="3563128"/>
                  </a:lnTo>
                  <a:lnTo>
                    <a:pt x="2241264" y="3589607"/>
                  </a:lnTo>
                  <a:lnTo>
                    <a:pt x="2207678" y="3614983"/>
                  </a:lnTo>
                  <a:lnTo>
                    <a:pt x="2173543" y="3639236"/>
                  </a:lnTo>
                  <a:lnTo>
                    <a:pt x="2138873" y="3662348"/>
                  </a:lnTo>
                  <a:lnTo>
                    <a:pt x="2103683" y="3684298"/>
                  </a:lnTo>
                  <a:lnTo>
                    <a:pt x="2067989" y="3705069"/>
                  </a:lnTo>
                  <a:lnTo>
                    <a:pt x="2031804" y="3724639"/>
                  </a:lnTo>
                  <a:lnTo>
                    <a:pt x="1995144" y="3742991"/>
                  </a:lnTo>
                  <a:lnTo>
                    <a:pt x="1958024" y="3760104"/>
                  </a:lnTo>
                  <a:lnTo>
                    <a:pt x="1920459" y="3775959"/>
                  </a:lnTo>
                  <a:lnTo>
                    <a:pt x="1882463" y="3790537"/>
                  </a:lnTo>
                  <a:lnTo>
                    <a:pt x="1844051" y="3803819"/>
                  </a:lnTo>
                  <a:lnTo>
                    <a:pt x="1805239" y="3815784"/>
                  </a:lnTo>
                  <a:lnTo>
                    <a:pt x="1766040" y="3826415"/>
                  </a:lnTo>
                  <a:lnTo>
                    <a:pt x="1726470" y="3835691"/>
                  </a:lnTo>
                  <a:lnTo>
                    <a:pt x="1686544" y="3843593"/>
                  </a:lnTo>
                  <a:lnTo>
                    <a:pt x="1646277" y="3850101"/>
                  </a:lnTo>
                  <a:lnTo>
                    <a:pt x="1605683" y="3855197"/>
                  </a:lnTo>
                  <a:lnTo>
                    <a:pt x="1564777" y="3858861"/>
                  </a:lnTo>
                  <a:lnTo>
                    <a:pt x="1523574" y="3861074"/>
                  </a:lnTo>
                  <a:lnTo>
                    <a:pt x="1482090" y="3861816"/>
                  </a:lnTo>
                  <a:lnTo>
                    <a:pt x="1440605" y="3861074"/>
                  </a:lnTo>
                  <a:lnTo>
                    <a:pt x="1399402" y="3858861"/>
                  </a:lnTo>
                  <a:lnTo>
                    <a:pt x="1358496" y="3855197"/>
                  </a:lnTo>
                  <a:lnTo>
                    <a:pt x="1317902" y="3850101"/>
                  </a:lnTo>
                  <a:lnTo>
                    <a:pt x="1277635" y="3843593"/>
                  </a:lnTo>
                  <a:lnTo>
                    <a:pt x="1237709" y="3835691"/>
                  </a:lnTo>
                  <a:lnTo>
                    <a:pt x="1198139" y="3826415"/>
                  </a:lnTo>
                  <a:lnTo>
                    <a:pt x="1158940" y="3815784"/>
                  </a:lnTo>
                  <a:lnTo>
                    <a:pt x="1120128" y="3803819"/>
                  </a:lnTo>
                  <a:lnTo>
                    <a:pt x="1081716" y="3790537"/>
                  </a:lnTo>
                  <a:lnTo>
                    <a:pt x="1043720" y="3775959"/>
                  </a:lnTo>
                  <a:lnTo>
                    <a:pt x="1006155" y="3760104"/>
                  </a:lnTo>
                  <a:lnTo>
                    <a:pt x="969035" y="3742991"/>
                  </a:lnTo>
                  <a:lnTo>
                    <a:pt x="932375" y="3724639"/>
                  </a:lnTo>
                  <a:lnTo>
                    <a:pt x="896190" y="3705069"/>
                  </a:lnTo>
                  <a:lnTo>
                    <a:pt x="860496" y="3684298"/>
                  </a:lnTo>
                  <a:lnTo>
                    <a:pt x="825306" y="3662348"/>
                  </a:lnTo>
                  <a:lnTo>
                    <a:pt x="790636" y="3639236"/>
                  </a:lnTo>
                  <a:lnTo>
                    <a:pt x="756501" y="3614983"/>
                  </a:lnTo>
                  <a:lnTo>
                    <a:pt x="722915" y="3589607"/>
                  </a:lnTo>
                  <a:lnTo>
                    <a:pt x="689893" y="3563128"/>
                  </a:lnTo>
                  <a:lnTo>
                    <a:pt x="657451" y="3535566"/>
                  </a:lnTo>
                  <a:lnTo>
                    <a:pt x="625602" y="3506940"/>
                  </a:lnTo>
                  <a:lnTo>
                    <a:pt x="594363" y="3477268"/>
                  </a:lnTo>
                  <a:lnTo>
                    <a:pt x="563747" y="3446571"/>
                  </a:lnTo>
                  <a:lnTo>
                    <a:pt x="533769" y="3414868"/>
                  </a:lnTo>
                  <a:lnTo>
                    <a:pt x="504445" y="3382179"/>
                  </a:lnTo>
                  <a:lnTo>
                    <a:pt x="475790" y="3348521"/>
                  </a:lnTo>
                  <a:lnTo>
                    <a:pt x="447817" y="3313916"/>
                  </a:lnTo>
                  <a:lnTo>
                    <a:pt x="420543" y="3278382"/>
                  </a:lnTo>
                  <a:lnTo>
                    <a:pt x="393981" y="3241939"/>
                  </a:lnTo>
                  <a:lnTo>
                    <a:pt x="368147" y="3204605"/>
                  </a:lnTo>
                  <a:lnTo>
                    <a:pt x="343056" y="3166401"/>
                  </a:lnTo>
                  <a:lnTo>
                    <a:pt x="318722" y="3127346"/>
                  </a:lnTo>
                  <a:lnTo>
                    <a:pt x="295161" y="3087458"/>
                  </a:lnTo>
                  <a:lnTo>
                    <a:pt x="272386" y="3046758"/>
                  </a:lnTo>
                  <a:lnTo>
                    <a:pt x="250414" y="3005265"/>
                  </a:lnTo>
                  <a:lnTo>
                    <a:pt x="229258" y="2962998"/>
                  </a:lnTo>
                  <a:lnTo>
                    <a:pt x="208934" y="2919976"/>
                  </a:lnTo>
                  <a:lnTo>
                    <a:pt x="189457" y="2876220"/>
                  </a:lnTo>
                  <a:lnTo>
                    <a:pt x="170841" y="2831747"/>
                  </a:lnTo>
                  <a:lnTo>
                    <a:pt x="153102" y="2786578"/>
                  </a:lnTo>
                  <a:lnTo>
                    <a:pt x="136253" y="2740732"/>
                  </a:lnTo>
                  <a:lnTo>
                    <a:pt x="120311" y="2694228"/>
                  </a:lnTo>
                  <a:lnTo>
                    <a:pt x="105290" y="2647086"/>
                  </a:lnTo>
                  <a:lnTo>
                    <a:pt x="91204" y="2599325"/>
                  </a:lnTo>
                  <a:lnTo>
                    <a:pt x="78069" y="2550964"/>
                  </a:lnTo>
                  <a:lnTo>
                    <a:pt x="65899" y="2502023"/>
                  </a:lnTo>
                  <a:lnTo>
                    <a:pt x="54709" y="2452521"/>
                  </a:lnTo>
                  <a:lnTo>
                    <a:pt x="44515" y="2402478"/>
                  </a:lnTo>
                  <a:lnTo>
                    <a:pt x="35331" y="2351912"/>
                  </a:lnTo>
                  <a:lnTo>
                    <a:pt x="27171" y="2300843"/>
                  </a:lnTo>
                  <a:lnTo>
                    <a:pt x="20052" y="2249291"/>
                  </a:lnTo>
                  <a:lnTo>
                    <a:pt x="13987" y="2197274"/>
                  </a:lnTo>
                  <a:lnTo>
                    <a:pt x="8991" y="2144813"/>
                  </a:lnTo>
                  <a:lnTo>
                    <a:pt x="5079" y="2091926"/>
                  </a:lnTo>
                  <a:lnTo>
                    <a:pt x="2267" y="2038634"/>
                  </a:lnTo>
                  <a:lnTo>
                    <a:pt x="569" y="1984954"/>
                  </a:lnTo>
                  <a:lnTo>
                    <a:pt x="0" y="1930908"/>
                  </a:lnTo>
                  <a:close/>
                </a:path>
              </a:pathLst>
            </a:custGeom>
            <a:ln w="6096">
              <a:solidFill>
                <a:srgbClr val="FFC000"/>
              </a:solidFill>
            </a:ln>
          </p:spPr>
          <p:txBody>
            <a:bodyPr wrap="square" lIns="0" tIns="0" rIns="0" bIns="0" rtlCol="0"/>
            <a:lstStyle/>
            <a:p>
              <a:endParaRPr/>
            </a:p>
          </p:txBody>
        </p:sp>
        <p:sp>
          <p:nvSpPr>
            <p:cNvPr id="10" name="object 10"/>
            <p:cNvSpPr txBox="1"/>
            <p:nvPr/>
          </p:nvSpPr>
          <p:spPr>
            <a:xfrm>
              <a:off x="6567242" y="1396603"/>
              <a:ext cx="2233930" cy="2951480"/>
            </a:xfrm>
            <a:prstGeom prst="rect">
              <a:avLst/>
            </a:prstGeom>
          </p:spPr>
          <p:txBody>
            <a:bodyPr vert="horz" wrap="square" lIns="0" tIns="12700" rIns="0" bIns="0" rtlCol="0">
              <a:spAutoFit/>
            </a:bodyPr>
            <a:lstStyle/>
            <a:p>
              <a:pPr marL="12700" marR="543560">
                <a:lnSpc>
                  <a:spcPct val="100000"/>
                </a:lnSpc>
                <a:spcBef>
                  <a:spcPts val="100"/>
                </a:spcBef>
              </a:pPr>
              <a:r>
                <a:rPr sz="2400" u="heavy" spc="-20" dirty="0">
                  <a:uFill>
                    <a:solidFill>
                      <a:srgbClr val="000000"/>
                    </a:solidFill>
                  </a:uFill>
                  <a:latin typeface="Calibri"/>
                  <a:cs typeface="Calibri"/>
                </a:rPr>
                <a:t>Mid-Life </a:t>
              </a:r>
              <a:r>
                <a:rPr sz="2400" spc="-20" dirty="0">
                  <a:latin typeface="Calibri"/>
                  <a:cs typeface="Calibri"/>
                </a:rPr>
                <a:t> </a:t>
              </a:r>
              <a:r>
                <a:rPr sz="2400" spc="-5" dirty="0">
                  <a:latin typeface="Calibri"/>
                  <a:cs typeface="Calibri"/>
                </a:rPr>
                <a:t>Obesity  </a:t>
              </a:r>
              <a:r>
                <a:rPr sz="2400" dirty="0">
                  <a:latin typeface="Calibri"/>
                  <a:cs typeface="Calibri"/>
                </a:rPr>
                <a:t>Hy</a:t>
              </a:r>
              <a:r>
                <a:rPr sz="2400" spc="-5" dirty="0">
                  <a:latin typeface="Calibri"/>
                  <a:cs typeface="Calibri"/>
                </a:rPr>
                <a:t>p</a:t>
              </a:r>
              <a:r>
                <a:rPr sz="2400" spc="5" dirty="0">
                  <a:latin typeface="Calibri"/>
                  <a:cs typeface="Calibri"/>
                </a:rPr>
                <a:t>e</a:t>
              </a:r>
              <a:r>
                <a:rPr sz="2400" dirty="0">
                  <a:latin typeface="Calibri"/>
                  <a:cs typeface="Calibri"/>
                </a:rPr>
                <a:t>r</a:t>
              </a:r>
              <a:r>
                <a:rPr sz="2400" spc="-25" dirty="0">
                  <a:latin typeface="Calibri"/>
                  <a:cs typeface="Calibri"/>
                </a:rPr>
                <a:t>t</a:t>
              </a:r>
              <a:r>
                <a:rPr sz="2400" spc="5" dirty="0">
                  <a:latin typeface="Calibri"/>
                  <a:cs typeface="Calibri"/>
                </a:rPr>
                <a:t>e</a:t>
              </a:r>
              <a:r>
                <a:rPr sz="2400" dirty="0">
                  <a:latin typeface="Calibri"/>
                  <a:cs typeface="Calibri"/>
                </a:rPr>
                <a:t>n</a:t>
              </a:r>
              <a:r>
                <a:rPr sz="2400" spc="-5" dirty="0">
                  <a:latin typeface="Calibri"/>
                  <a:cs typeface="Calibri"/>
                </a:rPr>
                <a:t>s</a:t>
              </a:r>
              <a:r>
                <a:rPr sz="2400" dirty="0">
                  <a:latin typeface="Calibri"/>
                  <a:cs typeface="Calibri"/>
                </a:rPr>
                <a:t>i</a:t>
              </a:r>
              <a:r>
                <a:rPr sz="2400" spc="-10" dirty="0">
                  <a:latin typeface="Calibri"/>
                  <a:cs typeface="Calibri"/>
                </a:rPr>
                <a:t>o</a:t>
              </a:r>
              <a:r>
                <a:rPr sz="2400" dirty="0">
                  <a:latin typeface="Calibri"/>
                  <a:cs typeface="Calibri"/>
                </a:rPr>
                <a:t>n  </a:t>
              </a:r>
              <a:r>
                <a:rPr sz="2400" spc="-5" dirty="0">
                  <a:latin typeface="Calibri"/>
                  <a:cs typeface="Calibri"/>
                </a:rPr>
                <a:t>Dyslipidemia  Diabetes</a:t>
              </a:r>
              <a:endParaRPr sz="2400">
                <a:latin typeface="Calibri"/>
                <a:cs typeface="Calibri"/>
              </a:endParaRPr>
            </a:p>
            <a:p>
              <a:pPr marL="12700" marR="5080">
                <a:lnSpc>
                  <a:spcPct val="100000"/>
                </a:lnSpc>
              </a:pPr>
              <a:r>
                <a:rPr sz="2400" spc="-10" dirty="0">
                  <a:latin typeface="Calibri"/>
                  <a:cs typeface="Calibri"/>
                </a:rPr>
                <a:t>Renal</a:t>
              </a:r>
              <a:r>
                <a:rPr sz="2400" spc="-85" dirty="0">
                  <a:latin typeface="Calibri"/>
                  <a:cs typeface="Calibri"/>
                </a:rPr>
                <a:t> </a:t>
              </a:r>
              <a:r>
                <a:rPr sz="2400" spc="-5" dirty="0">
                  <a:latin typeface="Calibri"/>
                  <a:cs typeface="Calibri"/>
                </a:rPr>
                <a:t>impairment  </a:t>
              </a:r>
              <a:r>
                <a:rPr sz="2400" dirty="0">
                  <a:latin typeface="Calibri"/>
                  <a:cs typeface="Calibri"/>
                </a:rPr>
                <a:t>Mild </a:t>
              </a:r>
              <a:r>
                <a:rPr sz="2400" spc="-10" dirty="0">
                  <a:latin typeface="Calibri"/>
                  <a:cs typeface="Calibri"/>
                </a:rPr>
                <a:t>cognitive  </a:t>
              </a:r>
              <a:r>
                <a:rPr sz="2400" spc="-5" dirty="0">
                  <a:latin typeface="Calibri"/>
                  <a:cs typeface="Calibri"/>
                </a:rPr>
                <a:t>impairment</a:t>
              </a:r>
              <a:endParaRPr sz="2400">
                <a:latin typeface="Calibri"/>
                <a:cs typeface="Calibri"/>
              </a:endParaRPr>
            </a:p>
          </p:txBody>
        </p:sp>
      </p:grpSp>
      <p:grpSp>
        <p:nvGrpSpPr>
          <p:cNvPr id="30" name="Group 29" descr="Late Life: CVD, Cancer, End-stage Liver Disease, Dementia">
            <a:extLst>
              <a:ext uri="{FF2B5EF4-FFF2-40B4-BE49-F238E27FC236}">
                <a16:creationId xmlns:a16="http://schemas.microsoft.com/office/drawing/2014/main" id="{13C6DEEE-39EC-45AA-BC82-52B164BF334B}"/>
              </a:ext>
            </a:extLst>
          </p:cNvPr>
          <p:cNvGrpSpPr/>
          <p:nvPr/>
        </p:nvGrpSpPr>
        <p:grpSpPr>
          <a:xfrm>
            <a:off x="8852916" y="2732532"/>
            <a:ext cx="2234178" cy="3008630"/>
            <a:chOff x="8852916" y="2732532"/>
            <a:chExt cx="2234178" cy="3008630"/>
          </a:xfrm>
        </p:grpSpPr>
        <p:sp>
          <p:nvSpPr>
            <p:cNvPr id="14" name="object 14"/>
            <p:cNvSpPr/>
            <p:nvPr/>
          </p:nvSpPr>
          <p:spPr>
            <a:xfrm>
              <a:off x="8852916" y="2732532"/>
              <a:ext cx="2199131" cy="300837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8852916" y="2732532"/>
              <a:ext cx="2199640" cy="3008630"/>
            </a:xfrm>
            <a:custGeom>
              <a:avLst/>
              <a:gdLst/>
              <a:ahLst/>
              <a:cxnLst/>
              <a:rect l="l" t="t" r="r" b="b"/>
              <a:pathLst>
                <a:path w="2199640" h="3008629">
                  <a:moveTo>
                    <a:pt x="0" y="1504188"/>
                  </a:moveTo>
                  <a:lnTo>
                    <a:pt x="725" y="1449043"/>
                  </a:lnTo>
                  <a:lnTo>
                    <a:pt x="2884" y="1394399"/>
                  </a:lnTo>
                  <a:lnTo>
                    <a:pt x="6452" y="1340289"/>
                  </a:lnTo>
                  <a:lnTo>
                    <a:pt x="11404" y="1286747"/>
                  </a:lnTo>
                  <a:lnTo>
                    <a:pt x="17715" y="1233806"/>
                  </a:lnTo>
                  <a:lnTo>
                    <a:pt x="25361" y="1181502"/>
                  </a:lnTo>
                  <a:lnTo>
                    <a:pt x="34316" y="1129868"/>
                  </a:lnTo>
                  <a:lnTo>
                    <a:pt x="44556" y="1078938"/>
                  </a:lnTo>
                  <a:lnTo>
                    <a:pt x="56056" y="1028746"/>
                  </a:lnTo>
                  <a:lnTo>
                    <a:pt x="68791" y="979326"/>
                  </a:lnTo>
                  <a:lnTo>
                    <a:pt x="82736" y="930711"/>
                  </a:lnTo>
                  <a:lnTo>
                    <a:pt x="97867" y="882937"/>
                  </a:lnTo>
                  <a:lnTo>
                    <a:pt x="114158" y="836036"/>
                  </a:lnTo>
                  <a:lnTo>
                    <a:pt x="131584" y="790044"/>
                  </a:lnTo>
                  <a:lnTo>
                    <a:pt x="150122" y="744993"/>
                  </a:lnTo>
                  <a:lnTo>
                    <a:pt x="169746" y="700918"/>
                  </a:lnTo>
                  <a:lnTo>
                    <a:pt x="190430" y="657853"/>
                  </a:lnTo>
                  <a:lnTo>
                    <a:pt x="212151" y="615831"/>
                  </a:lnTo>
                  <a:lnTo>
                    <a:pt x="234884" y="574888"/>
                  </a:lnTo>
                  <a:lnTo>
                    <a:pt x="258603" y="535056"/>
                  </a:lnTo>
                  <a:lnTo>
                    <a:pt x="283284" y="496370"/>
                  </a:lnTo>
                  <a:lnTo>
                    <a:pt x="308902" y="458864"/>
                  </a:lnTo>
                  <a:lnTo>
                    <a:pt x="335431" y="422572"/>
                  </a:lnTo>
                  <a:lnTo>
                    <a:pt x="362849" y="387527"/>
                  </a:lnTo>
                  <a:lnTo>
                    <a:pt x="391128" y="353764"/>
                  </a:lnTo>
                  <a:lnTo>
                    <a:pt x="420245" y="321317"/>
                  </a:lnTo>
                  <a:lnTo>
                    <a:pt x="450175" y="290219"/>
                  </a:lnTo>
                  <a:lnTo>
                    <a:pt x="480893" y="260505"/>
                  </a:lnTo>
                  <a:lnTo>
                    <a:pt x="512374" y="232209"/>
                  </a:lnTo>
                  <a:lnTo>
                    <a:pt x="544592" y="205364"/>
                  </a:lnTo>
                  <a:lnTo>
                    <a:pt x="577525" y="180005"/>
                  </a:lnTo>
                  <a:lnTo>
                    <a:pt x="611145" y="156166"/>
                  </a:lnTo>
                  <a:lnTo>
                    <a:pt x="645430" y="133880"/>
                  </a:lnTo>
                  <a:lnTo>
                    <a:pt x="680353" y="113181"/>
                  </a:lnTo>
                  <a:lnTo>
                    <a:pt x="715890" y="94105"/>
                  </a:lnTo>
                  <a:lnTo>
                    <a:pt x="752017" y="76684"/>
                  </a:lnTo>
                  <a:lnTo>
                    <a:pt x="788707" y="60952"/>
                  </a:lnTo>
                  <a:lnTo>
                    <a:pt x="825937" y="46944"/>
                  </a:lnTo>
                  <a:lnTo>
                    <a:pt x="863682" y="34693"/>
                  </a:lnTo>
                  <a:lnTo>
                    <a:pt x="901916" y="24234"/>
                  </a:lnTo>
                  <a:lnTo>
                    <a:pt x="940616" y="15600"/>
                  </a:lnTo>
                  <a:lnTo>
                    <a:pt x="979755" y="8826"/>
                  </a:lnTo>
                  <a:lnTo>
                    <a:pt x="1019310" y="3945"/>
                  </a:lnTo>
                  <a:lnTo>
                    <a:pt x="1059255" y="992"/>
                  </a:lnTo>
                  <a:lnTo>
                    <a:pt x="1099566" y="0"/>
                  </a:lnTo>
                  <a:lnTo>
                    <a:pt x="1139876" y="992"/>
                  </a:lnTo>
                  <a:lnTo>
                    <a:pt x="1179821" y="3945"/>
                  </a:lnTo>
                  <a:lnTo>
                    <a:pt x="1219376" y="8826"/>
                  </a:lnTo>
                  <a:lnTo>
                    <a:pt x="1258515" y="15600"/>
                  </a:lnTo>
                  <a:lnTo>
                    <a:pt x="1297215" y="24234"/>
                  </a:lnTo>
                  <a:lnTo>
                    <a:pt x="1335449" y="34693"/>
                  </a:lnTo>
                  <a:lnTo>
                    <a:pt x="1373194" y="46944"/>
                  </a:lnTo>
                  <a:lnTo>
                    <a:pt x="1410424" y="60952"/>
                  </a:lnTo>
                  <a:lnTo>
                    <a:pt x="1447114" y="76684"/>
                  </a:lnTo>
                  <a:lnTo>
                    <a:pt x="1483241" y="94105"/>
                  </a:lnTo>
                  <a:lnTo>
                    <a:pt x="1518778" y="113181"/>
                  </a:lnTo>
                  <a:lnTo>
                    <a:pt x="1553701" y="133880"/>
                  </a:lnTo>
                  <a:lnTo>
                    <a:pt x="1587986" y="156166"/>
                  </a:lnTo>
                  <a:lnTo>
                    <a:pt x="1621606" y="180005"/>
                  </a:lnTo>
                  <a:lnTo>
                    <a:pt x="1654539" y="205364"/>
                  </a:lnTo>
                  <a:lnTo>
                    <a:pt x="1686757" y="232209"/>
                  </a:lnTo>
                  <a:lnTo>
                    <a:pt x="1718238" y="260505"/>
                  </a:lnTo>
                  <a:lnTo>
                    <a:pt x="1748956" y="290219"/>
                  </a:lnTo>
                  <a:lnTo>
                    <a:pt x="1778886" y="321317"/>
                  </a:lnTo>
                  <a:lnTo>
                    <a:pt x="1808003" y="353764"/>
                  </a:lnTo>
                  <a:lnTo>
                    <a:pt x="1836282" y="387527"/>
                  </a:lnTo>
                  <a:lnTo>
                    <a:pt x="1863700" y="422572"/>
                  </a:lnTo>
                  <a:lnTo>
                    <a:pt x="1890229" y="458864"/>
                  </a:lnTo>
                  <a:lnTo>
                    <a:pt x="1915847" y="496370"/>
                  </a:lnTo>
                  <a:lnTo>
                    <a:pt x="1940528" y="535056"/>
                  </a:lnTo>
                  <a:lnTo>
                    <a:pt x="1964247" y="574888"/>
                  </a:lnTo>
                  <a:lnTo>
                    <a:pt x="1986980" y="615831"/>
                  </a:lnTo>
                  <a:lnTo>
                    <a:pt x="2008701" y="657853"/>
                  </a:lnTo>
                  <a:lnTo>
                    <a:pt x="2029385" y="700918"/>
                  </a:lnTo>
                  <a:lnTo>
                    <a:pt x="2049009" y="744993"/>
                  </a:lnTo>
                  <a:lnTo>
                    <a:pt x="2067547" y="790044"/>
                  </a:lnTo>
                  <a:lnTo>
                    <a:pt x="2084973" y="836036"/>
                  </a:lnTo>
                  <a:lnTo>
                    <a:pt x="2101264" y="882937"/>
                  </a:lnTo>
                  <a:lnTo>
                    <a:pt x="2116395" y="930711"/>
                  </a:lnTo>
                  <a:lnTo>
                    <a:pt x="2130340" y="979326"/>
                  </a:lnTo>
                  <a:lnTo>
                    <a:pt x="2143075" y="1028746"/>
                  </a:lnTo>
                  <a:lnTo>
                    <a:pt x="2154575" y="1078938"/>
                  </a:lnTo>
                  <a:lnTo>
                    <a:pt x="2164815" y="1129868"/>
                  </a:lnTo>
                  <a:lnTo>
                    <a:pt x="2173770" y="1181502"/>
                  </a:lnTo>
                  <a:lnTo>
                    <a:pt x="2181416" y="1233806"/>
                  </a:lnTo>
                  <a:lnTo>
                    <a:pt x="2187727" y="1286747"/>
                  </a:lnTo>
                  <a:lnTo>
                    <a:pt x="2192679" y="1340289"/>
                  </a:lnTo>
                  <a:lnTo>
                    <a:pt x="2196247" y="1394399"/>
                  </a:lnTo>
                  <a:lnTo>
                    <a:pt x="2198406" y="1449043"/>
                  </a:lnTo>
                  <a:lnTo>
                    <a:pt x="2199132" y="1504188"/>
                  </a:lnTo>
                  <a:lnTo>
                    <a:pt x="2198406" y="1559332"/>
                  </a:lnTo>
                  <a:lnTo>
                    <a:pt x="2196247" y="1613976"/>
                  </a:lnTo>
                  <a:lnTo>
                    <a:pt x="2192679" y="1668086"/>
                  </a:lnTo>
                  <a:lnTo>
                    <a:pt x="2187727" y="1721628"/>
                  </a:lnTo>
                  <a:lnTo>
                    <a:pt x="2181416" y="1774569"/>
                  </a:lnTo>
                  <a:lnTo>
                    <a:pt x="2173770" y="1826873"/>
                  </a:lnTo>
                  <a:lnTo>
                    <a:pt x="2164815" y="1878507"/>
                  </a:lnTo>
                  <a:lnTo>
                    <a:pt x="2154575" y="1929437"/>
                  </a:lnTo>
                  <a:lnTo>
                    <a:pt x="2143075" y="1979629"/>
                  </a:lnTo>
                  <a:lnTo>
                    <a:pt x="2130340" y="2029049"/>
                  </a:lnTo>
                  <a:lnTo>
                    <a:pt x="2116395" y="2077664"/>
                  </a:lnTo>
                  <a:lnTo>
                    <a:pt x="2101264" y="2125438"/>
                  </a:lnTo>
                  <a:lnTo>
                    <a:pt x="2084973" y="2172339"/>
                  </a:lnTo>
                  <a:lnTo>
                    <a:pt x="2067547" y="2218331"/>
                  </a:lnTo>
                  <a:lnTo>
                    <a:pt x="2049009" y="2263382"/>
                  </a:lnTo>
                  <a:lnTo>
                    <a:pt x="2029385" y="2307457"/>
                  </a:lnTo>
                  <a:lnTo>
                    <a:pt x="2008701" y="2350522"/>
                  </a:lnTo>
                  <a:lnTo>
                    <a:pt x="1986980" y="2392544"/>
                  </a:lnTo>
                  <a:lnTo>
                    <a:pt x="1964247" y="2433487"/>
                  </a:lnTo>
                  <a:lnTo>
                    <a:pt x="1940528" y="2473319"/>
                  </a:lnTo>
                  <a:lnTo>
                    <a:pt x="1915847" y="2512005"/>
                  </a:lnTo>
                  <a:lnTo>
                    <a:pt x="1890229" y="2549511"/>
                  </a:lnTo>
                  <a:lnTo>
                    <a:pt x="1863700" y="2585803"/>
                  </a:lnTo>
                  <a:lnTo>
                    <a:pt x="1836282" y="2620848"/>
                  </a:lnTo>
                  <a:lnTo>
                    <a:pt x="1808003" y="2654611"/>
                  </a:lnTo>
                  <a:lnTo>
                    <a:pt x="1778886" y="2687058"/>
                  </a:lnTo>
                  <a:lnTo>
                    <a:pt x="1748956" y="2718156"/>
                  </a:lnTo>
                  <a:lnTo>
                    <a:pt x="1718238" y="2747870"/>
                  </a:lnTo>
                  <a:lnTo>
                    <a:pt x="1686757" y="2776166"/>
                  </a:lnTo>
                  <a:lnTo>
                    <a:pt x="1654539" y="2803011"/>
                  </a:lnTo>
                  <a:lnTo>
                    <a:pt x="1621606" y="2828370"/>
                  </a:lnTo>
                  <a:lnTo>
                    <a:pt x="1587986" y="2852209"/>
                  </a:lnTo>
                  <a:lnTo>
                    <a:pt x="1553701" y="2874495"/>
                  </a:lnTo>
                  <a:lnTo>
                    <a:pt x="1518778" y="2895194"/>
                  </a:lnTo>
                  <a:lnTo>
                    <a:pt x="1483241" y="2914270"/>
                  </a:lnTo>
                  <a:lnTo>
                    <a:pt x="1447114" y="2931691"/>
                  </a:lnTo>
                  <a:lnTo>
                    <a:pt x="1410424" y="2947423"/>
                  </a:lnTo>
                  <a:lnTo>
                    <a:pt x="1373194" y="2961431"/>
                  </a:lnTo>
                  <a:lnTo>
                    <a:pt x="1335449" y="2973682"/>
                  </a:lnTo>
                  <a:lnTo>
                    <a:pt x="1297215" y="2984141"/>
                  </a:lnTo>
                  <a:lnTo>
                    <a:pt x="1258515" y="2992775"/>
                  </a:lnTo>
                  <a:lnTo>
                    <a:pt x="1219376" y="2999549"/>
                  </a:lnTo>
                  <a:lnTo>
                    <a:pt x="1179821" y="3004430"/>
                  </a:lnTo>
                  <a:lnTo>
                    <a:pt x="1139876" y="3007383"/>
                  </a:lnTo>
                  <a:lnTo>
                    <a:pt x="1099566" y="3008376"/>
                  </a:lnTo>
                  <a:lnTo>
                    <a:pt x="1059255" y="3007383"/>
                  </a:lnTo>
                  <a:lnTo>
                    <a:pt x="1019310" y="3004430"/>
                  </a:lnTo>
                  <a:lnTo>
                    <a:pt x="979755" y="2999549"/>
                  </a:lnTo>
                  <a:lnTo>
                    <a:pt x="940616" y="2992775"/>
                  </a:lnTo>
                  <a:lnTo>
                    <a:pt x="901916" y="2984141"/>
                  </a:lnTo>
                  <a:lnTo>
                    <a:pt x="863682" y="2973682"/>
                  </a:lnTo>
                  <a:lnTo>
                    <a:pt x="825937" y="2961431"/>
                  </a:lnTo>
                  <a:lnTo>
                    <a:pt x="788707" y="2947423"/>
                  </a:lnTo>
                  <a:lnTo>
                    <a:pt x="752017" y="2931691"/>
                  </a:lnTo>
                  <a:lnTo>
                    <a:pt x="715890" y="2914270"/>
                  </a:lnTo>
                  <a:lnTo>
                    <a:pt x="680353" y="2895194"/>
                  </a:lnTo>
                  <a:lnTo>
                    <a:pt x="645430" y="2874495"/>
                  </a:lnTo>
                  <a:lnTo>
                    <a:pt x="611145" y="2852209"/>
                  </a:lnTo>
                  <a:lnTo>
                    <a:pt x="577525" y="2828370"/>
                  </a:lnTo>
                  <a:lnTo>
                    <a:pt x="544592" y="2803011"/>
                  </a:lnTo>
                  <a:lnTo>
                    <a:pt x="512374" y="2776166"/>
                  </a:lnTo>
                  <a:lnTo>
                    <a:pt x="480893" y="2747870"/>
                  </a:lnTo>
                  <a:lnTo>
                    <a:pt x="450175" y="2718156"/>
                  </a:lnTo>
                  <a:lnTo>
                    <a:pt x="420245" y="2687058"/>
                  </a:lnTo>
                  <a:lnTo>
                    <a:pt x="391128" y="2654611"/>
                  </a:lnTo>
                  <a:lnTo>
                    <a:pt x="362849" y="2620848"/>
                  </a:lnTo>
                  <a:lnTo>
                    <a:pt x="335431" y="2585803"/>
                  </a:lnTo>
                  <a:lnTo>
                    <a:pt x="308902" y="2549511"/>
                  </a:lnTo>
                  <a:lnTo>
                    <a:pt x="283284" y="2512005"/>
                  </a:lnTo>
                  <a:lnTo>
                    <a:pt x="258603" y="2473319"/>
                  </a:lnTo>
                  <a:lnTo>
                    <a:pt x="234884" y="2433487"/>
                  </a:lnTo>
                  <a:lnTo>
                    <a:pt x="212151" y="2392544"/>
                  </a:lnTo>
                  <a:lnTo>
                    <a:pt x="190430" y="2350522"/>
                  </a:lnTo>
                  <a:lnTo>
                    <a:pt x="169746" y="2307457"/>
                  </a:lnTo>
                  <a:lnTo>
                    <a:pt x="150122" y="2263382"/>
                  </a:lnTo>
                  <a:lnTo>
                    <a:pt x="131584" y="2218331"/>
                  </a:lnTo>
                  <a:lnTo>
                    <a:pt x="114158" y="2172339"/>
                  </a:lnTo>
                  <a:lnTo>
                    <a:pt x="97867" y="2125438"/>
                  </a:lnTo>
                  <a:lnTo>
                    <a:pt x="82736" y="2077664"/>
                  </a:lnTo>
                  <a:lnTo>
                    <a:pt x="68791" y="2029049"/>
                  </a:lnTo>
                  <a:lnTo>
                    <a:pt x="56056" y="1979629"/>
                  </a:lnTo>
                  <a:lnTo>
                    <a:pt x="44556" y="1929437"/>
                  </a:lnTo>
                  <a:lnTo>
                    <a:pt x="34316" y="1878507"/>
                  </a:lnTo>
                  <a:lnTo>
                    <a:pt x="25361" y="1826873"/>
                  </a:lnTo>
                  <a:lnTo>
                    <a:pt x="17715" y="1774569"/>
                  </a:lnTo>
                  <a:lnTo>
                    <a:pt x="11404" y="1721628"/>
                  </a:lnTo>
                  <a:lnTo>
                    <a:pt x="6452" y="1668086"/>
                  </a:lnTo>
                  <a:lnTo>
                    <a:pt x="2884" y="1613976"/>
                  </a:lnTo>
                  <a:lnTo>
                    <a:pt x="725" y="1559332"/>
                  </a:lnTo>
                  <a:lnTo>
                    <a:pt x="0" y="1504188"/>
                  </a:lnTo>
                  <a:close/>
                </a:path>
              </a:pathLst>
            </a:custGeom>
            <a:ln w="6096">
              <a:solidFill>
                <a:srgbClr val="538235"/>
              </a:solidFill>
            </a:ln>
          </p:spPr>
          <p:txBody>
            <a:bodyPr wrap="square" lIns="0" tIns="0" rIns="0" bIns="0" rtlCol="0"/>
            <a:lstStyle/>
            <a:p>
              <a:endParaRPr/>
            </a:p>
          </p:txBody>
        </p:sp>
        <p:sp>
          <p:nvSpPr>
            <p:cNvPr id="16" name="object 16"/>
            <p:cNvSpPr txBox="1"/>
            <p:nvPr/>
          </p:nvSpPr>
          <p:spPr>
            <a:xfrm>
              <a:off x="9185905" y="3120922"/>
              <a:ext cx="1901189" cy="2219960"/>
            </a:xfrm>
            <a:prstGeom prst="rect">
              <a:avLst/>
            </a:prstGeom>
          </p:spPr>
          <p:txBody>
            <a:bodyPr vert="horz" wrap="square" lIns="0" tIns="12700" rIns="0" bIns="0" rtlCol="0">
              <a:spAutoFit/>
            </a:bodyPr>
            <a:lstStyle/>
            <a:p>
              <a:pPr marL="12700" marR="853440">
                <a:lnSpc>
                  <a:spcPct val="100000"/>
                </a:lnSpc>
                <a:spcBef>
                  <a:spcPts val="100"/>
                </a:spcBef>
              </a:pPr>
              <a:r>
                <a:rPr sz="2400" u="heavy" spc="-15" dirty="0">
                  <a:uFill>
                    <a:solidFill>
                      <a:srgbClr val="000000"/>
                    </a:solidFill>
                  </a:uFill>
                  <a:latin typeface="Calibri"/>
                  <a:cs typeface="Calibri"/>
                </a:rPr>
                <a:t>Late</a:t>
              </a:r>
              <a:r>
                <a:rPr sz="2400" u="heavy" spc="-80" dirty="0">
                  <a:uFill>
                    <a:solidFill>
                      <a:srgbClr val="000000"/>
                    </a:solidFill>
                  </a:uFill>
                  <a:latin typeface="Calibri"/>
                  <a:cs typeface="Calibri"/>
                </a:rPr>
                <a:t> </a:t>
              </a:r>
              <a:r>
                <a:rPr sz="2400" u="heavy" spc="-20" dirty="0">
                  <a:uFill>
                    <a:solidFill>
                      <a:srgbClr val="000000"/>
                    </a:solidFill>
                  </a:uFill>
                  <a:latin typeface="Calibri"/>
                  <a:cs typeface="Calibri"/>
                </a:rPr>
                <a:t>Life </a:t>
              </a:r>
              <a:r>
                <a:rPr sz="2400" spc="-20" dirty="0">
                  <a:latin typeface="Calibri"/>
                  <a:cs typeface="Calibri"/>
                </a:rPr>
                <a:t> </a:t>
              </a:r>
              <a:r>
                <a:rPr sz="2400" spc="-10" dirty="0">
                  <a:latin typeface="Calibri"/>
                  <a:cs typeface="Calibri"/>
                </a:rPr>
                <a:t>CVD</a:t>
              </a:r>
              <a:endParaRPr sz="2400">
                <a:latin typeface="Calibri"/>
                <a:cs typeface="Calibri"/>
              </a:endParaRPr>
            </a:p>
            <a:p>
              <a:pPr marL="12700">
                <a:lnSpc>
                  <a:spcPct val="100000"/>
                </a:lnSpc>
              </a:pPr>
              <a:r>
                <a:rPr sz="2400" dirty="0">
                  <a:latin typeface="Calibri"/>
                  <a:cs typeface="Calibri"/>
                </a:rPr>
                <a:t>Cancer</a:t>
              </a:r>
              <a:endParaRPr sz="2400">
                <a:latin typeface="Calibri"/>
                <a:cs typeface="Calibri"/>
              </a:endParaRPr>
            </a:p>
            <a:p>
              <a:pPr marL="12700" marR="5080">
                <a:lnSpc>
                  <a:spcPct val="100000"/>
                </a:lnSpc>
              </a:pPr>
              <a:r>
                <a:rPr sz="2400" spc="-15" dirty="0">
                  <a:latin typeface="Calibri"/>
                  <a:cs typeface="Calibri"/>
                </a:rPr>
                <a:t>End-stage </a:t>
              </a:r>
              <a:r>
                <a:rPr sz="2400" spc="-10" dirty="0">
                  <a:latin typeface="Calibri"/>
                  <a:cs typeface="Calibri"/>
                </a:rPr>
                <a:t>Liver  </a:t>
              </a:r>
              <a:r>
                <a:rPr sz="2400" spc="-5" dirty="0">
                  <a:latin typeface="Calibri"/>
                  <a:cs typeface="Calibri"/>
                </a:rPr>
                <a:t>Disease  Dementia</a:t>
              </a:r>
              <a:endParaRPr sz="2400">
                <a:latin typeface="Calibri"/>
                <a:cs typeface="Calibri"/>
              </a:endParaRPr>
            </a:p>
          </p:txBody>
        </p:sp>
      </p:grpSp>
      <p:sp>
        <p:nvSpPr>
          <p:cNvPr id="17" name="object 17"/>
          <p:cNvSpPr txBox="1"/>
          <p:nvPr/>
        </p:nvSpPr>
        <p:spPr>
          <a:xfrm>
            <a:off x="497558" y="6005041"/>
            <a:ext cx="2722245" cy="208279"/>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Calibri"/>
                <a:cs typeface="Calibri"/>
              </a:rPr>
              <a:t>Inspired by Livingston G, et al, </a:t>
            </a:r>
            <a:r>
              <a:rPr sz="1200" i="1" spc="-10" dirty="0">
                <a:latin typeface="Calibri"/>
                <a:cs typeface="Calibri"/>
              </a:rPr>
              <a:t>Lancet </a:t>
            </a:r>
            <a:r>
              <a:rPr sz="1200" i="1" dirty="0">
                <a:latin typeface="Calibri"/>
                <a:cs typeface="Calibri"/>
              </a:rPr>
              <a:t>2017 .</a:t>
            </a:r>
            <a:endParaRPr sz="12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1999"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28955" y="2357987"/>
            <a:ext cx="11132185" cy="1849755"/>
          </a:xfrm>
          <a:prstGeom prst="rect">
            <a:avLst/>
          </a:prstGeom>
        </p:spPr>
        <p:txBody>
          <a:bodyPr vert="horz" wrap="square" lIns="0" tIns="121920" rIns="0" bIns="0" rtlCol="0">
            <a:spAutoFit/>
          </a:bodyPr>
          <a:lstStyle/>
          <a:p>
            <a:pPr marL="960755" marR="5080" indent="-948690">
              <a:lnSpc>
                <a:spcPts val="6800"/>
              </a:lnSpc>
              <a:spcBef>
                <a:spcPts val="960"/>
              </a:spcBef>
            </a:pPr>
            <a:r>
              <a:rPr sz="6300" dirty="0">
                <a:solidFill>
                  <a:srgbClr val="FFFFFF"/>
                </a:solidFill>
              </a:rPr>
              <a:t>What </a:t>
            </a:r>
            <a:r>
              <a:rPr sz="6300" spc="-35" dirty="0">
                <a:solidFill>
                  <a:srgbClr val="FFFFFF"/>
                </a:solidFill>
              </a:rPr>
              <a:t>are </a:t>
            </a:r>
            <a:r>
              <a:rPr sz="6300" spc="-5" dirty="0">
                <a:solidFill>
                  <a:srgbClr val="FFFFFF"/>
                </a:solidFill>
              </a:rPr>
              <a:t>the </a:t>
            </a:r>
            <a:r>
              <a:rPr sz="6300" spc="-20" dirty="0">
                <a:solidFill>
                  <a:srgbClr val="FFFFFF"/>
                </a:solidFill>
              </a:rPr>
              <a:t>current </a:t>
            </a:r>
            <a:r>
              <a:rPr sz="6300" spc="-5" dirty="0">
                <a:solidFill>
                  <a:srgbClr val="FFFFFF"/>
                </a:solidFill>
              </a:rPr>
              <a:t>burdens </a:t>
            </a:r>
            <a:r>
              <a:rPr sz="6300" dirty="0">
                <a:solidFill>
                  <a:srgbClr val="FFFFFF"/>
                </a:solidFill>
              </a:rPr>
              <a:t>of  </a:t>
            </a:r>
            <a:r>
              <a:rPr sz="6300" spc="-40" dirty="0">
                <a:solidFill>
                  <a:srgbClr val="FFFFFF"/>
                </a:solidFill>
              </a:rPr>
              <a:t>HIV-associated</a:t>
            </a:r>
            <a:r>
              <a:rPr sz="6300" spc="-15" dirty="0">
                <a:solidFill>
                  <a:srgbClr val="FFFFFF"/>
                </a:solidFill>
              </a:rPr>
              <a:t> </a:t>
            </a:r>
            <a:r>
              <a:rPr sz="6300" dirty="0">
                <a:solidFill>
                  <a:srgbClr val="FFFFFF"/>
                </a:solidFill>
              </a:rPr>
              <a:t>morbidity?</a:t>
            </a:r>
            <a:endParaRPr sz="63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08259" y="302067"/>
            <a:ext cx="10147300" cy="1183005"/>
          </a:xfrm>
          <a:prstGeom prst="rect">
            <a:avLst/>
          </a:prstGeom>
        </p:spPr>
        <p:txBody>
          <a:bodyPr vert="horz" wrap="square" lIns="0" tIns="81280" rIns="0" bIns="0" rtlCol="0">
            <a:spAutoFit/>
          </a:bodyPr>
          <a:lstStyle/>
          <a:p>
            <a:pPr marL="12700" marR="5080">
              <a:lnSpc>
                <a:spcPts val="4320"/>
              </a:lnSpc>
              <a:spcBef>
                <a:spcPts val="640"/>
              </a:spcBef>
            </a:pPr>
            <a:r>
              <a:rPr sz="4000" spc="-15" dirty="0"/>
              <a:t>Geroprotectors approach </a:t>
            </a:r>
            <a:r>
              <a:rPr sz="4000" spc="-5" dirty="0"/>
              <a:t>to </a:t>
            </a:r>
            <a:r>
              <a:rPr sz="4000" spc="-20" dirty="0"/>
              <a:t>reduce </a:t>
            </a:r>
            <a:r>
              <a:rPr sz="4000" spc="-5" dirty="0"/>
              <a:t>healthspan  disparity </a:t>
            </a:r>
            <a:r>
              <a:rPr sz="4000" dirty="0"/>
              <a:t>in</a:t>
            </a:r>
            <a:r>
              <a:rPr sz="4000" spc="5" dirty="0"/>
              <a:t> </a:t>
            </a:r>
            <a:r>
              <a:rPr sz="4000" spc="-5" dirty="0"/>
              <a:t>PWH</a:t>
            </a:r>
            <a:endParaRPr sz="4000"/>
          </a:p>
        </p:txBody>
      </p:sp>
      <p:sp>
        <p:nvSpPr>
          <p:cNvPr id="5" name="object 5" descr="More Years of What?&#10;In Europe, men and women are living longer. They are also spending more years with chronic conditions such as diabetes, cancer and Alzheimer's disease. Men born in 2014 are expected to experience three more years with chronic disease than those born in 2006. Source: Bellantuoro I, et al. Nature 2018"/>
          <p:cNvSpPr/>
          <p:nvPr/>
        </p:nvSpPr>
        <p:spPr>
          <a:xfrm>
            <a:off x="815248" y="1571148"/>
            <a:ext cx="3872666" cy="4719549"/>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586469" y="1529482"/>
            <a:ext cx="5205095" cy="331724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Calibri"/>
                <a:cs typeface="Calibri"/>
              </a:rPr>
              <a:t>“…a new </a:t>
            </a:r>
            <a:r>
              <a:rPr sz="2400" spc="-10" dirty="0">
                <a:latin typeface="Calibri"/>
                <a:cs typeface="Calibri"/>
              </a:rPr>
              <a:t>paradigm </a:t>
            </a:r>
            <a:r>
              <a:rPr sz="2400" spc="-5" dirty="0">
                <a:latin typeface="Calibri"/>
                <a:cs typeface="Calibri"/>
              </a:rPr>
              <a:t>has </a:t>
            </a:r>
            <a:r>
              <a:rPr sz="2400" dirty="0">
                <a:latin typeface="Calibri"/>
                <a:cs typeface="Calibri"/>
              </a:rPr>
              <a:t>been </a:t>
            </a:r>
            <a:r>
              <a:rPr sz="2400" spc="-10" dirty="0">
                <a:latin typeface="Calibri"/>
                <a:cs typeface="Calibri"/>
              </a:rPr>
              <a:t>proposed </a:t>
            </a:r>
            <a:r>
              <a:rPr sz="2400" spc="-15" dirty="0">
                <a:latin typeface="Calibri"/>
                <a:cs typeface="Calibri"/>
              </a:rPr>
              <a:t>to  </a:t>
            </a:r>
            <a:r>
              <a:rPr sz="2400" spc="-5" dirty="0">
                <a:latin typeface="Calibri"/>
                <a:cs typeface="Calibri"/>
              </a:rPr>
              <a:t>devise </a:t>
            </a:r>
            <a:r>
              <a:rPr sz="2400" spc="-10" dirty="0">
                <a:latin typeface="Calibri"/>
                <a:cs typeface="Calibri"/>
              </a:rPr>
              <a:t>interventions, </a:t>
            </a:r>
            <a:r>
              <a:rPr sz="2400" dirty="0">
                <a:latin typeface="Calibri"/>
                <a:cs typeface="Calibri"/>
              </a:rPr>
              <a:t>which </a:t>
            </a:r>
            <a:r>
              <a:rPr sz="2400" b="1" spc="-20" dirty="0">
                <a:latin typeface="Calibri"/>
                <a:cs typeface="Calibri"/>
              </a:rPr>
              <a:t>target  </a:t>
            </a:r>
            <a:r>
              <a:rPr sz="2400" b="1" dirty="0">
                <a:latin typeface="Calibri"/>
                <a:cs typeface="Calibri"/>
              </a:rPr>
              <a:t>common </a:t>
            </a:r>
            <a:r>
              <a:rPr sz="2400" b="1" spc="-5" dirty="0">
                <a:latin typeface="Calibri"/>
                <a:cs typeface="Calibri"/>
              </a:rPr>
              <a:t>mechanisms </a:t>
            </a:r>
            <a:r>
              <a:rPr sz="2400" spc="-5" dirty="0">
                <a:latin typeface="Calibri"/>
                <a:cs typeface="Calibri"/>
              </a:rPr>
              <a:t>of ageing </a:t>
            </a:r>
            <a:r>
              <a:rPr sz="2400" spc="-15" dirty="0">
                <a:latin typeface="Calibri"/>
                <a:cs typeface="Calibri"/>
              </a:rPr>
              <a:t>to </a:t>
            </a:r>
            <a:r>
              <a:rPr sz="2400" b="1" spc="-20" dirty="0">
                <a:latin typeface="Calibri"/>
                <a:cs typeface="Calibri"/>
              </a:rPr>
              <a:t>delay  </a:t>
            </a:r>
            <a:r>
              <a:rPr sz="2400" b="1" spc="-5" dirty="0">
                <a:latin typeface="Calibri"/>
                <a:cs typeface="Calibri"/>
              </a:rPr>
              <a:t>the onset </a:t>
            </a:r>
            <a:r>
              <a:rPr sz="2400" b="1" dirty="0">
                <a:latin typeface="Calibri"/>
                <a:cs typeface="Calibri"/>
              </a:rPr>
              <a:t>of </a:t>
            </a:r>
            <a:r>
              <a:rPr sz="2400" b="1" spc="-10" dirty="0">
                <a:latin typeface="Calibri"/>
                <a:cs typeface="Calibri"/>
              </a:rPr>
              <a:t>more </a:t>
            </a:r>
            <a:r>
              <a:rPr sz="2400" b="1" spc="-5" dirty="0">
                <a:latin typeface="Calibri"/>
                <a:cs typeface="Calibri"/>
              </a:rPr>
              <a:t>than </a:t>
            </a:r>
            <a:r>
              <a:rPr sz="2400" b="1" dirty="0">
                <a:latin typeface="Calibri"/>
                <a:cs typeface="Calibri"/>
              </a:rPr>
              <a:t>one </a:t>
            </a:r>
            <a:r>
              <a:rPr sz="2400" b="1" spc="-15" dirty="0">
                <a:latin typeface="Calibri"/>
                <a:cs typeface="Calibri"/>
              </a:rPr>
              <a:t>age-related  </a:t>
            </a:r>
            <a:r>
              <a:rPr sz="2400" b="1" spc="-5" dirty="0">
                <a:latin typeface="Calibri"/>
                <a:cs typeface="Calibri"/>
              </a:rPr>
              <a:t>disease </a:t>
            </a:r>
            <a:r>
              <a:rPr sz="2400" b="1" spc="-15" dirty="0">
                <a:latin typeface="Calibri"/>
                <a:cs typeface="Calibri"/>
              </a:rPr>
              <a:t>at </a:t>
            </a:r>
            <a:r>
              <a:rPr sz="2400" b="1" spc="-5" dirty="0">
                <a:latin typeface="Calibri"/>
                <a:cs typeface="Calibri"/>
              </a:rPr>
              <a:t>the </a:t>
            </a:r>
            <a:r>
              <a:rPr sz="2400" b="1" dirty="0">
                <a:latin typeface="Calibri"/>
                <a:cs typeface="Calibri"/>
              </a:rPr>
              <a:t>same </a:t>
            </a:r>
            <a:r>
              <a:rPr sz="2400" b="1" spc="-5" dirty="0">
                <a:latin typeface="Calibri"/>
                <a:cs typeface="Calibri"/>
              </a:rPr>
              <a:t>time </a:t>
            </a:r>
            <a:r>
              <a:rPr sz="2400" spc="-5" dirty="0">
                <a:latin typeface="Calibri"/>
                <a:cs typeface="Calibri"/>
              </a:rPr>
              <a:t>and </a:t>
            </a:r>
            <a:r>
              <a:rPr sz="2400" spc="-15" dirty="0">
                <a:latin typeface="Calibri"/>
                <a:cs typeface="Calibri"/>
              </a:rPr>
              <a:t>focus </a:t>
            </a:r>
            <a:r>
              <a:rPr sz="2400" spc="-5" dirty="0">
                <a:latin typeface="Calibri"/>
                <a:cs typeface="Calibri"/>
              </a:rPr>
              <a:t>not  on mortality </a:t>
            </a:r>
            <a:r>
              <a:rPr sz="2400" dirty="0">
                <a:latin typeface="Calibri"/>
                <a:cs typeface="Calibri"/>
              </a:rPr>
              <a:t>as </a:t>
            </a:r>
            <a:r>
              <a:rPr sz="2400" spc="-10" dirty="0">
                <a:latin typeface="Calibri"/>
                <a:cs typeface="Calibri"/>
              </a:rPr>
              <a:t>endpoint </a:t>
            </a:r>
            <a:r>
              <a:rPr sz="2400" i="1" dirty="0">
                <a:latin typeface="Calibri"/>
                <a:cs typeface="Calibri"/>
              </a:rPr>
              <a:t>per se </a:t>
            </a:r>
            <a:r>
              <a:rPr sz="2400" spc="-5" dirty="0">
                <a:latin typeface="Calibri"/>
                <a:cs typeface="Calibri"/>
              </a:rPr>
              <a:t>but </a:t>
            </a:r>
            <a:r>
              <a:rPr sz="2400" spc="-15" dirty="0">
                <a:latin typeface="Calibri"/>
                <a:cs typeface="Calibri"/>
              </a:rPr>
              <a:t>rather  </a:t>
            </a:r>
            <a:r>
              <a:rPr sz="2400" spc="-5" dirty="0">
                <a:latin typeface="Calibri"/>
                <a:cs typeface="Calibri"/>
              </a:rPr>
              <a:t>on </a:t>
            </a:r>
            <a:r>
              <a:rPr sz="2400" spc="-10" dirty="0">
                <a:latin typeface="Calibri"/>
                <a:cs typeface="Calibri"/>
              </a:rPr>
              <a:t>contraction </a:t>
            </a:r>
            <a:r>
              <a:rPr sz="2400" spc="-5" dirty="0">
                <a:latin typeface="Calibri"/>
                <a:cs typeface="Calibri"/>
              </a:rPr>
              <a:t>of </a:t>
            </a:r>
            <a:r>
              <a:rPr sz="2400" dirty="0">
                <a:latin typeface="Calibri"/>
                <a:cs typeface="Calibri"/>
              </a:rPr>
              <a:t>the </a:t>
            </a:r>
            <a:r>
              <a:rPr sz="2400" spc="-5" dirty="0">
                <a:latin typeface="Calibri"/>
                <a:cs typeface="Calibri"/>
              </a:rPr>
              <a:t>period of morbidity  </a:t>
            </a:r>
            <a:r>
              <a:rPr sz="2400" spc="-25" dirty="0">
                <a:latin typeface="Calibri"/>
                <a:cs typeface="Calibri"/>
              </a:rPr>
              <a:t>before </a:t>
            </a:r>
            <a:r>
              <a:rPr sz="2400" spc="-5" dirty="0">
                <a:latin typeface="Calibri"/>
                <a:cs typeface="Calibri"/>
              </a:rPr>
              <a:t>death, or </a:t>
            </a:r>
            <a:r>
              <a:rPr sz="2400" dirty="0">
                <a:latin typeface="Calibri"/>
                <a:cs typeface="Calibri"/>
              </a:rPr>
              <a:t>in </a:t>
            </a:r>
            <a:r>
              <a:rPr sz="2400" spc="-5" dirty="0">
                <a:latin typeface="Calibri"/>
                <a:cs typeface="Calibri"/>
              </a:rPr>
              <a:t>other </a:t>
            </a:r>
            <a:r>
              <a:rPr sz="2400" spc="-15" dirty="0">
                <a:latin typeface="Calibri"/>
                <a:cs typeface="Calibri"/>
              </a:rPr>
              <a:t>words,  </a:t>
            </a:r>
            <a:r>
              <a:rPr sz="2400" b="1" spc="-35" dirty="0">
                <a:latin typeface="Calibri"/>
                <a:cs typeface="Calibri"/>
              </a:rPr>
              <a:t>healthspan</a:t>
            </a:r>
            <a:r>
              <a:rPr sz="2400" spc="-35" dirty="0">
                <a:latin typeface="Calibri"/>
                <a:cs typeface="Calibri"/>
              </a:rPr>
              <a:t>.”</a:t>
            </a:r>
            <a:endParaRPr sz="2400">
              <a:latin typeface="Calibri"/>
              <a:cs typeface="Calibri"/>
            </a:endParaRPr>
          </a:p>
        </p:txBody>
      </p:sp>
      <p:sp>
        <p:nvSpPr>
          <p:cNvPr id="7" name="object 7"/>
          <p:cNvSpPr txBox="1"/>
          <p:nvPr/>
        </p:nvSpPr>
        <p:spPr>
          <a:xfrm>
            <a:off x="708261" y="6217004"/>
            <a:ext cx="2083435" cy="208279"/>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Calibri"/>
                <a:cs typeface="Calibri"/>
              </a:rPr>
              <a:t>Bellantuoro I, et al. Nature,</a:t>
            </a:r>
            <a:r>
              <a:rPr sz="1200" i="1" spc="-25" dirty="0">
                <a:latin typeface="Calibri"/>
                <a:cs typeface="Calibri"/>
              </a:rPr>
              <a:t> </a:t>
            </a:r>
            <a:r>
              <a:rPr sz="1200" i="1" dirty="0">
                <a:latin typeface="Calibri"/>
                <a:cs typeface="Calibri"/>
              </a:rPr>
              <a:t>2018.</a:t>
            </a:r>
            <a:endParaRPr sz="1200">
              <a:latin typeface="Calibri"/>
              <a:cs typeface="Calibri"/>
            </a:endParaRPr>
          </a:p>
        </p:txBody>
      </p:sp>
      <p:sp>
        <p:nvSpPr>
          <p:cNvPr id="8" name="object 8">
            <a:extLst>
              <a:ext uri="{C183D7F6-B498-43B3-948B-1728B52AA6E4}">
                <adec:decorative xmlns:adec="http://schemas.microsoft.com/office/drawing/2017/decorative" val="1"/>
              </a:ext>
            </a:extLst>
          </p:cNvPr>
          <p:cNvSpPr/>
          <p:nvPr/>
        </p:nvSpPr>
        <p:spPr>
          <a:xfrm>
            <a:off x="3083051" y="6548628"/>
            <a:ext cx="5374005" cy="254635"/>
          </a:xfrm>
          <a:custGeom>
            <a:avLst/>
            <a:gdLst/>
            <a:ahLst/>
            <a:cxnLst/>
            <a:rect l="l" t="t" r="r" b="b"/>
            <a:pathLst>
              <a:path w="5374005" h="254634">
                <a:moveTo>
                  <a:pt x="0" y="0"/>
                </a:moveTo>
                <a:lnTo>
                  <a:pt x="5373624" y="0"/>
                </a:lnTo>
                <a:lnTo>
                  <a:pt x="5373624" y="254508"/>
                </a:lnTo>
                <a:lnTo>
                  <a:pt x="0" y="254508"/>
                </a:lnTo>
                <a:lnTo>
                  <a:pt x="0" y="0"/>
                </a:lnTo>
                <a:close/>
              </a:path>
            </a:pathLst>
          </a:custGeom>
          <a:solidFill>
            <a:srgbClr val="13477E"/>
          </a:solidFill>
        </p:spPr>
        <p:txBody>
          <a:bodyPr wrap="square" lIns="0" tIns="0" rIns="0" bIns="0" rtlCol="0"/>
          <a:lstStyle/>
          <a:p>
            <a:endParaRPr/>
          </a:p>
        </p:txBody>
      </p:sp>
      <p:sp>
        <p:nvSpPr>
          <p:cNvPr id="9" name="object 9"/>
          <p:cNvSpPr txBox="1"/>
          <p:nvPr/>
        </p:nvSpPr>
        <p:spPr>
          <a:xfrm>
            <a:off x="4315946" y="6573191"/>
            <a:ext cx="2908300" cy="186690"/>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FFFFFF"/>
                </a:solidFill>
                <a:latin typeface="Calibri"/>
                <a:cs typeface="Calibri"/>
              </a:rPr>
              <a:t>@2019, </a:t>
            </a:r>
            <a:r>
              <a:rPr sz="1050" spc="-5" dirty="0">
                <a:solidFill>
                  <a:srgbClr val="FFFFFF"/>
                </a:solidFill>
                <a:latin typeface="Calibri"/>
                <a:cs typeface="Calibri"/>
              </a:rPr>
              <a:t>Johns Hopkins University. </a:t>
            </a:r>
            <a:r>
              <a:rPr sz="1050" dirty="0">
                <a:solidFill>
                  <a:srgbClr val="FFFFFF"/>
                </a:solidFill>
                <a:latin typeface="Calibri"/>
                <a:cs typeface="Calibri"/>
              </a:rPr>
              <a:t>All </a:t>
            </a:r>
            <a:r>
              <a:rPr sz="1050" spc="-5" dirty="0">
                <a:solidFill>
                  <a:srgbClr val="FFFFFF"/>
                </a:solidFill>
                <a:latin typeface="Calibri"/>
                <a:cs typeface="Calibri"/>
              </a:rPr>
              <a:t>rights</a:t>
            </a:r>
            <a:r>
              <a:rPr sz="1050" spc="-65" dirty="0">
                <a:solidFill>
                  <a:srgbClr val="FFFFFF"/>
                </a:solidFill>
                <a:latin typeface="Calibri"/>
                <a:cs typeface="Calibri"/>
              </a:rPr>
              <a:t> </a:t>
            </a:r>
            <a:r>
              <a:rPr sz="1050" dirty="0">
                <a:solidFill>
                  <a:srgbClr val="FFFFFF"/>
                </a:solidFill>
                <a:latin typeface="Calibri"/>
                <a:cs typeface="Calibri"/>
              </a:rPr>
              <a:t>reserved.</a:t>
            </a:r>
            <a:endParaRPr sz="1050">
              <a:latin typeface="Calibri"/>
              <a:cs typeface="Calibri"/>
            </a:endParaRPr>
          </a:p>
        </p:txBody>
      </p:sp>
      <p:sp>
        <p:nvSpPr>
          <p:cNvPr id="2" name="object 2" descr="Copyright 2019, Johns Hopkins University.  All rights reserved"/>
          <p:cNvSpPr/>
          <p:nvPr/>
        </p:nvSpPr>
        <p:spPr>
          <a:xfrm>
            <a:off x="0" y="6434328"/>
            <a:ext cx="12191999" cy="423672"/>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4706519" y="6621818"/>
            <a:ext cx="2809240" cy="133350"/>
          </a:xfrm>
          <a:prstGeom prst="rect">
            <a:avLst/>
          </a:prstGeom>
        </p:spPr>
        <p:txBody>
          <a:bodyPr vert="horz" wrap="square" lIns="0" tIns="0" rIns="0" bIns="0" rtlCol="0">
            <a:spAutoFit/>
          </a:bodyPr>
          <a:lstStyle/>
          <a:p>
            <a:pPr>
              <a:lnSpc>
                <a:spcPts val="1025"/>
              </a:lnSpc>
            </a:pPr>
            <a:r>
              <a:rPr sz="900" spc="10" dirty="0">
                <a:solidFill>
                  <a:srgbClr val="FFFFFF"/>
                </a:solidFill>
                <a:latin typeface="Arial"/>
                <a:cs typeface="Arial"/>
              </a:rPr>
              <a:t>©2018, </a:t>
            </a:r>
            <a:r>
              <a:rPr sz="900" spc="15" dirty="0">
                <a:solidFill>
                  <a:srgbClr val="FFFFFF"/>
                </a:solidFill>
                <a:latin typeface="Arial"/>
                <a:cs typeface="Arial"/>
              </a:rPr>
              <a:t>Johns Hopkins </a:t>
            </a:r>
            <a:r>
              <a:rPr sz="900" spc="10" dirty="0">
                <a:solidFill>
                  <a:srgbClr val="FFFFFF"/>
                </a:solidFill>
                <a:latin typeface="Arial"/>
                <a:cs typeface="Arial"/>
              </a:rPr>
              <a:t>University. All rights</a:t>
            </a:r>
            <a:r>
              <a:rPr sz="900" spc="155" dirty="0">
                <a:solidFill>
                  <a:srgbClr val="FFFFFF"/>
                </a:solidFill>
                <a:latin typeface="Arial"/>
                <a:cs typeface="Arial"/>
              </a:rPr>
              <a:t> </a:t>
            </a:r>
            <a:r>
              <a:rPr sz="900" spc="10" dirty="0">
                <a:solidFill>
                  <a:srgbClr val="FFFFFF"/>
                </a:solidFill>
                <a:latin typeface="Arial"/>
                <a:cs typeface="Arial"/>
              </a:rPr>
              <a:t>reserved.</a:t>
            </a:r>
            <a:endParaRPr sz="9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1999"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52170" y="2357987"/>
            <a:ext cx="11489690" cy="2713990"/>
          </a:xfrm>
          <a:prstGeom prst="rect">
            <a:avLst/>
          </a:prstGeom>
        </p:spPr>
        <p:txBody>
          <a:bodyPr vert="horz" wrap="square" lIns="0" tIns="121920" rIns="0" bIns="0" rtlCol="0">
            <a:spAutoFit/>
          </a:bodyPr>
          <a:lstStyle/>
          <a:p>
            <a:pPr marL="12700" marR="5080" algn="ctr">
              <a:lnSpc>
                <a:spcPts val="6800"/>
              </a:lnSpc>
              <a:spcBef>
                <a:spcPts val="960"/>
              </a:spcBef>
            </a:pPr>
            <a:r>
              <a:rPr sz="6300" dirty="0">
                <a:solidFill>
                  <a:srgbClr val="FFFFFF"/>
                </a:solidFill>
              </a:rPr>
              <a:t>What </a:t>
            </a:r>
            <a:r>
              <a:rPr sz="6300" spc="-35" dirty="0">
                <a:solidFill>
                  <a:srgbClr val="FFFFFF"/>
                </a:solidFill>
              </a:rPr>
              <a:t>are </a:t>
            </a:r>
            <a:r>
              <a:rPr sz="6300" spc="-5" dirty="0">
                <a:solidFill>
                  <a:srgbClr val="FFFFFF"/>
                </a:solidFill>
              </a:rPr>
              <a:t>the </a:t>
            </a:r>
            <a:r>
              <a:rPr sz="6300" dirty="0">
                <a:solidFill>
                  <a:srgbClr val="FFFFFF"/>
                </a:solidFill>
              </a:rPr>
              <a:t>influences on</a:t>
            </a:r>
            <a:r>
              <a:rPr sz="6300" spc="-70" dirty="0">
                <a:solidFill>
                  <a:srgbClr val="FFFFFF"/>
                </a:solidFill>
              </a:rPr>
              <a:t> </a:t>
            </a:r>
            <a:r>
              <a:rPr sz="6300" spc="-20" dirty="0">
                <a:solidFill>
                  <a:srgbClr val="FFFFFF"/>
                </a:solidFill>
              </a:rPr>
              <a:t>future  </a:t>
            </a:r>
            <a:r>
              <a:rPr sz="6300" spc="-5" dirty="0">
                <a:solidFill>
                  <a:srgbClr val="FFFFFF"/>
                </a:solidFill>
              </a:rPr>
              <a:t>burdens </a:t>
            </a:r>
            <a:r>
              <a:rPr sz="6300" dirty="0">
                <a:solidFill>
                  <a:srgbClr val="FFFFFF"/>
                </a:solidFill>
              </a:rPr>
              <a:t>of </a:t>
            </a:r>
            <a:r>
              <a:rPr sz="6300" spc="-35" dirty="0">
                <a:solidFill>
                  <a:srgbClr val="FFFFFF"/>
                </a:solidFill>
              </a:rPr>
              <a:t>HIV-associated  </a:t>
            </a:r>
            <a:r>
              <a:rPr sz="6300" dirty="0">
                <a:solidFill>
                  <a:srgbClr val="FFFFFF"/>
                </a:solidFill>
              </a:rPr>
              <a:t>morbidity?</a:t>
            </a:r>
            <a:endParaRPr sz="63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299614"/>
            <a:ext cx="10360660" cy="863600"/>
          </a:xfrm>
          <a:prstGeom prst="rect">
            <a:avLst/>
          </a:prstGeom>
        </p:spPr>
        <p:txBody>
          <a:bodyPr vert="horz" wrap="square" lIns="0" tIns="12065" rIns="0" bIns="0" rtlCol="0">
            <a:spAutoFit/>
          </a:bodyPr>
          <a:lstStyle/>
          <a:p>
            <a:pPr marL="12700">
              <a:lnSpc>
                <a:spcPct val="100000"/>
              </a:lnSpc>
              <a:spcBef>
                <a:spcPts val="95"/>
              </a:spcBef>
            </a:pPr>
            <a:r>
              <a:rPr sz="5500" spc="-5" dirty="0"/>
              <a:t>Major influences on </a:t>
            </a:r>
            <a:r>
              <a:rPr sz="5500" spc="-20" dirty="0"/>
              <a:t>future</a:t>
            </a:r>
            <a:r>
              <a:rPr sz="5500" spc="-120" dirty="0"/>
              <a:t> </a:t>
            </a:r>
            <a:r>
              <a:rPr sz="5500" spc="-5" dirty="0"/>
              <a:t>burden</a:t>
            </a:r>
            <a:endParaRPr sz="5500"/>
          </a:p>
        </p:txBody>
      </p:sp>
      <p:sp>
        <p:nvSpPr>
          <p:cNvPr id="3" name="object 3"/>
          <p:cNvSpPr txBox="1"/>
          <p:nvPr/>
        </p:nvSpPr>
        <p:spPr>
          <a:xfrm>
            <a:off x="555280" y="1442614"/>
            <a:ext cx="10553065" cy="1202055"/>
          </a:xfrm>
          <a:prstGeom prst="rect">
            <a:avLst/>
          </a:prstGeom>
        </p:spPr>
        <p:txBody>
          <a:bodyPr vert="horz" wrap="square" lIns="0" tIns="38100" rIns="0" bIns="0" rtlCol="0">
            <a:spAutoFit/>
          </a:bodyPr>
          <a:lstStyle/>
          <a:p>
            <a:pPr marL="12700">
              <a:lnSpc>
                <a:spcPct val="100000"/>
              </a:lnSpc>
              <a:spcBef>
                <a:spcPts val="300"/>
              </a:spcBef>
            </a:pPr>
            <a:r>
              <a:rPr sz="2400" spc="-5" dirty="0">
                <a:latin typeface="Arial"/>
                <a:cs typeface="Arial"/>
              </a:rPr>
              <a:t>Characteristics of </a:t>
            </a:r>
            <a:r>
              <a:rPr sz="2400" dirty="0">
                <a:latin typeface="Arial"/>
                <a:cs typeface="Arial"/>
              </a:rPr>
              <a:t>the </a:t>
            </a:r>
            <a:r>
              <a:rPr sz="2400" spc="-5" dirty="0">
                <a:latin typeface="Arial"/>
                <a:cs typeface="Arial"/>
              </a:rPr>
              <a:t>population with</a:t>
            </a:r>
            <a:r>
              <a:rPr sz="2400" spc="60" dirty="0">
                <a:latin typeface="Arial"/>
                <a:cs typeface="Arial"/>
              </a:rPr>
              <a:t> </a:t>
            </a:r>
            <a:r>
              <a:rPr sz="2400" spc="-5" dirty="0">
                <a:latin typeface="Arial"/>
                <a:cs typeface="Arial"/>
              </a:rPr>
              <a:t>HIV</a:t>
            </a:r>
            <a:endParaRPr sz="2400">
              <a:latin typeface="Arial"/>
              <a:cs typeface="Arial"/>
            </a:endParaRPr>
          </a:p>
          <a:p>
            <a:pPr marL="698500" indent="-228600">
              <a:lnSpc>
                <a:spcPct val="100000"/>
              </a:lnSpc>
              <a:spcBef>
                <a:spcPts val="204"/>
              </a:spcBef>
              <a:buChar char="•"/>
              <a:tabLst>
                <a:tab pos="698500" algn="l"/>
              </a:tabLst>
            </a:pPr>
            <a:r>
              <a:rPr sz="2400" spc="-5" dirty="0">
                <a:latin typeface="Arial"/>
                <a:cs typeface="Arial"/>
              </a:rPr>
              <a:t>Increasing</a:t>
            </a:r>
            <a:r>
              <a:rPr sz="2400" spc="5" dirty="0">
                <a:latin typeface="Arial"/>
                <a:cs typeface="Arial"/>
              </a:rPr>
              <a:t> </a:t>
            </a:r>
            <a:r>
              <a:rPr sz="2400" spc="-5" dirty="0">
                <a:latin typeface="Arial"/>
                <a:cs typeface="Arial"/>
              </a:rPr>
              <a:t>age</a:t>
            </a:r>
            <a:endParaRPr sz="2400">
              <a:latin typeface="Arial"/>
              <a:cs typeface="Arial"/>
            </a:endParaRPr>
          </a:p>
          <a:p>
            <a:pPr marL="698500" indent="-228600">
              <a:lnSpc>
                <a:spcPct val="100000"/>
              </a:lnSpc>
              <a:spcBef>
                <a:spcPts val="215"/>
              </a:spcBef>
              <a:buChar char="•"/>
              <a:tabLst>
                <a:tab pos="698500" algn="l"/>
              </a:tabLst>
            </a:pPr>
            <a:r>
              <a:rPr sz="2400" spc="-5" dirty="0">
                <a:latin typeface="Arial"/>
                <a:cs typeface="Arial"/>
              </a:rPr>
              <a:t>Risk profiles and burden of outcomes are </a:t>
            </a:r>
            <a:r>
              <a:rPr sz="2400" spc="-10" dirty="0">
                <a:latin typeface="Arial"/>
                <a:cs typeface="Arial"/>
              </a:rPr>
              <a:t>different </a:t>
            </a:r>
            <a:r>
              <a:rPr sz="2400" spc="-5" dirty="0">
                <a:latin typeface="Arial"/>
                <a:cs typeface="Arial"/>
              </a:rPr>
              <a:t>in populations of</a:t>
            </a:r>
            <a:r>
              <a:rPr sz="2400" spc="125" dirty="0">
                <a:latin typeface="Arial"/>
                <a:cs typeface="Arial"/>
              </a:rPr>
              <a:t> </a:t>
            </a:r>
            <a:r>
              <a:rPr sz="2400" spc="-5" dirty="0">
                <a:latin typeface="Arial"/>
                <a:cs typeface="Arial"/>
              </a:rPr>
              <a:t>PWH</a:t>
            </a:r>
            <a:endParaRPr sz="24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311806"/>
            <a:ext cx="9055735" cy="756920"/>
          </a:xfrm>
          <a:prstGeom prst="rect">
            <a:avLst/>
          </a:prstGeom>
        </p:spPr>
        <p:txBody>
          <a:bodyPr vert="horz" wrap="square" lIns="0" tIns="12700" rIns="0" bIns="0" rtlCol="0">
            <a:spAutoFit/>
          </a:bodyPr>
          <a:lstStyle/>
          <a:p>
            <a:pPr marL="12700">
              <a:lnSpc>
                <a:spcPct val="100000"/>
              </a:lnSpc>
              <a:spcBef>
                <a:spcPts val="100"/>
              </a:spcBef>
            </a:pPr>
            <a:r>
              <a:rPr sz="4800" spc="-5" dirty="0"/>
              <a:t>Age distribution </a:t>
            </a:r>
            <a:r>
              <a:rPr sz="4800" dirty="0"/>
              <a:t>of </a:t>
            </a:r>
            <a:r>
              <a:rPr sz="4800" spc="-5" dirty="0"/>
              <a:t>PWH-US,</a:t>
            </a:r>
            <a:r>
              <a:rPr sz="4800" spc="-15" dirty="0"/>
              <a:t> </a:t>
            </a:r>
            <a:r>
              <a:rPr sz="4800" dirty="0"/>
              <a:t>2016</a:t>
            </a:r>
            <a:endParaRPr sz="4800"/>
          </a:p>
        </p:txBody>
      </p:sp>
      <p:grpSp>
        <p:nvGrpSpPr>
          <p:cNvPr id="21" name="Group 20" descr="Graph of number of people living with HIV in 2016 by Age group. Source: CDC. HIV Surveillance Report, 2017">
            <a:extLst>
              <a:ext uri="{FF2B5EF4-FFF2-40B4-BE49-F238E27FC236}">
                <a16:creationId xmlns:a16="http://schemas.microsoft.com/office/drawing/2014/main" id="{F83F95E8-B701-4C28-96A6-D9FF5236809E}"/>
              </a:ext>
            </a:extLst>
          </p:cNvPr>
          <p:cNvGrpSpPr/>
          <p:nvPr/>
        </p:nvGrpSpPr>
        <p:grpSpPr>
          <a:xfrm>
            <a:off x="1503376" y="1034111"/>
            <a:ext cx="8599855" cy="5021209"/>
            <a:chOff x="1503376" y="1034111"/>
            <a:chExt cx="8599855" cy="5021209"/>
          </a:xfrm>
        </p:grpSpPr>
        <p:sp>
          <p:nvSpPr>
            <p:cNvPr id="3" name="object 3"/>
            <p:cNvSpPr/>
            <p:nvPr/>
          </p:nvSpPr>
          <p:spPr>
            <a:xfrm>
              <a:off x="2833116" y="4399788"/>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4" name="object 4"/>
            <p:cNvSpPr/>
            <p:nvPr/>
          </p:nvSpPr>
          <p:spPr>
            <a:xfrm>
              <a:off x="2833116" y="4021835"/>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5" name="object 5"/>
            <p:cNvSpPr/>
            <p:nvPr/>
          </p:nvSpPr>
          <p:spPr>
            <a:xfrm>
              <a:off x="2833116" y="3643884"/>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6" name="object 6"/>
            <p:cNvSpPr/>
            <p:nvPr/>
          </p:nvSpPr>
          <p:spPr>
            <a:xfrm>
              <a:off x="2833116" y="3267455"/>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7" name="object 7"/>
            <p:cNvSpPr/>
            <p:nvPr/>
          </p:nvSpPr>
          <p:spPr>
            <a:xfrm>
              <a:off x="2833116" y="2889504"/>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8" name="object 8"/>
            <p:cNvSpPr/>
            <p:nvPr/>
          </p:nvSpPr>
          <p:spPr>
            <a:xfrm>
              <a:off x="2833116" y="2511551"/>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9" name="object 9"/>
            <p:cNvSpPr/>
            <p:nvPr/>
          </p:nvSpPr>
          <p:spPr>
            <a:xfrm>
              <a:off x="2833116" y="2133600"/>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10" name="object 10"/>
            <p:cNvSpPr/>
            <p:nvPr/>
          </p:nvSpPr>
          <p:spPr>
            <a:xfrm>
              <a:off x="2833116" y="1757172"/>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11" name="object 11"/>
            <p:cNvSpPr/>
            <p:nvPr/>
          </p:nvSpPr>
          <p:spPr>
            <a:xfrm>
              <a:off x="2833116" y="4777740"/>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12" name="object 12"/>
            <p:cNvSpPr/>
            <p:nvPr/>
          </p:nvSpPr>
          <p:spPr>
            <a:xfrm>
              <a:off x="3112770" y="1568958"/>
              <a:ext cx="6699884" cy="3195955"/>
            </a:xfrm>
            <a:custGeom>
              <a:avLst/>
              <a:gdLst/>
              <a:ahLst/>
              <a:cxnLst/>
              <a:rect l="l" t="t" r="r" b="b"/>
              <a:pathLst>
                <a:path w="6699884" h="3195954">
                  <a:moveTo>
                    <a:pt x="0" y="3165348"/>
                  </a:moveTo>
                  <a:lnTo>
                    <a:pt x="557784" y="3195828"/>
                  </a:lnTo>
                  <a:lnTo>
                    <a:pt x="1117092" y="3121152"/>
                  </a:lnTo>
                  <a:lnTo>
                    <a:pt x="1674876" y="2648712"/>
                  </a:lnTo>
                  <a:lnTo>
                    <a:pt x="2232660" y="1914144"/>
                  </a:lnTo>
                  <a:lnTo>
                    <a:pt x="2790444" y="1702308"/>
                  </a:lnTo>
                  <a:lnTo>
                    <a:pt x="3349752" y="1501140"/>
                  </a:lnTo>
                  <a:lnTo>
                    <a:pt x="3907536" y="1344168"/>
                  </a:lnTo>
                  <a:lnTo>
                    <a:pt x="4465320" y="589788"/>
                  </a:lnTo>
                  <a:lnTo>
                    <a:pt x="5024628" y="0"/>
                  </a:lnTo>
                  <a:lnTo>
                    <a:pt x="5582412" y="592836"/>
                  </a:lnTo>
                  <a:lnTo>
                    <a:pt x="6140196" y="1522476"/>
                  </a:lnTo>
                  <a:lnTo>
                    <a:pt x="6699504" y="1696212"/>
                  </a:lnTo>
                </a:path>
              </a:pathLst>
            </a:custGeom>
            <a:ln w="28956">
              <a:solidFill>
                <a:srgbClr val="212A35"/>
              </a:solidFill>
            </a:ln>
          </p:spPr>
          <p:txBody>
            <a:bodyPr wrap="square" lIns="0" tIns="0" rIns="0" bIns="0" rtlCol="0"/>
            <a:lstStyle/>
            <a:p>
              <a:endParaRPr/>
            </a:p>
          </p:txBody>
        </p:sp>
        <p:sp>
          <p:nvSpPr>
            <p:cNvPr id="13" name="object 13"/>
            <p:cNvSpPr txBox="1"/>
            <p:nvPr/>
          </p:nvSpPr>
          <p:spPr>
            <a:xfrm>
              <a:off x="1812736" y="1114137"/>
              <a:ext cx="798830" cy="3799840"/>
            </a:xfrm>
            <a:prstGeom prst="rect">
              <a:avLst/>
            </a:prstGeom>
          </p:spPr>
          <p:txBody>
            <a:bodyPr vert="horz" wrap="square" lIns="0" tIns="85090" rIns="0" bIns="0" rtlCol="0">
              <a:spAutoFit/>
            </a:bodyPr>
            <a:lstStyle/>
            <a:p>
              <a:pPr marL="12700">
                <a:lnSpc>
                  <a:spcPct val="100000"/>
                </a:lnSpc>
                <a:spcBef>
                  <a:spcPts val="670"/>
                </a:spcBef>
              </a:pPr>
              <a:r>
                <a:rPr sz="2000" spc="-10" dirty="0">
                  <a:solidFill>
                    <a:srgbClr val="585858"/>
                  </a:solidFill>
                  <a:latin typeface="Calibri"/>
                  <a:cs typeface="Calibri"/>
                </a:rPr>
                <a:t>1</a:t>
              </a:r>
              <a:r>
                <a:rPr sz="2000" dirty="0">
                  <a:solidFill>
                    <a:srgbClr val="585858"/>
                  </a:solidFill>
                  <a:latin typeface="Calibri"/>
                  <a:cs typeface="Calibri"/>
                </a:rPr>
                <a:t>8</a:t>
              </a:r>
              <a:r>
                <a:rPr sz="2000" spc="-10" dirty="0">
                  <a:solidFill>
                    <a:srgbClr val="585858"/>
                  </a:solidFill>
                  <a:latin typeface="Calibri"/>
                  <a:cs typeface="Calibri"/>
                </a:rPr>
                <a:t>0</a:t>
              </a:r>
              <a:r>
                <a:rPr sz="2000" dirty="0">
                  <a:solidFill>
                    <a:srgbClr val="585858"/>
                  </a:solidFill>
                  <a:latin typeface="Calibri"/>
                  <a:cs typeface="Calibri"/>
                </a:rPr>
                <a:t>0</a:t>
              </a:r>
              <a:r>
                <a:rPr sz="2000" spc="-10" dirty="0">
                  <a:solidFill>
                    <a:srgbClr val="585858"/>
                  </a:solidFill>
                  <a:latin typeface="Calibri"/>
                  <a:cs typeface="Calibri"/>
                </a:rPr>
                <a:t>00</a:t>
              </a:r>
              <a:endParaRPr sz="2000">
                <a:latin typeface="Calibri"/>
                <a:cs typeface="Calibri"/>
              </a:endParaRPr>
            </a:p>
            <a:p>
              <a:pPr marL="12700">
                <a:lnSpc>
                  <a:spcPct val="100000"/>
                </a:lnSpc>
                <a:spcBef>
                  <a:spcPts val="570"/>
                </a:spcBef>
              </a:pPr>
              <a:r>
                <a:rPr sz="2000" spc="-10" dirty="0">
                  <a:solidFill>
                    <a:srgbClr val="585858"/>
                  </a:solidFill>
                  <a:latin typeface="Calibri"/>
                  <a:cs typeface="Calibri"/>
                </a:rPr>
                <a:t>1</a:t>
              </a:r>
              <a:r>
                <a:rPr sz="2000" dirty="0">
                  <a:solidFill>
                    <a:srgbClr val="585858"/>
                  </a:solidFill>
                  <a:latin typeface="Calibri"/>
                  <a:cs typeface="Calibri"/>
                </a:rPr>
                <a:t>6</a:t>
              </a:r>
              <a:r>
                <a:rPr sz="2000" spc="-10" dirty="0">
                  <a:solidFill>
                    <a:srgbClr val="585858"/>
                  </a:solidFill>
                  <a:latin typeface="Calibri"/>
                  <a:cs typeface="Calibri"/>
                </a:rPr>
                <a:t>0</a:t>
              </a:r>
              <a:r>
                <a:rPr sz="2000" dirty="0">
                  <a:solidFill>
                    <a:srgbClr val="585858"/>
                  </a:solidFill>
                  <a:latin typeface="Calibri"/>
                  <a:cs typeface="Calibri"/>
                </a:rPr>
                <a:t>0</a:t>
              </a:r>
              <a:r>
                <a:rPr sz="2000" spc="-10" dirty="0">
                  <a:solidFill>
                    <a:srgbClr val="585858"/>
                  </a:solidFill>
                  <a:latin typeface="Calibri"/>
                  <a:cs typeface="Calibri"/>
                </a:rPr>
                <a:t>00</a:t>
              </a:r>
              <a:endParaRPr sz="2000">
                <a:latin typeface="Calibri"/>
                <a:cs typeface="Calibri"/>
              </a:endParaRPr>
            </a:p>
            <a:p>
              <a:pPr marL="12700">
                <a:lnSpc>
                  <a:spcPct val="100000"/>
                </a:lnSpc>
                <a:spcBef>
                  <a:spcPts val="575"/>
                </a:spcBef>
              </a:pPr>
              <a:r>
                <a:rPr sz="2000" spc="-10" dirty="0">
                  <a:solidFill>
                    <a:srgbClr val="585858"/>
                  </a:solidFill>
                  <a:latin typeface="Calibri"/>
                  <a:cs typeface="Calibri"/>
                </a:rPr>
                <a:t>1</a:t>
              </a:r>
              <a:r>
                <a:rPr sz="2000" dirty="0">
                  <a:solidFill>
                    <a:srgbClr val="585858"/>
                  </a:solidFill>
                  <a:latin typeface="Calibri"/>
                  <a:cs typeface="Calibri"/>
                </a:rPr>
                <a:t>4</a:t>
              </a:r>
              <a:r>
                <a:rPr sz="2000" spc="-10" dirty="0">
                  <a:solidFill>
                    <a:srgbClr val="585858"/>
                  </a:solidFill>
                  <a:latin typeface="Calibri"/>
                  <a:cs typeface="Calibri"/>
                </a:rPr>
                <a:t>0</a:t>
              </a:r>
              <a:r>
                <a:rPr sz="2000" dirty="0">
                  <a:solidFill>
                    <a:srgbClr val="585858"/>
                  </a:solidFill>
                  <a:latin typeface="Calibri"/>
                  <a:cs typeface="Calibri"/>
                </a:rPr>
                <a:t>0</a:t>
              </a:r>
              <a:r>
                <a:rPr sz="2000" spc="-10" dirty="0">
                  <a:solidFill>
                    <a:srgbClr val="585858"/>
                  </a:solidFill>
                  <a:latin typeface="Calibri"/>
                  <a:cs typeface="Calibri"/>
                </a:rPr>
                <a:t>00</a:t>
              </a:r>
              <a:endParaRPr sz="2000">
                <a:latin typeface="Calibri"/>
                <a:cs typeface="Calibri"/>
              </a:endParaRPr>
            </a:p>
            <a:p>
              <a:pPr marL="12700">
                <a:lnSpc>
                  <a:spcPct val="100000"/>
                </a:lnSpc>
                <a:spcBef>
                  <a:spcPts val="570"/>
                </a:spcBef>
              </a:pPr>
              <a:r>
                <a:rPr sz="2000" spc="-10" dirty="0">
                  <a:solidFill>
                    <a:srgbClr val="585858"/>
                  </a:solidFill>
                  <a:latin typeface="Calibri"/>
                  <a:cs typeface="Calibri"/>
                </a:rPr>
                <a:t>1</a:t>
              </a:r>
              <a:r>
                <a:rPr sz="2000" dirty="0">
                  <a:solidFill>
                    <a:srgbClr val="585858"/>
                  </a:solidFill>
                  <a:latin typeface="Calibri"/>
                  <a:cs typeface="Calibri"/>
                </a:rPr>
                <a:t>2</a:t>
              </a:r>
              <a:r>
                <a:rPr sz="2000" spc="-10" dirty="0">
                  <a:solidFill>
                    <a:srgbClr val="585858"/>
                  </a:solidFill>
                  <a:latin typeface="Calibri"/>
                  <a:cs typeface="Calibri"/>
                </a:rPr>
                <a:t>0</a:t>
              </a:r>
              <a:r>
                <a:rPr sz="2000" dirty="0">
                  <a:solidFill>
                    <a:srgbClr val="585858"/>
                  </a:solidFill>
                  <a:latin typeface="Calibri"/>
                  <a:cs typeface="Calibri"/>
                </a:rPr>
                <a:t>0</a:t>
              </a:r>
              <a:r>
                <a:rPr sz="2000" spc="-10" dirty="0">
                  <a:solidFill>
                    <a:srgbClr val="585858"/>
                  </a:solidFill>
                  <a:latin typeface="Calibri"/>
                  <a:cs typeface="Calibri"/>
                </a:rPr>
                <a:t>00</a:t>
              </a:r>
              <a:endParaRPr sz="2000">
                <a:latin typeface="Calibri"/>
                <a:cs typeface="Calibri"/>
              </a:endParaRPr>
            </a:p>
            <a:p>
              <a:pPr marL="12700">
                <a:lnSpc>
                  <a:spcPct val="100000"/>
                </a:lnSpc>
                <a:spcBef>
                  <a:spcPts val="570"/>
                </a:spcBef>
              </a:pPr>
              <a:r>
                <a:rPr sz="2000" spc="-10" dirty="0">
                  <a:solidFill>
                    <a:srgbClr val="585858"/>
                  </a:solidFill>
                  <a:latin typeface="Calibri"/>
                  <a:cs typeface="Calibri"/>
                </a:rPr>
                <a:t>1</a:t>
              </a:r>
              <a:r>
                <a:rPr sz="2000" dirty="0">
                  <a:solidFill>
                    <a:srgbClr val="585858"/>
                  </a:solidFill>
                  <a:latin typeface="Calibri"/>
                  <a:cs typeface="Calibri"/>
                </a:rPr>
                <a:t>0</a:t>
              </a:r>
              <a:r>
                <a:rPr sz="2000" spc="-10" dirty="0">
                  <a:solidFill>
                    <a:srgbClr val="585858"/>
                  </a:solidFill>
                  <a:latin typeface="Calibri"/>
                  <a:cs typeface="Calibri"/>
                </a:rPr>
                <a:t>0</a:t>
              </a:r>
              <a:r>
                <a:rPr sz="2000" dirty="0">
                  <a:solidFill>
                    <a:srgbClr val="585858"/>
                  </a:solidFill>
                  <a:latin typeface="Calibri"/>
                  <a:cs typeface="Calibri"/>
                </a:rPr>
                <a:t>0</a:t>
              </a:r>
              <a:r>
                <a:rPr sz="2000" spc="-10" dirty="0">
                  <a:solidFill>
                    <a:srgbClr val="585858"/>
                  </a:solidFill>
                  <a:latin typeface="Calibri"/>
                  <a:cs typeface="Calibri"/>
                </a:rPr>
                <a:t>00</a:t>
              </a:r>
              <a:endParaRPr sz="2000">
                <a:latin typeface="Calibri"/>
                <a:cs typeface="Calibri"/>
              </a:endParaRPr>
            </a:p>
            <a:p>
              <a:pPr marL="140970">
                <a:lnSpc>
                  <a:spcPct val="100000"/>
                </a:lnSpc>
                <a:spcBef>
                  <a:spcPts val="575"/>
                </a:spcBef>
              </a:pPr>
              <a:r>
                <a:rPr sz="2000" spc="-10" dirty="0">
                  <a:solidFill>
                    <a:srgbClr val="585858"/>
                  </a:solidFill>
                  <a:latin typeface="Calibri"/>
                  <a:cs typeface="Calibri"/>
                </a:rPr>
                <a:t>8</a:t>
              </a:r>
              <a:r>
                <a:rPr sz="2000" dirty="0">
                  <a:solidFill>
                    <a:srgbClr val="585858"/>
                  </a:solidFill>
                  <a:latin typeface="Calibri"/>
                  <a:cs typeface="Calibri"/>
                </a:rPr>
                <a:t>0</a:t>
              </a:r>
              <a:r>
                <a:rPr sz="2000" spc="-10" dirty="0">
                  <a:solidFill>
                    <a:srgbClr val="585858"/>
                  </a:solidFill>
                  <a:latin typeface="Calibri"/>
                  <a:cs typeface="Calibri"/>
                </a:rPr>
                <a:t>0</a:t>
              </a:r>
              <a:r>
                <a:rPr sz="2000" dirty="0">
                  <a:solidFill>
                    <a:srgbClr val="585858"/>
                  </a:solidFill>
                  <a:latin typeface="Calibri"/>
                  <a:cs typeface="Calibri"/>
                </a:rPr>
                <a:t>00</a:t>
              </a:r>
              <a:endParaRPr sz="2000">
                <a:latin typeface="Calibri"/>
                <a:cs typeface="Calibri"/>
              </a:endParaRPr>
            </a:p>
            <a:p>
              <a:pPr marL="140970">
                <a:lnSpc>
                  <a:spcPct val="100000"/>
                </a:lnSpc>
                <a:spcBef>
                  <a:spcPts val="570"/>
                </a:spcBef>
              </a:pPr>
              <a:r>
                <a:rPr sz="2000" spc="-10" dirty="0">
                  <a:solidFill>
                    <a:srgbClr val="585858"/>
                  </a:solidFill>
                  <a:latin typeface="Calibri"/>
                  <a:cs typeface="Calibri"/>
                </a:rPr>
                <a:t>6</a:t>
              </a:r>
              <a:r>
                <a:rPr sz="2000" dirty="0">
                  <a:solidFill>
                    <a:srgbClr val="585858"/>
                  </a:solidFill>
                  <a:latin typeface="Calibri"/>
                  <a:cs typeface="Calibri"/>
                </a:rPr>
                <a:t>0</a:t>
              </a:r>
              <a:r>
                <a:rPr sz="2000" spc="-10" dirty="0">
                  <a:solidFill>
                    <a:srgbClr val="585858"/>
                  </a:solidFill>
                  <a:latin typeface="Calibri"/>
                  <a:cs typeface="Calibri"/>
                </a:rPr>
                <a:t>0</a:t>
              </a:r>
              <a:r>
                <a:rPr sz="2000" dirty="0">
                  <a:solidFill>
                    <a:srgbClr val="585858"/>
                  </a:solidFill>
                  <a:latin typeface="Calibri"/>
                  <a:cs typeface="Calibri"/>
                </a:rPr>
                <a:t>00</a:t>
              </a:r>
              <a:endParaRPr sz="2000">
                <a:latin typeface="Calibri"/>
                <a:cs typeface="Calibri"/>
              </a:endParaRPr>
            </a:p>
            <a:p>
              <a:pPr marL="140970">
                <a:lnSpc>
                  <a:spcPct val="100000"/>
                </a:lnSpc>
                <a:spcBef>
                  <a:spcPts val="575"/>
                </a:spcBef>
              </a:pPr>
              <a:r>
                <a:rPr sz="2000" spc="-10" dirty="0">
                  <a:solidFill>
                    <a:srgbClr val="585858"/>
                  </a:solidFill>
                  <a:latin typeface="Calibri"/>
                  <a:cs typeface="Calibri"/>
                </a:rPr>
                <a:t>4</a:t>
              </a:r>
              <a:r>
                <a:rPr sz="2000" dirty="0">
                  <a:solidFill>
                    <a:srgbClr val="585858"/>
                  </a:solidFill>
                  <a:latin typeface="Calibri"/>
                  <a:cs typeface="Calibri"/>
                </a:rPr>
                <a:t>0</a:t>
              </a:r>
              <a:r>
                <a:rPr sz="2000" spc="-10" dirty="0">
                  <a:solidFill>
                    <a:srgbClr val="585858"/>
                  </a:solidFill>
                  <a:latin typeface="Calibri"/>
                  <a:cs typeface="Calibri"/>
                </a:rPr>
                <a:t>0</a:t>
              </a:r>
              <a:r>
                <a:rPr sz="2000" dirty="0">
                  <a:solidFill>
                    <a:srgbClr val="585858"/>
                  </a:solidFill>
                  <a:latin typeface="Calibri"/>
                  <a:cs typeface="Calibri"/>
                </a:rPr>
                <a:t>00</a:t>
              </a:r>
              <a:endParaRPr sz="2000">
                <a:latin typeface="Calibri"/>
                <a:cs typeface="Calibri"/>
              </a:endParaRPr>
            </a:p>
            <a:p>
              <a:pPr marL="140970">
                <a:lnSpc>
                  <a:spcPct val="100000"/>
                </a:lnSpc>
                <a:spcBef>
                  <a:spcPts val="570"/>
                </a:spcBef>
              </a:pPr>
              <a:r>
                <a:rPr sz="2000" spc="-10" dirty="0">
                  <a:solidFill>
                    <a:srgbClr val="585858"/>
                  </a:solidFill>
                  <a:latin typeface="Calibri"/>
                  <a:cs typeface="Calibri"/>
                </a:rPr>
                <a:t>2</a:t>
              </a:r>
              <a:r>
                <a:rPr sz="2000" dirty="0">
                  <a:solidFill>
                    <a:srgbClr val="585858"/>
                  </a:solidFill>
                  <a:latin typeface="Calibri"/>
                  <a:cs typeface="Calibri"/>
                </a:rPr>
                <a:t>0</a:t>
              </a:r>
              <a:r>
                <a:rPr sz="2000" spc="-10" dirty="0">
                  <a:solidFill>
                    <a:srgbClr val="585858"/>
                  </a:solidFill>
                  <a:latin typeface="Calibri"/>
                  <a:cs typeface="Calibri"/>
                </a:rPr>
                <a:t>0</a:t>
              </a:r>
              <a:r>
                <a:rPr sz="2000" dirty="0">
                  <a:solidFill>
                    <a:srgbClr val="585858"/>
                  </a:solidFill>
                  <a:latin typeface="Calibri"/>
                  <a:cs typeface="Calibri"/>
                </a:rPr>
                <a:t>00</a:t>
              </a:r>
              <a:endParaRPr sz="2000">
                <a:latin typeface="Calibri"/>
                <a:cs typeface="Calibri"/>
              </a:endParaRPr>
            </a:p>
            <a:p>
              <a:pPr marR="5080" algn="r">
                <a:lnSpc>
                  <a:spcPct val="100000"/>
                </a:lnSpc>
                <a:spcBef>
                  <a:spcPts val="570"/>
                </a:spcBef>
              </a:pPr>
              <a:r>
                <a:rPr sz="2000" dirty="0">
                  <a:solidFill>
                    <a:srgbClr val="585858"/>
                  </a:solidFill>
                  <a:latin typeface="Calibri"/>
                  <a:cs typeface="Calibri"/>
                </a:rPr>
                <a:t>0</a:t>
              </a:r>
              <a:endParaRPr sz="2000">
                <a:latin typeface="Calibri"/>
                <a:cs typeface="Calibri"/>
              </a:endParaRPr>
            </a:p>
          </p:txBody>
        </p:sp>
        <p:sp>
          <p:nvSpPr>
            <p:cNvPr id="14" name="object 14"/>
            <p:cNvSpPr/>
            <p:nvPr/>
          </p:nvSpPr>
          <p:spPr>
            <a:xfrm>
              <a:off x="2800570" y="5067494"/>
              <a:ext cx="6498678" cy="595656"/>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9352676" y="5063070"/>
              <a:ext cx="497205" cy="523875"/>
            </a:xfrm>
            <a:custGeom>
              <a:avLst/>
              <a:gdLst/>
              <a:ahLst/>
              <a:cxnLst/>
              <a:rect l="l" t="t" r="r" b="b"/>
              <a:pathLst>
                <a:path w="497204" h="523875">
                  <a:moveTo>
                    <a:pt x="142167" y="402564"/>
                  </a:moveTo>
                  <a:lnTo>
                    <a:pt x="120535" y="402564"/>
                  </a:lnTo>
                  <a:lnTo>
                    <a:pt x="86017" y="503808"/>
                  </a:lnTo>
                  <a:lnTo>
                    <a:pt x="85598" y="504926"/>
                  </a:lnTo>
                  <a:lnTo>
                    <a:pt x="85344" y="505942"/>
                  </a:lnTo>
                  <a:lnTo>
                    <a:pt x="85204" y="507771"/>
                  </a:lnTo>
                  <a:lnTo>
                    <a:pt x="85420" y="508723"/>
                  </a:lnTo>
                  <a:lnTo>
                    <a:pt x="100876" y="523405"/>
                  </a:lnTo>
                  <a:lnTo>
                    <a:pt x="101536" y="523189"/>
                  </a:lnTo>
                  <a:lnTo>
                    <a:pt x="102590" y="521995"/>
                  </a:lnTo>
                  <a:lnTo>
                    <a:pt x="103060" y="521131"/>
                  </a:lnTo>
                  <a:lnTo>
                    <a:pt x="103479" y="520014"/>
                  </a:lnTo>
                  <a:lnTo>
                    <a:pt x="142167" y="402564"/>
                  </a:lnTo>
                  <a:close/>
                </a:path>
                <a:path w="497204" h="523875">
                  <a:moveTo>
                    <a:pt x="129374" y="378650"/>
                  </a:moveTo>
                  <a:lnTo>
                    <a:pt x="3619" y="420141"/>
                  </a:lnTo>
                  <a:lnTo>
                    <a:pt x="2425" y="420496"/>
                  </a:lnTo>
                  <a:lnTo>
                    <a:pt x="1511" y="420916"/>
                  </a:lnTo>
                  <a:lnTo>
                    <a:pt x="241" y="421893"/>
                  </a:lnTo>
                  <a:lnTo>
                    <a:pt x="0" y="422528"/>
                  </a:lnTo>
                  <a:lnTo>
                    <a:pt x="279" y="424078"/>
                  </a:lnTo>
                  <a:lnTo>
                    <a:pt x="16281" y="438594"/>
                  </a:lnTo>
                  <a:lnTo>
                    <a:pt x="18097" y="438315"/>
                  </a:lnTo>
                  <a:lnTo>
                    <a:pt x="19227" y="437997"/>
                  </a:lnTo>
                  <a:lnTo>
                    <a:pt x="20561" y="437502"/>
                  </a:lnTo>
                  <a:lnTo>
                    <a:pt x="120535" y="402564"/>
                  </a:lnTo>
                  <a:lnTo>
                    <a:pt x="142167" y="402564"/>
                  </a:lnTo>
                  <a:lnTo>
                    <a:pt x="144627" y="395096"/>
                  </a:lnTo>
                  <a:lnTo>
                    <a:pt x="144653" y="392937"/>
                  </a:lnTo>
                  <a:lnTo>
                    <a:pt x="144386" y="392112"/>
                  </a:lnTo>
                  <a:lnTo>
                    <a:pt x="130810" y="378929"/>
                  </a:lnTo>
                  <a:lnTo>
                    <a:pt x="129374" y="378650"/>
                  </a:lnTo>
                  <a:close/>
                </a:path>
                <a:path w="497204" h="523875">
                  <a:moveTo>
                    <a:pt x="255447" y="295909"/>
                  </a:moveTo>
                  <a:lnTo>
                    <a:pt x="253873" y="295909"/>
                  </a:lnTo>
                  <a:lnTo>
                    <a:pt x="171856" y="378459"/>
                  </a:lnTo>
                  <a:lnTo>
                    <a:pt x="171500" y="379729"/>
                  </a:lnTo>
                  <a:lnTo>
                    <a:pt x="172491" y="383539"/>
                  </a:lnTo>
                  <a:lnTo>
                    <a:pt x="174028" y="386079"/>
                  </a:lnTo>
                  <a:lnTo>
                    <a:pt x="179438" y="391159"/>
                  </a:lnTo>
                  <a:lnTo>
                    <a:pt x="181749" y="392429"/>
                  </a:lnTo>
                  <a:lnTo>
                    <a:pt x="186829" y="392429"/>
                  </a:lnTo>
                  <a:lnTo>
                    <a:pt x="268503" y="311149"/>
                  </a:lnTo>
                  <a:lnTo>
                    <a:pt x="268897" y="309879"/>
                  </a:lnTo>
                  <a:lnTo>
                    <a:pt x="268414" y="306069"/>
                  </a:lnTo>
                  <a:lnTo>
                    <a:pt x="266877" y="303529"/>
                  </a:lnTo>
                  <a:lnTo>
                    <a:pt x="264083" y="300989"/>
                  </a:lnTo>
                  <a:lnTo>
                    <a:pt x="261480" y="298449"/>
                  </a:lnTo>
                  <a:lnTo>
                    <a:pt x="259232" y="297179"/>
                  </a:lnTo>
                  <a:lnTo>
                    <a:pt x="255447" y="295909"/>
                  </a:lnTo>
                  <a:close/>
                </a:path>
                <a:path w="497204" h="523875">
                  <a:moveTo>
                    <a:pt x="218401" y="255269"/>
                  </a:moveTo>
                  <a:lnTo>
                    <a:pt x="213042" y="255269"/>
                  </a:lnTo>
                  <a:lnTo>
                    <a:pt x="131025" y="336549"/>
                  </a:lnTo>
                  <a:lnTo>
                    <a:pt x="130670" y="339089"/>
                  </a:lnTo>
                  <a:lnTo>
                    <a:pt x="131648" y="342899"/>
                  </a:lnTo>
                  <a:lnTo>
                    <a:pt x="133159" y="344169"/>
                  </a:lnTo>
                  <a:lnTo>
                    <a:pt x="138493" y="350519"/>
                  </a:lnTo>
                  <a:lnTo>
                    <a:pt x="140830" y="351789"/>
                  </a:lnTo>
                  <a:lnTo>
                    <a:pt x="145999" y="351789"/>
                  </a:lnTo>
                  <a:lnTo>
                    <a:pt x="227660" y="270509"/>
                  </a:lnTo>
                  <a:lnTo>
                    <a:pt x="228053" y="269239"/>
                  </a:lnTo>
                  <a:lnTo>
                    <a:pt x="227495" y="265429"/>
                  </a:lnTo>
                  <a:lnTo>
                    <a:pt x="225945" y="262889"/>
                  </a:lnTo>
                  <a:lnTo>
                    <a:pt x="223139" y="260349"/>
                  </a:lnTo>
                  <a:lnTo>
                    <a:pt x="220611" y="257809"/>
                  </a:lnTo>
                  <a:lnTo>
                    <a:pt x="218401" y="255269"/>
                  </a:lnTo>
                  <a:close/>
                </a:path>
                <a:path w="497204" h="523875">
                  <a:moveTo>
                    <a:pt x="276174" y="106679"/>
                  </a:moveTo>
                  <a:lnTo>
                    <a:pt x="270014" y="106679"/>
                  </a:lnTo>
                  <a:lnTo>
                    <a:pt x="265671" y="109219"/>
                  </a:lnTo>
                  <a:lnTo>
                    <a:pt x="263194" y="110489"/>
                  </a:lnTo>
                  <a:lnTo>
                    <a:pt x="257644" y="114299"/>
                  </a:lnTo>
                  <a:lnTo>
                    <a:pt x="254774" y="115569"/>
                  </a:lnTo>
                  <a:lnTo>
                    <a:pt x="248805" y="120649"/>
                  </a:lnTo>
                  <a:lnTo>
                    <a:pt x="246024" y="123189"/>
                  </a:lnTo>
                  <a:lnTo>
                    <a:pt x="243420" y="125729"/>
                  </a:lnTo>
                  <a:lnTo>
                    <a:pt x="238013" y="130809"/>
                  </a:lnTo>
                  <a:lnTo>
                    <a:pt x="233352" y="137159"/>
                  </a:lnTo>
                  <a:lnTo>
                    <a:pt x="229440" y="143509"/>
                  </a:lnTo>
                  <a:lnTo>
                    <a:pt x="226275" y="148589"/>
                  </a:lnTo>
                  <a:lnTo>
                    <a:pt x="222554" y="157479"/>
                  </a:lnTo>
                  <a:lnTo>
                    <a:pt x="220408" y="165099"/>
                  </a:lnTo>
                  <a:lnTo>
                    <a:pt x="219290" y="180339"/>
                  </a:lnTo>
                  <a:lnTo>
                    <a:pt x="220065" y="187959"/>
                  </a:lnTo>
                  <a:lnTo>
                    <a:pt x="235153" y="224789"/>
                  </a:lnTo>
                  <a:lnTo>
                    <a:pt x="261848" y="257809"/>
                  </a:lnTo>
                  <a:lnTo>
                    <a:pt x="266765" y="261619"/>
                  </a:lnTo>
                  <a:lnTo>
                    <a:pt x="271630" y="266699"/>
                  </a:lnTo>
                  <a:lnTo>
                    <a:pt x="281203" y="274319"/>
                  </a:lnTo>
                  <a:lnTo>
                    <a:pt x="287515" y="280669"/>
                  </a:lnTo>
                  <a:lnTo>
                    <a:pt x="293751" y="284479"/>
                  </a:lnTo>
                  <a:lnTo>
                    <a:pt x="306019" y="292099"/>
                  </a:lnTo>
                  <a:lnTo>
                    <a:pt x="312064" y="294639"/>
                  </a:lnTo>
                  <a:lnTo>
                    <a:pt x="329793" y="298449"/>
                  </a:lnTo>
                  <a:lnTo>
                    <a:pt x="341439" y="297179"/>
                  </a:lnTo>
                  <a:lnTo>
                    <a:pt x="358736" y="289559"/>
                  </a:lnTo>
                  <a:lnTo>
                    <a:pt x="370128" y="279399"/>
                  </a:lnTo>
                  <a:lnTo>
                    <a:pt x="374539" y="274319"/>
                  </a:lnTo>
                  <a:lnTo>
                    <a:pt x="332981" y="274319"/>
                  </a:lnTo>
                  <a:lnTo>
                    <a:pt x="321195" y="270509"/>
                  </a:lnTo>
                  <a:lnTo>
                    <a:pt x="314617" y="267969"/>
                  </a:lnTo>
                  <a:lnTo>
                    <a:pt x="307352" y="262889"/>
                  </a:lnTo>
                  <a:lnTo>
                    <a:pt x="301743" y="259079"/>
                  </a:lnTo>
                  <a:lnTo>
                    <a:pt x="295794" y="253999"/>
                  </a:lnTo>
                  <a:lnTo>
                    <a:pt x="289509" y="247649"/>
                  </a:lnTo>
                  <a:lnTo>
                    <a:pt x="282892" y="241299"/>
                  </a:lnTo>
                  <a:lnTo>
                    <a:pt x="284289" y="234949"/>
                  </a:lnTo>
                  <a:lnTo>
                    <a:pt x="286537" y="228599"/>
                  </a:lnTo>
                  <a:lnTo>
                    <a:pt x="287223" y="227329"/>
                  </a:lnTo>
                  <a:lnTo>
                    <a:pt x="268160" y="227329"/>
                  </a:lnTo>
                  <a:lnTo>
                    <a:pt x="244563" y="191769"/>
                  </a:lnTo>
                  <a:lnTo>
                    <a:pt x="241554" y="176529"/>
                  </a:lnTo>
                  <a:lnTo>
                    <a:pt x="241808" y="168909"/>
                  </a:lnTo>
                  <a:lnTo>
                    <a:pt x="263652" y="134619"/>
                  </a:lnTo>
                  <a:lnTo>
                    <a:pt x="270027" y="130809"/>
                  </a:lnTo>
                  <a:lnTo>
                    <a:pt x="272872" y="128269"/>
                  </a:lnTo>
                  <a:lnTo>
                    <a:pt x="277850" y="125729"/>
                  </a:lnTo>
                  <a:lnTo>
                    <a:pt x="280009" y="124459"/>
                  </a:lnTo>
                  <a:lnTo>
                    <a:pt x="283667" y="123189"/>
                  </a:lnTo>
                  <a:lnTo>
                    <a:pt x="284962" y="121919"/>
                  </a:lnTo>
                  <a:lnTo>
                    <a:pt x="286359" y="120649"/>
                  </a:lnTo>
                  <a:lnTo>
                    <a:pt x="286727" y="120649"/>
                  </a:lnTo>
                  <a:lnTo>
                    <a:pt x="286842" y="118109"/>
                  </a:lnTo>
                  <a:lnTo>
                    <a:pt x="286207" y="116839"/>
                  </a:lnTo>
                  <a:lnTo>
                    <a:pt x="285610" y="115569"/>
                  </a:lnTo>
                  <a:lnTo>
                    <a:pt x="284734" y="114299"/>
                  </a:lnTo>
                  <a:lnTo>
                    <a:pt x="282790" y="113029"/>
                  </a:lnTo>
                  <a:lnTo>
                    <a:pt x="280543" y="110489"/>
                  </a:lnTo>
                  <a:lnTo>
                    <a:pt x="279679" y="109219"/>
                  </a:lnTo>
                  <a:lnTo>
                    <a:pt x="278206" y="107949"/>
                  </a:lnTo>
                  <a:lnTo>
                    <a:pt x="277507" y="107949"/>
                  </a:lnTo>
                  <a:lnTo>
                    <a:pt x="276174" y="106679"/>
                  </a:lnTo>
                  <a:close/>
                </a:path>
                <a:path w="497204" h="523875">
                  <a:moveTo>
                    <a:pt x="375008" y="191769"/>
                  </a:moveTo>
                  <a:lnTo>
                    <a:pt x="324561" y="191769"/>
                  </a:lnTo>
                  <a:lnTo>
                    <a:pt x="332981" y="193039"/>
                  </a:lnTo>
                  <a:lnTo>
                    <a:pt x="337159" y="194309"/>
                  </a:lnTo>
                  <a:lnTo>
                    <a:pt x="365506" y="223519"/>
                  </a:lnTo>
                  <a:lnTo>
                    <a:pt x="368427" y="238759"/>
                  </a:lnTo>
                  <a:lnTo>
                    <a:pt x="367957" y="243839"/>
                  </a:lnTo>
                  <a:lnTo>
                    <a:pt x="338366" y="273049"/>
                  </a:lnTo>
                  <a:lnTo>
                    <a:pt x="332981" y="274319"/>
                  </a:lnTo>
                  <a:lnTo>
                    <a:pt x="374539" y="274319"/>
                  </a:lnTo>
                  <a:lnTo>
                    <a:pt x="391579" y="237489"/>
                  </a:lnTo>
                  <a:lnTo>
                    <a:pt x="390664" y="222249"/>
                  </a:lnTo>
                  <a:lnTo>
                    <a:pt x="388569" y="214629"/>
                  </a:lnTo>
                  <a:lnTo>
                    <a:pt x="381063" y="199389"/>
                  </a:lnTo>
                  <a:lnTo>
                    <a:pt x="376199" y="193039"/>
                  </a:lnTo>
                  <a:lnTo>
                    <a:pt x="375008" y="191769"/>
                  </a:lnTo>
                  <a:close/>
                </a:path>
                <a:path w="497204" h="523875">
                  <a:moveTo>
                    <a:pt x="326732" y="166369"/>
                  </a:moveTo>
                  <a:lnTo>
                    <a:pt x="319874" y="167639"/>
                  </a:lnTo>
                  <a:lnTo>
                    <a:pt x="312826" y="171449"/>
                  </a:lnTo>
                  <a:lnTo>
                    <a:pt x="307509" y="173989"/>
                  </a:lnTo>
                  <a:lnTo>
                    <a:pt x="279819" y="200659"/>
                  </a:lnTo>
                  <a:lnTo>
                    <a:pt x="273926" y="212089"/>
                  </a:lnTo>
                  <a:lnTo>
                    <a:pt x="272389" y="214629"/>
                  </a:lnTo>
                  <a:lnTo>
                    <a:pt x="269925" y="220979"/>
                  </a:lnTo>
                  <a:lnTo>
                    <a:pt x="268922" y="224789"/>
                  </a:lnTo>
                  <a:lnTo>
                    <a:pt x="268160" y="227329"/>
                  </a:lnTo>
                  <a:lnTo>
                    <a:pt x="287223" y="227329"/>
                  </a:lnTo>
                  <a:lnTo>
                    <a:pt x="287909" y="226059"/>
                  </a:lnTo>
                  <a:lnTo>
                    <a:pt x="291134" y="219709"/>
                  </a:lnTo>
                  <a:lnTo>
                    <a:pt x="293014" y="215899"/>
                  </a:lnTo>
                  <a:lnTo>
                    <a:pt x="297294" y="209549"/>
                  </a:lnTo>
                  <a:lnTo>
                    <a:pt x="324561" y="191769"/>
                  </a:lnTo>
                  <a:lnTo>
                    <a:pt x="375008" y="191769"/>
                  </a:lnTo>
                  <a:lnTo>
                    <a:pt x="370243" y="186689"/>
                  </a:lnTo>
                  <a:lnTo>
                    <a:pt x="364629" y="181609"/>
                  </a:lnTo>
                  <a:lnTo>
                    <a:pt x="358749" y="176529"/>
                  </a:lnTo>
                  <a:lnTo>
                    <a:pt x="346468" y="170179"/>
                  </a:lnTo>
                  <a:lnTo>
                    <a:pt x="340067" y="167639"/>
                  </a:lnTo>
                  <a:lnTo>
                    <a:pt x="326732" y="166369"/>
                  </a:lnTo>
                  <a:close/>
                </a:path>
                <a:path w="497204" h="523875">
                  <a:moveTo>
                    <a:pt x="484054" y="90169"/>
                  </a:moveTo>
                  <a:lnTo>
                    <a:pt x="440626" y="90169"/>
                  </a:lnTo>
                  <a:lnTo>
                    <a:pt x="450024" y="93979"/>
                  </a:lnTo>
                  <a:lnTo>
                    <a:pt x="454545" y="97789"/>
                  </a:lnTo>
                  <a:lnTo>
                    <a:pt x="464083" y="106679"/>
                  </a:lnTo>
                  <a:lnTo>
                    <a:pt x="467690" y="113029"/>
                  </a:lnTo>
                  <a:lnTo>
                    <a:pt x="471678" y="123189"/>
                  </a:lnTo>
                  <a:lnTo>
                    <a:pt x="472452" y="128269"/>
                  </a:lnTo>
                  <a:lnTo>
                    <a:pt x="471538" y="138429"/>
                  </a:lnTo>
                  <a:lnTo>
                    <a:pt x="445973" y="172719"/>
                  </a:lnTo>
                  <a:lnTo>
                    <a:pt x="436778" y="177799"/>
                  </a:lnTo>
                  <a:lnTo>
                    <a:pt x="432727" y="180339"/>
                  </a:lnTo>
                  <a:lnTo>
                    <a:pt x="425716" y="182879"/>
                  </a:lnTo>
                  <a:lnTo>
                    <a:pt x="422783" y="184149"/>
                  </a:lnTo>
                  <a:lnTo>
                    <a:pt x="418084" y="185419"/>
                  </a:lnTo>
                  <a:lnTo>
                    <a:pt x="416560" y="185419"/>
                  </a:lnTo>
                  <a:lnTo>
                    <a:pt x="415366" y="186689"/>
                  </a:lnTo>
                  <a:lnTo>
                    <a:pt x="415061" y="187959"/>
                  </a:lnTo>
                  <a:lnTo>
                    <a:pt x="414858" y="189229"/>
                  </a:lnTo>
                  <a:lnTo>
                    <a:pt x="415594" y="191769"/>
                  </a:lnTo>
                  <a:lnTo>
                    <a:pt x="416166" y="193039"/>
                  </a:lnTo>
                  <a:lnTo>
                    <a:pt x="417855" y="194309"/>
                  </a:lnTo>
                  <a:lnTo>
                    <a:pt x="418871" y="195579"/>
                  </a:lnTo>
                  <a:lnTo>
                    <a:pt x="421322" y="198119"/>
                  </a:lnTo>
                  <a:lnTo>
                    <a:pt x="422452" y="199389"/>
                  </a:lnTo>
                  <a:lnTo>
                    <a:pt x="424408" y="200659"/>
                  </a:lnTo>
                  <a:lnTo>
                    <a:pt x="425297" y="201929"/>
                  </a:lnTo>
                  <a:lnTo>
                    <a:pt x="426834" y="201929"/>
                  </a:lnTo>
                  <a:lnTo>
                    <a:pt x="427532" y="203199"/>
                  </a:lnTo>
                  <a:lnTo>
                    <a:pt x="433539" y="203199"/>
                  </a:lnTo>
                  <a:lnTo>
                    <a:pt x="439013" y="200659"/>
                  </a:lnTo>
                  <a:lnTo>
                    <a:pt x="442290" y="199389"/>
                  </a:lnTo>
                  <a:lnTo>
                    <a:pt x="449935" y="194309"/>
                  </a:lnTo>
                  <a:lnTo>
                    <a:pt x="454037" y="191769"/>
                  </a:lnTo>
                  <a:lnTo>
                    <a:pt x="462813" y="185419"/>
                  </a:lnTo>
                  <a:lnTo>
                    <a:pt x="488937" y="153669"/>
                  </a:lnTo>
                  <a:lnTo>
                    <a:pt x="496697" y="120649"/>
                  </a:lnTo>
                  <a:lnTo>
                    <a:pt x="495376" y="113029"/>
                  </a:lnTo>
                  <a:lnTo>
                    <a:pt x="492150" y="104139"/>
                  </a:lnTo>
                  <a:lnTo>
                    <a:pt x="489349" y="97789"/>
                  </a:lnTo>
                  <a:lnTo>
                    <a:pt x="485786" y="92709"/>
                  </a:lnTo>
                  <a:lnTo>
                    <a:pt x="484054" y="90169"/>
                  </a:lnTo>
                  <a:close/>
                </a:path>
                <a:path w="497204" h="523875">
                  <a:moveTo>
                    <a:pt x="377367" y="0"/>
                  </a:moveTo>
                  <a:lnTo>
                    <a:pt x="372808" y="0"/>
                  </a:lnTo>
                  <a:lnTo>
                    <a:pt x="372110" y="1269"/>
                  </a:lnTo>
                  <a:lnTo>
                    <a:pt x="309219" y="63499"/>
                  </a:lnTo>
                  <a:lnTo>
                    <a:pt x="308216" y="66039"/>
                  </a:lnTo>
                  <a:lnTo>
                    <a:pt x="308279" y="69849"/>
                  </a:lnTo>
                  <a:lnTo>
                    <a:pt x="309460" y="72389"/>
                  </a:lnTo>
                  <a:lnTo>
                    <a:pt x="369836" y="133349"/>
                  </a:lnTo>
                  <a:lnTo>
                    <a:pt x="372008" y="134619"/>
                  </a:lnTo>
                  <a:lnTo>
                    <a:pt x="375513" y="134619"/>
                  </a:lnTo>
                  <a:lnTo>
                    <a:pt x="377367" y="133349"/>
                  </a:lnTo>
                  <a:lnTo>
                    <a:pt x="382003" y="128269"/>
                  </a:lnTo>
                  <a:lnTo>
                    <a:pt x="384670" y="125729"/>
                  </a:lnTo>
                  <a:lnTo>
                    <a:pt x="390004" y="118109"/>
                  </a:lnTo>
                  <a:lnTo>
                    <a:pt x="393471" y="114299"/>
                  </a:lnTo>
                  <a:lnTo>
                    <a:pt x="403783" y="104139"/>
                  </a:lnTo>
                  <a:lnTo>
                    <a:pt x="377024" y="104139"/>
                  </a:lnTo>
                  <a:lnTo>
                    <a:pt x="338823" y="66039"/>
                  </a:lnTo>
                  <a:lnTo>
                    <a:pt x="388708" y="15239"/>
                  </a:lnTo>
                  <a:lnTo>
                    <a:pt x="388950" y="13969"/>
                  </a:lnTo>
                  <a:lnTo>
                    <a:pt x="387489" y="10159"/>
                  </a:lnTo>
                  <a:lnTo>
                    <a:pt x="385864" y="7619"/>
                  </a:lnTo>
                  <a:lnTo>
                    <a:pt x="382003" y="3809"/>
                  </a:lnTo>
                  <a:lnTo>
                    <a:pt x="380758" y="2539"/>
                  </a:lnTo>
                  <a:lnTo>
                    <a:pt x="378447" y="1269"/>
                  </a:lnTo>
                  <a:lnTo>
                    <a:pt x="377367" y="0"/>
                  </a:lnTo>
                  <a:close/>
                </a:path>
                <a:path w="497204" h="523875">
                  <a:moveTo>
                    <a:pt x="443649" y="63499"/>
                  </a:moveTo>
                  <a:lnTo>
                    <a:pt x="403340" y="77469"/>
                  </a:lnTo>
                  <a:lnTo>
                    <a:pt x="392099" y="87629"/>
                  </a:lnTo>
                  <a:lnTo>
                    <a:pt x="388861" y="90169"/>
                  </a:lnTo>
                  <a:lnTo>
                    <a:pt x="386041" y="93979"/>
                  </a:lnTo>
                  <a:lnTo>
                    <a:pt x="381241" y="99059"/>
                  </a:lnTo>
                  <a:lnTo>
                    <a:pt x="379031" y="101599"/>
                  </a:lnTo>
                  <a:lnTo>
                    <a:pt x="377024" y="104139"/>
                  </a:lnTo>
                  <a:lnTo>
                    <a:pt x="403783" y="104139"/>
                  </a:lnTo>
                  <a:lnTo>
                    <a:pt x="409524" y="100329"/>
                  </a:lnTo>
                  <a:lnTo>
                    <a:pt x="420395" y="92709"/>
                  </a:lnTo>
                  <a:lnTo>
                    <a:pt x="425640" y="91439"/>
                  </a:lnTo>
                  <a:lnTo>
                    <a:pt x="435749" y="90169"/>
                  </a:lnTo>
                  <a:lnTo>
                    <a:pt x="484054" y="90169"/>
                  </a:lnTo>
                  <a:lnTo>
                    <a:pt x="481457" y="86359"/>
                  </a:lnTo>
                  <a:lnTo>
                    <a:pt x="476364" y="81279"/>
                  </a:lnTo>
                  <a:lnTo>
                    <a:pt x="470471" y="74929"/>
                  </a:lnTo>
                  <a:lnTo>
                    <a:pt x="464146" y="71119"/>
                  </a:lnTo>
                  <a:lnTo>
                    <a:pt x="450608" y="64769"/>
                  </a:lnTo>
                  <a:lnTo>
                    <a:pt x="443649" y="63499"/>
                  </a:lnTo>
                  <a:close/>
                </a:path>
              </a:pathLst>
            </a:custGeom>
            <a:solidFill>
              <a:srgbClr val="585858"/>
            </a:solidFill>
          </p:spPr>
          <p:txBody>
            <a:bodyPr wrap="square" lIns="0" tIns="0" rIns="0" bIns="0" rtlCol="0"/>
            <a:lstStyle/>
            <a:p>
              <a:endParaRPr/>
            </a:p>
          </p:txBody>
        </p:sp>
        <p:sp>
          <p:nvSpPr>
            <p:cNvPr id="16" name="object 16"/>
            <p:cNvSpPr txBox="1"/>
            <p:nvPr/>
          </p:nvSpPr>
          <p:spPr>
            <a:xfrm>
              <a:off x="1503376" y="1226741"/>
              <a:ext cx="280035" cy="3452495"/>
            </a:xfrm>
            <a:prstGeom prst="rect">
              <a:avLst/>
            </a:prstGeom>
          </p:spPr>
          <p:txBody>
            <a:bodyPr vert="vert270" wrap="square" lIns="0" tIns="0" rIns="0" bIns="0" rtlCol="0">
              <a:spAutoFit/>
            </a:bodyPr>
            <a:lstStyle/>
            <a:p>
              <a:pPr marL="12700">
                <a:lnSpc>
                  <a:spcPts val="2005"/>
                </a:lnSpc>
              </a:pPr>
              <a:r>
                <a:rPr sz="2000" dirty="0">
                  <a:solidFill>
                    <a:srgbClr val="585858"/>
                  </a:solidFill>
                  <a:latin typeface="Calibri"/>
                  <a:cs typeface="Calibri"/>
                </a:rPr>
                <a:t>Number </a:t>
              </a:r>
              <a:r>
                <a:rPr sz="2000" spc="-5" dirty="0">
                  <a:solidFill>
                    <a:srgbClr val="585858"/>
                  </a:solidFill>
                  <a:latin typeface="Calibri"/>
                  <a:cs typeface="Calibri"/>
                </a:rPr>
                <a:t>of people living with</a:t>
              </a:r>
              <a:r>
                <a:rPr sz="2000" spc="-40" dirty="0">
                  <a:solidFill>
                    <a:srgbClr val="585858"/>
                  </a:solidFill>
                  <a:latin typeface="Calibri"/>
                  <a:cs typeface="Calibri"/>
                </a:rPr>
                <a:t> </a:t>
              </a:r>
              <a:r>
                <a:rPr sz="2000" spc="-5" dirty="0">
                  <a:solidFill>
                    <a:srgbClr val="585858"/>
                  </a:solidFill>
                  <a:latin typeface="Calibri"/>
                  <a:cs typeface="Calibri"/>
                </a:rPr>
                <a:t>HIV</a:t>
              </a:r>
              <a:endParaRPr sz="2000">
                <a:latin typeface="Calibri"/>
                <a:cs typeface="Calibri"/>
              </a:endParaRPr>
            </a:p>
          </p:txBody>
        </p:sp>
        <p:sp>
          <p:nvSpPr>
            <p:cNvPr id="17" name="object 17"/>
            <p:cNvSpPr/>
            <p:nvPr/>
          </p:nvSpPr>
          <p:spPr>
            <a:xfrm>
              <a:off x="5718809" y="1227582"/>
              <a:ext cx="243840" cy="0"/>
            </a:xfrm>
            <a:custGeom>
              <a:avLst/>
              <a:gdLst/>
              <a:ahLst/>
              <a:cxnLst/>
              <a:rect l="l" t="t" r="r" b="b"/>
              <a:pathLst>
                <a:path w="243839">
                  <a:moveTo>
                    <a:pt x="0" y="0"/>
                  </a:moveTo>
                  <a:lnTo>
                    <a:pt x="243840" y="0"/>
                  </a:lnTo>
                </a:path>
              </a:pathLst>
            </a:custGeom>
            <a:ln w="28956">
              <a:solidFill>
                <a:srgbClr val="212A35"/>
              </a:solidFill>
            </a:ln>
          </p:spPr>
          <p:txBody>
            <a:bodyPr wrap="square" lIns="0" tIns="0" rIns="0" bIns="0" rtlCol="0"/>
            <a:lstStyle/>
            <a:p>
              <a:endParaRPr/>
            </a:p>
          </p:txBody>
        </p:sp>
        <p:sp>
          <p:nvSpPr>
            <p:cNvPr id="18" name="object 18"/>
            <p:cNvSpPr txBox="1"/>
            <p:nvPr/>
          </p:nvSpPr>
          <p:spPr>
            <a:xfrm>
              <a:off x="2820416" y="1034111"/>
              <a:ext cx="7282815" cy="330835"/>
            </a:xfrm>
            <a:prstGeom prst="rect">
              <a:avLst/>
            </a:prstGeom>
          </p:spPr>
          <p:txBody>
            <a:bodyPr vert="horz" wrap="square" lIns="0" tIns="13335" rIns="0" bIns="0" rtlCol="0">
              <a:spAutoFit/>
            </a:bodyPr>
            <a:lstStyle/>
            <a:p>
              <a:pPr marL="12700">
                <a:lnSpc>
                  <a:spcPct val="100000"/>
                </a:lnSpc>
                <a:spcBef>
                  <a:spcPts val="105"/>
                </a:spcBef>
                <a:tabLst>
                  <a:tab pos="3168015" algn="l"/>
                  <a:tab pos="7269480" algn="l"/>
                </a:tabLst>
              </a:pPr>
              <a:r>
                <a:rPr sz="2000" u="sng" dirty="0">
                  <a:solidFill>
                    <a:srgbClr val="585858"/>
                  </a:solidFill>
                  <a:uFill>
                    <a:solidFill>
                      <a:srgbClr val="D9D9D9"/>
                    </a:solidFill>
                  </a:uFill>
                  <a:latin typeface="Calibri"/>
                  <a:cs typeface="Calibri"/>
                </a:rPr>
                <a:t> 	</a:t>
              </a:r>
              <a:r>
                <a:rPr sz="2000" u="sng" spc="-5" dirty="0">
                  <a:solidFill>
                    <a:srgbClr val="585858"/>
                  </a:solidFill>
                  <a:uFill>
                    <a:solidFill>
                      <a:srgbClr val="D9D9D9"/>
                    </a:solidFill>
                  </a:uFill>
                  <a:latin typeface="Calibri"/>
                  <a:cs typeface="Calibri"/>
                </a:rPr>
                <a:t>2016	</a:t>
              </a:r>
              <a:endParaRPr sz="2000">
                <a:latin typeface="Calibri"/>
                <a:cs typeface="Calibri"/>
              </a:endParaRPr>
            </a:p>
          </p:txBody>
        </p:sp>
        <p:sp>
          <p:nvSpPr>
            <p:cNvPr id="19" name="object 19"/>
            <p:cNvSpPr txBox="1"/>
            <p:nvPr/>
          </p:nvSpPr>
          <p:spPr>
            <a:xfrm>
              <a:off x="5896655" y="5775285"/>
              <a:ext cx="1080770" cy="280035"/>
            </a:xfrm>
            <a:prstGeom prst="rect">
              <a:avLst/>
            </a:prstGeom>
          </p:spPr>
          <p:txBody>
            <a:bodyPr vert="horz" wrap="square" lIns="0" tIns="0" rIns="0" bIns="0" rtlCol="0">
              <a:spAutoFit/>
            </a:bodyPr>
            <a:lstStyle/>
            <a:p>
              <a:pPr marL="12700">
                <a:lnSpc>
                  <a:spcPts val="2005"/>
                </a:lnSpc>
              </a:pPr>
              <a:r>
                <a:rPr sz="2000" spc="-5" dirty="0">
                  <a:solidFill>
                    <a:srgbClr val="585858"/>
                  </a:solidFill>
                  <a:latin typeface="Calibri"/>
                  <a:cs typeface="Calibri"/>
                </a:rPr>
                <a:t>Age</a:t>
              </a:r>
              <a:r>
                <a:rPr sz="2000" spc="-85" dirty="0">
                  <a:solidFill>
                    <a:srgbClr val="585858"/>
                  </a:solidFill>
                  <a:latin typeface="Calibri"/>
                  <a:cs typeface="Calibri"/>
                </a:rPr>
                <a:t> </a:t>
              </a:r>
              <a:r>
                <a:rPr sz="2000" spc="-10" dirty="0">
                  <a:solidFill>
                    <a:srgbClr val="585858"/>
                  </a:solidFill>
                  <a:latin typeface="Calibri"/>
                  <a:cs typeface="Calibri"/>
                </a:rPr>
                <a:t>group</a:t>
              </a:r>
              <a:endParaRPr sz="2000">
                <a:latin typeface="Calibri"/>
                <a:cs typeface="Calibri"/>
              </a:endParaRPr>
            </a:p>
          </p:txBody>
        </p:sp>
      </p:grpSp>
      <p:sp>
        <p:nvSpPr>
          <p:cNvPr id="20" name="object 20"/>
          <p:cNvSpPr txBox="1"/>
          <p:nvPr/>
        </p:nvSpPr>
        <p:spPr>
          <a:xfrm>
            <a:off x="496182" y="6032079"/>
            <a:ext cx="2211705" cy="177800"/>
          </a:xfrm>
          <a:prstGeom prst="rect">
            <a:avLst/>
          </a:prstGeom>
        </p:spPr>
        <p:txBody>
          <a:bodyPr vert="horz" wrap="square" lIns="0" tIns="0" rIns="0" bIns="0" rtlCol="0">
            <a:spAutoFit/>
          </a:bodyPr>
          <a:lstStyle/>
          <a:p>
            <a:pPr marL="12700">
              <a:lnSpc>
                <a:spcPts val="1240"/>
              </a:lnSpc>
            </a:pPr>
            <a:r>
              <a:rPr sz="1200" i="1" spc="-5" dirty="0">
                <a:latin typeface="Calibri"/>
                <a:cs typeface="Calibri"/>
              </a:rPr>
              <a:t>CDC. HIV Surveillance </a:t>
            </a:r>
            <a:r>
              <a:rPr sz="1200" i="1" spc="-10" dirty="0">
                <a:latin typeface="Calibri"/>
                <a:cs typeface="Calibri"/>
              </a:rPr>
              <a:t>Report,</a:t>
            </a:r>
            <a:r>
              <a:rPr sz="1200" i="1" spc="10" dirty="0">
                <a:latin typeface="Calibri"/>
                <a:cs typeface="Calibri"/>
              </a:rPr>
              <a:t> </a:t>
            </a:r>
            <a:r>
              <a:rPr sz="1200" i="1" dirty="0">
                <a:latin typeface="Calibri"/>
                <a:cs typeface="Calibri"/>
              </a:rPr>
              <a:t>2017.</a:t>
            </a:r>
            <a:endParaRPr sz="1200" dirty="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311806"/>
            <a:ext cx="9868535" cy="756920"/>
          </a:xfrm>
          <a:prstGeom prst="rect">
            <a:avLst/>
          </a:prstGeom>
        </p:spPr>
        <p:txBody>
          <a:bodyPr vert="horz" wrap="square" lIns="0" tIns="12700" rIns="0" bIns="0" rtlCol="0">
            <a:spAutoFit/>
          </a:bodyPr>
          <a:lstStyle/>
          <a:p>
            <a:pPr marL="12700">
              <a:lnSpc>
                <a:spcPct val="100000"/>
              </a:lnSpc>
              <a:spcBef>
                <a:spcPts val="100"/>
              </a:spcBef>
            </a:pPr>
            <a:r>
              <a:rPr sz="4800" spc="-5" dirty="0"/>
              <a:t>Age distribution </a:t>
            </a:r>
            <a:r>
              <a:rPr sz="4800" dirty="0"/>
              <a:t>of </a:t>
            </a:r>
            <a:r>
              <a:rPr sz="4800" spc="-5" dirty="0"/>
              <a:t>PWH-US,</a:t>
            </a:r>
            <a:r>
              <a:rPr sz="4800" spc="-15" dirty="0"/>
              <a:t> </a:t>
            </a:r>
            <a:r>
              <a:rPr sz="4800" dirty="0"/>
              <a:t>2012-16</a:t>
            </a:r>
            <a:endParaRPr sz="4800"/>
          </a:p>
        </p:txBody>
      </p:sp>
      <p:grpSp>
        <p:nvGrpSpPr>
          <p:cNvPr id="30" name="Group 29" descr="Graph of number of people living with HIV by age group for 2012, 2013, 2014, 2015 and 2016.  Source: CDC. HIV Surveillance Report, 2017">
            <a:extLst>
              <a:ext uri="{FF2B5EF4-FFF2-40B4-BE49-F238E27FC236}">
                <a16:creationId xmlns:a16="http://schemas.microsoft.com/office/drawing/2014/main" id="{F019C9EB-43DE-461E-998A-CF3E93E96CFF}"/>
              </a:ext>
            </a:extLst>
          </p:cNvPr>
          <p:cNvGrpSpPr/>
          <p:nvPr/>
        </p:nvGrpSpPr>
        <p:grpSpPr>
          <a:xfrm>
            <a:off x="1503376" y="1034111"/>
            <a:ext cx="8587155" cy="5021209"/>
            <a:chOff x="1503376" y="1034111"/>
            <a:chExt cx="8587155" cy="5021209"/>
          </a:xfrm>
        </p:grpSpPr>
        <p:sp>
          <p:nvSpPr>
            <p:cNvPr id="3" name="object 3"/>
            <p:cNvSpPr/>
            <p:nvPr/>
          </p:nvSpPr>
          <p:spPr>
            <a:xfrm>
              <a:off x="2833116" y="4399788"/>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4" name="object 4"/>
            <p:cNvSpPr/>
            <p:nvPr/>
          </p:nvSpPr>
          <p:spPr>
            <a:xfrm>
              <a:off x="2833116" y="4021835"/>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5" name="object 5"/>
            <p:cNvSpPr/>
            <p:nvPr/>
          </p:nvSpPr>
          <p:spPr>
            <a:xfrm>
              <a:off x="2833116" y="3643884"/>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6" name="object 6"/>
            <p:cNvSpPr/>
            <p:nvPr/>
          </p:nvSpPr>
          <p:spPr>
            <a:xfrm>
              <a:off x="2833116" y="3267455"/>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7" name="object 7"/>
            <p:cNvSpPr/>
            <p:nvPr/>
          </p:nvSpPr>
          <p:spPr>
            <a:xfrm>
              <a:off x="2833116" y="2889504"/>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8" name="object 8"/>
            <p:cNvSpPr/>
            <p:nvPr/>
          </p:nvSpPr>
          <p:spPr>
            <a:xfrm>
              <a:off x="2833116" y="2511551"/>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9" name="object 9"/>
            <p:cNvSpPr/>
            <p:nvPr/>
          </p:nvSpPr>
          <p:spPr>
            <a:xfrm>
              <a:off x="2833116" y="2133600"/>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10" name="object 10"/>
            <p:cNvSpPr/>
            <p:nvPr/>
          </p:nvSpPr>
          <p:spPr>
            <a:xfrm>
              <a:off x="2833116" y="1757172"/>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11" name="object 11"/>
            <p:cNvSpPr/>
            <p:nvPr/>
          </p:nvSpPr>
          <p:spPr>
            <a:xfrm>
              <a:off x="2833116" y="1379219"/>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12" name="object 12"/>
            <p:cNvSpPr/>
            <p:nvPr/>
          </p:nvSpPr>
          <p:spPr>
            <a:xfrm>
              <a:off x="2833116" y="4777740"/>
              <a:ext cx="7257415" cy="0"/>
            </a:xfrm>
            <a:custGeom>
              <a:avLst/>
              <a:gdLst/>
              <a:ahLst/>
              <a:cxnLst/>
              <a:rect l="l" t="t" r="r" b="b"/>
              <a:pathLst>
                <a:path w="7257415">
                  <a:moveTo>
                    <a:pt x="0" y="0"/>
                  </a:moveTo>
                  <a:lnTo>
                    <a:pt x="7257288" y="0"/>
                  </a:lnTo>
                </a:path>
              </a:pathLst>
            </a:custGeom>
            <a:ln w="9144">
              <a:solidFill>
                <a:srgbClr val="D9D9D9"/>
              </a:solidFill>
            </a:ln>
          </p:spPr>
          <p:txBody>
            <a:bodyPr wrap="square" lIns="0" tIns="0" rIns="0" bIns="0" rtlCol="0"/>
            <a:lstStyle/>
            <a:p>
              <a:endParaRPr/>
            </a:p>
          </p:txBody>
        </p:sp>
        <p:sp>
          <p:nvSpPr>
            <p:cNvPr id="13" name="object 13"/>
            <p:cNvSpPr/>
            <p:nvPr/>
          </p:nvSpPr>
          <p:spPr>
            <a:xfrm>
              <a:off x="3112770" y="1712214"/>
              <a:ext cx="6699884" cy="3048000"/>
            </a:xfrm>
            <a:custGeom>
              <a:avLst/>
              <a:gdLst/>
              <a:ahLst/>
              <a:cxnLst/>
              <a:rect l="l" t="t" r="r" b="b"/>
              <a:pathLst>
                <a:path w="6699884" h="3048000">
                  <a:moveTo>
                    <a:pt x="0" y="3012948"/>
                  </a:moveTo>
                  <a:lnTo>
                    <a:pt x="557784" y="3048000"/>
                  </a:lnTo>
                  <a:lnTo>
                    <a:pt x="1117092" y="2945892"/>
                  </a:lnTo>
                  <a:lnTo>
                    <a:pt x="1674876" y="2464308"/>
                  </a:lnTo>
                  <a:lnTo>
                    <a:pt x="2232660" y="2049780"/>
                  </a:lnTo>
                  <a:lnTo>
                    <a:pt x="2790444" y="1719072"/>
                  </a:lnTo>
                  <a:lnTo>
                    <a:pt x="3349752" y="1487424"/>
                  </a:lnTo>
                  <a:lnTo>
                    <a:pt x="3907536" y="754380"/>
                  </a:lnTo>
                  <a:lnTo>
                    <a:pt x="4465320" y="0"/>
                  </a:lnTo>
                  <a:lnTo>
                    <a:pt x="5024628" y="231648"/>
                  </a:lnTo>
                  <a:lnTo>
                    <a:pt x="5582412" y="1109472"/>
                  </a:lnTo>
                  <a:lnTo>
                    <a:pt x="6140196" y="1961388"/>
                  </a:lnTo>
                  <a:lnTo>
                    <a:pt x="6699504" y="2214372"/>
                  </a:lnTo>
                </a:path>
              </a:pathLst>
            </a:custGeom>
            <a:ln w="28956">
              <a:solidFill>
                <a:srgbClr val="D5DCE4"/>
              </a:solidFill>
            </a:ln>
          </p:spPr>
          <p:txBody>
            <a:bodyPr wrap="square" lIns="0" tIns="0" rIns="0" bIns="0" rtlCol="0"/>
            <a:lstStyle/>
            <a:p>
              <a:endParaRPr/>
            </a:p>
          </p:txBody>
        </p:sp>
        <p:sp>
          <p:nvSpPr>
            <p:cNvPr id="14" name="object 14"/>
            <p:cNvSpPr/>
            <p:nvPr/>
          </p:nvSpPr>
          <p:spPr>
            <a:xfrm>
              <a:off x="3112770" y="1780794"/>
              <a:ext cx="6699884" cy="2981325"/>
            </a:xfrm>
            <a:custGeom>
              <a:avLst/>
              <a:gdLst/>
              <a:ahLst/>
              <a:cxnLst/>
              <a:rect l="l" t="t" r="r" b="b"/>
              <a:pathLst>
                <a:path w="6699884" h="2981325">
                  <a:moveTo>
                    <a:pt x="0" y="2947416"/>
                  </a:moveTo>
                  <a:lnTo>
                    <a:pt x="557784" y="2980943"/>
                  </a:lnTo>
                  <a:lnTo>
                    <a:pt x="1117092" y="2887979"/>
                  </a:lnTo>
                  <a:lnTo>
                    <a:pt x="1674876" y="2392679"/>
                  </a:lnTo>
                  <a:lnTo>
                    <a:pt x="2232660" y="1915667"/>
                  </a:lnTo>
                  <a:lnTo>
                    <a:pt x="2790444" y="1624583"/>
                  </a:lnTo>
                  <a:lnTo>
                    <a:pt x="3349752" y="1414271"/>
                  </a:lnTo>
                  <a:lnTo>
                    <a:pt x="3907536" y="806195"/>
                  </a:lnTo>
                  <a:lnTo>
                    <a:pt x="4465320" y="32003"/>
                  </a:lnTo>
                  <a:lnTo>
                    <a:pt x="5024628" y="0"/>
                  </a:lnTo>
                  <a:lnTo>
                    <a:pt x="5582412" y="877823"/>
                  </a:lnTo>
                  <a:lnTo>
                    <a:pt x="6140196" y="1763267"/>
                  </a:lnTo>
                  <a:lnTo>
                    <a:pt x="6699504" y="2008631"/>
                  </a:lnTo>
                </a:path>
              </a:pathLst>
            </a:custGeom>
            <a:ln w="28956">
              <a:solidFill>
                <a:srgbClr val="ACB8C9"/>
              </a:solidFill>
            </a:ln>
          </p:spPr>
          <p:txBody>
            <a:bodyPr wrap="square" lIns="0" tIns="0" rIns="0" bIns="0" rtlCol="0"/>
            <a:lstStyle/>
            <a:p>
              <a:endParaRPr/>
            </a:p>
          </p:txBody>
        </p:sp>
        <p:sp>
          <p:nvSpPr>
            <p:cNvPr id="15" name="object 15"/>
            <p:cNvSpPr/>
            <p:nvPr/>
          </p:nvSpPr>
          <p:spPr>
            <a:xfrm>
              <a:off x="3112770" y="1645157"/>
              <a:ext cx="6699884" cy="3118485"/>
            </a:xfrm>
            <a:custGeom>
              <a:avLst/>
              <a:gdLst/>
              <a:ahLst/>
              <a:cxnLst/>
              <a:rect l="l" t="t" r="r" b="b"/>
              <a:pathLst>
                <a:path w="6699884" h="3118485">
                  <a:moveTo>
                    <a:pt x="0" y="3084576"/>
                  </a:moveTo>
                  <a:lnTo>
                    <a:pt x="557784" y="3118104"/>
                  </a:lnTo>
                  <a:lnTo>
                    <a:pt x="1117092" y="3031236"/>
                  </a:lnTo>
                  <a:lnTo>
                    <a:pt x="1674876" y="2532888"/>
                  </a:lnTo>
                  <a:lnTo>
                    <a:pt x="2232660" y="1973580"/>
                  </a:lnTo>
                  <a:lnTo>
                    <a:pt x="2790444" y="1726692"/>
                  </a:lnTo>
                  <a:lnTo>
                    <a:pt x="3349752" y="1527048"/>
                  </a:lnTo>
                  <a:lnTo>
                    <a:pt x="3907536" y="1059180"/>
                  </a:lnTo>
                  <a:lnTo>
                    <a:pt x="4465320" y="300228"/>
                  </a:lnTo>
                  <a:lnTo>
                    <a:pt x="5024628" y="0"/>
                  </a:lnTo>
                  <a:lnTo>
                    <a:pt x="5582412" y="853440"/>
                  </a:lnTo>
                  <a:lnTo>
                    <a:pt x="6140196" y="1751076"/>
                  </a:lnTo>
                  <a:lnTo>
                    <a:pt x="6699504" y="1994916"/>
                  </a:lnTo>
                </a:path>
              </a:pathLst>
            </a:custGeom>
            <a:ln w="28956">
              <a:solidFill>
                <a:srgbClr val="8496AF"/>
              </a:solidFill>
            </a:ln>
          </p:spPr>
          <p:txBody>
            <a:bodyPr wrap="square" lIns="0" tIns="0" rIns="0" bIns="0" rtlCol="0"/>
            <a:lstStyle/>
            <a:p>
              <a:endParaRPr/>
            </a:p>
          </p:txBody>
        </p:sp>
        <p:sp>
          <p:nvSpPr>
            <p:cNvPr id="16" name="object 16"/>
            <p:cNvSpPr/>
            <p:nvPr/>
          </p:nvSpPr>
          <p:spPr>
            <a:xfrm>
              <a:off x="3112770" y="1581150"/>
              <a:ext cx="6699884" cy="3182620"/>
            </a:xfrm>
            <a:custGeom>
              <a:avLst/>
              <a:gdLst/>
              <a:ahLst/>
              <a:cxnLst/>
              <a:rect l="l" t="t" r="r" b="b"/>
              <a:pathLst>
                <a:path w="6699884" h="3182620">
                  <a:moveTo>
                    <a:pt x="0" y="3151632"/>
                  </a:moveTo>
                  <a:lnTo>
                    <a:pt x="557784" y="3182112"/>
                  </a:lnTo>
                  <a:lnTo>
                    <a:pt x="1117092" y="3101340"/>
                  </a:lnTo>
                  <a:lnTo>
                    <a:pt x="1674876" y="2613660"/>
                  </a:lnTo>
                  <a:lnTo>
                    <a:pt x="2232660" y="1961388"/>
                  </a:lnTo>
                  <a:lnTo>
                    <a:pt x="2790444" y="1754124"/>
                  </a:lnTo>
                  <a:lnTo>
                    <a:pt x="3349752" y="1539240"/>
                  </a:lnTo>
                  <a:lnTo>
                    <a:pt x="3907536" y="1255776"/>
                  </a:lnTo>
                  <a:lnTo>
                    <a:pt x="4465320" y="458724"/>
                  </a:lnTo>
                  <a:lnTo>
                    <a:pt x="5024628" y="0"/>
                  </a:lnTo>
                  <a:lnTo>
                    <a:pt x="5582412" y="742188"/>
                  </a:lnTo>
                  <a:lnTo>
                    <a:pt x="6140196" y="1674876"/>
                  </a:lnTo>
                  <a:lnTo>
                    <a:pt x="6699504" y="1877568"/>
                  </a:lnTo>
                </a:path>
              </a:pathLst>
            </a:custGeom>
            <a:ln w="28956">
              <a:solidFill>
                <a:srgbClr val="333E50"/>
              </a:solidFill>
            </a:ln>
          </p:spPr>
          <p:txBody>
            <a:bodyPr wrap="square" lIns="0" tIns="0" rIns="0" bIns="0" rtlCol="0"/>
            <a:lstStyle/>
            <a:p>
              <a:endParaRPr/>
            </a:p>
          </p:txBody>
        </p:sp>
        <p:sp>
          <p:nvSpPr>
            <p:cNvPr id="17" name="object 17"/>
            <p:cNvSpPr/>
            <p:nvPr/>
          </p:nvSpPr>
          <p:spPr>
            <a:xfrm>
              <a:off x="3112770" y="1568958"/>
              <a:ext cx="6699884" cy="3195955"/>
            </a:xfrm>
            <a:custGeom>
              <a:avLst/>
              <a:gdLst/>
              <a:ahLst/>
              <a:cxnLst/>
              <a:rect l="l" t="t" r="r" b="b"/>
              <a:pathLst>
                <a:path w="6699884" h="3195954">
                  <a:moveTo>
                    <a:pt x="0" y="3165348"/>
                  </a:moveTo>
                  <a:lnTo>
                    <a:pt x="557784" y="3195828"/>
                  </a:lnTo>
                  <a:lnTo>
                    <a:pt x="1117092" y="3121152"/>
                  </a:lnTo>
                  <a:lnTo>
                    <a:pt x="1674876" y="2648712"/>
                  </a:lnTo>
                  <a:lnTo>
                    <a:pt x="2232660" y="1914144"/>
                  </a:lnTo>
                  <a:lnTo>
                    <a:pt x="2790444" y="1702308"/>
                  </a:lnTo>
                  <a:lnTo>
                    <a:pt x="3349752" y="1501140"/>
                  </a:lnTo>
                  <a:lnTo>
                    <a:pt x="3907536" y="1344168"/>
                  </a:lnTo>
                  <a:lnTo>
                    <a:pt x="4465320" y="589788"/>
                  </a:lnTo>
                  <a:lnTo>
                    <a:pt x="5024628" y="0"/>
                  </a:lnTo>
                  <a:lnTo>
                    <a:pt x="5582412" y="592836"/>
                  </a:lnTo>
                  <a:lnTo>
                    <a:pt x="6140196" y="1522476"/>
                  </a:lnTo>
                  <a:lnTo>
                    <a:pt x="6699504" y="1696212"/>
                  </a:lnTo>
                </a:path>
              </a:pathLst>
            </a:custGeom>
            <a:ln w="28956">
              <a:solidFill>
                <a:srgbClr val="212A35"/>
              </a:solidFill>
            </a:ln>
          </p:spPr>
          <p:txBody>
            <a:bodyPr wrap="square" lIns="0" tIns="0" rIns="0" bIns="0" rtlCol="0"/>
            <a:lstStyle/>
            <a:p>
              <a:endParaRPr/>
            </a:p>
          </p:txBody>
        </p:sp>
        <p:sp>
          <p:nvSpPr>
            <p:cNvPr id="18" name="object 18"/>
            <p:cNvSpPr txBox="1"/>
            <p:nvPr/>
          </p:nvSpPr>
          <p:spPr>
            <a:xfrm>
              <a:off x="1812736" y="1114137"/>
              <a:ext cx="798830" cy="3799840"/>
            </a:xfrm>
            <a:prstGeom prst="rect">
              <a:avLst/>
            </a:prstGeom>
          </p:spPr>
          <p:txBody>
            <a:bodyPr vert="horz" wrap="square" lIns="0" tIns="85090" rIns="0" bIns="0" rtlCol="0">
              <a:spAutoFit/>
            </a:bodyPr>
            <a:lstStyle/>
            <a:p>
              <a:pPr marL="12700">
                <a:lnSpc>
                  <a:spcPct val="100000"/>
                </a:lnSpc>
                <a:spcBef>
                  <a:spcPts val="670"/>
                </a:spcBef>
              </a:pPr>
              <a:r>
                <a:rPr sz="2000" spc="-10" dirty="0">
                  <a:solidFill>
                    <a:srgbClr val="585858"/>
                  </a:solidFill>
                  <a:latin typeface="Calibri"/>
                  <a:cs typeface="Calibri"/>
                </a:rPr>
                <a:t>1</a:t>
              </a:r>
              <a:r>
                <a:rPr sz="2000" dirty="0">
                  <a:solidFill>
                    <a:srgbClr val="585858"/>
                  </a:solidFill>
                  <a:latin typeface="Calibri"/>
                  <a:cs typeface="Calibri"/>
                </a:rPr>
                <a:t>8</a:t>
              </a:r>
              <a:r>
                <a:rPr sz="2000" spc="-10" dirty="0">
                  <a:solidFill>
                    <a:srgbClr val="585858"/>
                  </a:solidFill>
                  <a:latin typeface="Calibri"/>
                  <a:cs typeface="Calibri"/>
                </a:rPr>
                <a:t>0</a:t>
              </a:r>
              <a:r>
                <a:rPr sz="2000" dirty="0">
                  <a:solidFill>
                    <a:srgbClr val="585858"/>
                  </a:solidFill>
                  <a:latin typeface="Calibri"/>
                  <a:cs typeface="Calibri"/>
                </a:rPr>
                <a:t>0</a:t>
              </a:r>
              <a:r>
                <a:rPr sz="2000" spc="-10" dirty="0">
                  <a:solidFill>
                    <a:srgbClr val="585858"/>
                  </a:solidFill>
                  <a:latin typeface="Calibri"/>
                  <a:cs typeface="Calibri"/>
                </a:rPr>
                <a:t>00</a:t>
              </a:r>
              <a:endParaRPr sz="2000">
                <a:latin typeface="Calibri"/>
                <a:cs typeface="Calibri"/>
              </a:endParaRPr>
            </a:p>
            <a:p>
              <a:pPr marL="12700">
                <a:lnSpc>
                  <a:spcPct val="100000"/>
                </a:lnSpc>
                <a:spcBef>
                  <a:spcPts val="570"/>
                </a:spcBef>
              </a:pPr>
              <a:r>
                <a:rPr sz="2000" spc="-10" dirty="0">
                  <a:solidFill>
                    <a:srgbClr val="585858"/>
                  </a:solidFill>
                  <a:latin typeface="Calibri"/>
                  <a:cs typeface="Calibri"/>
                </a:rPr>
                <a:t>1</a:t>
              </a:r>
              <a:r>
                <a:rPr sz="2000" dirty="0">
                  <a:solidFill>
                    <a:srgbClr val="585858"/>
                  </a:solidFill>
                  <a:latin typeface="Calibri"/>
                  <a:cs typeface="Calibri"/>
                </a:rPr>
                <a:t>6</a:t>
              </a:r>
              <a:r>
                <a:rPr sz="2000" spc="-10" dirty="0">
                  <a:solidFill>
                    <a:srgbClr val="585858"/>
                  </a:solidFill>
                  <a:latin typeface="Calibri"/>
                  <a:cs typeface="Calibri"/>
                </a:rPr>
                <a:t>0</a:t>
              </a:r>
              <a:r>
                <a:rPr sz="2000" dirty="0">
                  <a:solidFill>
                    <a:srgbClr val="585858"/>
                  </a:solidFill>
                  <a:latin typeface="Calibri"/>
                  <a:cs typeface="Calibri"/>
                </a:rPr>
                <a:t>0</a:t>
              </a:r>
              <a:r>
                <a:rPr sz="2000" spc="-10" dirty="0">
                  <a:solidFill>
                    <a:srgbClr val="585858"/>
                  </a:solidFill>
                  <a:latin typeface="Calibri"/>
                  <a:cs typeface="Calibri"/>
                </a:rPr>
                <a:t>00</a:t>
              </a:r>
              <a:endParaRPr sz="2000">
                <a:latin typeface="Calibri"/>
                <a:cs typeface="Calibri"/>
              </a:endParaRPr>
            </a:p>
            <a:p>
              <a:pPr marL="12700">
                <a:lnSpc>
                  <a:spcPct val="100000"/>
                </a:lnSpc>
                <a:spcBef>
                  <a:spcPts val="575"/>
                </a:spcBef>
              </a:pPr>
              <a:r>
                <a:rPr sz="2000" spc="-10" dirty="0">
                  <a:solidFill>
                    <a:srgbClr val="585858"/>
                  </a:solidFill>
                  <a:latin typeface="Calibri"/>
                  <a:cs typeface="Calibri"/>
                </a:rPr>
                <a:t>1</a:t>
              </a:r>
              <a:r>
                <a:rPr sz="2000" dirty="0">
                  <a:solidFill>
                    <a:srgbClr val="585858"/>
                  </a:solidFill>
                  <a:latin typeface="Calibri"/>
                  <a:cs typeface="Calibri"/>
                </a:rPr>
                <a:t>4</a:t>
              </a:r>
              <a:r>
                <a:rPr sz="2000" spc="-10" dirty="0">
                  <a:solidFill>
                    <a:srgbClr val="585858"/>
                  </a:solidFill>
                  <a:latin typeface="Calibri"/>
                  <a:cs typeface="Calibri"/>
                </a:rPr>
                <a:t>0</a:t>
              </a:r>
              <a:r>
                <a:rPr sz="2000" dirty="0">
                  <a:solidFill>
                    <a:srgbClr val="585858"/>
                  </a:solidFill>
                  <a:latin typeface="Calibri"/>
                  <a:cs typeface="Calibri"/>
                </a:rPr>
                <a:t>0</a:t>
              </a:r>
              <a:r>
                <a:rPr sz="2000" spc="-10" dirty="0">
                  <a:solidFill>
                    <a:srgbClr val="585858"/>
                  </a:solidFill>
                  <a:latin typeface="Calibri"/>
                  <a:cs typeface="Calibri"/>
                </a:rPr>
                <a:t>00</a:t>
              </a:r>
              <a:endParaRPr sz="2000">
                <a:latin typeface="Calibri"/>
                <a:cs typeface="Calibri"/>
              </a:endParaRPr>
            </a:p>
            <a:p>
              <a:pPr marL="12700">
                <a:lnSpc>
                  <a:spcPct val="100000"/>
                </a:lnSpc>
                <a:spcBef>
                  <a:spcPts val="570"/>
                </a:spcBef>
              </a:pPr>
              <a:r>
                <a:rPr sz="2000" spc="-10" dirty="0">
                  <a:solidFill>
                    <a:srgbClr val="585858"/>
                  </a:solidFill>
                  <a:latin typeface="Calibri"/>
                  <a:cs typeface="Calibri"/>
                </a:rPr>
                <a:t>1</a:t>
              </a:r>
              <a:r>
                <a:rPr sz="2000" dirty="0">
                  <a:solidFill>
                    <a:srgbClr val="585858"/>
                  </a:solidFill>
                  <a:latin typeface="Calibri"/>
                  <a:cs typeface="Calibri"/>
                </a:rPr>
                <a:t>2</a:t>
              </a:r>
              <a:r>
                <a:rPr sz="2000" spc="-10" dirty="0">
                  <a:solidFill>
                    <a:srgbClr val="585858"/>
                  </a:solidFill>
                  <a:latin typeface="Calibri"/>
                  <a:cs typeface="Calibri"/>
                </a:rPr>
                <a:t>0</a:t>
              </a:r>
              <a:r>
                <a:rPr sz="2000" dirty="0">
                  <a:solidFill>
                    <a:srgbClr val="585858"/>
                  </a:solidFill>
                  <a:latin typeface="Calibri"/>
                  <a:cs typeface="Calibri"/>
                </a:rPr>
                <a:t>0</a:t>
              </a:r>
              <a:r>
                <a:rPr sz="2000" spc="-10" dirty="0">
                  <a:solidFill>
                    <a:srgbClr val="585858"/>
                  </a:solidFill>
                  <a:latin typeface="Calibri"/>
                  <a:cs typeface="Calibri"/>
                </a:rPr>
                <a:t>00</a:t>
              </a:r>
              <a:endParaRPr sz="2000">
                <a:latin typeface="Calibri"/>
                <a:cs typeface="Calibri"/>
              </a:endParaRPr>
            </a:p>
            <a:p>
              <a:pPr marL="12700">
                <a:lnSpc>
                  <a:spcPct val="100000"/>
                </a:lnSpc>
                <a:spcBef>
                  <a:spcPts val="570"/>
                </a:spcBef>
              </a:pPr>
              <a:r>
                <a:rPr sz="2000" spc="-10" dirty="0">
                  <a:solidFill>
                    <a:srgbClr val="585858"/>
                  </a:solidFill>
                  <a:latin typeface="Calibri"/>
                  <a:cs typeface="Calibri"/>
                </a:rPr>
                <a:t>1</a:t>
              </a:r>
              <a:r>
                <a:rPr sz="2000" dirty="0">
                  <a:solidFill>
                    <a:srgbClr val="585858"/>
                  </a:solidFill>
                  <a:latin typeface="Calibri"/>
                  <a:cs typeface="Calibri"/>
                </a:rPr>
                <a:t>0</a:t>
              </a:r>
              <a:r>
                <a:rPr sz="2000" spc="-10" dirty="0">
                  <a:solidFill>
                    <a:srgbClr val="585858"/>
                  </a:solidFill>
                  <a:latin typeface="Calibri"/>
                  <a:cs typeface="Calibri"/>
                </a:rPr>
                <a:t>0</a:t>
              </a:r>
              <a:r>
                <a:rPr sz="2000" dirty="0">
                  <a:solidFill>
                    <a:srgbClr val="585858"/>
                  </a:solidFill>
                  <a:latin typeface="Calibri"/>
                  <a:cs typeface="Calibri"/>
                </a:rPr>
                <a:t>0</a:t>
              </a:r>
              <a:r>
                <a:rPr sz="2000" spc="-10" dirty="0">
                  <a:solidFill>
                    <a:srgbClr val="585858"/>
                  </a:solidFill>
                  <a:latin typeface="Calibri"/>
                  <a:cs typeface="Calibri"/>
                </a:rPr>
                <a:t>00</a:t>
              </a:r>
              <a:endParaRPr sz="2000">
                <a:latin typeface="Calibri"/>
                <a:cs typeface="Calibri"/>
              </a:endParaRPr>
            </a:p>
            <a:p>
              <a:pPr marL="140970">
                <a:lnSpc>
                  <a:spcPct val="100000"/>
                </a:lnSpc>
                <a:spcBef>
                  <a:spcPts val="575"/>
                </a:spcBef>
              </a:pPr>
              <a:r>
                <a:rPr sz="2000" spc="-10" dirty="0">
                  <a:solidFill>
                    <a:srgbClr val="585858"/>
                  </a:solidFill>
                  <a:latin typeface="Calibri"/>
                  <a:cs typeface="Calibri"/>
                </a:rPr>
                <a:t>8</a:t>
              </a:r>
              <a:r>
                <a:rPr sz="2000" dirty="0">
                  <a:solidFill>
                    <a:srgbClr val="585858"/>
                  </a:solidFill>
                  <a:latin typeface="Calibri"/>
                  <a:cs typeface="Calibri"/>
                </a:rPr>
                <a:t>0</a:t>
              </a:r>
              <a:r>
                <a:rPr sz="2000" spc="-10" dirty="0">
                  <a:solidFill>
                    <a:srgbClr val="585858"/>
                  </a:solidFill>
                  <a:latin typeface="Calibri"/>
                  <a:cs typeface="Calibri"/>
                </a:rPr>
                <a:t>0</a:t>
              </a:r>
              <a:r>
                <a:rPr sz="2000" dirty="0">
                  <a:solidFill>
                    <a:srgbClr val="585858"/>
                  </a:solidFill>
                  <a:latin typeface="Calibri"/>
                  <a:cs typeface="Calibri"/>
                </a:rPr>
                <a:t>00</a:t>
              </a:r>
              <a:endParaRPr sz="2000">
                <a:latin typeface="Calibri"/>
                <a:cs typeface="Calibri"/>
              </a:endParaRPr>
            </a:p>
            <a:p>
              <a:pPr marL="140970">
                <a:lnSpc>
                  <a:spcPct val="100000"/>
                </a:lnSpc>
                <a:spcBef>
                  <a:spcPts val="570"/>
                </a:spcBef>
              </a:pPr>
              <a:r>
                <a:rPr sz="2000" spc="-10" dirty="0">
                  <a:solidFill>
                    <a:srgbClr val="585858"/>
                  </a:solidFill>
                  <a:latin typeface="Calibri"/>
                  <a:cs typeface="Calibri"/>
                </a:rPr>
                <a:t>6</a:t>
              </a:r>
              <a:r>
                <a:rPr sz="2000" dirty="0">
                  <a:solidFill>
                    <a:srgbClr val="585858"/>
                  </a:solidFill>
                  <a:latin typeface="Calibri"/>
                  <a:cs typeface="Calibri"/>
                </a:rPr>
                <a:t>0</a:t>
              </a:r>
              <a:r>
                <a:rPr sz="2000" spc="-10" dirty="0">
                  <a:solidFill>
                    <a:srgbClr val="585858"/>
                  </a:solidFill>
                  <a:latin typeface="Calibri"/>
                  <a:cs typeface="Calibri"/>
                </a:rPr>
                <a:t>0</a:t>
              </a:r>
              <a:r>
                <a:rPr sz="2000" dirty="0">
                  <a:solidFill>
                    <a:srgbClr val="585858"/>
                  </a:solidFill>
                  <a:latin typeface="Calibri"/>
                  <a:cs typeface="Calibri"/>
                </a:rPr>
                <a:t>00</a:t>
              </a:r>
              <a:endParaRPr sz="2000">
                <a:latin typeface="Calibri"/>
                <a:cs typeface="Calibri"/>
              </a:endParaRPr>
            </a:p>
            <a:p>
              <a:pPr marL="140970">
                <a:lnSpc>
                  <a:spcPct val="100000"/>
                </a:lnSpc>
                <a:spcBef>
                  <a:spcPts val="575"/>
                </a:spcBef>
              </a:pPr>
              <a:r>
                <a:rPr sz="2000" spc="-10" dirty="0">
                  <a:solidFill>
                    <a:srgbClr val="585858"/>
                  </a:solidFill>
                  <a:latin typeface="Calibri"/>
                  <a:cs typeface="Calibri"/>
                </a:rPr>
                <a:t>4</a:t>
              </a:r>
              <a:r>
                <a:rPr sz="2000" dirty="0">
                  <a:solidFill>
                    <a:srgbClr val="585858"/>
                  </a:solidFill>
                  <a:latin typeface="Calibri"/>
                  <a:cs typeface="Calibri"/>
                </a:rPr>
                <a:t>0</a:t>
              </a:r>
              <a:r>
                <a:rPr sz="2000" spc="-10" dirty="0">
                  <a:solidFill>
                    <a:srgbClr val="585858"/>
                  </a:solidFill>
                  <a:latin typeface="Calibri"/>
                  <a:cs typeface="Calibri"/>
                </a:rPr>
                <a:t>0</a:t>
              </a:r>
              <a:r>
                <a:rPr sz="2000" dirty="0">
                  <a:solidFill>
                    <a:srgbClr val="585858"/>
                  </a:solidFill>
                  <a:latin typeface="Calibri"/>
                  <a:cs typeface="Calibri"/>
                </a:rPr>
                <a:t>00</a:t>
              </a:r>
              <a:endParaRPr sz="2000">
                <a:latin typeface="Calibri"/>
                <a:cs typeface="Calibri"/>
              </a:endParaRPr>
            </a:p>
            <a:p>
              <a:pPr marL="140970">
                <a:lnSpc>
                  <a:spcPct val="100000"/>
                </a:lnSpc>
                <a:spcBef>
                  <a:spcPts val="570"/>
                </a:spcBef>
              </a:pPr>
              <a:r>
                <a:rPr sz="2000" spc="-10" dirty="0">
                  <a:solidFill>
                    <a:srgbClr val="585858"/>
                  </a:solidFill>
                  <a:latin typeface="Calibri"/>
                  <a:cs typeface="Calibri"/>
                </a:rPr>
                <a:t>2</a:t>
              </a:r>
              <a:r>
                <a:rPr sz="2000" dirty="0">
                  <a:solidFill>
                    <a:srgbClr val="585858"/>
                  </a:solidFill>
                  <a:latin typeface="Calibri"/>
                  <a:cs typeface="Calibri"/>
                </a:rPr>
                <a:t>0</a:t>
              </a:r>
              <a:r>
                <a:rPr sz="2000" spc="-10" dirty="0">
                  <a:solidFill>
                    <a:srgbClr val="585858"/>
                  </a:solidFill>
                  <a:latin typeface="Calibri"/>
                  <a:cs typeface="Calibri"/>
                </a:rPr>
                <a:t>0</a:t>
              </a:r>
              <a:r>
                <a:rPr sz="2000" dirty="0">
                  <a:solidFill>
                    <a:srgbClr val="585858"/>
                  </a:solidFill>
                  <a:latin typeface="Calibri"/>
                  <a:cs typeface="Calibri"/>
                </a:rPr>
                <a:t>00</a:t>
              </a:r>
              <a:endParaRPr sz="2000">
                <a:latin typeface="Calibri"/>
                <a:cs typeface="Calibri"/>
              </a:endParaRPr>
            </a:p>
            <a:p>
              <a:pPr marR="5080" algn="r">
                <a:lnSpc>
                  <a:spcPct val="100000"/>
                </a:lnSpc>
                <a:spcBef>
                  <a:spcPts val="570"/>
                </a:spcBef>
              </a:pPr>
              <a:r>
                <a:rPr sz="2000" dirty="0">
                  <a:solidFill>
                    <a:srgbClr val="585858"/>
                  </a:solidFill>
                  <a:latin typeface="Calibri"/>
                  <a:cs typeface="Calibri"/>
                </a:rPr>
                <a:t>0</a:t>
              </a:r>
              <a:endParaRPr sz="2000">
                <a:latin typeface="Calibri"/>
                <a:cs typeface="Calibri"/>
              </a:endParaRPr>
            </a:p>
          </p:txBody>
        </p:sp>
        <p:sp>
          <p:nvSpPr>
            <p:cNvPr id="19" name="object 19"/>
            <p:cNvSpPr/>
            <p:nvPr/>
          </p:nvSpPr>
          <p:spPr>
            <a:xfrm>
              <a:off x="2800570" y="5067494"/>
              <a:ext cx="6498678" cy="595656"/>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9352676" y="5063070"/>
              <a:ext cx="497205" cy="523875"/>
            </a:xfrm>
            <a:custGeom>
              <a:avLst/>
              <a:gdLst/>
              <a:ahLst/>
              <a:cxnLst/>
              <a:rect l="l" t="t" r="r" b="b"/>
              <a:pathLst>
                <a:path w="497204" h="523875">
                  <a:moveTo>
                    <a:pt x="142167" y="402564"/>
                  </a:moveTo>
                  <a:lnTo>
                    <a:pt x="120535" y="402564"/>
                  </a:lnTo>
                  <a:lnTo>
                    <a:pt x="86017" y="503808"/>
                  </a:lnTo>
                  <a:lnTo>
                    <a:pt x="85598" y="504926"/>
                  </a:lnTo>
                  <a:lnTo>
                    <a:pt x="85344" y="505942"/>
                  </a:lnTo>
                  <a:lnTo>
                    <a:pt x="85204" y="507771"/>
                  </a:lnTo>
                  <a:lnTo>
                    <a:pt x="85420" y="508723"/>
                  </a:lnTo>
                  <a:lnTo>
                    <a:pt x="100876" y="523405"/>
                  </a:lnTo>
                  <a:lnTo>
                    <a:pt x="101536" y="523189"/>
                  </a:lnTo>
                  <a:lnTo>
                    <a:pt x="102590" y="521995"/>
                  </a:lnTo>
                  <a:lnTo>
                    <a:pt x="103060" y="521131"/>
                  </a:lnTo>
                  <a:lnTo>
                    <a:pt x="103479" y="520014"/>
                  </a:lnTo>
                  <a:lnTo>
                    <a:pt x="142167" y="402564"/>
                  </a:lnTo>
                  <a:close/>
                </a:path>
                <a:path w="497204" h="523875">
                  <a:moveTo>
                    <a:pt x="129374" y="378650"/>
                  </a:moveTo>
                  <a:lnTo>
                    <a:pt x="3619" y="420141"/>
                  </a:lnTo>
                  <a:lnTo>
                    <a:pt x="2425" y="420496"/>
                  </a:lnTo>
                  <a:lnTo>
                    <a:pt x="1511" y="420916"/>
                  </a:lnTo>
                  <a:lnTo>
                    <a:pt x="241" y="421893"/>
                  </a:lnTo>
                  <a:lnTo>
                    <a:pt x="0" y="422528"/>
                  </a:lnTo>
                  <a:lnTo>
                    <a:pt x="279" y="424078"/>
                  </a:lnTo>
                  <a:lnTo>
                    <a:pt x="16281" y="438594"/>
                  </a:lnTo>
                  <a:lnTo>
                    <a:pt x="18097" y="438315"/>
                  </a:lnTo>
                  <a:lnTo>
                    <a:pt x="19227" y="437997"/>
                  </a:lnTo>
                  <a:lnTo>
                    <a:pt x="20561" y="437502"/>
                  </a:lnTo>
                  <a:lnTo>
                    <a:pt x="120535" y="402564"/>
                  </a:lnTo>
                  <a:lnTo>
                    <a:pt x="142167" y="402564"/>
                  </a:lnTo>
                  <a:lnTo>
                    <a:pt x="144627" y="395096"/>
                  </a:lnTo>
                  <a:lnTo>
                    <a:pt x="144653" y="392937"/>
                  </a:lnTo>
                  <a:lnTo>
                    <a:pt x="144386" y="392112"/>
                  </a:lnTo>
                  <a:lnTo>
                    <a:pt x="130810" y="378929"/>
                  </a:lnTo>
                  <a:lnTo>
                    <a:pt x="129374" y="378650"/>
                  </a:lnTo>
                  <a:close/>
                </a:path>
                <a:path w="497204" h="523875">
                  <a:moveTo>
                    <a:pt x="255447" y="295909"/>
                  </a:moveTo>
                  <a:lnTo>
                    <a:pt x="253873" y="295909"/>
                  </a:lnTo>
                  <a:lnTo>
                    <a:pt x="171856" y="378459"/>
                  </a:lnTo>
                  <a:lnTo>
                    <a:pt x="171500" y="379729"/>
                  </a:lnTo>
                  <a:lnTo>
                    <a:pt x="172491" y="383539"/>
                  </a:lnTo>
                  <a:lnTo>
                    <a:pt x="174028" y="386079"/>
                  </a:lnTo>
                  <a:lnTo>
                    <a:pt x="179438" y="391159"/>
                  </a:lnTo>
                  <a:lnTo>
                    <a:pt x="181749" y="392429"/>
                  </a:lnTo>
                  <a:lnTo>
                    <a:pt x="186829" y="392429"/>
                  </a:lnTo>
                  <a:lnTo>
                    <a:pt x="268503" y="311149"/>
                  </a:lnTo>
                  <a:lnTo>
                    <a:pt x="268897" y="309879"/>
                  </a:lnTo>
                  <a:lnTo>
                    <a:pt x="268414" y="306069"/>
                  </a:lnTo>
                  <a:lnTo>
                    <a:pt x="266877" y="303529"/>
                  </a:lnTo>
                  <a:lnTo>
                    <a:pt x="264083" y="300989"/>
                  </a:lnTo>
                  <a:lnTo>
                    <a:pt x="261480" y="298449"/>
                  </a:lnTo>
                  <a:lnTo>
                    <a:pt x="259232" y="297179"/>
                  </a:lnTo>
                  <a:lnTo>
                    <a:pt x="255447" y="295909"/>
                  </a:lnTo>
                  <a:close/>
                </a:path>
                <a:path w="497204" h="523875">
                  <a:moveTo>
                    <a:pt x="218401" y="255269"/>
                  </a:moveTo>
                  <a:lnTo>
                    <a:pt x="213042" y="255269"/>
                  </a:lnTo>
                  <a:lnTo>
                    <a:pt x="131025" y="336549"/>
                  </a:lnTo>
                  <a:lnTo>
                    <a:pt x="130670" y="339089"/>
                  </a:lnTo>
                  <a:lnTo>
                    <a:pt x="131648" y="342899"/>
                  </a:lnTo>
                  <a:lnTo>
                    <a:pt x="133159" y="344169"/>
                  </a:lnTo>
                  <a:lnTo>
                    <a:pt x="138493" y="350519"/>
                  </a:lnTo>
                  <a:lnTo>
                    <a:pt x="140830" y="351789"/>
                  </a:lnTo>
                  <a:lnTo>
                    <a:pt x="145999" y="351789"/>
                  </a:lnTo>
                  <a:lnTo>
                    <a:pt x="227660" y="270509"/>
                  </a:lnTo>
                  <a:lnTo>
                    <a:pt x="228053" y="269239"/>
                  </a:lnTo>
                  <a:lnTo>
                    <a:pt x="227495" y="265429"/>
                  </a:lnTo>
                  <a:lnTo>
                    <a:pt x="225945" y="262889"/>
                  </a:lnTo>
                  <a:lnTo>
                    <a:pt x="223139" y="260349"/>
                  </a:lnTo>
                  <a:lnTo>
                    <a:pt x="220611" y="257809"/>
                  </a:lnTo>
                  <a:lnTo>
                    <a:pt x="218401" y="255269"/>
                  </a:lnTo>
                  <a:close/>
                </a:path>
                <a:path w="497204" h="523875">
                  <a:moveTo>
                    <a:pt x="276174" y="106679"/>
                  </a:moveTo>
                  <a:lnTo>
                    <a:pt x="270014" y="106679"/>
                  </a:lnTo>
                  <a:lnTo>
                    <a:pt x="265671" y="109219"/>
                  </a:lnTo>
                  <a:lnTo>
                    <a:pt x="263194" y="110489"/>
                  </a:lnTo>
                  <a:lnTo>
                    <a:pt x="257644" y="114299"/>
                  </a:lnTo>
                  <a:lnTo>
                    <a:pt x="254774" y="115569"/>
                  </a:lnTo>
                  <a:lnTo>
                    <a:pt x="248805" y="120649"/>
                  </a:lnTo>
                  <a:lnTo>
                    <a:pt x="246024" y="123189"/>
                  </a:lnTo>
                  <a:lnTo>
                    <a:pt x="243420" y="125729"/>
                  </a:lnTo>
                  <a:lnTo>
                    <a:pt x="238013" y="130809"/>
                  </a:lnTo>
                  <a:lnTo>
                    <a:pt x="233352" y="137159"/>
                  </a:lnTo>
                  <a:lnTo>
                    <a:pt x="229440" y="143509"/>
                  </a:lnTo>
                  <a:lnTo>
                    <a:pt x="226275" y="148589"/>
                  </a:lnTo>
                  <a:lnTo>
                    <a:pt x="222554" y="157479"/>
                  </a:lnTo>
                  <a:lnTo>
                    <a:pt x="220408" y="165099"/>
                  </a:lnTo>
                  <a:lnTo>
                    <a:pt x="219290" y="180339"/>
                  </a:lnTo>
                  <a:lnTo>
                    <a:pt x="220065" y="187959"/>
                  </a:lnTo>
                  <a:lnTo>
                    <a:pt x="235153" y="224789"/>
                  </a:lnTo>
                  <a:lnTo>
                    <a:pt x="261848" y="257809"/>
                  </a:lnTo>
                  <a:lnTo>
                    <a:pt x="266765" y="261619"/>
                  </a:lnTo>
                  <a:lnTo>
                    <a:pt x="271630" y="266699"/>
                  </a:lnTo>
                  <a:lnTo>
                    <a:pt x="281203" y="274319"/>
                  </a:lnTo>
                  <a:lnTo>
                    <a:pt x="287515" y="280669"/>
                  </a:lnTo>
                  <a:lnTo>
                    <a:pt x="293751" y="284479"/>
                  </a:lnTo>
                  <a:lnTo>
                    <a:pt x="306019" y="292099"/>
                  </a:lnTo>
                  <a:lnTo>
                    <a:pt x="312064" y="294639"/>
                  </a:lnTo>
                  <a:lnTo>
                    <a:pt x="329793" y="298449"/>
                  </a:lnTo>
                  <a:lnTo>
                    <a:pt x="341439" y="297179"/>
                  </a:lnTo>
                  <a:lnTo>
                    <a:pt x="358736" y="289559"/>
                  </a:lnTo>
                  <a:lnTo>
                    <a:pt x="370128" y="279399"/>
                  </a:lnTo>
                  <a:lnTo>
                    <a:pt x="374539" y="274319"/>
                  </a:lnTo>
                  <a:lnTo>
                    <a:pt x="332981" y="274319"/>
                  </a:lnTo>
                  <a:lnTo>
                    <a:pt x="321195" y="270509"/>
                  </a:lnTo>
                  <a:lnTo>
                    <a:pt x="314617" y="267969"/>
                  </a:lnTo>
                  <a:lnTo>
                    <a:pt x="307352" y="262889"/>
                  </a:lnTo>
                  <a:lnTo>
                    <a:pt x="301743" y="259079"/>
                  </a:lnTo>
                  <a:lnTo>
                    <a:pt x="295794" y="253999"/>
                  </a:lnTo>
                  <a:lnTo>
                    <a:pt x="289509" y="247649"/>
                  </a:lnTo>
                  <a:lnTo>
                    <a:pt x="282892" y="241299"/>
                  </a:lnTo>
                  <a:lnTo>
                    <a:pt x="284289" y="234949"/>
                  </a:lnTo>
                  <a:lnTo>
                    <a:pt x="286537" y="228599"/>
                  </a:lnTo>
                  <a:lnTo>
                    <a:pt x="287223" y="227329"/>
                  </a:lnTo>
                  <a:lnTo>
                    <a:pt x="268160" y="227329"/>
                  </a:lnTo>
                  <a:lnTo>
                    <a:pt x="244563" y="191769"/>
                  </a:lnTo>
                  <a:lnTo>
                    <a:pt x="241554" y="176529"/>
                  </a:lnTo>
                  <a:lnTo>
                    <a:pt x="241808" y="168909"/>
                  </a:lnTo>
                  <a:lnTo>
                    <a:pt x="263652" y="134619"/>
                  </a:lnTo>
                  <a:lnTo>
                    <a:pt x="270027" y="130809"/>
                  </a:lnTo>
                  <a:lnTo>
                    <a:pt x="272872" y="128269"/>
                  </a:lnTo>
                  <a:lnTo>
                    <a:pt x="277850" y="125729"/>
                  </a:lnTo>
                  <a:lnTo>
                    <a:pt x="280009" y="124459"/>
                  </a:lnTo>
                  <a:lnTo>
                    <a:pt x="283667" y="123189"/>
                  </a:lnTo>
                  <a:lnTo>
                    <a:pt x="284962" y="121919"/>
                  </a:lnTo>
                  <a:lnTo>
                    <a:pt x="286359" y="120649"/>
                  </a:lnTo>
                  <a:lnTo>
                    <a:pt x="286727" y="120649"/>
                  </a:lnTo>
                  <a:lnTo>
                    <a:pt x="286842" y="118109"/>
                  </a:lnTo>
                  <a:lnTo>
                    <a:pt x="286207" y="116839"/>
                  </a:lnTo>
                  <a:lnTo>
                    <a:pt x="285610" y="115569"/>
                  </a:lnTo>
                  <a:lnTo>
                    <a:pt x="284734" y="114299"/>
                  </a:lnTo>
                  <a:lnTo>
                    <a:pt x="282790" y="113029"/>
                  </a:lnTo>
                  <a:lnTo>
                    <a:pt x="280543" y="110489"/>
                  </a:lnTo>
                  <a:lnTo>
                    <a:pt x="279679" y="109219"/>
                  </a:lnTo>
                  <a:lnTo>
                    <a:pt x="278206" y="107949"/>
                  </a:lnTo>
                  <a:lnTo>
                    <a:pt x="277507" y="107949"/>
                  </a:lnTo>
                  <a:lnTo>
                    <a:pt x="276174" y="106679"/>
                  </a:lnTo>
                  <a:close/>
                </a:path>
                <a:path w="497204" h="523875">
                  <a:moveTo>
                    <a:pt x="375008" y="191769"/>
                  </a:moveTo>
                  <a:lnTo>
                    <a:pt x="324561" y="191769"/>
                  </a:lnTo>
                  <a:lnTo>
                    <a:pt x="332981" y="193039"/>
                  </a:lnTo>
                  <a:lnTo>
                    <a:pt x="337159" y="194309"/>
                  </a:lnTo>
                  <a:lnTo>
                    <a:pt x="365506" y="223519"/>
                  </a:lnTo>
                  <a:lnTo>
                    <a:pt x="368427" y="238759"/>
                  </a:lnTo>
                  <a:lnTo>
                    <a:pt x="367957" y="243839"/>
                  </a:lnTo>
                  <a:lnTo>
                    <a:pt x="338366" y="273049"/>
                  </a:lnTo>
                  <a:lnTo>
                    <a:pt x="332981" y="274319"/>
                  </a:lnTo>
                  <a:lnTo>
                    <a:pt x="374539" y="274319"/>
                  </a:lnTo>
                  <a:lnTo>
                    <a:pt x="391579" y="237489"/>
                  </a:lnTo>
                  <a:lnTo>
                    <a:pt x="390664" y="222249"/>
                  </a:lnTo>
                  <a:lnTo>
                    <a:pt x="388569" y="214629"/>
                  </a:lnTo>
                  <a:lnTo>
                    <a:pt x="381063" y="199389"/>
                  </a:lnTo>
                  <a:lnTo>
                    <a:pt x="376199" y="193039"/>
                  </a:lnTo>
                  <a:lnTo>
                    <a:pt x="375008" y="191769"/>
                  </a:lnTo>
                  <a:close/>
                </a:path>
                <a:path w="497204" h="523875">
                  <a:moveTo>
                    <a:pt x="326732" y="166369"/>
                  </a:moveTo>
                  <a:lnTo>
                    <a:pt x="319874" y="167639"/>
                  </a:lnTo>
                  <a:lnTo>
                    <a:pt x="312826" y="171449"/>
                  </a:lnTo>
                  <a:lnTo>
                    <a:pt x="307509" y="173989"/>
                  </a:lnTo>
                  <a:lnTo>
                    <a:pt x="279819" y="200659"/>
                  </a:lnTo>
                  <a:lnTo>
                    <a:pt x="273926" y="212089"/>
                  </a:lnTo>
                  <a:lnTo>
                    <a:pt x="272389" y="214629"/>
                  </a:lnTo>
                  <a:lnTo>
                    <a:pt x="269925" y="220979"/>
                  </a:lnTo>
                  <a:lnTo>
                    <a:pt x="268922" y="224789"/>
                  </a:lnTo>
                  <a:lnTo>
                    <a:pt x="268160" y="227329"/>
                  </a:lnTo>
                  <a:lnTo>
                    <a:pt x="287223" y="227329"/>
                  </a:lnTo>
                  <a:lnTo>
                    <a:pt x="287909" y="226059"/>
                  </a:lnTo>
                  <a:lnTo>
                    <a:pt x="291134" y="219709"/>
                  </a:lnTo>
                  <a:lnTo>
                    <a:pt x="293014" y="215899"/>
                  </a:lnTo>
                  <a:lnTo>
                    <a:pt x="297294" y="209549"/>
                  </a:lnTo>
                  <a:lnTo>
                    <a:pt x="324561" y="191769"/>
                  </a:lnTo>
                  <a:lnTo>
                    <a:pt x="375008" y="191769"/>
                  </a:lnTo>
                  <a:lnTo>
                    <a:pt x="370243" y="186689"/>
                  </a:lnTo>
                  <a:lnTo>
                    <a:pt x="364629" y="181609"/>
                  </a:lnTo>
                  <a:lnTo>
                    <a:pt x="358749" y="176529"/>
                  </a:lnTo>
                  <a:lnTo>
                    <a:pt x="346468" y="170179"/>
                  </a:lnTo>
                  <a:lnTo>
                    <a:pt x="340067" y="167639"/>
                  </a:lnTo>
                  <a:lnTo>
                    <a:pt x="326732" y="166369"/>
                  </a:lnTo>
                  <a:close/>
                </a:path>
                <a:path w="497204" h="523875">
                  <a:moveTo>
                    <a:pt x="484054" y="90169"/>
                  </a:moveTo>
                  <a:lnTo>
                    <a:pt x="440626" y="90169"/>
                  </a:lnTo>
                  <a:lnTo>
                    <a:pt x="450024" y="93979"/>
                  </a:lnTo>
                  <a:lnTo>
                    <a:pt x="454545" y="97789"/>
                  </a:lnTo>
                  <a:lnTo>
                    <a:pt x="464083" y="106679"/>
                  </a:lnTo>
                  <a:lnTo>
                    <a:pt x="467690" y="113029"/>
                  </a:lnTo>
                  <a:lnTo>
                    <a:pt x="471678" y="123189"/>
                  </a:lnTo>
                  <a:lnTo>
                    <a:pt x="472452" y="128269"/>
                  </a:lnTo>
                  <a:lnTo>
                    <a:pt x="471538" y="138429"/>
                  </a:lnTo>
                  <a:lnTo>
                    <a:pt x="445973" y="172719"/>
                  </a:lnTo>
                  <a:lnTo>
                    <a:pt x="436778" y="177799"/>
                  </a:lnTo>
                  <a:lnTo>
                    <a:pt x="432727" y="180339"/>
                  </a:lnTo>
                  <a:lnTo>
                    <a:pt x="425716" y="182879"/>
                  </a:lnTo>
                  <a:lnTo>
                    <a:pt x="422783" y="184149"/>
                  </a:lnTo>
                  <a:lnTo>
                    <a:pt x="418084" y="185419"/>
                  </a:lnTo>
                  <a:lnTo>
                    <a:pt x="416560" y="185419"/>
                  </a:lnTo>
                  <a:lnTo>
                    <a:pt x="415366" y="186689"/>
                  </a:lnTo>
                  <a:lnTo>
                    <a:pt x="415061" y="187959"/>
                  </a:lnTo>
                  <a:lnTo>
                    <a:pt x="414858" y="189229"/>
                  </a:lnTo>
                  <a:lnTo>
                    <a:pt x="415594" y="191769"/>
                  </a:lnTo>
                  <a:lnTo>
                    <a:pt x="416166" y="193039"/>
                  </a:lnTo>
                  <a:lnTo>
                    <a:pt x="417855" y="194309"/>
                  </a:lnTo>
                  <a:lnTo>
                    <a:pt x="418871" y="195579"/>
                  </a:lnTo>
                  <a:lnTo>
                    <a:pt x="421322" y="198119"/>
                  </a:lnTo>
                  <a:lnTo>
                    <a:pt x="422452" y="199389"/>
                  </a:lnTo>
                  <a:lnTo>
                    <a:pt x="424408" y="200659"/>
                  </a:lnTo>
                  <a:lnTo>
                    <a:pt x="425297" y="201929"/>
                  </a:lnTo>
                  <a:lnTo>
                    <a:pt x="426834" y="201929"/>
                  </a:lnTo>
                  <a:lnTo>
                    <a:pt x="427532" y="203199"/>
                  </a:lnTo>
                  <a:lnTo>
                    <a:pt x="433539" y="203199"/>
                  </a:lnTo>
                  <a:lnTo>
                    <a:pt x="439013" y="200659"/>
                  </a:lnTo>
                  <a:lnTo>
                    <a:pt x="442290" y="199389"/>
                  </a:lnTo>
                  <a:lnTo>
                    <a:pt x="449935" y="194309"/>
                  </a:lnTo>
                  <a:lnTo>
                    <a:pt x="454037" y="191769"/>
                  </a:lnTo>
                  <a:lnTo>
                    <a:pt x="462813" y="185419"/>
                  </a:lnTo>
                  <a:lnTo>
                    <a:pt x="488937" y="153669"/>
                  </a:lnTo>
                  <a:lnTo>
                    <a:pt x="496697" y="120649"/>
                  </a:lnTo>
                  <a:lnTo>
                    <a:pt x="495376" y="113029"/>
                  </a:lnTo>
                  <a:lnTo>
                    <a:pt x="492150" y="104139"/>
                  </a:lnTo>
                  <a:lnTo>
                    <a:pt x="489349" y="97789"/>
                  </a:lnTo>
                  <a:lnTo>
                    <a:pt x="485786" y="92709"/>
                  </a:lnTo>
                  <a:lnTo>
                    <a:pt x="484054" y="90169"/>
                  </a:lnTo>
                  <a:close/>
                </a:path>
                <a:path w="497204" h="523875">
                  <a:moveTo>
                    <a:pt x="377367" y="0"/>
                  </a:moveTo>
                  <a:lnTo>
                    <a:pt x="372808" y="0"/>
                  </a:lnTo>
                  <a:lnTo>
                    <a:pt x="372110" y="1269"/>
                  </a:lnTo>
                  <a:lnTo>
                    <a:pt x="309219" y="63499"/>
                  </a:lnTo>
                  <a:lnTo>
                    <a:pt x="308216" y="66039"/>
                  </a:lnTo>
                  <a:lnTo>
                    <a:pt x="308279" y="69849"/>
                  </a:lnTo>
                  <a:lnTo>
                    <a:pt x="309460" y="72389"/>
                  </a:lnTo>
                  <a:lnTo>
                    <a:pt x="369836" y="133349"/>
                  </a:lnTo>
                  <a:lnTo>
                    <a:pt x="372008" y="134619"/>
                  </a:lnTo>
                  <a:lnTo>
                    <a:pt x="375513" y="134619"/>
                  </a:lnTo>
                  <a:lnTo>
                    <a:pt x="377367" y="133349"/>
                  </a:lnTo>
                  <a:lnTo>
                    <a:pt x="382003" y="128269"/>
                  </a:lnTo>
                  <a:lnTo>
                    <a:pt x="384670" y="125729"/>
                  </a:lnTo>
                  <a:lnTo>
                    <a:pt x="390004" y="118109"/>
                  </a:lnTo>
                  <a:lnTo>
                    <a:pt x="393471" y="114299"/>
                  </a:lnTo>
                  <a:lnTo>
                    <a:pt x="403783" y="104139"/>
                  </a:lnTo>
                  <a:lnTo>
                    <a:pt x="377024" y="104139"/>
                  </a:lnTo>
                  <a:lnTo>
                    <a:pt x="338823" y="66039"/>
                  </a:lnTo>
                  <a:lnTo>
                    <a:pt x="388708" y="15239"/>
                  </a:lnTo>
                  <a:lnTo>
                    <a:pt x="388950" y="13969"/>
                  </a:lnTo>
                  <a:lnTo>
                    <a:pt x="387489" y="10159"/>
                  </a:lnTo>
                  <a:lnTo>
                    <a:pt x="385864" y="7619"/>
                  </a:lnTo>
                  <a:lnTo>
                    <a:pt x="382003" y="3809"/>
                  </a:lnTo>
                  <a:lnTo>
                    <a:pt x="380758" y="2539"/>
                  </a:lnTo>
                  <a:lnTo>
                    <a:pt x="378447" y="1269"/>
                  </a:lnTo>
                  <a:lnTo>
                    <a:pt x="377367" y="0"/>
                  </a:lnTo>
                  <a:close/>
                </a:path>
                <a:path w="497204" h="523875">
                  <a:moveTo>
                    <a:pt x="443649" y="63499"/>
                  </a:moveTo>
                  <a:lnTo>
                    <a:pt x="403340" y="77469"/>
                  </a:lnTo>
                  <a:lnTo>
                    <a:pt x="392099" y="87629"/>
                  </a:lnTo>
                  <a:lnTo>
                    <a:pt x="388861" y="90169"/>
                  </a:lnTo>
                  <a:lnTo>
                    <a:pt x="386041" y="93979"/>
                  </a:lnTo>
                  <a:lnTo>
                    <a:pt x="381241" y="99059"/>
                  </a:lnTo>
                  <a:lnTo>
                    <a:pt x="379031" y="101599"/>
                  </a:lnTo>
                  <a:lnTo>
                    <a:pt x="377024" y="104139"/>
                  </a:lnTo>
                  <a:lnTo>
                    <a:pt x="403783" y="104139"/>
                  </a:lnTo>
                  <a:lnTo>
                    <a:pt x="409524" y="100329"/>
                  </a:lnTo>
                  <a:lnTo>
                    <a:pt x="420395" y="92709"/>
                  </a:lnTo>
                  <a:lnTo>
                    <a:pt x="425640" y="91439"/>
                  </a:lnTo>
                  <a:lnTo>
                    <a:pt x="435749" y="90169"/>
                  </a:lnTo>
                  <a:lnTo>
                    <a:pt x="484054" y="90169"/>
                  </a:lnTo>
                  <a:lnTo>
                    <a:pt x="481457" y="86359"/>
                  </a:lnTo>
                  <a:lnTo>
                    <a:pt x="476364" y="81279"/>
                  </a:lnTo>
                  <a:lnTo>
                    <a:pt x="470471" y="74929"/>
                  </a:lnTo>
                  <a:lnTo>
                    <a:pt x="464146" y="71119"/>
                  </a:lnTo>
                  <a:lnTo>
                    <a:pt x="450608" y="64769"/>
                  </a:lnTo>
                  <a:lnTo>
                    <a:pt x="443649" y="63499"/>
                  </a:lnTo>
                  <a:close/>
                </a:path>
              </a:pathLst>
            </a:custGeom>
            <a:solidFill>
              <a:srgbClr val="585858"/>
            </a:solidFill>
          </p:spPr>
          <p:txBody>
            <a:bodyPr wrap="square" lIns="0" tIns="0" rIns="0" bIns="0" rtlCol="0"/>
            <a:lstStyle/>
            <a:p>
              <a:endParaRPr/>
            </a:p>
          </p:txBody>
        </p:sp>
        <p:sp>
          <p:nvSpPr>
            <p:cNvPr id="21" name="object 21"/>
            <p:cNvSpPr txBox="1"/>
            <p:nvPr/>
          </p:nvSpPr>
          <p:spPr>
            <a:xfrm>
              <a:off x="1503376" y="1226741"/>
              <a:ext cx="280035" cy="3452495"/>
            </a:xfrm>
            <a:prstGeom prst="rect">
              <a:avLst/>
            </a:prstGeom>
          </p:spPr>
          <p:txBody>
            <a:bodyPr vert="vert270" wrap="square" lIns="0" tIns="0" rIns="0" bIns="0" rtlCol="0">
              <a:spAutoFit/>
            </a:bodyPr>
            <a:lstStyle/>
            <a:p>
              <a:pPr marL="12700">
                <a:lnSpc>
                  <a:spcPts val="2005"/>
                </a:lnSpc>
              </a:pPr>
              <a:r>
                <a:rPr sz="2000" dirty="0">
                  <a:solidFill>
                    <a:srgbClr val="585858"/>
                  </a:solidFill>
                  <a:latin typeface="Calibri"/>
                  <a:cs typeface="Calibri"/>
                </a:rPr>
                <a:t>Number </a:t>
              </a:r>
              <a:r>
                <a:rPr sz="2000" spc="-5" dirty="0">
                  <a:solidFill>
                    <a:srgbClr val="585858"/>
                  </a:solidFill>
                  <a:latin typeface="Calibri"/>
                  <a:cs typeface="Calibri"/>
                </a:rPr>
                <a:t>of people living with</a:t>
              </a:r>
              <a:r>
                <a:rPr sz="2000" spc="-40" dirty="0">
                  <a:solidFill>
                    <a:srgbClr val="585858"/>
                  </a:solidFill>
                  <a:latin typeface="Calibri"/>
                  <a:cs typeface="Calibri"/>
                </a:rPr>
                <a:t> </a:t>
              </a:r>
              <a:r>
                <a:rPr sz="2000" spc="-5" dirty="0">
                  <a:solidFill>
                    <a:srgbClr val="585858"/>
                  </a:solidFill>
                  <a:latin typeface="Calibri"/>
                  <a:cs typeface="Calibri"/>
                </a:rPr>
                <a:t>HIV</a:t>
              </a:r>
              <a:endParaRPr sz="2000">
                <a:latin typeface="Calibri"/>
                <a:cs typeface="Calibri"/>
              </a:endParaRPr>
            </a:p>
          </p:txBody>
        </p:sp>
        <p:sp>
          <p:nvSpPr>
            <p:cNvPr id="22" name="object 22"/>
            <p:cNvSpPr/>
            <p:nvPr/>
          </p:nvSpPr>
          <p:spPr>
            <a:xfrm>
              <a:off x="3806190" y="1227582"/>
              <a:ext cx="243840" cy="0"/>
            </a:xfrm>
            <a:custGeom>
              <a:avLst/>
              <a:gdLst/>
              <a:ahLst/>
              <a:cxnLst/>
              <a:rect l="l" t="t" r="r" b="b"/>
              <a:pathLst>
                <a:path w="243839">
                  <a:moveTo>
                    <a:pt x="0" y="0"/>
                  </a:moveTo>
                  <a:lnTo>
                    <a:pt x="243840" y="0"/>
                  </a:lnTo>
                </a:path>
              </a:pathLst>
            </a:custGeom>
            <a:ln w="28956">
              <a:solidFill>
                <a:srgbClr val="D5DCE4"/>
              </a:solidFill>
            </a:ln>
          </p:spPr>
          <p:txBody>
            <a:bodyPr wrap="square" lIns="0" tIns="0" rIns="0" bIns="0" rtlCol="0"/>
            <a:lstStyle/>
            <a:p>
              <a:endParaRPr/>
            </a:p>
          </p:txBody>
        </p:sp>
        <p:sp>
          <p:nvSpPr>
            <p:cNvPr id="23" name="object 23"/>
            <p:cNvSpPr/>
            <p:nvPr/>
          </p:nvSpPr>
          <p:spPr>
            <a:xfrm>
              <a:off x="4763261" y="1227582"/>
              <a:ext cx="243840" cy="0"/>
            </a:xfrm>
            <a:custGeom>
              <a:avLst/>
              <a:gdLst/>
              <a:ahLst/>
              <a:cxnLst/>
              <a:rect l="l" t="t" r="r" b="b"/>
              <a:pathLst>
                <a:path w="243839">
                  <a:moveTo>
                    <a:pt x="0" y="0"/>
                  </a:moveTo>
                  <a:lnTo>
                    <a:pt x="243840" y="0"/>
                  </a:lnTo>
                </a:path>
              </a:pathLst>
            </a:custGeom>
            <a:ln w="28956">
              <a:solidFill>
                <a:srgbClr val="ACB8C9"/>
              </a:solidFill>
            </a:ln>
          </p:spPr>
          <p:txBody>
            <a:bodyPr wrap="square" lIns="0" tIns="0" rIns="0" bIns="0" rtlCol="0"/>
            <a:lstStyle/>
            <a:p>
              <a:endParaRPr/>
            </a:p>
          </p:txBody>
        </p:sp>
        <p:sp>
          <p:nvSpPr>
            <p:cNvPr id="24" name="object 24"/>
            <p:cNvSpPr/>
            <p:nvPr/>
          </p:nvSpPr>
          <p:spPr>
            <a:xfrm>
              <a:off x="5718809" y="1227582"/>
              <a:ext cx="243840" cy="0"/>
            </a:xfrm>
            <a:custGeom>
              <a:avLst/>
              <a:gdLst/>
              <a:ahLst/>
              <a:cxnLst/>
              <a:rect l="l" t="t" r="r" b="b"/>
              <a:pathLst>
                <a:path w="243839">
                  <a:moveTo>
                    <a:pt x="0" y="0"/>
                  </a:moveTo>
                  <a:lnTo>
                    <a:pt x="243840" y="0"/>
                  </a:lnTo>
                </a:path>
              </a:pathLst>
            </a:custGeom>
            <a:ln w="28956">
              <a:solidFill>
                <a:srgbClr val="8496AF"/>
              </a:solidFill>
            </a:ln>
          </p:spPr>
          <p:txBody>
            <a:bodyPr wrap="square" lIns="0" tIns="0" rIns="0" bIns="0" rtlCol="0"/>
            <a:lstStyle/>
            <a:p>
              <a:endParaRPr/>
            </a:p>
          </p:txBody>
        </p:sp>
        <p:sp>
          <p:nvSpPr>
            <p:cNvPr id="25" name="object 25"/>
            <p:cNvSpPr/>
            <p:nvPr/>
          </p:nvSpPr>
          <p:spPr>
            <a:xfrm>
              <a:off x="6675881" y="1227582"/>
              <a:ext cx="243840" cy="0"/>
            </a:xfrm>
            <a:custGeom>
              <a:avLst/>
              <a:gdLst/>
              <a:ahLst/>
              <a:cxnLst/>
              <a:rect l="l" t="t" r="r" b="b"/>
              <a:pathLst>
                <a:path w="243840">
                  <a:moveTo>
                    <a:pt x="0" y="0"/>
                  </a:moveTo>
                  <a:lnTo>
                    <a:pt x="243840" y="0"/>
                  </a:lnTo>
                </a:path>
              </a:pathLst>
            </a:custGeom>
            <a:ln w="28956">
              <a:solidFill>
                <a:srgbClr val="333E50"/>
              </a:solidFill>
            </a:ln>
          </p:spPr>
          <p:txBody>
            <a:bodyPr wrap="square" lIns="0" tIns="0" rIns="0" bIns="0" rtlCol="0"/>
            <a:lstStyle/>
            <a:p>
              <a:endParaRPr/>
            </a:p>
          </p:txBody>
        </p:sp>
        <p:sp>
          <p:nvSpPr>
            <p:cNvPr id="26" name="object 26"/>
            <p:cNvSpPr/>
            <p:nvPr/>
          </p:nvSpPr>
          <p:spPr>
            <a:xfrm>
              <a:off x="7631430" y="1227582"/>
              <a:ext cx="243840" cy="0"/>
            </a:xfrm>
            <a:custGeom>
              <a:avLst/>
              <a:gdLst/>
              <a:ahLst/>
              <a:cxnLst/>
              <a:rect l="l" t="t" r="r" b="b"/>
              <a:pathLst>
                <a:path w="243840">
                  <a:moveTo>
                    <a:pt x="0" y="0"/>
                  </a:moveTo>
                  <a:lnTo>
                    <a:pt x="243840" y="0"/>
                  </a:lnTo>
                </a:path>
              </a:pathLst>
            </a:custGeom>
            <a:ln w="28956">
              <a:solidFill>
                <a:srgbClr val="212A35"/>
              </a:solidFill>
            </a:ln>
          </p:spPr>
          <p:txBody>
            <a:bodyPr wrap="square" lIns="0" tIns="0" rIns="0" bIns="0" rtlCol="0"/>
            <a:lstStyle/>
            <a:p>
              <a:endParaRPr/>
            </a:p>
          </p:txBody>
        </p:sp>
        <p:sp>
          <p:nvSpPr>
            <p:cNvPr id="27" name="object 27"/>
            <p:cNvSpPr txBox="1"/>
            <p:nvPr/>
          </p:nvSpPr>
          <p:spPr>
            <a:xfrm>
              <a:off x="4063451" y="1034111"/>
              <a:ext cx="4364355" cy="330835"/>
            </a:xfrm>
            <a:prstGeom prst="rect">
              <a:avLst/>
            </a:prstGeom>
          </p:spPr>
          <p:txBody>
            <a:bodyPr vert="horz" wrap="square" lIns="0" tIns="13335" rIns="0" bIns="0" rtlCol="0">
              <a:spAutoFit/>
            </a:bodyPr>
            <a:lstStyle/>
            <a:p>
              <a:pPr marL="12700">
                <a:lnSpc>
                  <a:spcPct val="100000"/>
                </a:lnSpc>
                <a:spcBef>
                  <a:spcPts val="105"/>
                </a:spcBef>
                <a:tabLst>
                  <a:tab pos="968375" algn="l"/>
                  <a:tab pos="1924685" algn="l"/>
                  <a:tab pos="2880995" algn="l"/>
                  <a:tab pos="3837304" algn="l"/>
                </a:tabLst>
              </a:pPr>
              <a:r>
                <a:rPr sz="2000" spc="-10" dirty="0">
                  <a:solidFill>
                    <a:srgbClr val="585858"/>
                  </a:solidFill>
                  <a:latin typeface="Calibri"/>
                  <a:cs typeface="Calibri"/>
                </a:rPr>
                <a:t>2</a:t>
              </a:r>
              <a:r>
                <a:rPr sz="2000" dirty="0">
                  <a:solidFill>
                    <a:srgbClr val="585858"/>
                  </a:solidFill>
                  <a:latin typeface="Calibri"/>
                  <a:cs typeface="Calibri"/>
                </a:rPr>
                <a:t>0</a:t>
              </a:r>
              <a:r>
                <a:rPr sz="2000" spc="-10" dirty="0">
                  <a:solidFill>
                    <a:srgbClr val="585858"/>
                  </a:solidFill>
                  <a:latin typeface="Calibri"/>
                  <a:cs typeface="Calibri"/>
                </a:rPr>
                <a:t>1</a:t>
              </a:r>
              <a:r>
                <a:rPr sz="2000" dirty="0">
                  <a:solidFill>
                    <a:srgbClr val="585858"/>
                  </a:solidFill>
                  <a:latin typeface="Calibri"/>
                  <a:cs typeface="Calibri"/>
                </a:rPr>
                <a:t>2	</a:t>
              </a:r>
              <a:r>
                <a:rPr sz="2000" spc="-10" dirty="0">
                  <a:solidFill>
                    <a:srgbClr val="585858"/>
                  </a:solidFill>
                  <a:latin typeface="Calibri"/>
                  <a:cs typeface="Calibri"/>
                </a:rPr>
                <a:t>2</a:t>
              </a:r>
              <a:r>
                <a:rPr sz="2000" dirty="0">
                  <a:solidFill>
                    <a:srgbClr val="585858"/>
                  </a:solidFill>
                  <a:latin typeface="Calibri"/>
                  <a:cs typeface="Calibri"/>
                </a:rPr>
                <a:t>0</a:t>
              </a:r>
              <a:r>
                <a:rPr sz="2000" spc="-10" dirty="0">
                  <a:solidFill>
                    <a:srgbClr val="585858"/>
                  </a:solidFill>
                  <a:latin typeface="Calibri"/>
                  <a:cs typeface="Calibri"/>
                </a:rPr>
                <a:t>1</a:t>
              </a:r>
              <a:r>
                <a:rPr sz="2000" dirty="0">
                  <a:solidFill>
                    <a:srgbClr val="585858"/>
                  </a:solidFill>
                  <a:latin typeface="Calibri"/>
                  <a:cs typeface="Calibri"/>
                </a:rPr>
                <a:t>3	</a:t>
              </a:r>
              <a:r>
                <a:rPr sz="2000" spc="-10" dirty="0">
                  <a:solidFill>
                    <a:srgbClr val="585858"/>
                  </a:solidFill>
                  <a:latin typeface="Calibri"/>
                  <a:cs typeface="Calibri"/>
                </a:rPr>
                <a:t>2</a:t>
              </a:r>
              <a:r>
                <a:rPr sz="2000" dirty="0">
                  <a:solidFill>
                    <a:srgbClr val="585858"/>
                  </a:solidFill>
                  <a:latin typeface="Calibri"/>
                  <a:cs typeface="Calibri"/>
                </a:rPr>
                <a:t>0</a:t>
              </a:r>
              <a:r>
                <a:rPr sz="2000" spc="-10" dirty="0">
                  <a:solidFill>
                    <a:srgbClr val="585858"/>
                  </a:solidFill>
                  <a:latin typeface="Calibri"/>
                  <a:cs typeface="Calibri"/>
                </a:rPr>
                <a:t>1</a:t>
              </a:r>
              <a:r>
                <a:rPr sz="2000" dirty="0">
                  <a:solidFill>
                    <a:srgbClr val="585858"/>
                  </a:solidFill>
                  <a:latin typeface="Calibri"/>
                  <a:cs typeface="Calibri"/>
                </a:rPr>
                <a:t>4	</a:t>
              </a:r>
              <a:r>
                <a:rPr sz="2000" spc="-10" dirty="0">
                  <a:solidFill>
                    <a:srgbClr val="585858"/>
                  </a:solidFill>
                  <a:latin typeface="Calibri"/>
                  <a:cs typeface="Calibri"/>
                </a:rPr>
                <a:t>2</a:t>
              </a:r>
              <a:r>
                <a:rPr sz="2000" dirty="0">
                  <a:solidFill>
                    <a:srgbClr val="585858"/>
                  </a:solidFill>
                  <a:latin typeface="Calibri"/>
                  <a:cs typeface="Calibri"/>
                </a:rPr>
                <a:t>0</a:t>
              </a:r>
              <a:r>
                <a:rPr sz="2000" spc="-10" dirty="0">
                  <a:solidFill>
                    <a:srgbClr val="585858"/>
                  </a:solidFill>
                  <a:latin typeface="Calibri"/>
                  <a:cs typeface="Calibri"/>
                </a:rPr>
                <a:t>1</a:t>
              </a:r>
              <a:r>
                <a:rPr sz="2000" dirty="0">
                  <a:solidFill>
                    <a:srgbClr val="585858"/>
                  </a:solidFill>
                  <a:latin typeface="Calibri"/>
                  <a:cs typeface="Calibri"/>
                </a:rPr>
                <a:t>5	</a:t>
              </a:r>
              <a:r>
                <a:rPr sz="2000" spc="-10" dirty="0">
                  <a:solidFill>
                    <a:srgbClr val="585858"/>
                  </a:solidFill>
                  <a:latin typeface="Calibri"/>
                  <a:cs typeface="Calibri"/>
                </a:rPr>
                <a:t>2</a:t>
              </a:r>
              <a:r>
                <a:rPr sz="2000" dirty="0">
                  <a:solidFill>
                    <a:srgbClr val="585858"/>
                  </a:solidFill>
                  <a:latin typeface="Calibri"/>
                  <a:cs typeface="Calibri"/>
                </a:rPr>
                <a:t>0</a:t>
              </a:r>
              <a:r>
                <a:rPr sz="2000" spc="-10" dirty="0">
                  <a:solidFill>
                    <a:srgbClr val="585858"/>
                  </a:solidFill>
                  <a:latin typeface="Calibri"/>
                  <a:cs typeface="Calibri"/>
                </a:rPr>
                <a:t>16</a:t>
              </a:r>
              <a:endParaRPr sz="2000">
                <a:latin typeface="Calibri"/>
                <a:cs typeface="Calibri"/>
              </a:endParaRPr>
            </a:p>
          </p:txBody>
        </p:sp>
        <p:sp>
          <p:nvSpPr>
            <p:cNvPr id="28" name="object 28"/>
            <p:cNvSpPr txBox="1"/>
            <p:nvPr/>
          </p:nvSpPr>
          <p:spPr>
            <a:xfrm>
              <a:off x="5896655" y="5775285"/>
              <a:ext cx="1080770" cy="280035"/>
            </a:xfrm>
            <a:prstGeom prst="rect">
              <a:avLst/>
            </a:prstGeom>
          </p:spPr>
          <p:txBody>
            <a:bodyPr vert="horz" wrap="square" lIns="0" tIns="0" rIns="0" bIns="0" rtlCol="0">
              <a:spAutoFit/>
            </a:bodyPr>
            <a:lstStyle/>
            <a:p>
              <a:pPr marL="12700">
                <a:lnSpc>
                  <a:spcPts val="2005"/>
                </a:lnSpc>
              </a:pPr>
              <a:r>
                <a:rPr sz="2000" spc="-5" dirty="0">
                  <a:solidFill>
                    <a:srgbClr val="585858"/>
                  </a:solidFill>
                  <a:latin typeface="Calibri"/>
                  <a:cs typeface="Calibri"/>
                </a:rPr>
                <a:t>Age</a:t>
              </a:r>
              <a:r>
                <a:rPr sz="2000" spc="-85" dirty="0">
                  <a:solidFill>
                    <a:srgbClr val="585858"/>
                  </a:solidFill>
                  <a:latin typeface="Calibri"/>
                  <a:cs typeface="Calibri"/>
                </a:rPr>
                <a:t> </a:t>
              </a:r>
              <a:r>
                <a:rPr sz="2000" spc="-10" dirty="0">
                  <a:solidFill>
                    <a:srgbClr val="585858"/>
                  </a:solidFill>
                  <a:latin typeface="Calibri"/>
                  <a:cs typeface="Calibri"/>
                </a:rPr>
                <a:t>group</a:t>
              </a:r>
              <a:endParaRPr sz="2000">
                <a:latin typeface="Calibri"/>
                <a:cs typeface="Calibri"/>
              </a:endParaRPr>
            </a:p>
          </p:txBody>
        </p:sp>
      </p:grpSp>
      <p:sp>
        <p:nvSpPr>
          <p:cNvPr id="29" name="object 29"/>
          <p:cNvSpPr txBox="1"/>
          <p:nvPr/>
        </p:nvSpPr>
        <p:spPr>
          <a:xfrm>
            <a:off x="496182" y="6032079"/>
            <a:ext cx="2211705" cy="177800"/>
          </a:xfrm>
          <a:prstGeom prst="rect">
            <a:avLst/>
          </a:prstGeom>
        </p:spPr>
        <p:txBody>
          <a:bodyPr vert="horz" wrap="square" lIns="0" tIns="0" rIns="0" bIns="0" rtlCol="0">
            <a:spAutoFit/>
          </a:bodyPr>
          <a:lstStyle/>
          <a:p>
            <a:pPr marL="12700">
              <a:lnSpc>
                <a:spcPts val="1240"/>
              </a:lnSpc>
            </a:pPr>
            <a:r>
              <a:rPr sz="1200" i="1" spc="-5" dirty="0">
                <a:latin typeface="Calibri"/>
                <a:cs typeface="Calibri"/>
              </a:rPr>
              <a:t>CDC. HIV Surveillance </a:t>
            </a:r>
            <a:r>
              <a:rPr sz="1200" i="1" spc="-10" dirty="0">
                <a:latin typeface="Calibri"/>
                <a:cs typeface="Calibri"/>
              </a:rPr>
              <a:t>Report,</a:t>
            </a:r>
            <a:r>
              <a:rPr sz="1200" i="1" spc="10" dirty="0">
                <a:latin typeface="Calibri"/>
                <a:cs typeface="Calibri"/>
              </a:rPr>
              <a:t> </a:t>
            </a:r>
            <a:r>
              <a:rPr sz="1200" i="1" dirty="0">
                <a:latin typeface="Calibri"/>
                <a:cs typeface="Calibri"/>
              </a:rPr>
              <a:t>2017.</a:t>
            </a:r>
            <a:endParaRPr sz="12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336190"/>
            <a:ext cx="10024110" cy="574040"/>
          </a:xfrm>
          <a:prstGeom prst="rect">
            <a:avLst/>
          </a:prstGeom>
        </p:spPr>
        <p:txBody>
          <a:bodyPr vert="horz" wrap="square" lIns="0" tIns="12700" rIns="0" bIns="0" rtlCol="0">
            <a:spAutoFit/>
          </a:bodyPr>
          <a:lstStyle/>
          <a:p>
            <a:pPr marL="12700">
              <a:lnSpc>
                <a:spcPct val="100000"/>
              </a:lnSpc>
              <a:spcBef>
                <a:spcPts val="100"/>
              </a:spcBef>
            </a:pPr>
            <a:r>
              <a:rPr sz="3600" dirty="0"/>
              <a:t>Age </a:t>
            </a:r>
            <a:r>
              <a:rPr sz="3600" spc="-5" dirty="0"/>
              <a:t>distribution </a:t>
            </a:r>
            <a:r>
              <a:rPr sz="3600" dirty="0"/>
              <a:t>of </a:t>
            </a:r>
            <a:r>
              <a:rPr sz="3600" spc="-5" dirty="0"/>
              <a:t>new HIV diagnoses, </a:t>
            </a:r>
            <a:r>
              <a:rPr sz="3600" dirty="0"/>
              <a:t>US</a:t>
            </a:r>
            <a:r>
              <a:rPr sz="3600" spc="-80" dirty="0"/>
              <a:t> </a:t>
            </a:r>
            <a:r>
              <a:rPr sz="3600" dirty="0"/>
              <a:t>2012-16</a:t>
            </a:r>
            <a:endParaRPr sz="3600"/>
          </a:p>
        </p:txBody>
      </p:sp>
      <p:grpSp>
        <p:nvGrpSpPr>
          <p:cNvPr id="32" name="Group 31" descr="Graph of number of people living with new HIV diagnosis by age Group for 2012, 2013, 2014, 2015 and 2016. Source: CDC. HIV Surveillance Report, 2017">
            <a:extLst>
              <a:ext uri="{FF2B5EF4-FFF2-40B4-BE49-F238E27FC236}">
                <a16:creationId xmlns:a16="http://schemas.microsoft.com/office/drawing/2014/main" id="{5AB89D7B-283C-46ED-9E68-D3473EB8030C}"/>
              </a:ext>
            </a:extLst>
          </p:cNvPr>
          <p:cNvGrpSpPr/>
          <p:nvPr/>
        </p:nvGrpSpPr>
        <p:grpSpPr>
          <a:xfrm>
            <a:off x="1622093" y="1082301"/>
            <a:ext cx="8905698" cy="4848554"/>
            <a:chOff x="1622093" y="1082301"/>
            <a:chExt cx="8905698" cy="4848554"/>
          </a:xfrm>
        </p:grpSpPr>
        <p:sp>
          <p:nvSpPr>
            <p:cNvPr id="3" name="object 3"/>
            <p:cNvSpPr/>
            <p:nvPr/>
          </p:nvSpPr>
          <p:spPr>
            <a:xfrm>
              <a:off x="2991611" y="4264152"/>
              <a:ext cx="7536180" cy="0"/>
            </a:xfrm>
            <a:custGeom>
              <a:avLst/>
              <a:gdLst/>
              <a:ahLst/>
              <a:cxnLst/>
              <a:rect l="l" t="t" r="r" b="b"/>
              <a:pathLst>
                <a:path w="7536180">
                  <a:moveTo>
                    <a:pt x="0" y="0"/>
                  </a:moveTo>
                  <a:lnTo>
                    <a:pt x="7536180" y="0"/>
                  </a:lnTo>
                </a:path>
              </a:pathLst>
            </a:custGeom>
            <a:ln w="9144">
              <a:solidFill>
                <a:srgbClr val="D9D9D9"/>
              </a:solidFill>
            </a:ln>
          </p:spPr>
          <p:txBody>
            <a:bodyPr wrap="square" lIns="0" tIns="0" rIns="0" bIns="0" rtlCol="0"/>
            <a:lstStyle/>
            <a:p>
              <a:endParaRPr/>
            </a:p>
          </p:txBody>
        </p:sp>
        <p:sp>
          <p:nvSpPr>
            <p:cNvPr id="4" name="object 4"/>
            <p:cNvSpPr/>
            <p:nvPr/>
          </p:nvSpPr>
          <p:spPr>
            <a:xfrm>
              <a:off x="2991611" y="3899915"/>
              <a:ext cx="7536180" cy="0"/>
            </a:xfrm>
            <a:custGeom>
              <a:avLst/>
              <a:gdLst/>
              <a:ahLst/>
              <a:cxnLst/>
              <a:rect l="l" t="t" r="r" b="b"/>
              <a:pathLst>
                <a:path w="7536180">
                  <a:moveTo>
                    <a:pt x="0" y="0"/>
                  </a:moveTo>
                  <a:lnTo>
                    <a:pt x="7536180" y="0"/>
                  </a:lnTo>
                </a:path>
              </a:pathLst>
            </a:custGeom>
            <a:ln w="9144">
              <a:solidFill>
                <a:srgbClr val="D9D9D9"/>
              </a:solidFill>
            </a:ln>
          </p:spPr>
          <p:txBody>
            <a:bodyPr wrap="square" lIns="0" tIns="0" rIns="0" bIns="0" rtlCol="0"/>
            <a:lstStyle/>
            <a:p>
              <a:endParaRPr/>
            </a:p>
          </p:txBody>
        </p:sp>
        <p:sp>
          <p:nvSpPr>
            <p:cNvPr id="5" name="object 5"/>
            <p:cNvSpPr/>
            <p:nvPr/>
          </p:nvSpPr>
          <p:spPr>
            <a:xfrm>
              <a:off x="2991611" y="3537203"/>
              <a:ext cx="7536180" cy="0"/>
            </a:xfrm>
            <a:custGeom>
              <a:avLst/>
              <a:gdLst/>
              <a:ahLst/>
              <a:cxnLst/>
              <a:rect l="l" t="t" r="r" b="b"/>
              <a:pathLst>
                <a:path w="7536180">
                  <a:moveTo>
                    <a:pt x="0" y="0"/>
                  </a:moveTo>
                  <a:lnTo>
                    <a:pt x="7536180" y="0"/>
                  </a:lnTo>
                </a:path>
              </a:pathLst>
            </a:custGeom>
            <a:ln w="9144">
              <a:solidFill>
                <a:srgbClr val="D9D9D9"/>
              </a:solidFill>
            </a:ln>
          </p:spPr>
          <p:txBody>
            <a:bodyPr wrap="square" lIns="0" tIns="0" rIns="0" bIns="0" rtlCol="0"/>
            <a:lstStyle/>
            <a:p>
              <a:endParaRPr/>
            </a:p>
          </p:txBody>
        </p:sp>
        <p:sp>
          <p:nvSpPr>
            <p:cNvPr id="6" name="object 6"/>
            <p:cNvSpPr/>
            <p:nvPr/>
          </p:nvSpPr>
          <p:spPr>
            <a:xfrm>
              <a:off x="2991611" y="3172967"/>
              <a:ext cx="7536180" cy="0"/>
            </a:xfrm>
            <a:custGeom>
              <a:avLst/>
              <a:gdLst/>
              <a:ahLst/>
              <a:cxnLst/>
              <a:rect l="l" t="t" r="r" b="b"/>
              <a:pathLst>
                <a:path w="7536180">
                  <a:moveTo>
                    <a:pt x="0" y="0"/>
                  </a:moveTo>
                  <a:lnTo>
                    <a:pt x="7536180" y="0"/>
                  </a:lnTo>
                </a:path>
              </a:pathLst>
            </a:custGeom>
            <a:ln w="9144">
              <a:solidFill>
                <a:srgbClr val="D9D9D9"/>
              </a:solidFill>
            </a:ln>
          </p:spPr>
          <p:txBody>
            <a:bodyPr wrap="square" lIns="0" tIns="0" rIns="0" bIns="0" rtlCol="0"/>
            <a:lstStyle/>
            <a:p>
              <a:endParaRPr/>
            </a:p>
          </p:txBody>
        </p:sp>
        <p:sp>
          <p:nvSpPr>
            <p:cNvPr id="7" name="object 7"/>
            <p:cNvSpPr/>
            <p:nvPr/>
          </p:nvSpPr>
          <p:spPr>
            <a:xfrm>
              <a:off x="2991611" y="2810255"/>
              <a:ext cx="7536180" cy="0"/>
            </a:xfrm>
            <a:custGeom>
              <a:avLst/>
              <a:gdLst/>
              <a:ahLst/>
              <a:cxnLst/>
              <a:rect l="l" t="t" r="r" b="b"/>
              <a:pathLst>
                <a:path w="7536180">
                  <a:moveTo>
                    <a:pt x="0" y="0"/>
                  </a:moveTo>
                  <a:lnTo>
                    <a:pt x="7536180" y="0"/>
                  </a:lnTo>
                </a:path>
              </a:pathLst>
            </a:custGeom>
            <a:ln w="9144">
              <a:solidFill>
                <a:srgbClr val="D9D9D9"/>
              </a:solidFill>
            </a:ln>
          </p:spPr>
          <p:txBody>
            <a:bodyPr wrap="square" lIns="0" tIns="0" rIns="0" bIns="0" rtlCol="0"/>
            <a:lstStyle/>
            <a:p>
              <a:endParaRPr/>
            </a:p>
          </p:txBody>
        </p:sp>
        <p:sp>
          <p:nvSpPr>
            <p:cNvPr id="8" name="object 8"/>
            <p:cNvSpPr/>
            <p:nvPr/>
          </p:nvSpPr>
          <p:spPr>
            <a:xfrm>
              <a:off x="2991611" y="2446020"/>
              <a:ext cx="7536180" cy="0"/>
            </a:xfrm>
            <a:custGeom>
              <a:avLst/>
              <a:gdLst/>
              <a:ahLst/>
              <a:cxnLst/>
              <a:rect l="l" t="t" r="r" b="b"/>
              <a:pathLst>
                <a:path w="7536180">
                  <a:moveTo>
                    <a:pt x="0" y="0"/>
                  </a:moveTo>
                  <a:lnTo>
                    <a:pt x="7536180" y="0"/>
                  </a:lnTo>
                </a:path>
              </a:pathLst>
            </a:custGeom>
            <a:ln w="9144">
              <a:solidFill>
                <a:srgbClr val="D9D9D9"/>
              </a:solidFill>
            </a:ln>
          </p:spPr>
          <p:txBody>
            <a:bodyPr wrap="square" lIns="0" tIns="0" rIns="0" bIns="0" rtlCol="0"/>
            <a:lstStyle/>
            <a:p>
              <a:endParaRPr/>
            </a:p>
          </p:txBody>
        </p:sp>
        <p:sp>
          <p:nvSpPr>
            <p:cNvPr id="9" name="object 9"/>
            <p:cNvSpPr/>
            <p:nvPr/>
          </p:nvSpPr>
          <p:spPr>
            <a:xfrm>
              <a:off x="2991611" y="2081783"/>
              <a:ext cx="7536180" cy="0"/>
            </a:xfrm>
            <a:custGeom>
              <a:avLst/>
              <a:gdLst/>
              <a:ahLst/>
              <a:cxnLst/>
              <a:rect l="l" t="t" r="r" b="b"/>
              <a:pathLst>
                <a:path w="7536180">
                  <a:moveTo>
                    <a:pt x="0" y="0"/>
                  </a:moveTo>
                  <a:lnTo>
                    <a:pt x="7536180" y="0"/>
                  </a:lnTo>
                </a:path>
              </a:pathLst>
            </a:custGeom>
            <a:ln w="9144">
              <a:solidFill>
                <a:srgbClr val="D9D9D9"/>
              </a:solidFill>
            </a:ln>
          </p:spPr>
          <p:txBody>
            <a:bodyPr wrap="square" lIns="0" tIns="0" rIns="0" bIns="0" rtlCol="0"/>
            <a:lstStyle/>
            <a:p>
              <a:endParaRPr/>
            </a:p>
          </p:txBody>
        </p:sp>
        <p:sp>
          <p:nvSpPr>
            <p:cNvPr id="10" name="object 10"/>
            <p:cNvSpPr/>
            <p:nvPr/>
          </p:nvSpPr>
          <p:spPr>
            <a:xfrm>
              <a:off x="2991611" y="1719072"/>
              <a:ext cx="7536180" cy="0"/>
            </a:xfrm>
            <a:custGeom>
              <a:avLst/>
              <a:gdLst/>
              <a:ahLst/>
              <a:cxnLst/>
              <a:rect l="l" t="t" r="r" b="b"/>
              <a:pathLst>
                <a:path w="7536180">
                  <a:moveTo>
                    <a:pt x="0" y="0"/>
                  </a:moveTo>
                  <a:lnTo>
                    <a:pt x="7536180" y="0"/>
                  </a:lnTo>
                </a:path>
              </a:pathLst>
            </a:custGeom>
            <a:ln w="9144">
              <a:solidFill>
                <a:srgbClr val="D9D9D9"/>
              </a:solidFill>
            </a:ln>
          </p:spPr>
          <p:txBody>
            <a:bodyPr wrap="square" lIns="0" tIns="0" rIns="0" bIns="0" rtlCol="0"/>
            <a:lstStyle/>
            <a:p>
              <a:endParaRPr/>
            </a:p>
          </p:txBody>
        </p:sp>
        <p:sp>
          <p:nvSpPr>
            <p:cNvPr id="11" name="object 11"/>
            <p:cNvSpPr/>
            <p:nvPr/>
          </p:nvSpPr>
          <p:spPr>
            <a:xfrm>
              <a:off x="2991611" y="1354836"/>
              <a:ext cx="7536180" cy="0"/>
            </a:xfrm>
            <a:custGeom>
              <a:avLst/>
              <a:gdLst/>
              <a:ahLst/>
              <a:cxnLst/>
              <a:rect l="l" t="t" r="r" b="b"/>
              <a:pathLst>
                <a:path w="7536180">
                  <a:moveTo>
                    <a:pt x="0" y="0"/>
                  </a:moveTo>
                  <a:lnTo>
                    <a:pt x="7536180" y="0"/>
                  </a:lnTo>
                </a:path>
              </a:pathLst>
            </a:custGeom>
            <a:ln w="9144">
              <a:solidFill>
                <a:srgbClr val="D9D9D9"/>
              </a:solidFill>
            </a:ln>
          </p:spPr>
          <p:txBody>
            <a:bodyPr wrap="square" lIns="0" tIns="0" rIns="0" bIns="0" rtlCol="0"/>
            <a:lstStyle/>
            <a:p>
              <a:endParaRPr/>
            </a:p>
          </p:txBody>
        </p:sp>
        <p:sp>
          <p:nvSpPr>
            <p:cNvPr id="12" name="object 12"/>
            <p:cNvSpPr/>
            <p:nvPr/>
          </p:nvSpPr>
          <p:spPr>
            <a:xfrm>
              <a:off x="2991611" y="4626864"/>
              <a:ext cx="7536180" cy="0"/>
            </a:xfrm>
            <a:custGeom>
              <a:avLst/>
              <a:gdLst/>
              <a:ahLst/>
              <a:cxnLst/>
              <a:rect l="l" t="t" r="r" b="b"/>
              <a:pathLst>
                <a:path w="7536180">
                  <a:moveTo>
                    <a:pt x="0" y="0"/>
                  </a:moveTo>
                  <a:lnTo>
                    <a:pt x="7536180" y="0"/>
                  </a:lnTo>
                </a:path>
              </a:pathLst>
            </a:custGeom>
            <a:ln w="9144">
              <a:solidFill>
                <a:srgbClr val="D9D9D9"/>
              </a:solidFill>
            </a:ln>
          </p:spPr>
          <p:txBody>
            <a:bodyPr wrap="square" lIns="0" tIns="0" rIns="0" bIns="0" rtlCol="0"/>
            <a:lstStyle/>
            <a:p>
              <a:endParaRPr/>
            </a:p>
          </p:txBody>
        </p:sp>
        <p:sp>
          <p:nvSpPr>
            <p:cNvPr id="13" name="object 13"/>
            <p:cNvSpPr/>
            <p:nvPr/>
          </p:nvSpPr>
          <p:spPr>
            <a:xfrm>
              <a:off x="3281934" y="2018538"/>
              <a:ext cx="6957059" cy="2590800"/>
            </a:xfrm>
            <a:custGeom>
              <a:avLst/>
              <a:gdLst/>
              <a:ahLst/>
              <a:cxnLst/>
              <a:rect l="l" t="t" r="r" b="b"/>
              <a:pathLst>
                <a:path w="6957059" h="2590800">
                  <a:moveTo>
                    <a:pt x="0" y="2520696"/>
                  </a:moveTo>
                  <a:lnTo>
                    <a:pt x="579120" y="2590800"/>
                  </a:lnTo>
                  <a:lnTo>
                    <a:pt x="1159764" y="1911095"/>
                  </a:lnTo>
                  <a:lnTo>
                    <a:pt x="1738883" y="0"/>
                  </a:lnTo>
                  <a:lnTo>
                    <a:pt x="2319528" y="260603"/>
                  </a:lnTo>
                  <a:lnTo>
                    <a:pt x="2898648" y="624839"/>
                  </a:lnTo>
                  <a:lnTo>
                    <a:pt x="3477767" y="1095755"/>
                  </a:lnTo>
                  <a:lnTo>
                    <a:pt x="4058412" y="992123"/>
                  </a:lnTo>
                  <a:lnTo>
                    <a:pt x="4637532" y="1048511"/>
                  </a:lnTo>
                  <a:lnTo>
                    <a:pt x="5216652" y="1450848"/>
                  </a:lnTo>
                  <a:lnTo>
                    <a:pt x="5797296" y="1909571"/>
                  </a:lnTo>
                  <a:lnTo>
                    <a:pt x="6376416" y="2228088"/>
                  </a:lnTo>
                  <a:lnTo>
                    <a:pt x="6957059" y="2310384"/>
                  </a:lnTo>
                </a:path>
              </a:pathLst>
            </a:custGeom>
            <a:ln w="28956">
              <a:solidFill>
                <a:srgbClr val="FAE4D5"/>
              </a:solidFill>
            </a:ln>
          </p:spPr>
          <p:txBody>
            <a:bodyPr wrap="square" lIns="0" tIns="0" rIns="0" bIns="0" rtlCol="0"/>
            <a:lstStyle/>
            <a:p>
              <a:endParaRPr/>
            </a:p>
          </p:txBody>
        </p:sp>
        <p:sp>
          <p:nvSpPr>
            <p:cNvPr id="14" name="object 14"/>
            <p:cNvSpPr/>
            <p:nvPr/>
          </p:nvSpPr>
          <p:spPr>
            <a:xfrm>
              <a:off x="3281934" y="2062733"/>
              <a:ext cx="6957059" cy="2550160"/>
            </a:xfrm>
            <a:custGeom>
              <a:avLst/>
              <a:gdLst/>
              <a:ahLst/>
              <a:cxnLst/>
              <a:rect l="l" t="t" r="r" b="b"/>
              <a:pathLst>
                <a:path w="6957059" h="2550160">
                  <a:moveTo>
                    <a:pt x="0" y="2497836"/>
                  </a:moveTo>
                  <a:lnTo>
                    <a:pt x="579120" y="2549652"/>
                  </a:lnTo>
                  <a:lnTo>
                    <a:pt x="1159764" y="1950720"/>
                  </a:lnTo>
                  <a:lnTo>
                    <a:pt x="1738883" y="0"/>
                  </a:lnTo>
                  <a:lnTo>
                    <a:pt x="2319528" y="146304"/>
                  </a:lnTo>
                  <a:lnTo>
                    <a:pt x="2898648" y="673608"/>
                  </a:lnTo>
                  <a:lnTo>
                    <a:pt x="3477767" y="1123188"/>
                  </a:lnTo>
                  <a:lnTo>
                    <a:pt x="4058412" y="1138428"/>
                  </a:lnTo>
                  <a:lnTo>
                    <a:pt x="4637532" y="1136904"/>
                  </a:lnTo>
                  <a:lnTo>
                    <a:pt x="5216652" y="1485900"/>
                  </a:lnTo>
                  <a:lnTo>
                    <a:pt x="5797296" y="1833372"/>
                  </a:lnTo>
                  <a:lnTo>
                    <a:pt x="6376416" y="2176272"/>
                  </a:lnTo>
                  <a:lnTo>
                    <a:pt x="6957059" y="2252472"/>
                  </a:lnTo>
                </a:path>
              </a:pathLst>
            </a:custGeom>
            <a:ln w="28956">
              <a:solidFill>
                <a:srgbClr val="F8CAAC"/>
              </a:solidFill>
            </a:ln>
          </p:spPr>
          <p:txBody>
            <a:bodyPr wrap="square" lIns="0" tIns="0" rIns="0" bIns="0" rtlCol="0"/>
            <a:lstStyle/>
            <a:p>
              <a:endParaRPr/>
            </a:p>
          </p:txBody>
        </p:sp>
        <p:sp>
          <p:nvSpPr>
            <p:cNvPr id="15" name="object 15"/>
            <p:cNvSpPr/>
            <p:nvPr/>
          </p:nvSpPr>
          <p:spPr>
            <a:xfrm>
              <a:off x="3281934" y="1948433"/>
              <a:ext cx="6957059" cy="2667000"/>
            </a:xfrm>
            <a:custGeom>
              <a:avLst/>
              <a:gdLst/>
              <a:ahLst/>
              <a:cxnLst/>
              <a:rect l="l" t="t" r="r" b="b"/>
              <a:pathLst>
                <a:path w="6957059" h="2667000">
                  <a:moveTo>
                    <a:pt x="0" y="2613660"/>
                  </a:moveTo>
                  <a:lnTo>
                    <a:pt x="579120" y="2667000"/>
                  </a:lnTo>
                  <a:lnTo>
                    <a:pt x="1159764" y="2051304"/>
                  </a:lnTo>
                  <a:lnTo>
                    <a:pt x="1738883" y="0"/>
                  </a:lnTo>
                  <a:lnTo>
                    <a:pt x="2319528" y="65532"/>
                  </a:lnTo>
                  <a:lnTo>
                    <a:pt x="2898648" y="696468"/>
                  </a:lnTo>
                  <a:lnTo>
                    <a:pt x="3477767" y="1136904"/>
                  </a:lnTo>
                  <a:lnTo>
                    <a:pt x="4058412" y="1299972"/>
                  </a:lnTo>
                  <a:lnTo>
                    <a:pt x="4637532" y="1367028"/>
                  </a:lnTo>
                  <a:lnTo>
                    <a:pt x="5216652" y="1624584"/>
                  </a:lnTo>
                  <a:lnTo>
                    <a:pt x="5797296" y="1976628"/>
                  </a:lnTo>
                  <a:lnTo>
                    <a:pt x="6376416" y="2325624"/>
                  </a:lnTo>
                  <a:lnTo>
                    <a:pt x="6957059" y="2377440"/>
                  </a:lnTo>
                </a:path>
              </a:pathLst>
            </a:custGeom>
            <a:ln w="28956">
              <a:solidFill>
                <a:srgbClr val="F4B083"/>
              </a:solidFill>
            </a:ln>
          </p:spPr>
          <p:txBody>
            <a:bodyPr wrap="square" lIns="0" tIns="0" rIns="0" bIns="0" rtlCol="0"/>
            <a:lstStyle/>
            <a:p>
              <a:endParaRPr/>
            </a:p>
          </p:txBody>
        </p:sp>
        <p:sp>
          <p:nvSpPr>
            <p:cNvPr id="16" name="object 16"/>
            <p:cNvSpPr/>
            <p:nvPr/>
          </p:nvSpPr>
          <p:spPr>
            <a:xfrm>
              <a:off x="3281934" y="1866138"/>
              <a:ext cx="6957059" cy="2752725"/>
            </a:xfrm>
            <a:custGeom>
              <a:avLst/>
              <a:gdLst/>
              <a:ahLst/>
              <a:cxnLst/>
              <a:rect l="l" t="t" r="r" b="b"/>
              <a:pathLst>
                <a:path w="6957059" h="2752725">
                  <a:moveTo>
                    <a:pt x="0" y="2709672"/>
                  </a:moveTo>
                  <a:lnTo>
                    <a:pt x="579120" y="2752344"/>
                  </a:lnTo>
                  <a:lnTo>
                    <a:pt x="1159764" y="2129028"/>
                  </a:lnTo>
                  <a:lnTo>
                    <a:pt x="1738883" y="115824"/>
                  </a:lnTo>
                  <a:lnTo>
                    <a:pt x="2319528" y="0"/>
                  </a:lnTo>
                  <a:lnTo>
                    <a:pt x="2898648" y="777240"/>
                  </a:lnTo>
                  <a:lnTo>
                    <a:pt x="3477767" y="1211580"/>
                  </a:lnTo>
                  <a:lnTo>
                    <a:pt x="4058412" y="1519428"/>
                  </a:lnTo>
                  <a:lnTo>
                    <a:pt x="4637532" y="1552956"/>
                  </a:lnTo>
                  <a:lnTo>
                    <a:pt x="5216652" y="1670304"/>
                  </a:lnTo>
                  <a:lnTo>
                    <a:pt x="5797296" y="2080260"/>
                  </a:lnTo>
                  <a:lnTo>
                    <a:pt x="6376416" y="2397252"/>
                  </a:lnTo>
                  <a:lnTo>
                    <a:pt x="6957059" y="2452116"/>
                  </a:lnTo>
                </a:path>
              </a:pathLst>
            </a:custGeom>
            <a:ln w="28956">
              <a:solidFill>
                <a:srgbClr val="C55A11"/>
              </a:solidFill>
            </a:ln>
          </p:spPr>
          <p:txBody>
            <a:bodyPr wrap="square" lIns="0" tIns="0" rIns="0" bIns="0" rtlCol="0"/>
            <a:lstStyle/>
            <a:p>
              <a:endParaRPr/>
            </a:p>
          </p:txBody>
        </p:sp>
        <p:sp>
          <p:nvSpPr>
            <p:cNvPr id="17" name="object 17"/>
            <p:cNvSpPr/>
            <p:nvPr/>
          </p:nvSpPr>
          <p:spPr>
            <a:xfrm>
              <a:off x="3281934" y="1744217"/>
              <a:ext cx="6957059" cy="2874645"/>
            </a:xfrm>
            <a:custGeom>
              <a:avLst/>
              <a:gdLst/>
              <a:ahLst/>
              <a:cxnLst/>
              <a:rect l="l" t="t" r="r" b="b"/>
              <a:pathLst>
                <a:path w="6957059" h="2874645">
                  <a:moveTo>
                    <a:pt x="0" y="2836163"/>
                  </a:moveTo>
                  <a:lnTo>
                    <a:pt x="579120" y="2874263"/>
                  </a:lnTo>
                  <a:lnTo>
                    <a:pt x="1159764" y="2264663"/>
                  </a:lnTo>
                  <a:lnTo>
                    <a:pt x="1738883" y="569975"/>
                  </a:lnTo>
                  <a:lnTo>
                    <a:pt x="2319528" y="0"/>
                  </a:lnTo>
                  <a:lnTo>
                    <a:pt x="2898648" y="824483"/>
                  </a:lnTo>
                  <a:lnTo>
                    <a:pt x="3477767" y="1347215"/>
                  </a:lnTo>
                  <a:lnTo>
                    <a:pt x="4058412" y="1696211"/>
                  </a:lnTo>
                  <a:lnTo>
                    <a:pt x="4637532" y="1757171"/>
                  </a:lnTo>
                  <a:lnTo>
                    <a:pt x="5216652" y="1836419"/>
                  </a:lnTo>
                  <a:lnTo>
                    <a:pt x="5797296" y="2197607"/>
                  </a:lnTo>
                  <a:lnTo>
                    <a:pt x="6376416" y="2491739"/>
                  </a:lnTo>
                  <a:lnTo>
                    <a:pt x="6957059" y="2575559"/>
                  </a:lnTo>
                </a:path>
              </a:pathLst>
            </a:custGeom>
            <a:ln w="28956">
              <a:solidFill>
                <a:srgbClr val="843B0B"/>
              </a:solidFill>
            </a:ln>
          </p:spPr>
          <p:txBody>
            <a:bodyPr wrap="square" lIns="0" tIns="0" rIns="0" bIns="0" rtlCol="0"/>
            <a:lstStyle/>
            <a:p>
              <a:endParaRPr/>
            </a:p>
          </p:txBody>
        </p:sp>
        <p:sp>
          <p:nvSpPr>
            <p:cNvPr id="18" name="object 18"/>
            <p:cNvSpPr txBox="1"/>
            <p:nvPr/>
          </p:nvSpPr>
          <p:spPr>
            <a:xfrm>
              <a:off x="2228955" y="1104378"/>
              <a:ext cx="541020" cy="3660140"/>
            </a:xfrm>
            <a:prstGeom prst="rect">
              <a:avLst/>
            </a:prstGeom>
          </p:spPr>
          <p:txBody>
            <a:bodyPr vert="horz" wrap="square" lIns="0" tIns="71120" rIns="0" bIns="0" rtlCol="0">
              <a:spAutoFit/>
            </a:bodyPr>
            <a:lstStyle/>
            <a:p>
              <a:pPr marL="12700">
                <a:lnSpc>
                  <a:spcPct val="100000"/>
                </a:lnSpc>
                <a:spcBef>
                  <a:spcPts val="560"/>
                </a:spcBef>
              </a:pPr>
              <a:r>
                <a:rPr sz="2000" spc="-10" dirty="0">
                  <a:solidFill>
                    <a:srgbClr val="585858"/>
                  </a:solidFill>
                  <a:latin typeface="Calibri"/>
                  <a:cs typeface="Calibri"/>
                </a:rPr>
                <a:t>9000</a:t>
              </a:r>
              <a:endParaRPr sz="2000">
                <a:latin typeface="Calibri"/>
                <a:cs typeface="Calibri"/>
              </a:endParaRPr>
            </a:p>
            <a:p>
              <a:pPr marL="12700">
                <a:lnSpc>
                  <a:spcPct val="100000"/>
                </a:lnSpc>
                <a:spcBef>
                  <a:spcPts val="459"/>
                </a:spcBef>
              </a:pPr>
              <a:r>
                <a:rPr sz="2000" spc="-10" dirty="0">
                  <a:solidFill>
                    <a:srgbClr val="585858"/>
                  </a:solidFill>
                  <a:latin typeface="Calibri"/>
                  <a:cs typeface="Calibri"/>
                </a:rPr>
                <a:t>8000</a:t>
              </a:r>
              <a:endParaRPr sz="2000">
                <a:latin typeface="Calibri"/>
                <a:cs typeface="Calibri"/>
              </a:endParaRPr>
            </a:p>
            <a:p>
              <a:pPr marL="12700">
                <a:lnSpc>
                  <a:spcPct val="100000"/>
                </a:lnSpc>
                <a:spcBef>
                  <a:spcPts val="464"/>
                </a:spcBef>
              </a:pPr>
              <a:r>
                <a:rPr sz="2000" spc="-10" dirty="0">
                  <a:solidFill>
                    <a:srgbClr val="585858"/>
                  </a:solidFill>
                  <a:latin typeface="Calibri"/>
                  <a:cs typeface="Calibri"/>
                </a:rPr>
                <a:t>7000</a:t>
              </a:r>
              <a:endParaRPr sz="2000">
                <a:latin typeface="Calibri"/>
                <a:cs typeface="Calibri"/>
              </a:endParaRPr>
            </a:p>
            <a:p>
              <a:pPr marL="12700">
                <a:lnSpc>
                  <a:spcPct val="100000"/>
                </a:lnSpc>
                <a:spcBef>
                  <a:spcPts val="459"/>
                </a:spcBef>
              </a:pPr>
              <a:r>
                <a:rPr sz="2000" spc="-10" dirty="0">
                  <a:solidFill>
                    <a:srgbClr val="585858"/>
                  </a:solidFill>
                  <a:latin typeface="Calibri"/>
                  <a:cs typeface="Calibri"/>
                </a:rPr>
                <a:t>6000</a:t>
              </a:r>
              <a:endParaRPr sz="2000">
                <a:latin typeface="Calibri"/>
                <a:cs typeface="Calibri"/>
              </a:endParaRPr>
            </a:p>
            <a:p>
              <a:pPr marL="12700">
                <a:lnSpc>
                  <a:spcPct val="100000"/>
                </a:lnSpc>
                <a:spcBef>
                  <a:spcPts val="459"/>
                </a:spcBef>
              </a:pPr>
              <a:r>
                <a:rPr sz="2000" spc="-10" dirty="0">
                  <a:solidFill>
                    <a:srgbClr val="585858"/>
                  </a:solidFill>
                  <a:latin typeface="Calibri"/>
                  <a:cs typeface="Calibri"/>
                </a:rPr>
                <a:t>5000</a:t>
              </a:r>
              <a:endParaRPr sz="2000">
                <a:latin typeface="Calibri"/>
                <a:cs typeface="Calibri"/>
              </a:endParaRPr>
            </a:p>
            <a:p>
              <a:pPr marL="12700">
                <a:lnSpc>
                  <a:spcPct val="100000"/>
                </a:lnSpc>
                <a:spcBef>
                  <a:spcPts val="464"/>
                </a:spcBef>
              </a:pPr>
              <a:r>
                <a:rPr sz="2000" spc="-10" dirty="0">
                  <a:solidFill>
                    <a:srgbClr val="585858"/>
                  </a:solidFill>
                  <a:latin typeface="Calibri"/>
                  <a:cs typeface="Calibri"/>
                </a:rPr>
                <a:t>4000</a:t>
              </a:r>
              <a:endParaRPr sz="2000">
                <a:latin typeface="Calibri"/>
                <a:cs typeface="Calibri"/>
              </a:endParaRPr>
            </a:p>
            <a:p>
              <a:pPr marL="12700">
                <a:lnSpc>
                  <a:spcPct val="100000"/>
                </a:lnSpc>
                <a:spcBef>
                  <a:spcPts val="459"/>
                </a:spcBef>
              </a:pPr>
              <a:r>
                <a:rPr sz="2000" spc="-10" dirty="0">
                  <a:solidFill>
                    <a:srgbClr val="585858"/>
                  </a:solidFill>
                  <a:latin typeface="Calibri"/>
                  <a:cs typeface="Calibri"/>
                </a:rPr>
                <a:t>3000</a:t>
              </a:r>
              <a:endParaRPr sz="2000">
                <a:latin typeface="Calibri"/>
                <a:cs typeface="Calibri"/>
              </a:endParaRPr>
            </a:p>
            <a:p>
              <a:pPr marL="12700">
                <a:lnSpc>
                  <a:spcPct val="100000"/>
                </a:lnSpc>
                <a:spcBef>
                  <a:spcPts val="459"/>
                </a:spcBef>
              </a:pPr>
              <a:r>
                <a:rPr sz="2000" spc="-10" dirty="0">
                  <a:solidFill>
                    <a:srgbClr val="585858"/>
                  </a:solidFill>
                  <a:latin typeface="Calibri"/>
                  <a:cs typeface="Calibri"/>
                </a:rPr>
                <a:t>2000</a:t>
              </a:r>
              <a:endParaRPr sz="2000">
                <a:latin typeface="Calibri"/>
                <a:cs typeface="Calibri"/>
              </a:endParaRPr>
            </a:p>
            <a:p>
              <a:pPr marL="12700">
                <a:lnSpc>
                  <a:spcPct val="100000"/>
                </a:lnSpc>
                <a:spcBef>
                  <a:spcPts val="464"/>
                </a:spcBef>
              </a:pPr>
              <a:r>
                <a:rPr sz="2000" spc="-10" dirty="0">
                  <a:solidFill>
                    <a:srgbClr val="585858"/>
                  </a:solidFill>
                  <a:latin typeface="Calibri"/>
                  <a:cs typeface="Calibri"/>
                </a:rPr>
                <a:t>1000</a:t>
              </a:r>
              <a:endParaRPr sz="2000">
                <a:latin typeface="Calibri"/>
                <a:cs typeface="Calibri"/>
              </a:endParaRPr>
            </a:p>
            <a:p>
              <a:pPr marR="5080" algn="r">
                <a:lnSpc>
                  <a:spcPct val="100000"/>
                </a:lnSpc>
                <a:spcBef>
                  <a:spcPts val="459"/>
                </a:spcBef>
              </a:pPr>
              <a:r>
                <a:rPr sz="2000" dirty="0">
                  <a:solidFill>
                    <a:srgbClr val="585858"/>
                  </a:solidFill>
                  <a:latin typeface="Calibri"/>
                  <a:cs typeface="Calibri"/>
                </a:rPr>
                <a:t>0</a:t>
              </a:r>
              <a:endParaRPr sz="2000">
                <a:latin typeface="Calibri"/>
                <a:cs typeface="Calibri"/>
              </a:endParaRPr>
            </a:p>
          </p:txBody>
        </p:sp>
        <p:sp>
          <p:nvSpPr>
            <p:cNvPr id="19" name="object 19"/>
            <p:cNvSpPr/>
            <p:nvPr/>
          </p:nvSpPr>
          <p:spPr>
            <a:xfrm>
              <a:off x="2969945" y="4917754"/>
              <a:ext cx="3820848" cy="595657"/>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6832582" y="4918112"/>
              <a:ext cx="553085" cy="571500"/>
            </a:xfrm>
            <a:custGeom>
              <a:avLst/>
              <a:gdLst/>
              <a:ahLst/>
              <a:cxnLst/>
              <a:rect l="l" t="t" r="r" b="b"/>
              <a:pathLst>
                <a:path w="553084" h="571500">
                  <a:moveTo>
                    <a:pt x="27470" y="393700"/>
                  </a:moveTo>
                  <a:lnTo>
                    <a:pt x="23393" y="393700"/>
                  </a:lnTo>
                  <a:lnTo>
                    <a:pt x="20688" y="394970"/>
                  </a:lnTo>
                  <a:lnTo>
                    <a:pt x="19037" y="396240"/>
                  </a:lnTo>
                  <a:lnTo>
                    <a:pt x="15189" y="400050"/>
                  </a:lnTo>
                  <a:lnTo>
                    <a:pt x="13042" y="401320"/>
                  </a:lnTo>
                  <a:lnTo>
                    <a:pt x="8534" y="406400"/>
                  </a:lnTo>
                  <a:lnTo>
                    <a:pt x="6730" y="408940"/>
                  </a:lnTo>
                  <a:lnTo>
                    <a:pt x="3797" y="411480"/>
                  </a:lnTo>
                  <a:lnTo>
                    <a:pt x="0" y="420370"/>
                  </a:lnTo>
                  <a:lnTo>
                    <a:pt x="203" y="421640"/>
                  </a:lnTo>
                  <a:lnTo>
                    <a:pt x="34391" y="552450"/>
                  </a:lnTo>
                  <a:lnTo>
                    <a:pt x="38074" y="561340"/>
                  </a:lnTo>
                  <a:lnTo>
                    <a:pt x="38900" y="561340"/>
                  </a:lnTo>
                  <a:lnTo>
                    <a:pt x="40868" y="563880"/>
                  </a:lnTo>
                  <a:lnTo>
                    <a:pt x="42024" y="565150"/>
                  </a:lnTo>
                  <a:lnTo>
                    <a:pt x="45046" y="568960"/>
                  </a:lnTo>
                  <a:lnTo>
                    <a:pt x="46494" y="570230"/>
                  </a:lnTo>
                  <a:lnTo>
                    <a:pt x="48945" y="571500"/>
                  </a:lnTo>
                  <a:lnTo>
                    <a:pt x="54521" y="571500"/>
                  </a:lnTo>
                  <a:lnTo>
                    <a:pt x="55321" y="570230"/>
                  </a:lnTo>
                  <a:lnTo>
                    <a:pt x="82306" y="543560"/>
                  </a:lnTo>
                  <a:lnTo>
                    <a:pt x="52933" y="543560"/>
                  </a:lnTo>
                  <a:lnTo>
                    <a:pt x="21996" y="424180"/>
                  </a:lnTo>
                  <a:lnTo>
                    <a:pt x="57923" y="424180"/>
                  </a:lnTo>
                  <a:lnTo>
                    <a:pt x="27470" y="393700"/>
                  </a:lnTo>
                  <a:close/>
                </a:path>
                <a:path w="553084" h="571500">
                  <a:moveTo>
                    <a:pt x="57923" y="424180"/>
                  </a:moveTo>
                  <a:lnTo>
                    <a:pt x="22199" y="424180"/>
                  </a:lnTo>
                  <a:lnTo>
                    <a:pt x="96926" y="499110"/>
                  </a:lnTo>
                  <a:lnTo>
                    <a:pt x="52933" y="543560"/>
                  </a:lnTo>
                  <a:lnTo>
                    <a:pt x="82306" y="543560"/>
                  </a:lnTo>
                  <a:lnTo>
                    <a:pt x="111861" y="514350"/>
                  </a:lnTo>
                  <a:lnTo>
                    <a:pt x="147736" y="514350"/>
                  </a:lnTo>
                  <a:lnTo>
                    <a:pt x="129971" y="496570"/>
                  </a:lnTo>
                  <a:lnTo>
                    <a:pt x="145317" y="481330"/>
                  </a:lnTo>
                  <a:lnTo>
                    <a:pt x="115023" y="481330"/>
                  </a:lnTo>
                  <a:lnTo>
                    <a:pt x="57923" y="424180"/>
                  </a:lnTo>
                  <a:close/>
                </a:path>
                <a:path w="553084" h="571500">
                  <a:moveTo>
                    <a:pt x="147736" y="514350"/>
                  </a:moveTo>
                  <a:lnTo>
                    <a:pt x="111861" y="514350"/>
                  </a:lnTo>
                  <a:lnTo>
                    <a:pt x="141046" y="543560"/>
                  </a:lnTo>
                  <a:lnTo>
                    <a:pt x="145668" y="543560"/>
                  </a:lnTo>
                  <a:lnTo>
                    <a:pt x="146799" y="542290"/>
                  </a:lnTo>
                  <a:lnTo>
                    <a:pt x="149390" y="539750"/>
                  </a:lnTo>
                  <a:lnTo>
                    <a:pt x="150901" y="538480"/>
                  </a:lnTo>
                  <a:lnTo>
                    <a:pt x="154444" y="535940"/>
                  </a:lnTo>
                  <a:lnTo>
                    <a:pt x="155854" y="533400"/>
                  </a:lnTo>
                  <a:lnTo>
                    <a:pt x="157886" y="530860"/>
                  </a:lnTo>
                  <a:lnTo>
                    <a:pt x="158622" y="529590"/>
                  </a:lnTo>
                  <a:lnTo>
                    <a:pt x="159499" y="528320"/>
                  </a:lnTo>
                  <a:lnTo>
                    <a:pt x="159677" y="527050"/>
                  </a:lnTo>
                  <a:lnTo>
                    <a:pt x="159486" y="525780"/>
                  </a:lnTo>
                  <a:lnTo>
                    <a:pt x="159156" y="525780"/>
                  </a:lnTo>
                  <a:lnTo>
                    <a:pt x="147736" y="514350"/>
                  </a:lnTo>
                  <a:close/>
                </a:path>
                <a:path w="553084" h="571500">
                  <a:moveTo>
                    <a:pt x="137083" y="464820"/>
                  </a:moveTo>
                  <a:lnTo>
                    <a:pt x="131584" y="464820"/>
                  </a:lnTo>
                  <a:lnTo>
                    <a:pt x="115023" y="481330"/>
                  </a:lnTo>
                  <a:lnTo>
                    <a:pt x="145317" y="481330"/>
                  </a:lnTo>
                  <a:lnTo>
                    <a:pt x="146596" y="480060"/>
                  </a:lnTo>
                  <a:lnTo>
                    <a:pt x="146913" y="477520"/>
                  </a:lnTo>
                  <a:lnTo>
                    <a:pt x="145643" y="473710"/>
                  </a:lnTo>
                  <a:lnTo>
                    <a:pt x="144170" y="471170"/>
                  </a:lnTo>
                  <a:lnTo>
                    <a:pt x="141858" y="468630"/>
                  </a:lnTo>
                  <a:lnTo>
                    <a:pt x="139331" y="466090"/>
                  </a:lnTo>
                  <a:lnTo>
                    <a:pt x="137083" y="464820"/>
                  </a:lnTo>
                  <a:close/>
                </a:path>
                <a:path w="553084" h="571500">
                  <a:moveTo>
                    <a:pt x="151070" y="288290"/>
                  </a:moveTo>
                  <a:lnTo>
                    <a:pt x="144110" y="288290"/>
                  </a:lnTo>
                  <a:lnTo>
                    <a:pt x="130517" y="290830"/>
                  </a:lnTo>
                  <a:lnTo>
                    <a:pt x="98052" y="314960"/>
                  </a:lnTo>
                  <a:lnTo>
                    <a:pt x="84427" y="351790"/>
                  </a:lnTo>
                  <a:lnTo>
                    <a:pt x="84723" y="358140"/>
                  </a:lnTo>
                  <a:lnTo>
                    <a:pt x="100152" y="396240"/>
                  </a:lnTo>
                  <a:lnTo>
                    <a:pt x="126199" y="426720"/>
                  </a:lnTo>
                  <a:lnTo>
                    <a:pt x="134522" y="434340"/>
                  </a:lnTo>
                  <a:lnTo>
                    <a:pt x="142647" y="441960"/>
                  </a:lnTo>
                  <a:lnTo>
                    <a:pt x="150576" y="448310"/>
                  </a:lnTo>
                  <a:lnTo>
                    <a:pt x="158305" y="454660"/>
                  </a:lnTo>
                  <a:lnTo>
                    <a:pt x="165871" y="459740"/>
                  </a:lnTo>
                  <a:lnTo>
                    <a:pt x="173310" y="463550"/>
                  </a:lnTo>
                  <a:lnTo>
                    <a:pt x="187820" y="468630"/>
                  </a:lnTo>
                  <a:lnTo>
                    <a:pt x="194897" y="469900"/>
                  </a:lnTo>
                  <a:lnTo>
                    <a:pt x="208708" y="469900"/>
                  </a:lnTo>
                  <a:lnTo>
                    <a:pt x="222095" y="464820"/>
                  </a:lnTo>
                  <a:lnTo>
                    <a:pt x="235197" y="457200"/>
                  </a:lnTo>
                  <a:lnTo>
                    <a:pt x="241642" y="450850"/>
                  </a:lnTo>
                  <a:lnTo>
                    <a:pt x="246605" y="445770"/>
                  </a:lnTo>
                  <a:lnTo>
                    <a:pt x="200164" y="445770"/>
                  </a:lnTo>
                  <a:lnTo>
                    <a:pt x="193395" y="443230"/>
                  </a:lnTo>
                  <a:lnTo>
                    <a:pt x="188187" y="441960"/>
                  </a:lnTo>
                  <a:lnTo>
                    <a:pt x="182716" y="439420"/>
                  </a:lnTo>
                  <a:lnTo>
                    <a:pt x="176981" y="435610"/>
                  </a:lnTo>
                  <a:lnTo>
                    <a:pt x="170980" y="431800"/>
                  </a:lnTo>
                  <a:lnTo>
                    <a:pt x="164665" y="426720"/>
                  </a:lnTo>
                  <a:lnTo>
                    <a:pt x="157972" y="420370"/>
                  </a:lnTo>
                  <a:lnTo>
                    <a:pt x="150902" y="414020"/>
                  </a:lnTo>
                  <a:lnTo>
                    <a:pt x="143459" y="406400"/>
                  </a:lnTo>
                  <a:lnTo>
                    <a:pt x="137944" y="401320"/>
                  </a:lnTo>
                  <a:lnTo>
                    <a:pt x="132756" y="396240"/>
                  </a:lnTo>
                  <a:lnTo>
                    <a:pt x="127896" y="389890"/>
                  </a:lnTo>
                  <a:lnTo>
                    <a:pt x="123367" y="384810"/>
                  </a:lnTo>
                  <a:lnTo>
                    <a:pt x="117538" y="377190"/>
                  </a:lnTo>
                  <a:lnTo>
                    <a:pt x="113245" y="369570"/>
                  </a:lnTo>
                  <a:lnTo>
                    <a:pt x="107695" y="355600"/>
                  </a:lnTo>
                  <a:lnTo>
                    <a:pt x="106768" y="349250"/>
                  </a:lnTo>
                  <a:lnTo>
                    <a:pt x="108597" y="336550"/>
                  </a:lnTo>
                  <a:lnTo>
                    <a:pt x="112026" y="330200"/>
                  </a:lnTo>
                  <a:lnTo>
                    <a:pt x="121361" y="320040"/>
                  </a:lnTo>
                  <a:lnTo>
                    <a:pt x="124840" y="317500"/>
                  </a:lnTo>
                  <a:lnTo>
                    <a:pt x="131991" y="313690"/>
                  </a:lnTo>
                  <a:lnTo>
                    <a:pt x="135801" y="313690"/>
                  </a:lnTo>
                  <a:lnTo>
                    <a:pt x="143865" y="312420"/>
                  </a:lnTo>
                  <a:lnTo>
                    <a:pt x="198564" y="312420"/>
                  </a:lnTo>
                  <a:lnTo>
                    <a:pt x="195395" y="309880"/>
                  </a:lnTo>
                  <a:lnTo>
                    <a:pt x="187667" y="304800"/>
                  </a:lnTo>
                  <a:lnTo>
                    <a:pt x="180100" y="299720"/>
                  </a:lnTo>
                  <a:lnTo>
                    <a:pt x="165336" y="292100"/>
                  </a:lnTo>
                  <a:lnTo>
                    <a:pt x="158140" y="289560"/>
                  </a:lnTo>
                  <a:lnTo>
                    <a:pt x="151070" y="288290"/>
                  </a:lnTo>
                  <a:close/>
                </a:path>
                <a:path w="553084" h="571500">
                  <a:moveTo>
                    <a:pt x="198564" y="312420"/>
                  </a:moveTo>
                  <a:lnTo>
                    <a:pt x="143865" y="312420"/>
                  </a:lnTo>
                  <a:lnTo>
                    <a:pt x="148132" y="313690"/>
                  </a:lnTo>
                  <a:lnTo>
                    <a:pt x="157111" y="316230"/>
                  </a:lnTo>
                  <a:lnTo>
                    <a:pt x="161899" y="318770"/>
                  </a:lnTo>
                  <a:lnTo>
                    <a:pt x="172072" y="325120"/>
                  </a:lnTo>
                  <a:lnTo>
                    <a:pt x="177558" y="328930"/>
                  </a:lnTo>
                  <a:lnTo>
                    <a:pt x="183451" y="334010"/>
                  </a:lnTo>
                  <a:lnTo>
                    <a:pt x="187956" y="337820"/>
                  </a:lnTo>
                  <a:lnTo>
                    <a:pt x="192633" y="342900"/>
                  </a:lnTo>
                  <a:lnTo>
                    <a:pt x="197481" y="346710"/>
                  </a:lnTo>
                  <a:lnTo>
                    <a:pt x="207556" y="356870"/>
                  </a:lnTo>
                  <a:lnTo>
                    <a:pt x="233540" y="391160"/>
                  </a:lnTo>
                  <a:lnTo>
                    <a:pt x="238810" y="414020"/>
                  </a:lnTo>
                  <a:lnTo>
                    <a:pt x="238048" y="419100"/>
                  </a:lnTo>
                  <a:lnTo>
                    <a:pt x="206336" y="445770"/>
                  </a:lnTo>
                  <a:lnTo>
                    <a:pt x="246605" y="445770"/>
                  </a:lnTo>
                  <a:lnTo>
                    <a:pt x="261604" y="408940"/>
                  </a:lnTo>
                  <a:lnTo>
                    <a:pt x="261263" y="401320"/>
                  </a:lnTo>
                  <a:lnTo>
                    <a:pt x="245910" y="363220"/>
                  </a:lnTo>
                  <a:lnTo>
                    <a:pt x="227273" y="340360"/>
                  </a:lnTo>
                  <a:lnTo>
                    <a:pt x="219760" y="331470"/>
                  </a:lnTo>
                  <a:lnTo>
                    <a:pt x="211440" y="323850"/>
                  </a:lnTo>
                  <a:lnTo>
                    <a:pt x="203319" y="316230"/>
                  </a:lnTo>
                  <a:lnTo>
                    <a:pt x="198564" y="312420"/>
                  </a:lnTo>
                  <a:close/>
                </a:path>
                <a:path w="553084" h="571500">
                  <a:moveTo>
                    <a:pt x="296176" y="275590"/>
                  </a:moveTo>
                  <a:lnTo>
                    <a:pt x="292226" y="275590"/>
                  </a:lnTo>
                  <a:lnTo>
                    <a:pt x="291617" y="276860"/>
                  </a:lnTo>
                  <a:lnTo>
                    <a:pt x="245808" y="322580"/>
                  </a:lnTo>
                  <a:lnTo>
                    <a:pt x="245376" y="323850"/>
                  </a:lnTo>
                  <a:lnTo>
                    <a:pt x="246227" y="326390"/>
                  </a:lnTo>
                  <a:lnTo>
                    <a:pt x="247764" y="328930"/>
                  </a:lnTo>
                  <a:lnTo>
                    <a:pt x="253098" y="334010"/>
                  </a:lnTo>
                  <a:lnTo>
                    <a:pt x="255295" y="336550"/>
                  </a:lnTo>
                  <a:lnTo>
                    <a:pt x="260222" y="336550"/>
                  </a:lnTo>
                  <a:lnTo>
                    <a:pt x="306666" y="289560"/>
                  </a:lnTo>
                  <a:lnTo>
                    <a:pt x="307047" y="288290"/>
                  </a:lnTo>
                  <a:lnTo>
                    <a:pt x="306209" y="285750"/>
                  </a:lnTo>
                  <a:lnTo>
                    <a:pt x="304634" y="283210"/>
                  </a:lnTo>
                  <a:lnTo>
                    <a:pt x="301891" y="280670"/>
                  </a:lnTo>
                  <a:lnTo>
                    <a:pt x="300558" y="279400"/>
                  </a:lnTo>
                  <a:lnTo>
                    <a:pt x="299351" y="278130"/>
                  </a:lnTo>
                  <a:lnTo>
                    <a:pt x="297179" y="276860"/>
                  </a:lnTo>
                  <a:lnTo>
                    <a:pt x="296176" y="275590"/>
                  </a:lnTo>
                  <a:close/>
                </a:path>
                <a:path w="553084" h="571500">
                  <a:moveTo>
                    <a:pt x="311962" y="109220"/>
                  </a:moveTo>
                  <a:lnTo>
                    <a:pt x="307886" y="109220"/>
                  </a:lnTo>
                  <a:lnTo>
                    <a:pt x="305180" y="110490"/>
                  </a:lnTo>
                  <a:lnTo>
                    <a:pt x="303529" y="111760"/>
                  </a:lnTo>
                  <a:lnTo>
                    <a:pt x="299681" y="115570"/>
                  </a:lnTo>
                  <a:lnTo>
                    <a:pt x="297535" y="116840"/>
                  </a:lnTo>
                  <a:lnTo>
                    <a:pt x="293027" y="121920"/>
                  </a:lnTo>
                  <a:lnTo>
                    <a:pt x="291223" y="123190"/>
                  </a:lnTo>
                  <a:lnTo>
                    <a:pt x="288289" y="127000"/>
                  </a:lnTo>
                  <a:lnTo>
                    <a:pt x="284505" y="135890"/>
                  </a:lnTo>
                  <a:lnTo>
                    <a:pt x="284708" y="137160"/>
                  </a:lnTo>
                  <a:lnTo>
                    <a:pt x="318884" y="267970"/>
                  </a:lnTo>
                  <a:lnTo>
                    <a:pt x="322567" y="276860"/>
                  </a:lnTo>
                  <a:lnTo>
                    <a:pt x="323392" y="276860"/>
                  </a:lnTo>
                  <a:lnTo>
                    <a:pt x="325361" y="279400"/>
                  </a:lnTo>
                  <a:lnTo>
                    <a:pt x="326516" y="280670"/>
                  </a:lnTo>
                  <a:lnTo>
                    <a:pt x="329539" y="284480"/>
                  </a:lnTo>
                  <a:lnTo>
                    <a:pt x="330987" y="285750"/>
                  </a:lnTo>
                  <a:lnTo>
                    <a:pt x="333438" y="287020"/>
                  </a:lnTo>
                  <a:lnTo>
                    <a:pt x="339013" y="287020"/>
                  </a:lnTo>
                  <a:lnTo>
                    <a:pt x="339813" y="285750"/>
                  </a:lnTo>
                  <a:lnTo>
                    <a:pt x="366799" y="259080"/>
                  </a:lnTo>
                  <a:lnTo>
                    <a:pt x="337426" y="259080"/>
                  </a:lnTo>
                  <a:lnTo>
                    <a:pt x="306489" y="139700"/>
                  </a:lnTo>
                  <a:lnTo>
                    <a:pt x="342416" y="139700"/>
                  </a:lnTo>
                  <a:lnTo>
                    <a:pt x="311962" y="109220"/>
                  </a:lnTo>
                  <a:close/>
                </a:path>
                <a:path w="553084" h="571500">
                  <a:moveTo>
                    <a:pt x="342416" y="139700"/>
                  </a:moveTo>
                  <a:lnTo>
                    <a:pt x="306692" y="139700"/>
                  </a:lnTo>
                  <a:lnTo>
                    <a:pt x="381419" y="214630"/>
                  </a:lnTo>
                  <a:lnTo>
                    <a:pt x="337426" y="259080"/>
                  </a:lnTo>
                  <a:lnTo>
                    <a:pt x="366799" y="259080"/>
                  </a:lnTo>
                  <a:lnTo>
                    <a:pt x="396354" y="229870"/>
                  </a:lnTo>
                  <a:lnTo>
                    <a:pt x="432229" y="229870"/>
                  </a:lnTo>
                  <a:lnTo>
                    <a:pt x="414464" y="212090"/>
                  </a:lnTo>
                  <a:lnTo>
                    <a:pt x="429810" y="196850"/>
                  </a:lnTo>
                  <a:lnTo>
                    <a:pt x="399516" y="196850"/>
                  </a:lnTo>
                  <a:lnTo>
                    <a:pt x="342416" y="139700"/>
                  </a:lnTo>
                  <a:close/>
                </a:path>
                <a:path w="553084" h="571500">
                  <a:moveTo>
                    <a:pt x="432229" y="229870"/>
                  </a:moveTo>
                  <a:lnTo>
                    <a:pt x="396354" y="229870"/>
                  </a:lnTo>
                  <a:lnTo>
                    <a:pt x="425551" y="259080"/>
                  </a:lnTo>
                  <a:lnTo>
                    <a:pt x="430161" y="259080"/>
                  </a:lnTo>
                  <a:lnTo>
                    <a:pt x="431291" y="257810"/>
                  </a:lnTo>
                  <a:lnTo>
                    <a:pt x="433882" y="255270"/>
                  </a:lnTo>
                  <a:lnTo>
                    <a:pt x="435406" y="254000"/>
                  </a:lnTo>
                  <a:lnTo>
                    <a:pt x="438937" y="251460"/>
                  </a:lnTo>
                  <a:lnTo>
                    <a:pt x="440347" y="248920"/>
                  </a:lnTo>
                  <a:lnTo>
                    <a:pt x="442379" y="246380"/>
                  </a:lnTo>
                  <a:lnTo>
                    <a:pt x="443115" y="245110"/>
                  </a:lnTo>
                  <a:lnTo>
                    <a:pt x="443991" y="243840"/>
                  </a:lnTo>
                  <a:lnTo>
                    <a:pt x="444169" y="242570"/>
                  </a:lnTo>
                  <a:lnTo>
                    <a:pt x="443979" y="241300"/>
                  </a:lnTo>
                  <a:lnTo>
                    <a:pt x="443649" y="241300"/>
                  </a:lnTo>
                  <a:lnTo>
                    <a:pt x="432229" y="229870"/>
                  </a:lnTo>
                  <a:close/>
                </a:path>
                <a:path w="553084" h="571500">
                  <a:moveTo>
                    <a:pt x="421589" y="180340"/>
                  </a:moveTo>
                  <a:lnTo>
                    <a:pt x="416077" y="180340"/>
                  </a:lnTo>
                  <a:lnTo>
                    <a:pt x="399516" y="196850"/>
                  </a:lnTo>
                  <a:lnTo>
                    <a:pt x="429810" y="196850"/>
                  </a:lnTo>
                  <a:lnTo>
                    <a:pt x="431088" y="195580"/>
                  </a:lnTo>
                  <a:lnTo>
                    <a:pt x="431406" y="193040"/>
                  </a:lnTo>
                  <a:lnTo>
                    <a:pt x="430136" y="189230"/>
                  </a:lnTo>
                  <a:lnTo>
                    <a:pt x="428663" y="186690"/>
                  </a:lnTo>
                  <a:lnTo>
                    <a:pt x="426351" y="184150"/>
                  </a:lnTo>
                  <a:lnTo>
                    <a:pt x="423824" y="181610"/>
                  </a:lnTo>
                  <a:lnTo>
                    <a:pt x="421589" y="180340"/>
                  </a:lnTo>
                  <a:close/>
                </a:path>
                <a:path w="553084" h="571500">
                  <a:moveTo>
                    <a:pt x="420801" y="0"/>
                  </a:moveTo>
                  <a:lnTo>
                    <a:pt x="417918" y="0"/>
                  </a:lnTo>
                  <a:lnTo>
                    <a:pt x="416725" y="1270"/>
                  </a:lnTo>
                  <a:lnTo>
                    <a:pt x="414019" y="2540"/>
                  </a:lnTo>
                  <a:lnTo>
                    <a:pt x="412381" y="3810"/>
                  </a:lnTo>
                  <a:lnTo>
                    <a:pt x="408520" y="6350"/>
                  </a:lnTo>
                  <a:lnTo>
                    <a:pt x="406374" y="8890"/>
                  </a:lnTo>
                  <a:lnTo>
                    <a:pt x="401866" y="12700"/>
                  </a:lnTo>
                  <a:lnTo>
                    <a:pt x="400062" y="15240"/>
                  </a:lnTo>
                  <a:lnTo>
                    <a:pt x="397128" y="17780"/>
                  </a:lnTo>
                  <a:lnTo>
                    <a:pt x="395998" y="20320"/>
                  </a:lnTo>
                  <a:lnTo>
                    <a:pt x="394411" y="22860"/>
                  </a:lnTo>
                  <a:lnTo>
                    <a:pt x="393369" y="25400"/>
                  </a:lnTo>
                  <a:lnTo>
                    <a:pt x="427723" y="158750"/>
                  </a:lnTo>
                  <a:lnTo>
                    <a:pt x="434200" y="170180"/>
                  </a:lnTo>
                  <a:lnTo>
                    <a:pt x="435355" y="171450"/>
                  </a:lnTo>
                  <a:lnTo>
                    <a:pt x="438378" y="175260"/>
                  </a:lnTo>
                  <a:lnTo>
                    <a:pt x="439826" y="176530"/>
                  </a:lnTo>
                  <a:lnTo>
                    <a:pt x="442277" y="177800"/>
                  </a:lnTo>
                  <a:lnTo>
                    <a:pt x="443407" y="179070"/>
                  </a:lnTo>
                  <a:lnTo>
                    <a:pt x="446316" y="179070"/>
                  </a:lnTo>
                  <a:lnTo>
                    <a:pt x="447852" y="177800"/>
                  </a:lnTo>
                  <a:lnTo>
                    <a:pt x="448652" y="177800"/>
                  </a:lnTo>
                  <a:lnTo>
                    <a:pt x="476301" y="149860"/>
                  </a:lnTo>
                  <a:lnTo>
                    <a:pt x="446265" y="149860"/>
                  </a:lnTo>
                  <a:lnTo>
                    <a:pt x="415328" y="31750"/>
                  </a:lnTo>
                  <a:lnTo>
                    <a:pt x="452524" y="31750"/>
                  </a:lnTo>
                  <a:lnTo>
                    <a:pt x="420801" y="0"/>
                  </a:lnTo>
                  <a:close/>
                </a:path>
                <a:path w="553084" h="571500">
                  <a:moveTo>
                    <a:pt x="541068" y="120650"/>
                  </a:moveTo>
                  <a:lnTo>
                    <a:pt x="505205" y="120650"/>
                  </a:lnTo>
                  <a:lnTo>
                    <a:pt x="534390" y="149860"/>
                  </a:lnTo>
                  <a:lnTo>
                    <a:pt x="534987" y="149860"/>
                  </a:lnTo>
                  <a:lnTo>
                    <a:pt x="536270" y="151130"/>
                  </a:lnTo>
                  <a:lnTo>
                    <a:pt x="537070" y="151130"/>
                  </a:lnTo>
                  <a:lnTo>
                    <a:pt x="539000" y="149860"/>
                  </a:lnTo>
                  <a:lnTo>
                    <a:pt x="540130" y="148590"/>
                  </a:lnTo>
                  <a:lnTo>
                    <a:pt x="542721" y="147320"/>
                  </a:lnTo>
                  <a:lnTo>
                    <a:pt x="544245" y="146050"/>
                  </a:lnTo>
                  <a:lnTo>
                    <a:pt x="547789" y="142240"/>
                  </a:lnTo>
                  <a:lnTo>
                    <a:pt x="549198" y="140970"/>
                  </a:lnTo>
                  <a:lnTo>
                    <a:pt x="551230" y="138430"/>
                  </a:lnTo>
                  <a:lnTo>
                    <a:pt x="551954" y="137160"/>
                  </a:lnTo>
                  <a:lnTo>
                    <a:pt x="552843" y="134620"/>
                  </a:lnTo>
                  <a:lnTo>
                    <a:pt x="553008" y="133350"/>
                  </a:lnTo>
                  <a:lnTo>
                    <a:pt x="552818" y="132080"/>
                  </a:lnTo>
                  <a:lnTo>
                    <a:pt x="552488" y="132080"/>
                  </a:lnTo>
                  <a:lnTo>
                    <a:pt x="541068" y="120650"/>
                  </a:lnTo>
                  <a:close/>
                </a:path>
                <a:path w="553084" h="571500">
                  <a:moveTo>
                    <a:pt x="452524" y="31750"/>
                  </a:moveTo>
                  <a:lnTo>
                    <a:pt x="415543" y="31750"/>
                  </a:lnTo>
                  <a:lnTo>
                    <a:pt x="490258" y="105410"/>
                  </a:lnTo>
                  <a:lnTo>
                    <a:pt x="446265" y="149860"/>
                  </a:lnTo>
                  <a:lnTo>
                    <a:pt x="476301" y="149860"/>
                  </a:lnTo>
                  <a:lnTo>
                    <a:pt x="505205" y="120650"/>
                  </a:lnTo>
                  <a:lnTo>
                    <a:pt x="541068" y="120650"/>
                  </a:lnTo>
                  <a:lnTo>
                    <a:pt x="523303" y="102870"/>
                  </a:lnTo>
                  <a:lnTo>
                    <a:pt x="538649" y="87630"/>
                  </a:lnTo>
                  <a:lnTo>
                    <a:pt x="508355" y="87630"/>
                  </a:lnTo>
                  <a:lnTo>
                    <a:pt x="452524" y="31750"/>
                  </a:lnTo>
                  <a:close/>
                </a:path>
                <a:path w="553084" h="571500">
                  <a:moveTo>
                    <a:pt x="526491" y="71120"/>
                  </a:moveTo>
                  <a:lnTo>
                    <a:pt x="524916" y="71120"/>
                  </a:lnTo>
                  <a:lnTo>
                    <a:pt x="508355" y="87630"/>
                  </a:lnTo>
                  <a:lnTo>
                    <a:pt x="538649" y="87630"/>
                  </a:lnTo>
                  <a:lnTo>
                    <a:pt x="539927" y="86360"/>
                  </a:lnTo>
                  <a:lnTo>
                    <a:pt x="540245" y="85090"/>
                  </a:lnTo>
                  <a:lnTo>
                    <a:pt x="538987" y="80010"/>
                  </a:lnTo>
                  <a:lnTo>
                    <a:pt x="537514" y="78740"/>
                  </a:lnTo>
                  <a:lnTo>
                    <a:pt x="535190" y="76200"/>
                  </a:lnTo>
                  <a:lnTo>
                    <a:pt x="532663" y="73660"/>
                  </a:lnTo>
                  <a:lnTo>
                    <a:pt x="530428" y="72390"/>
                  </a:lnTo>
                  <a:lnTo>
                    <a:pt x="526491" y="71120"/>
                  </a:lnTo>
                  <a:close/>
                </a:path>
              </a:pathLst>
            </a:custGeom>
            <a:solidFill>
              <a:srgbClr val="585858"/>
            </a:solidFill>
          </p:spPr>
          <p:txBody>
            <a:bodyPr wrap="square" lIns="0" tIns="0" rIns="0" bIns="0" rtlCol="0"/>
            <a:lstStyle/>
            <a:p>
              <a:endParaRPr/>
            </a:p>
          </p:txBody>
        </p:sp>
        <p:sp>
          <p:nvSpPr>
            <p:cNvPr id="21" name="object 21"/>
            <p:cNvSpPr/>
            <p:nvPr/>
          </p:nvSpPr>
          <p:spPr>
            <a:xfrm>
              <a:off x="7412288" y="4918236"/>
              <a:ext cx="2292127" cy="591819"/>
            </a:xfrm>
            <a:prstGeom prst="rect">
              <a:avLst/>
            </a:prstGeom>
            <a:blipFill>
              <a:blip r:embed="rId3" cstate="print"/>
              <a:stretch>
                <a:fillRect/>
              </a:stretch>
            </a:blipFill>
          </p:spPr>
          <p:txBody>
            <a:bodyPr wrap="square" lIns="0" tIns="0" rIns="0" bIns="0" rtlCol="0"/>
            <a:lstStyle/>
            <a:p>
              <a:endParaRPr/>
            </a:p>
          </p:txBody>
        </p:sp>
        <p:sp>
          <p:nvSpPr>
            <p:cNvPr id="22" name="object 22"/>
            <p:cNvSpPr/>
            <p:nvPr/>
          </p:nvSpPr>
          <p:spPr>
            <a:xfrm>
              <a:off x="9779279" y="4913332"/>
              <a:ext cx="497205" cy="523875"/>
            </a:xfrm>
            <a:custGeom>
              <a:avLst/>
              <a:gdLst/>
              <a:ahLst/>
              <a:cxnLst/>
              <a:rect l="l" t="t" r="r" b="b"/>
              <a:pathLst>
                <a:path w="497204" h="523875">
                  <a:moveTo>
                    <a:pt x="142167" y="402564"/>
                  </a:moveTo>
                  <a:lnTo>
                    <a:pt x="120535" y="402564"/>
                  </a:lnTo>
                  <a:lnTo>
                    <a:pt x="86017" y="503809"/>
                  </a:lnTo>
                  <a:lnTo>
                    <a:pt x="85598" y="504926"/>
                  </a:lnTo>
                  <a:lnTo>
                    <a:pt x="85344" y="505942"/>
                  </a:lnTo>
                  <a:lnTo>
                    <a:pt x="85204" y="507771"/>
                  </a:lnTo>
                  <a:lnTo>
                    <a:pt x="85420" y="508723"/>
                  </a:lnTo>
                  <a:lnTo>
                    <a:pt x="100876" y="523405"/>
                  </a:lnTo>
                  <a:lnTo>
                    <a:pt x="101536" y="523189"/>
                  </a:lnTo>
                  <a:lnTo>
                    <a:pt x="102590" y="521995"/>
                  </a:lnTo>
                  <a:lnTo>
                    <a:pt x="103060" y="521131"/>
                  </a:lnTo>
                  <a:lnTo>
                    <a:pt x="103479" y="520014"/>
                  </a:lnTo>
                  <a:lnTo>
                    <a:pt x="142167" y="402564"/>
                  </a:lnTo>
                  <a:close/>
                </a:path>
                <a:path w="497204" h="523875">
                  <a:moveTo>
                    <a:pt x="129374" y="378650"/>
                  </a:moveTo>
                  <a:lnTo>
                    <a:pt x="3619" y="420141"/>
                  </a:lnTo>
                  <a:lnTo>
                    <a:pt x="2425" y="420497"/>
                  </a:lnTo>
                  <a:lnTo>
                    <a:pt x="1511" y="420916"/>
                  </a:lnTo>
                  <a:lnTo>
                    <a:pt x="241" y="421894"/>
                  </a:lnTo>
                  <a:lnTo>
                    <a:pt x="0" y="422529"/>
                  </a:lnTo>
                  <a:lnTo>
                    <a:pt x="279" y="424078"/>
                  </a:lnTo>
                  <a:lnTo>
                    <a:pt x="16281" y="438594"/>
                  </a:lnTo>
                  <a:lnTo>
                    <a:pt x="18097" y="438315"/>
                  </a:lnTo>
                  <a:lnTo>
                    <a:pt x="19227" y="437997"/>
                  </a:lnTo>
                  <a:lnTo>
                    <a:pt x="20561" y="437502"/>
                  </a:lnTo>
                  <a:lnTo>
                    <a:pt x="120535" y="402564"/>
                  </a:lnTo>
                  <a:lnTo>
                    <a:pt x="142167" y="402564"/>
                  </a:lnTo>
                  <a:lnTo>
                    <a:pt x="144627" y="395097"/>
                  </a:lnTo>
                  <a:lnTo>
                    <a:pt x="144653" y="392938"/>
                  </a:lnTo>
                  <a:lnTo>
                    <a:pt x="144386" y="392112"/>
                  </a:lnTo>
                  <a:lnTo>
                    <a:pt x="130810" y="378929"/>
                  </a:lnTo>
                  <a:lnTo>
                    <a:pt x="129374" y="378650"/>
                  </a:lnTo>
                  <a:close/>
                </a:path>
                <a:path w="497204" h="523875">
                  <a:moveTo>
                    <a:pt x="255447" y="295910"/>
                  </a:moveTo>
                  <a:lnTo>
                    <a:pt x="253873" y="295910"/>
                  </a:lnTo>
                  <a:lnTo>
                    <a:pt x="171856" y="378460"/>
                  </a:lnTo>
                  <a:lnTo>
                    <a:pt x="171500" y="379730"/>
                  </a:lnTo>
                  <a:lnTo>
                    <a:pt x="172491" y="383540"/>
                  </a:lnTo>
                  <a:lnTo>
                    <a:pt x="174028" y="386080"/>
                  </a:lnTo>
                  <a:lnTo>
                    <a:pt x="179438" y="391160"/>
                  </a:lnTo>
                  <a:lnTo>
                    <a:pt x="181749" y="392430"/>
                  </a:lnTo>
                  <a:lnTo>
                    <a:pt x="186829" y="392430"/>
                  </a:lnTo>
                  <a:lnTo>
                    <a:pt x="268503" y="311150"/>
                  </a:lnTo>
                  <a:lnTo>
                    <a:pt x="268897" y="309880"/>
                  </a:lnTo>
                  <a:lnTo>
                    <a:pt x="268414" y="306070"/>
                  </a:lnTo>
                  <a:lnTo>
                    <a:pt x="266877" y="303530"/>
                  </a:lnTo>
                  <a:lnTo>
                    <a:pt x="264083" y="300990"/>
                  </a:lnTo>
                  <a:lnTo>
                    <a:pt x="261480" y="298450"/>
                  </a:lnTo>
                  <a:lnTo>
                    <a:pt x="259232" y="297180"/>
                  </a:lnTo>
                  <a:lnTo>
                    <a:pt x="255447" y="295910"/>
                  </a:lnTo>
                  <a:close/>
                </a:path>
                <a:path w="497204" h="523875">
                  <a:moveTo>
                    <a:pt x="218401" y="255270"/>
                  </a:moveTo>
                  <a:lnTo>
                    <a:pt x="213042" y="255270"/>
                  </a:lnTo>
                  <a:lnTo>
                    <a:pt x="131025" y="336550"/>
                  </a:lnTo>
                  <a:lnTo>
                    <a:pt x="130670" y="339090"/>
                  </a:lnTo>
                  <a:lnTo>
                    <a:pt x="131648" y="342900"/>
                  </a:lnTo>
                  <a:lnTo>
                    <a:pt x="133159" y="344170"/>
                  </a:lnTo>
                  <a:lnTo>
                    <a:pt x="138493" y="350520"/>
                  </a:lnTo>
                  <a:lnTo>
                    <a:pt x="140830" y="351790"/>
                  </a:lnTo>
                  <a:lnTo>
                    <a:pt x="145999" y="351790"/>
                  </a:lnTo>
                  <a:lnTo>
                    <a:pt x="227660" y="270510"/>
                  </a:lnTo>
                  <a:lnTo>
                    <a:pt x="228053" y="269240"/>
                  </a:lnTo>
                  <a:lnTo>
                    <a:pt x="227495" y="265430"/>
                  </a:lnTo>
                  <a:lnTo>
                    <a:pt x="225945" y="262890"/>
                  </a:lnTo>
                  <a:lnTo>
                    <a:pt x="223139" y="260350"/>
                  </a:lnTo>
                  <a:lnTo>
                    <a:pt x="220611" y="257810"/>
                  </a:lnTo>
                  <a:lnTo>
                    <a:pt x="218401" y="255270"/>
                  </a:lnTo>
                  <a:close/>
                </a:path>
                <a:path w="497204" h="523875">
                  <a:moveTo>
                    <a:pt x="276174" y="106680"/>
                  </a:moveTo>
                  <a:lnTo>
                    <a:pt x="270014" y="106680"/>
                  </a:lnTo>
                  <a:lnTo>
                    <a:pt x="265671" y="109220"/>
                  </a:lnTo>
                  <a:lnTo>
                    <a:pt x="263194" y="110490"/>
                  </a:lnTo>
                  <a:lnTo>
                    <a:pt x="257644" y="114300"/>
                  </a:lnTo>
                  <a:lnTo>
                    <a:pt x="254774" y="115570"/>
                  </a:lnTo>
                  <a:lnTo>
                    <a:pt x="248805" y="120650"/>
                  </a:lnTo>
                  <a:lnTo>
                    <a:pt x="246024" y="123190"/>
                  </a:lnTo>
                  <a:lnTo>
                    <a:pt x="243420" y="125730"/>
                  </a:lnTo>
                  <a:lnTo>
                    <a:pt x="238013" y="130810"/>
                  </a:lnTo>
                  <a:lnTo>
                    <a:pt x="233352" y="137160"/>
                  </a:lnTo>
                  <a:lnTo>
                    <a:pt x="229440" y="143510"/>
                  </a:lnTo>
                  <a:lnTo>
                    <a:pt x="226275" y="148590"/>
                  </a:lnTo>
                  <a:lnTo>
                    <a:pt x="222554" y="157480"/>
                  </a:lnTo>
                  <a:lnTo>
                    <a:pt x="220408" y="165100"/>
                  </a:lnTo>
                  <a:lnTo>
                    <a:pt x="219290" y="180340"/>
                  </a:lnTo>
                  <a:lnTo>
                    <a:pt x="220065" y="187960"/>
                  </a:lnTo>
                  <a:lnTo>
                    <a:pt x="235153" y="224790"/>
                  </a:lnTo>
                  <a:lnTo>
                    <a:pt x="261848" y="257810"/>
                  </a:lnTo>
                  <a:lnTo>
                    <a:pt x="266765" y="261620"/>
                  </a:lnTo>
                  <a:lnTo>
                    <a:pt x="271630" y="266700"/>
                  </a:lnTo>
                  <a:lnTo>
                    <a:pt x="281203" y="274320"/>
                  </a:lnTo>
                  <a:lnTo>
                    <a:pt x="287515" y="280670"/>
                  </a:lnTo>
                  <a:lnTo>
                    <a:pt x="293751" y="284480"/>
                  </a:lnTo>
                  <a:lnTo>
                    <a:pt x="306019" y="292100"/>
                  </a:lnTo>
                  <a:lnTo>
                    <a:pt x="312064" y="294640"/>
                  </a:lnTo>
                  <a:lnTo>
                    <a:pt x="329793" y="298450"/>
                  </a:lnTo>
                  <a:lnTo>
                    <a:pt x="341439" y="297180"/>
                  </a:lnTo>
                  <a:lnTo>
                    <a:pt x="358736" y="289560"/>
                  </a:lnTo>
                  <a:lnTo>
                    <a:pt x="370128" y="279400"/>
                  </a:lnTo>
                  <a:lnTo>
                    <a:pt x="374539" y="274320"/>
                  </a:lnTo>
                  <a:lnTo>
                    <a:pt x="332981" y="274320"/>
                  </a:lnTo>
                  <a:lnTo>
                    <a:pt x="321195" y="270510"/>
                  </a:lnTo>
                  <a:lnTo>
                    <a:pt x="314617" y="267970"/>
                  </a:lnTo>
                  <a:lnTo>
                    <a:pt x="307352" y="262890"/>
                  </a:lnTo>
                  <a:lnTo>
                    <a:pt x="301743" y="259080"/>
                  </a:lnTo>
                  <a:lnTo>
                    <a:pt x="295794" y="254000"/>
                  </a:lnTo>
                  <a:lnTo>
                    <a:pt x="289509" y="247650"/>
                  </a:lnTo>
                  <a:lnTo>
                    <a:pt x="282892" y="241300"/>
                  </a:lnTo>
                  <a:lnTo>
                    <a:pt x="284289" y="234950"/>
                  </a:lnTo>
                  <a:lnTo>
                    <a:pt x="286537" y="228600"/>
                  </a:lnTo>
                  <a:lnTo>
                    <a:pt x="287223" y="227330"/>
                  </a:lnTo>
                  <a:lnTo>
                    <a:pt x="268160" y="227330"/>
                  </a:lnTo>
                  <a:lnTo>
                    <a:pt x="244563" y="191770"/>
                  </a:lnTo>
                  <a:lnTo>
                    <a:pt x="241554" y="176530"/>
                  </a:lnTo>
                  <a:lnTo>
                    <a:pt x="241808" y="168910"/>
                  </a:lnTo>
                  <a:lnTo>
                    <a:pt x="263652" y="134620"/>
                  </a:lnTo>
                  <a:lnTo>
                    <a:pt x="270027" y="130810"/>
                  </a:lnTo>
                  <a:lnTo>
                    <a:pt x="272872" y="128270"/>
                  </a:lnTo>
                  <a:lnTo>
                    <a:pt x="277850" y="125730"/>
                  </a:lnTo>
                  <a:lnTo>
                    <a:pt x="280009" y="124460"/>
                  </a:lnTo>
                  <a:lnTo>
                    <a:pt x="283667" y="123190"/>
                  </a:lnTo>
                  <a:lnTo>
                    <a:pt x="284962" y="121920"/>
                  </a:lnTo>
                  <a:lnTo>
                    <a:pt x="286359" y="120650"/>
                  </a:lnTo>
                  <a:lnTo>
                    <a:pt x="286727" y="120650"/>
                  </a:lnTo>
                  <a:lnTo>
                    <a:pt x="286842" y="118110"/>
                  </a:lnTo>
                  <a:lnTo>
                    <a:pt x="286207" y="116840"/>
                  </a:lnTo>
                  <a:lnTo>
                    <a:pt x="285610" y="115570"/>
                  </a:lnTo>
                  <a:lnTo>
                    <a:pt x="284734" y="114300"/>
                  </a:lnTo>
                  <a:lnTo>
                    <a:pt x="282790" y="113030"/>
                  </a:lnTo>
                  <a:lnTo>
                    <a:pt x="280543" y="110490"/>
                  </a:lnTo>
                  <a:lnTo>
                    <a:pt x="279679" y="109220"/>
                  </a:lnTo>
                  <a:lnTo>
                    <a:pt x="278206" y="107950"/>
                  </a:lnTo>
                  <a:lnTo>
                    <a:pt x="277507" y="107950"/>
                  </a:lnTo>
                  <a:lnTo>
                    <a:pt x="276174" y="106680"/>
                  </a:lnTo>
                  <a:close/>
                </a:path>
                <a:path w="497204" h="523875">
                  <a:moveTo>
                    <a:pt x="375008" y="191770"/>
                  </a:moveTo>
                  <a:lnTo>
                    <a:pt x="324561" y="191770"/>
                  </a:lnTo>
                  <a:lnTo>
                    <a:pt x="332981" y="193040"/>
                  </a:lnTo>
                  <a:lnTo>
                    <a:pt x="337159" y="194310"/>
                  </a:lnTo>
                  <a:lnTo>
                    <a:pt x="365506" y="223520"/>
                  </a:lnTo>
                  <a:lnTo>
                    <a:pt x="368427" y="238760"/>
                  </a:lnTo>
                  <a:lnTo>
                    <a:pt x="367957" y="243840"/>
                  </a:lnTo>
                  <a:lnTo>
                    <a:pt x="338366" y="273050"/>
                  </a:lnTo>
                  <a:lnTo>
                    <a:pt x="332981" y="274320"/>
                  </a:lnTo>
                  <a:lnTo>
                    <a:pt x="374539" y="274320"/>
                  </a:lnTo>
                  <a:lnTo>
                    <a:pt x="391579" y="237490"/>
                  </a:lnTo>
                  <a:lnTo>
                    <a:pt x="390664" y="222250"/>
                  </a:lnTo>
                  <a:lnTo>
                    <a:pt x="388569" y="214630"/>
                  </a:lnTo>
                  <a:lnTo>
                    <a:pt x="381063" y="199390"/>
                  </a:lnTo>
                  <a:lnTo>
                    <a:pt x="376199" y="193040"/>
                  </a:lnTo>
                  <a:lnTo>
                    <a:pt x="375008" y="191770"/>
                  </a:lnTo>
                  <a:close/>
                </a:path>
                <a:path w="497204" h="523875">
                  <a:moveTo>
                    <a:pt x="326732" y="166370"/>
                  </a:moveTo>
                  <a:lnTo>
                    <a:pt x="319874" y="167640"/>
                  </a:lnTo>
                  <a:lnTo>
                    <a:pt x="312826" y="171450"/>
                  </a:lnTo>
                  <a:lnTo>
                    <a:pt x="307509" y="173990"/>
                  </a:lnTo>
                  <a:lnTo>
                    <a:pt x="279819" y="200660"/>
                  </a:lnTo>
                  <a:lnTo>
                    <a:pt x="273926" y="212090"/>
                  </a:lnTo>
                  <a:lnTo>
                    <a:pt x="272389" y="214630"/>
                  </a:lnTo>
                  <a:lnTo>
                    <a:pt x="269925" y="220980"/>
                  </a:lnTo>
                  <a:lnTo>
                    <a:pt x="268922" y="224790"/>
                  </a:lnTo>
                  <a:lnTo>
                    <a:pt x="268160" y="227330"/>
                  </a:lnTo>
                  <a:lnTo>
                    <a:pt x="287223" y="227330"/>
                  </a:lnTo>
                  <a:lnTo>
                    <a:pt x="287909" y="226060"/>
                  </a:lnTo>
                  <a:lnTo>
                    <a:pt x="291134" y="219710"/>
                  </a:lnTo>
                  <a:lnTo>
                    <a:pt x="293014" y="215900"/>
                  </a:lnTo>
                  <a:lnTo>
                    <a:pt x="297294" y="209550"/>
                  </a:lnTo>
                  <a:lnTo>
                    <a:pt x="324561" y="191770"/>
                  </a:lnTo>
                  <a:lnTo>
                    <a:pt x="375008" y="191770"/>
                  </a:lnTo>
                  <a:lnTo>
                    <a:pt x="370243" y="186690"/>
                  </a:lnTo>
                  <a:lnTo>
                    <a:pt x="364629" y="181610"/>
                  </a:lnTo>
                  <a:lnTo>
                    <a:pt x="358749" y="176530"/>
                  </a:lnTo>
                  <a:lnTo>
                    <a:pt x="346468" y="170180"/>
                  </a:lnTo>
                  <a:lnTo>
                    <a:pt x="340067" y="167640"/>
                  </a:lnTo>
                  <a:lnTo>
                    <a:pt x="326732" y="166370"/>
                  </a:lnTo>
                  <a:close/>
                </a:path>
                <a:path w="497204" h="523875">
                  <a:moveTo>
                    <a:pt x="484054" y="90170"/>
                  </a:moveTo>
                  <a:lnTo>
                    <a:pt x="440626" y="90170"/>
                  </a:lnTo>
                  <a:lnTo>
                    <a:pt x="450024" y="93980"/>
                  </a:lnTo>
                  <a:lnTo>
                    <a:pt x="454545" y="97790"/>
                  </a:lnTo>
                  <a:lnTo>
                    <a:pt x="464083" y="106680"/>
                  </a:lnTo>
                  <a:lnTo>
                    <a:pt x="467690" y="113030"/>
                  </a:lnTo>
                  <a:lnTo>
                    <a:pt x="471678" y="123190"/>
                  </a:lnTo>
                  <a:lnTo>
                    <a:pt x="472452" y="128270"/>
                  </a:lnTo>
                  <a:lnTo>
                    <a:pt x="471538" y="138430"/>
                  </a:lnTo>
                  <a:lnTo>
                    <a:pt x="445973" y="172720"/>
                  </a:lnTo>
                  <a:lnTo>
                    <a:pt x="436778" y="177800"/>
                  </a:lnTo>
                  <a:lnTo>
                    <a:pt x="432727" y="180340"/>
                  </a:lnTo>
                  <a:lnTo>
                    <a:pt x="425716" y="182880"/>
                  </a:lnTo>
                  <a:lnTo>
                    <a:pt x="422783" y="184150"/>
                  </a:lnTo>
                  <a:lnTo>
                    <a:pt x="418084" y="185420"/>
                  </a:lnTo>
                  <a:lnTo>
                    <a:pt x="416560" y="185420"/>
                  </a:lnTo>
                  <a:lnTo>
                    <a:pt x="415366" y="186690"/>
                  </a:lnTo>
                  <a:lnTo>
                    <a:pt x="415061" y="187960"/>
                  </a:lnTo>
                  <a:lnTo>
                    <a:pt x="414858" y="189230"/>
                  </a:lnTo>
                  <a:lnTo>
                    <a:pt x="415594" y="191770"/>
                  </a:lnTo>
                  <a:lnTo>
                    <a:pt x="416166" y="193040"/>
                  </a:lnTo>
                  <a:lnTo>
                    <a:pt x="417855" y="194310"/>
                  </a:lnTo>
                  <a:lnTo>
                    <a:pt x="418871" y="195580"/>
                  </a:lnTo>
                  <a:lnTo>
                    <a:pt x="421322" y="198120"/>
                  </a:lnTo>
                  <a:lnTo>
                    <a:pt x="422452" y="199390"/>
                  </a:lnTo>
                  <a:lnTo>
                    <a:pt x="424408" y="200660"/>
                  </a:lnTo>
                  <a:lnTo>
                    <a:pt x="425297" y="201930"/>
                  </a:lnTo>
                  <a:lnTo>
                    <a:pt x="426834" y="201930"/>
                  </a:lnTo>
                  <a:lnTo>
                    <a:pt x="427532" y="203200"/>
                  </a:lnTo>
                  <a:lnTo>
                    <a:pt x="433539" y="203200"/>
                  </a:lnTo>
                  <a:lnTo>
                    <a:pt x="439013" y="200660"/>
                  </a:lnTo>
                  <a:lnTo>
                    <a:pt x="442290" y="199390"/>
                  </a:lnTo>
                  <a:lnTo>
                    <a:pt x="449935" y="194310"/>
                  </a:lnTo>
                  <a:lnTo>
                    <a:pt x="454037" y="191770"/>
                  </a:lnTo>
                  <a:lnTo>
                    <a:pt x="462813" y="185420"/>
                  </a:lnTo>
                  <a:lnTo>
                    <a:pt x="488937" y="153670"/>
                  </a:lnTo>
                  <a:lnTo>
                    <a:pt x="496697" y="120650"/>
                  </a:lnTo>
                  <a:lnTo>
                    <a:pt x="495376" y="113030"/>
                  </a:lnTo>
                  <a:lnTo>
                    <a:pt x="492150" y="104140"/>
                  </a:lnTo>
                  <a:lnTo>
                    <a:pt x="489349" y="97790"/>
                  </a:lnTo>
                  <a:lnTo>
                    <a:pt x="485786" y="92710"/>
                  </a:lnTo>
                  <a:lnTo>
                    <a:pt x="484054" y="90170"/>
                  </a:lnTo>
                  <a:close/>
                </a:path>
                <a:path w="497204" h="523875">
                  <a:moveTo>
                    <a:pt x="377367" y="0"/>
                  </a:moveTo>
                  <a:lnTo>
                    <a:pt x="372808" y="0"/>
                  </a:lnTo>
                  <a:lnTo>
                    <a:pt x="372110" y="1270"/>
                  </a:lnTo>
                  <a:lnTo>
                    <a:pt x="309219" y="63500"/>
                  </a:lnTo>
                  <a:lnTo>
                    <a:pt x="308216" y="66040"/>
                  </a:lnTo>
                  <a:lnTo>
                    <a:pt x="308279" y="69850"/>
                  </a:lnTo>
                  <a:lnTo>
                    <a:pt x="309460" y="72390"/>
                  </a:lnTo>
                  <a:lnTo>
                    <a:pt x="369836" y="133350"/>
                  </a:lnTo>
                  <a:lnTo>
                    <a:pt x="372008" y="134620"/>
                  </a:lnTo>
                  <a:lnTo>
                    <a:pt x="375513" y="134620"/>
                  </a:lnTo>
                  <a:lnTo>
                    <a:pt x="377367" y="133350"/>
                  </a:lnTo>
                  <a:lnTo>
                    <a:pt x="382003" y="128270"/>
                  </a:lnTo>
                  <a:lnTo>
                    <a:pt x="384670" y="125730"/>
                  </a:lnTo>
                  <a:lnTo>
                    <a:pt x="390004" y="118110"/>
                  </a:lnTo>
                  <a:lnTo>
                    <a:pt x="393471" y="114300"/>
                  </a:lnTo>
                  <a:lnTo>
                    <a:pt x="403783" y="104140"/>
                  </a:lnTo>
                  <a:lnTo>
                    <a:pt x="377024" y="104140"/>
                  </a:lnTo>
                  <a:lnTo>
                    <a:pt x="338823" y="66040"/>
                  </a:lnTo>
                  <a:lnTo>
                    <a:pt x="388708" y="15240"/>
                  </a:lnTo>
                  <a:lnTo>
                    <a:pt x="388950" y="13970"/>
                  </a:lnTo>
                  <a:lnTo>
                    <a:pt x="387489" y="10160"/>
                  </a:lnTo>
                  <a:lnTo>
                    <a:pt x="385864" y="7620"/>
                  </a:lnTo>
                  <a:lnTo>
                    <a:pt x="382003" y="3810"/>
                  </a:lnTo>
                  <a:lnTo>
                    <a:pt x="380758" y="2540"/>
                  </a:lnTo>
                  <a:lnTo>
                    <a:pt x="378447" y="1270"/>
                  </a:lnTo>
                  <a:lnTo>
                    <a:pt x="377367" y="0"/>
                  </a:lnTo>
                  <a:close/>
                </a:path>
                <a:path w="497204" h="523875">
                  <a:moveTo>
                    <a:pt x="443649" y="63500"/>
                  </a:moveTo>
                  <a:lnTo>
                    <a:pt x="403340" y="77470"/>
                  </a:lnTo>
                  <a:lnTo>
                    <a:pt x="392099" y="87630"/>
                  </a:lnTo>
                  <a:lnTo>
                    <a:pt x="388861" y="90170"/>
                  </a:lnTo>
                  <a:lnTo>
                    <a:pt x="386041" y="93980"/>
                  </a:lnTo>
                  <a:lnTo>
                    <a:pt x="381241" y="99060"/>
                  </a:lnTo>
                  <a:lnTo>
                    <a:pt x="379031" y="101600"/>
                  </a:lnTo>
                  <a:lnTo>
                    <a:pt x="377024" y="104140"/>
                  </a:lnTo>
                  <a:lnTo>
                    <a:pt x="403783" y="104140"/>
                  </a:lnTo>
                  <a:lnTo>
                    <a:pt x="409524" y="100330"/>
                  </a:lnTo>
                  <a:lnTo>
                    <a:pt x="420395" y="92710"/>
                  </a:lnTo>
                  <a:lnTo>
                    <a:pt x="425640" y="91440"/>
                  </a:lnTo>
                  <a:lnTo>
                    <a:pt x="435749" y="90170"/>
                  </a:lnTo>
                  <a:lnTo>
                    <a:pt x="484054" y="90170"/>
                  </a:lnTo>
                  <a:lnTo>
                    <a:pt x="481457" y="86360"/>
                  </a:lnTo>
                  <a:lnTo>
                    <a:pt x="476364" y="81280"/>
                  </a:lnTo>
                  <a:lnTo>
                    <a:pt x="470471" y="74930"/>
                  </a:lnTo>
                  <a:lnTo>
                    <a:pt x="464146" y="71120"/>
                  </a:lnTo>
                  <a:lnTo>
                    <a:pt x="450608" y="64770"/>
                  </a:lnTo>
                  <a:lnTo>
                    <a:pt x="443649" y="63500"/>
                  </a:lnTo>
                  <a:close/>
                </a:path>
              </a:pathLst>
            </a:custGeom>
            <a:solidFill>
              <a:srgbClr val="585858"/>
            </a:solidFill>
          </p:spPr>
          <p:txBody>
            <a:bodyPr wrap="square" lIns="0" tIns="0" rIns="0" bIns="0" rtlCol="0"/>
            <a:lstStyle/>
            <a:p>
              <a:endParaRPr/>
            </a:p>
          </p:txBody>
        </p:sp>
        <p:sp>
          <p:nvSpPr>
            <p:cNvPr id="23" name="object 23"/>
            <p:cNvSpPr txBox="1"/>
            <p:nvPr/>
          </p:nvSpPr>
          <p:spPr>
            <a:xfrm>
              <a:off x="1622093" y="1380767"/>
              <a:ext cx="589280" cy="3350260"/>
            </a:xfrm>
            <a:prstGeom prst="rect">
              <a:avLst/>
            </a:prstGeom>
          </p:spPr>
          <p:txBody>
            <a:bodyPr vert="vert270" wrap="square" lIns="0" tIns="0" rIns="0" bIns="0" rtlCol="0">
              <a:spAutoFit/>
            </a:bodyPr>
            <a:lstStyle/>
            <a:p>
              <a:pPr algn="ctr">
                <a:lnSpc>
                  <a:spcPts val="2005"/>
                </a:lnSpc>
              </a:pPr>
              <a:r>
                <a:rPr sz="2000" spc="-5" dirty="0">
                  <a:solidFill>
                    <a:srgbClr val="585858"/>
                  </a:solidFill>
                  <a:latin typeface="Calibri"/>
                  <a:cs typeface="Calibri"/>
                </a:rPr>
                <a:t>Number of people with new</a:t>
              </a:r>
              <a:r>
                <a:rPr sz="2000" spc="-25" dirty="0">
                  <a:solidFill>
                    <a:srgbClr val="585858"/>
                  </a:solidFill>
                  <a:latin typeface="Calibri"/>
                  <a:cs typeface="Calibri"/>
                </a:rPr>
                <a:t> </a:t>
              </a:r>
              <a:r>
                <a:rPr sz="2000" spc="-5" dirty="0">
                  <a:solidFill>
                    <a:srgbClr val="585858"/>
                  </a:solidFill>
                  <a:latin typeface="Calibri"/>
                  <a:cs typeface="Calibri"/>
                </a:rPr>
                <a:t>HIV</a:t>
              </a:r>
              <a:endParaRPr sz="2000">
                <a:latin typeface="Calibri"/>
                <a:cs typeface="Calibri"/>
              </a:endParaRPr>
            </a:p>
            <a:p>
              <a:pPr marL="1270" algn="ctr">
                <a:lnSpc>
                  <a:spcPct val="100000"/>
                </a:lnSpc>
                <a:spcBef>
                  <a:spcPts val="35"/>
                </a:spcBef>
              </a:pPr>
              <a:r>
                <a:rPr sz="2000" dirty="0">
                  <a:solidFill>
                    <a:srgbClr val="585858"/>
                  </a:solidFill>
                  <a:latin typeface="Calibri"/>
                  <a:cs typeface="Calibri"/>
                </a:rPr>
                <a:t>diagnoses</a:t>
              </a:r>
              <a:endParaRPr sz="2000">
                <a:latin typeface="Calibri"/>
                <a:cs typeface="Calibri"/>
              </a:endParaRPr>
            </a:p>
          </p:txBody>
        </p:sp>
        <p:sp>
          <p:nvSpPr>
            <p:cNvPr id="24" name="object 24"/>
            <p:cNvSpPr txBox="1"/>
            <p:nvPr/>
          </p:nvSpPr>
          <p:spPr>
            <a:xfrm>
              <a:off x="6200297" y="5600020"/>
              <a:ext cx="1120140" cy="330835"/>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585858"/>
                  </a:solidFill>
                  <a:latin typeface="Calibri"/>
                  <a:cs typeface="Calibri"/>
                </a:rPr>
                <a:t>Age</a:t>
              </a:r>
              <a:r>
                <a:rPr sz="2000" spc="-90" dirty="0">
                  <a:solidFill>
                    <a:srgbClr val="585858"/>
                  </a:solidFill>
                  <a:latin typeface="Calibri"/>
                  <a:cs typeface="Calibri"/>
                </a:rPr>
                <a:t> </a:t>
              </a:r>
              <a:r>
                <a:rPr sz="2000" spc="-10" dirty="0">
                  <a:solidFill>
                    <a:srgbClr val="585858"/>
                  </a:solidFill>
                  <a:latin typeface="Calibri"/>
                  <a:cs typeface="Calibri"/>
                </a:rPr>
                <a:t>Group</a:t>
              </a:r>
              <a:endParaRPr sz="2000">
                <a:latin typeface="Calibri"/>
                <a:cs typeface="Calibri"/>
              </a:endParaRPr>
            </a:p>
          </p:txBody>
        </p:sp>
        <p:sp>
          <p:nvSpPr>
            <p:cNvPr id="25" name="object 25"/>
            <p:cNvSpPr/>
            <p:nvPr/>
          </p:nvSpPr>
          <p:spPr>
            <a:xfrm>
              <a:off x="3950970" y="1276350"/>
              <a:ext cx="243840" cy="0"/>
            </a:xfrm>
            <a:custGeom>
              <a:avLst/>
              <a:gdLst/>
              <a:ahLst/>
              <a:cxnLst/>
              <a:rect l="l" t="t" r="r" b="b"/>
              <a:pathLst>
                <a:path w="243839">
                  <a:moveTo>
                    <a:pt x="0" y="0"/>
                  </a:moveTo>
                  <a:lnTo>
                    <a:pt x="243840" y="0"/>
                  </a:lnTo>
                </a:path>
              </a:pathLst>
            </a:custGeom>
            <a:ln w="28956">
              <a:solidFill>
                <a:srgbClr val="FAE4D5"/>
              </a:solidFill>
            </a:ln>
          </p:spPr>
          <p:txBody>
            <a:bodyPr wrap="square" lIns="0" tIns="0" rIns="0" bIns="0" rtlCol="0"/>
            <a:lstStyle/>
            <a:p>
              <a:endParaRPr/>
            </a:p>
          </p:txBody>
        </p:sp>
        <p:sp>
          <p:nvSpPr>
            <p:cNvPr id="26" name="object 26"/>
            <p:cNvSpPr/>
            <p:nvPr/>
          </p:nvSpPr>
          <p:spPr>
            <a:xfrm>
              <a:off x="4908041" y="1276350"/>
              <a:ext cx="243840" cy="0"/>
            </a:xfrm>
            <a:custGeom>
              <a:avLst/>
              <a:gdLst/>
              <a:ahLst/>
              <a:cxnLst/>
              <a:rect l="l" t="t" r="r" b="b"/>
              <a:pathLst>
                <a:path w="243839">
                  <a:moveTo>
                    <a:pt x="0" y="0"/>
                  </a:moveTo>
                  <a:lnTo>
                    <a:pt x="243840" y="0"/>
                  </a:lnTo>
                </a:path>
              </a:pathLst>
            </a:custGeom>
            <a:ln w="28956">
              <a:solidFill>
                <a:srgbClr val="F8CAAC"/>
              </a:solidFill>
            </a:ln>
          </p:spPr>
          <p:txBody>
            <a:bodyPr wrap="square" lIns="0" tIns="0" rIns="0" bIns="0" rtlCol="0"/>
            <a:lstStyle/>
            <a:p>
              <a:endParaRPr/>
            </a:p>
          </p:txBody>
        </p:sp>
        <p:sp>
          <p:nvSpPr>
            <p:cNvPr id="27" name="object 27"/>
            <p:cNvSpPr/>
            <p:nvPr/>
          </p:nvSpPr>
          <p:spPr>
            <a:xfrm>
              <a:off x="5863590" y="1276350"/>
              <a:ext cx="243840" cy="0"/>
            </a:xfrm>
            <a:custGeom>
              <a:avLst/>
              <a:gdLst/>
              <a:ahLst/>
              <a:cxnLst/>
              <a:rect l="l" t="t" r="r" b="b"/>
              <a:pathLst>
                <a:path w="243839">
                  <a:moveTo>
                    <a:pt x="0" y="0"/>
                  </a:moveTo>
                  <a:lnTo>
                    <a:pt x="243840" y="0"/>
                  </a:lnTo>
                </a:path>
              </a:pathLst>
            </a:custGeom>
            <a:ln w="28956">
              <a:solidFill>
                <a:srgbClr val="F4B083"/>
              </a:solidFill>
            </a:ln>
          </p:spPr>
          <p:txBody>
            <a:bodyPr wrap="square" lIns="0" tIns="0" rIns="0" bIns="0" rtlCol="0"/>
            <a:lstStyle/>
            <a:p>
              <a:endParaRPr/>
            </a:p>
          </p:txBody>
        </p:sp>
        <p:sp>
          <p:nvSpPr>
            <p:cNvPr id="28" name="object 28"/>
            <p:cNvSpPr/>
            <p:nvPr/>
          </p:nvSpPr>
          <p:spPr>
            <a:xfrm>
              <a:off x="6820661" y="1276350"/>
              <a:ext cx="243840" cy="0"/>
            </a:xfrm>
            <a:custGeom>
              <a:avLst/>
              <a:gdLst/>
              <a:ahLst/>
              <a:cxnLst/>
              <a:rect l="l" t="t" r="r" b="b"/>
              <a:pathLst>
                <a:path w="243840">
                  <a:moveTo>
                    <a:pt x="0" y="0"/>
                  </a:moveTo>
                  <a:lnTo>
                    <a:pt x="243840" y="0"/>
                  </a:lnTo>
                </a:path>
              </a:pathLst>
            </a:custGeom>
            <a:ln w="28956">
              <a:solidFill>
                <a:srgbClr val="C55A11"/>
              </a:solidFill>
            </a:ln>
          </p:spPr>
          <p:txBody>
            <a:bodyPr wrap="square" lIns="0" tIns="0" rIns="0" bIns="0" rtlCol="0"/>
            <a:lstStyle/>
            <a:p>
              <a:endParaRPr/>
            </a:p>
          </p:txBody>
        </p:sp>
        <p:sp>
          <p:nvSpPr>
            <p:cNvPr id="29" name="object 29"/>
            <p:cNvSpPr/>
            <p:nvPr/>
          </p:nvSpPr>
          <p:spPr>
            <a:xfrm>
              <a:off x="7776209" y="1276350"/>
              <a:ext cx="243840" cy="0"/>
            </a:xfrm>
            <a:custGeom>
              <a:avLst/>
              <a:gdLst/>
              <a:ahLst/>
              <a:cxnLst/>
              <a:rect l="l" t="t" r="r" b="b"/>
              <a:pathLst>
                <a:path w="243840">
                  <a:moveTo>
                    <a:pt x="0" y="0"/>
                  </a:moveTo>
                  <a:lnTo>
                    <a:pt x="243840" y="0"/>
                  </a:lnTo>
                </a:path>
              </a:pathLst>
            </a:custGeom>
            <a:ln w="28956">
              <a:solidFill>
                <a:srgbClr val="843B0B"/>
              </a:solidFill>
            </a:ln>
          </p:spPr>
          <p:txBody>
            <a:bodyPr wrap="square" lIns="0" tIns="0" rIns="0" bIns="0" rtlCol="0"/>
            <a:lstStyle/>
            <a:p>
              <a:endParaRPr/>
            </a:p>
          </p:txBody>
        </p:sp>
        <p:sp>
          <p:nvSpPr>
            <p:cNvPr id="30" name="object 30"/>
            <p:cNvSpPr txBox="1"/>
            <p:nvPr/>
          </p:nvSpPr>
          <p:spPr>
            <a:xfrm>
              <a:off x="4208119" y="1082301"/>
              <a:ext cx="4364355" cy="330835"/>
            </a:xfrm>
            <a:prstGeom prst="rect">
              <a:avLst/>
            </a:prstGeom>
          </p:spPr>
          <p:txBody>
            <a:bodyPr vert="horz" wrap="square" lIns="0" tIns="13335" rIns="0" bIns="0" rtlCol="0">
              <a:spAutoFit/>
            </a:bodyPr>
            <a:lstStyle/>
            <a:p>
              <a:pPr marL="12700">
                <a:lnSpc>
                  <a:spcPct val="100000"/>
                </a:lnSpc>
                <a:spcBef>
                  <a:spcPts val="105"/>
                </a:spcBef>
                <a:tabLst>
                  <a:tab pos="968375" algn="l"/>
                  <a:tab pos="1924685" algn="l"/>
                  <a:tab pos="2880995" algn="l"/>
                  <a:tab pos="3837304" algn="l"/>
                </a:tabLst>
              </a:pPr>
              <a:r>
                <a:rPr sz="2000" spc="-10" dirty="0">
                  <a:solidFill>
                    <a:srgbClr val="585858"/>
                  </a:solidFill>
                  <a:latin typeface="Calibri"/>
                  <a:cs typeface="Calibri"/>
                </a:rPr>
                <a:t>2</a:t>
              </a:r>
              <a:r>
                <a:rPr sz="2000" dirty="0">
                  <a:solidFill>
                    <a:srgbClr val="585858"/>
                  </a:solidFill>
                  <a:latin typeface="Calibri"/>
                  <a:cs typeface="Calibri"/>
                </a:rPr>
                <a:t>0</a:t>
              </a:r>
              <a:r>
                <a:rPr sz="2000" spc="-10" dirty="0">
                  <a:solidFill>
                    <a:srgbClr val="585858"/>
                  </a:solidFill>
                  <a:latin typeface="Calibri"/>
                  <a:cs typeface="Calibri"/>
                </a:rPr>
                <a:t>1</a:t>
              </a:r>
              <a:r>
                <a:rPr sz="2000" dirty="0">
                  <a:solidFill>
                    <a:srgbClr val="585858"/>
                  </a:solidFill>
                  <a:latin typeface="Calibri"/>
                  <a:cs typeface="Calibri"/>
                </a:rPr>
                <a:t>2	</a:t>
              </a:r>
              <a:r>
                <a:rPr sz="2000" spc="-10" dirty="0">
                  <a:solidFill>
                    <a:srgbClr val="585858"/>
                  </a:solidFill>
                  <a:latin typeface="Calibri"/>
                  <a:cs typeface="Calibri"/>
                </a:rPr>
                <a:t>2</a:t>
              </a:r>
              <a:r>
                <a:rPr sz="2000" dirty="0">
                  <a:solidFill>
                    <a:srgbClr val="585858"/>
                  </a:solidFill>
                  <a:latin typeface="Calibri"/>
                  <a:cs typeface="Calibri"/>
                </a:rPr>
                <a:t>0</a:t>
              </a:r>
              <a:r>
                <a:rPr sz="2000" spc="-10" dirty="0">
                  <a:solidFill>
                    <a:srgbClr val="585858"/>
                  </a:solidFill>
                  <a:latin typeface="Calibri"/>
                  <a:cs typeface="Calibri"/>
                </a:rPr>
                <a:t>1</a:t>
              </a:r>
              <a:r>
                <a:rPr sz="2000" dirty="0">
                  <a:solidFill>
                    <a:srgbClr val="585858"/>
                  </a:solidFill>
                  <a:latin typeface="Calibri"/>
                  <a:cs typeface="Calibri"/>
                </a:rPr>
                <a:t>3	</a:t>
              </a:r>
              <a:r>
                <a:rPr sz="2000" spc="-10" dirty="0">
                  <a:solidFill>
                    <a:srgbClr val="585858"/>
                  </a:solidFill>
                  <a:latin typeface="Calibri"/>
                  <a:cs typeface="Calibri"/>
                </a:rPr>
                <a:t>2</a:t>
              </a:r>
              <a:r>
                <a:rPr sz="2000" dirty="0">
                  <a:solidFill>
                    <a:srgbClr val="585858"/>
                  </a:solidFill>
                  <a:latin typeface="Calibri"/>
                  <a:cs typeface="Calibri"/>
                </a:rPr>
                <a:t>0</a:t>
              </a:r>
              <a:r>
                <a:rPr sz="2000" spc="-10" dirty="0">
                  <a:solidFill>
                    <a:srgbClr val="585858"/>
                  </a:solidFill>
                  <a:latin typeface="Calibri"/>
                  <a:cs typeface="Calibri"/>
                </a:rPr>
                <a:t>1</a:t>
              </a:r>
              <a:r>
                <a:rPr sz="2000" dirty="0">
                  <a:solidFill>
                    <a:srgbClr val="585858"/>
                  </a:solidFill>
                  <a:latin typeface="Calibri"/>
                  <a:cs typeface="Calibri"/>
                </a:rPr>
                <a:t>4	</a:t>
              </a:r>
              <a:r>
                <a:rPr sz="2000" spc="-10" dirty="0">
                  <a:solidFill>
                    <a:srgbClr val="585858"/>
                  </a:solidFill>
                  <a:latin typeface="Calibri"/>
                  <a:cs typeface="Calibri"/>
                </a:rPr>
                <a:t>2</a:t>
              </a:r>
              <a:r>
                <a:rPr sz="2000" dirty="0">
                  <a:solidFill>
                    <a:srgbClr val="585858"/>
                  </a:solidFill>
                  <a:latin typeface="Calibri"/>
                  <a:cs typeface="Calibri"/>
                </a:rPr>
                <a:t>0</a:t>
              </a:r>
              <a:r>
                <a:rPr sz="2000" spc="-10" dirty="0">
                  <a:solidFill>
                    <a:srgbClr val="585858"/>
                  </a:solidFill>
                  <a:latin typeface="Calibri"/>
                  <a:cs typeface="Calibri"/>
                </a:rPr>
                <a:t>1</a:t>
              </a:r>
              <a:r>
                <a:rPr sz="2000" dirty="0">
                  <a:solidFill>
                    <a:srgbClr val="585858"/>
                  </a:solidFill>
                  <a:latin typeface="Calibri"/>
                  <a:cs typeface="Calibri"/>
                </a:rPr>
                <a:t>5	</a:t>
              </a:r>
              <a:r>
                <a:rPr sz="2000" spc="-10" dirty="0">
                  <a:solidFill>
                    <a:srgbClr val="585858"/>
                  </a:solidFill>
                  <a:latin typeface="Calibri"/>
                  <a:cs typeface="Calibri"/>
                </a:rPr>
                <a:t>2</a:t>
              </a:r>
              <a:r>
                <a:rPr sz="2000" dirty="0">
                  <a:solidFill>
                    <a:srgbClr val="585858"/>
                  </a:solidFill>
                  <a:latin typeface="Calibri"/>
                  <a:cs typeface="Calibri"/>
                </a:rPr>
                <a:t>0</a:t>
              </a:r>
              <a:r>
                <a:rPr sz="2000" spc="-10" dirty="0">
                  <a:solidFill>
                    <a:srgbClr val="585858"/>
                  </a:solidFill>
                  <a:latin typeface="Calibri"/>
                  <a:cs typeface="Calibri"/>
                </a:rPr>
                <a:t>16</a:t>
              </a:r>
              <a:endParaRPr sz="2000">
                <a:latin typeface="Calibri"/>
                <a:cs typeface="Calibri"/>
              </a:endParaRPr>
            </a:p>
          </p:txBody>
        </p:sp>
      </p:grpSp>
      <p:sp>
        <p:nvSpPr>
          <p:cNvPr id="31" name="object 31"/>
          <p:cNvSpPr txBox="1"/>
          <p:nvPr/>
        </p:nvSpPr>
        <p:spPr>
          <a:xfrm>
            <a:off x="496182" y="6032079"/>
            <a:ext cx="2211705" cy="177800"/>
          </a:xfrm>
          <a:prstGeom prst="rect">
            <a:avLst/>
          </a:prstGeom>
        </p:spPr>
        <p:txBody>
          <a:bodyPr vert="horz" wrap="square" lIns="0" tIns="0" rIns="0" bIns="0" rtlCol="0">
            <a:spAutoFit/>
          </a:bodyPr>
          <a:lstStyle/>
          <a:p>
            <a:pPr marL="12700">
              <a:lnSpc>
                <a:spcPts val="1240"/>
              </a:lnSpc>
            </a:pPr>
            <a:r>
              <a:rPr sz="1200" i="1" spc="-5" dirty="0">
                <a:latin typeface="Calibri"/>
                <a:cs typeface="Calibri"/>
              </a:rPr>
              <a:t>CDC. HIV Surveillance </a:t>
            </a:r>
            <a:r>
              <a:rPr sz="1200" i="1" spc="-10" dirty="0">
                <a:latin typeface="Calibri"/>
                <a:cs typeface="Calibri"/>
              </a:rPr>
              <a:t>Report,</a:t>
            </a:r>
            <a:r>
              <a:rPr sz="1200" i="1" spc="10" dirty="0">
                <a:latin typeface="Calibri"/>
                <a:cs typeface="Calibri"/>
              </a:rPr>
              <a:t> </a:t>
            </a:r>
            <a:r>
              <a:rPr sz="1200" i="1" dirty="0">
                <a:latin typeface="Calibri"/>
                <a:cs typeface="Calibri"/>
              </a:rPr>
              <a:t>2017.</a:t>
            </a:r>
            <a:endParaRPr sz="12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299614"/>
            <a:ext cx="8914130" cy="863600"/>
          </a:xfrm>
          <a:prstGeom prst="rect">
            <a:avLst/>
          </a:prstGeom>
        </p:spPr>
        <p:txBody>
          <a:bodyPr vert="horz" wrap="square" lIns="0" tIns="12065" rIns="0" bIns="0" rtlCol="0">
            <a:spAutoFit/>
          </a:bodyPr>
          <a:lstStyle/>
          <a:p>
            <a:pPr marL="12700">
              <a:lnSpc>
                <a:spcPct val="100000"/>
              </a:lnSpc>
              <a:spcBef>
                <a:spcPts val="95"/>
              </a:spcBef>
              <a:tabLst>
                <a:tab pos="1350010" algn="l"/>
              </a:tabLst>
            </a:pPr>
            <a:r>
              <a:rPr sz="5500" spc="-5" dirty="0"/>
              <a:t>Age	distributions, US</a:t>
            </a:r>
            <a:r>
              <a:rPr sz="5500" spc="-10" dirty="0"/>
              <a:t> </a:t>
            </a:r>
            <a:r>
              <a:rPr sz="5500" spc="-5" dirty="0"/>
              <a:t>2012-16</a:t>
            </a:r>
            <a:endParaRPr sz="5500"/>
          </a:p>
        </p:txBody>
      </p:sp>
      <p:grpSp>
        <p:nvGrpSpPr>
          <p:cNvPr id="36" name="Group 35" descr="Graph showing number of people with new HIV diagnoses and PWH by age group from 2012 to 2016. Source: CDC. HIV Surveillance Report, 2017">
            <a:extLst>
              <a:ext uri="{FF2B5EF4-FFF2-40B4-BE49-F238E27FC236}">
                <a16:creationId xmlns:a16="http://schemas.microsoft.com/office/drawing/2014/main" id="{CD1A1F24-064F-44FC-A9C5-FBB541D5BB21}"/>
              </a:ext>
            </a:extLst>
          </p:cNvPr>
          <p:cNvGrpSpPr/>
          <p:nvPr/>
        </p:nvGrpSpPr>
        <p:grpSpPr>
          <a:xfrm>
            <a:off x="888686" y="1226896"/>
            <a:ext cx="10549695" cy="4809303"/>
            <a:chOff x="888686" y="1226896"/>
            <a:chExt cx="10549695" cy="4809303"/>
          </a:xfrm>
        </p:grpSpPr>
        <p:sp>
          <p:nvSpPr>
            <p:cNvPr id="3" name="object 3"/>
            <p:cNvSpPr/>
            <p:nvPr/>
          </p:nvSpPr>
          <p:spPr>
            <a:xfrm>
              <a:off x="2206751" y="4445508"/>
              <a:ext cx="9218930" cy="0"/>
            </a:xfrm>
            <a:custGeom>
              <a:avLst/>
              <a:gdLst/>
              <a:ahLst/>
              <a:cxnLst/>
              <a:rect l="l" t="t" r="r" b="b"/>
              <a:pathLst>
                <a:path w="9218930">
                  <a:moveTo>
                    <a:pt x="0" y="0"/>
                  </a:moveTo>
                  <a:lnTo>
                    <a:pt x="9218676" y="0"/>
                  </a:lnTo>
                </a:path>
              </a:pathLst>
            </a:custGeom>
            <a:ln w="9144">
              <a:solidFill>
                <a:srgbClr val="D9D9D9"/>
              </a:solidFill>
            </a:ln>
          </p:spPr>
          <p:txBody>
            <a:bodyPr wrap="square" lIns="0" tIns="0" rIns="0" bIns="0" rtlCol="0"/>
            <a:lstStyle/>
            <a:p>
              <a:endParaRPr/>
            </a:p>
          </p:txBody>
        </p:sp>
        <p:sp>
          <p:nvSpPr>
            <p:cNvPr id="4" name="object 4"/>
            <p:cNvSpPr/>
            <p:nvPr/>
          </p:nvSpPr>
          <p:spPr>
            <a:xfrm>
              <a:off x="2206751" y="4064508"/>
              <a:ext cx="9218930" cy="0"/>
            </a:xfrm>
            <a:custGeom>
              <a:avLst/>
              <a:gdLst/>
              <a:ahLst/>
              <a:cxnLst/>
              <a:rect l="l" t="t" r="r" b="b"/>
              <a:pathLst>
                <a:path w="9218930">
                  <a:moveTo>
                    <a:pt x="0" y="0"/>
                  </a:moveTo>
                  <a:lnTo>
                    <a:pt x="9218676" y="0"/>
                  </a:lnTo>
                </a:path>
              </a:pathLst>
            </a:custGeom>
            <a:ln w="9144">
              <a:solidFill>
                <a:srgbClr val="D9D9D9"/>
              </a:solidFill>
            </a:ln>
          </p:spPr>
          <p:txBody>
            <a:bodyPr wrap="square" lIns="0" tIns="0" rIns="0" bIns="0" rtlCol="0"/>
            <a:lstStyle/>
            <a:p>
              <a:endParaRPr/>
            </a:p>
          </p:txBody>
        </p:sp>
        <p:sp>
          <p:nvSpPr>
            <p:cNvPr id="5" name="object 5"/>
            <p:cNvSpPr/>
            <p:nvPr/>
          </p:nvSpPr>
          <p:spPr>
            <a:xfrm>
              <a:off x="2206751" y="3683508"/>
              <a:ext cx="9218930" cy="0"/>
            </a:xfrm>
            <a:custGeom>
              <a:avLst/>
              <a:gdLst/>
              <a:ahLst/>
              <a:cxnLst/>
              <a:rect l="l" t="t" r="r" b="b"/>
              <a:pathLst>
                <a:path w="9218930">
                  <a:moveTo>
                    <a:pt x="0" y="0"/>
                  </a:moveTo>
                  <a:lnTo>
                    <a:pt x="9218676" y="0"/>
                  </a:lnTo>
                </a:path>
              </a:pathLst>
            </a:custGeom>
            <a:ln w="9144">
              <a:solidFill>
                <a:srgbClr val="D9D9D9"/>
              </a:solidFill>
            </a:ln>
          </p:spPr>
          <p:txBody>
            <a:bodyPr wrap="square" lIns="0" tIns="0" rIns="0" bIns="0" rtlCol="0"/>
            <a:lstStyle/>
            <a:p>
              <a:endParaRPr/>
            </a:p>
          </p:txBody>
        </p:sp>
        <p:sp>
          <p:nvSpPr>
            <p:cNvPr id="6" name="object 6"/>
            <p:cNvSpPr/>
            <p:nvPr/>
          </p:nvSpPr>
          <p:spPr>
            <a:xfrm>
              <a:off x="2206751" y="2540507"/>
              <a:ext cx="9218930" cy="0"/>
            </a:xfrm>
            <a:custGeom>
              <a:avLst/>
              <a:gdLst/>
              <a:ahLst/>
              <a:cxnLst/>
              <a:rect l="l" t="t" r="r" b="b"/>
              <a:pathLst>
                <a:path w="9218930">
                  <a:moveTo>
                    <a:pt x="0" y="0"/>
                  </a:moveTo>
                  <a:lnTo>
                    <a:pt x="9218676" y="0"/>
                  </a:lnTo>
                </a:path>
              </a:pathLst>
            </a:custGeom>
            <a:ln w="9144">
              <a:solidFill>
                <a:srgbClr val="D9D9D9"/>
              </a:solidFill>
            </a:ln>
          </p:spPr>
          <p:txBody>
            <a:bodyPr wrap="square" lIns="0" tIns="0" rIns="0" bIns="0" rtlCol="0"/>
            <a:lstStyle/>
            <a:p>
              <a:endParaRPr/>
            </a:p>
          </p:txBody>
        </p:sp>
        <p:sp>
          <p:nvSpPr>
            <p:cNvPr id="7" name="object 7"/>
            <p:cNvSpPr/>
            <p:nvPr/>
          </p:nvSpPr>
          <p:spPr>
            <a:xfrm>
              <a:off x="2206751" y="2159507"/>
              <a:ext cx="9218930" cy="0"/>
            </a:xfrm>
            <a:custGeom>
              <a:avLst/>
              <a:gdLst/>
              <a:ahLst/>
              <a:cxnLst/>
              <a:rect l="l" t="t" r="r" b="b"/>
              <a:pathLst>
                <a:path w="9218930">
                  <a:moveTo>
                    <a:pt x="0" y="0"/>
                  </a:moveTo>
                  <a:lnTo>
                    <a:pt x="9218676" y="0"/>
                  </a:lnTo>
                </a:path>
              </a:pathLst>
            </a:custGeom>
            <a:ln w="9144">
              <a:solidFill>
                <a:srgbClr val="D9D9D9"/>
              </a:solidFill>
            </a:ln>
          </p:spPr>
          <p:txBody>
            <a:bodyPr wrap="square" lIns="0" tIns="0" rIns="0" bIns="0" rtlCol="0"/>
            <a:lstStyle/>
            <a:p>
              <a:endParaRPr/>
            </a:p>
          </p:txBody>
        </p:sp>
        <p:sp>
          <p:nvSpPr>
            <p:cNvPr id="8" name="object 8"/>
            <p:cNvSpPr/>
            <p:nvPr/>
          </p:nvSpPr>
          <p:spPr>
            <a:xfrm>
              <a:off x="2206751" y="1778507"/>
              <a:ext cx="9218930" cy="0"/>
            </a:xfrm>
            <a:custGeom>
              <a:avLst/>
              <a:gdLst/>
              <a:ahLst/>
              <a:cxnLst/>
              <a:rect l="l" t="t" r="r" b="b"/>
              <a:pathLst>
                <a:path w="9218930">
                  <a:moveTo>
                    <a:pt x="0" y="0"/>
                  </a:moveTo>
                  <a:lnTo>
                    <a:pt x="9218676" y="0"/>
                  </a:lnTo>
                </a:path>
              </a:pathLst>
            </a:custGeom>
            <a:ln w="9144">
              <a:solidFill>
                <a:srgbClr val="D9D9D9"/>
              </a:solidFill>
            </a:ln>
          </p:spPr>
          <p:txBody>
            <a:bodyPr wrap="square" lIns="0" tIns="0" rIns="0" bIns="0" rtlCol="0"/>
            <a:lstStyle/>
            <a:p>
              <a:endParaRPr/>
            </a:p>
          </p:txBody>
        </p:sp>
        <p:sp>
          <p:nvSpPr>
            <p:cNvPr id="9" name="object 9"/>
            <p:cNvSpPr/>
            <p:nvPr/>
          </p:nvSpPr>
          <p:spPr>
            <a:xfrm>
              <a:off x="2206751" y="5207508"/>
              <a:ext cx="9218930" cy="0"/>
            </a:xfrm>
            <a:custGeom>
              <a:avLst/>
              <a:gdLst/>
              <a:ahLst/>
              <a:cxnLst/>
              <a:rect l="l" t="t" r="r" b="b"/>
              <a:pathLst>
                <a:path w="9218930">
                  <a:moveTo>
                    <a:pt x="0" y="0"/>
                  </a:moveTo>
                  <a:lnTo>
                    <a:pt x="9218676" y="0"/>
                  </a:lnTo>
                </a:path>
              </a:pathLst>
            </a:custGeom>
            <a:ln w="9144">
              <a:solidFill>
                <a:srgbClr val="D9D9D9"/>
              </a:solidFill>
            </a:ln>
          </p:spPr>
          <p:txBody>
            <a:bodyPr wrap="square" lIns="0" tIns="0" rIns="0" bIns="0" rtlCol="0"/>
            <a:lstStyle/>
            <a:p>
              <a:endParaRPr/>
            </a:p>
          </p:txBody>
        </p:sp>
        <p:sp>
          <p:nvSpPr>
            <p:cNvPr id="10" name="object 10"/>
            <p:cNvSpPr/>
            <p:nvPr/>
          </p:nvSpPr>
          <p:spPr>
            <a:xfrm>
              <a:off x="2590038" y="5071109"/>
              <a:ext cx="8450580" cy="135890"/>
            </a:xfrm>
            <a:custGeom>
              <a:avLst/>
              <a:gdLst/>
              <a:ahLst/>
              <a:cxnLst/>
              <a:rect l="l" t="t" r="r" b="b"/>
              <a:pathLst>
                <a:path w="8450580" h="135889">
                  <a:moveTo>
                    <a:pt x="0" y="135636"/>
                  </a:moveTo>
                  <a:lnTo>
                    <a:pt x="768096" y="100584"/>
                  </a:lnTo>
                  <a:lnTo>
                    <a:pt x="1536192" y="0"/>
                  </a:lnTo>
                  <a:lnTo>
                    <a:pt x="2304288" y="13716"/>
                  </a:lnTo>
                  <a:lnTo>
                    <a:pt x="3073908" y="33528"/>
                  </a:lnTo>
                  <a:lnTo>
                    <a:pt x="3842004" y="57912"/>
                  </a:lnTo>
                  <a:lnTo>
                    <a:pt x="4610100" y="51816"/>
                  </a:lnTo>
                  <a:lnTo>
                    <a:pt x="5378196" y="54864"/>
                  </a:lnTo>
                  <a:lnTo>
                    <a:pt x="6146292" y="76200"/>
                  </a:lnTo>
                  <a:lnTo>
                    <a:pt x="6914388" y="100584"/>
                  </a:lnTo>
                  <a:lnTo>
                    <a:pt x="7682483" y="117348"/>
                  </a:lnTo>
                  <a:lnTo>
                    <a:pt x="8450580" y="121920"/>
                  </a:lnTo>
                </a:path>
              </a:pathLst>
            </a:custGeom>
            <a:ln w="19812">
              <a:solidFill>
                <a:srgbClr val="FAE4D5"/>
              </a:solidFill>
            </a:ln>
          </p:spPr>
          <p:txBody>
            <a:bodyPr wrap="square" lIns="0" tIns="0" rIns="0" bIns="0" rtlCol="0"/>
            <a:lstStyle/>
            <a:p>
              <a:endParaRPr/>
            </a:p>
          </p:txBody>
        </p:sp>
        <p:sp>
          <p:nvSpPr>
            <p:cNvPr id="11" name="object 11"/>
            <p:cNvSpPr/>
            <p:nvPr/>
          </p:nvSpPr>
          <p:spPr>
            <a:xfrm>
              <a:off x="2590038" y="5074158"/>
              <a:ext cx="8450580" cy="132715"/>
            </a:xfrm>
            <a:custGeom>
              <a:avLst/>
              <a:gdLst/>
              <a:ahLst/>
              <a:cxnLst/>
              <a:rect l="l" t="t" r="r" b="b"/>
              <a:pathLst>
                <a:path w="8450580" h="132714">
                  <a:moveTo>
                    <a:pt x="0" y="132588"/>
                  </a:moveTo>
                  <a:lnTo>
                    <a:pt x="768096" y="102108"/>
                  </a:lnTo>
                  <a:lnTo>
                    <a:pt x="1536192" y="0"/>
                  </a:lnTo>
                  <a:lnTo>
                    <a:pt x="2304288" y="7620"/>
                  </a:lnTo>
                  <a:lnTo>
                    <a:pt x="3073908" y="35052"/>
                  </a:lnTo>
                  <a:lnTo>
                    <a:pt x="3842004" y="57912"/>
                  </a:lnTo>
                  <a:lnTo>
                    <a:pt x="4610100" y="59436"/>
                  </a:lnTo>
                  <a:lnTo>
                    <a:pt x="5378196" y="59436"/>
                  </a:lnTo>
                  <a:lnTo>
                    <a:pt x="6146292" y="77724"/>
                  </a:lnTo>
                  <a:lnTo>
                    <a:pt x="6914388" y="96012"/>
                  </a:lnTo>
                  <a:lnTo>
                    <a:pt x="7682483" y="114300"/>
                  </a:lnTo>
                  <a:lnTo>
                    <a:pt x="8450580" y="117348"/>
                  </a:lnTo>
                </a:path>
              </a:pathLst>
            </a:custGeom>
            <a:ln w="19812">
              <a:solidFill>
                <a:srgbClr val="F8CAAC"/>
              </a:solidFill>
            </a:ln>
          </p:spPr>
          <p:txBody>
            <a:bodyPr wrap="square" lIns="0" tIns="0" rIns="0" bIns="0" rtlCol="0"/>
            <a:lstStyle/>
            <a:p>
              <a:endParaRPr/>
            </a:p>
          </p:txBody>
        </p:sp>
        <p:sp>
          <p:nvSpPr>
            <p:cNvPr id="12" name="object 12"/>
            <p:cNvSpPr/>
            <p:nvPr/>
          </p:nvSpPr>
          <p:spPr>
            <a:xfrm>
              <a:off x="2590038" y="5068061"/>
              <a:ext cx="8450580" cy="139065"/>
            </a:xfrm>
            <a:custGeom>
              <a:avLst/>
              <a:gdLst/>
              <a:ahLst/>
              <a:cxnLst/>
              <a:rect l="l" t="t" r="r" b="b"/>
              <a:pathLst>
                <a:path w="8450580" h="139064">
                  <a:moveTo>
                    <a:pt x="0" y="138683"/>
                  </a:moveTo>
                  <a:lnTo>
                    <a:pt x="768096" y="106679"/>
                  </a:lnTo>
                  <a:lnTo>
                    <a:pt x="1536192" y="0"/>
                  </a:lnTo>
                  <a:lnTo>
                    <a:pt x="2304288" y="3047"/>
                  </a:lnTo>
                  <a:lnTo>
                    <a:pt x="3073908" y="36575"/>
                  </a:lnTo>
                  <a:lnTo>
                    <a:pt x="3842004" y="59435"/>
                  </a:lnTo>
                  <a:lnTo>
                    <a:pt x="4610100" y="67055"/>
                  </a:lnTo>
                  <a:lnTo>
                    <a:pt x="5378196" y="71627"/>
                  </a:lnTo>
                  <a:lnTo>
                    <a:pt x="6146292" y="85343"/>
                  </a:lnTo>
                  <a:lnTo>
                    <a:pt x="6914388" y="103631"/>
                  </a:lnTo>
                  <a:lnTo>
                    <a:pt x="7682483" y="121919"/>
                  </a:lnTo>
                  <a:lnTo>
                    <a:pt x="8450580" y="123443"/>
                  </a:lnTo>
                </a:path>
              </a:pathLst>
            </a:custGeom>
            <a:ln w="19812">
              <a:solidFill>
                <a:srgbClr val="F4B083"/>
              </a:solidFill>
            </a:ln>
          </p:spPr>
          <p:txBody>
            <a:bodyPr wrap="square" lIns="0" tIns="0" rIns="0" bIns="0" rtlCol="0"/>
            <a:lstStyle/>
            <a:p>
              <a:endParaRPr/>
            </a:p>
          </p:txBody>
        </p:sp>
        <p:sp>
          <p:nvSpPr>
            <p:cNvPr id="13" name="object 13"/>
            <p:cNvSpPr/>
            <p:nvPr/>
          </p:nvSpPr>
          <p:spPr>
            <a:xfrm>
              <a:off x="2590038" y="5063490"/>
              <a:ext cx="8450580" cy="144780"/>
            </a:xfrm>
            <a:custGeom>
              <a:avLst/>
              <a:gdLst/>
              <a:ahLst/>
              <a:cxnLst/>
              <a:rect l="l" t="t" r="r" b="b"/>
              <a:pathLst>
                <a:path w="8450580" h="144779">
                  <a:moveTo>
                    <a:pt x="0" y="144780"/>
                  </a:moveTo>
                  <a:lnTo>
                    <a:pt x="768096" y="111252"/>
                  </a:lnTo>
                  <a:lnTo>
                    <a:pt x="1536192" y="6096"/>
                  </a:lnTo>
                  <a:lnTo>
                    <a:pt x="2304288" y="0"/>
                  </a:lnTo>
                  <a:lnTo>
                    <a:pt x="3073908" y="41148"/>
                  </a:lnTo>
                  <a:lnTo>
                    <a:pt x="3842004" y="64008"/>
                  </a:lnTo>
                  <a:lnTo>
                    <a:pt x="4610100" y="79248"/>
                  </a:lnTo>
                  <a:lnTo>
                    <a:pt x="5378196" y="80772"/>
                  </a:lnTo>
                  <a:lnTo>
                    <a:pt x="6146292" y="86868"/>
                  </a:lnTo>
                  <a:lnTo>
                    <a:pt x="6914388" y="108204"/>
                  </a:lnTo>
                  <a:lnTo>
                    <a:pt x="7682483" y="124968"/>
                  </a:lnTo>
                  <a:lnTo>
                    <a:pt x="8450580" y="128016"/>
                  </a:lnTo>
                </a:path>
              </a:pathLst>
            </a:custGeom>
            <a:ln w="19811">
              <a:solidFill>
                <a:srgbClr val="C55A11"/>
              </a:solidFill>
            </a:ln>
          </p:spPr>
          <p:txBody>
            <a:bodyPr wrap="square" lIns="0" tIns="0" rIns="0" bIns="0" rtlCol="0"/>
            <a:lstStyle/>
            <a:p>
              <a:endParaRPr/>
            </a:p>
          </p:txBody>
        </p:sp>
        <p:sp>
          <p:nvSpPr>
            <p:cNvPr id="14" name="object 14"/>
            <p:cNvSpPr/>
            <p:nvPr/>
          </p:nvSpPr>
          <p:spPr>
            <a:xfrm>
              <a:off x="2590038" y="5057394"/>
              <a:ext cx="8450580" cy="151130"/>
            </a:xfrm>
            <a:custGeom>
              <a:avLst/>
              <a:gdLst/>
              <a:ahLst/>
              <a:cxnLst/>
              <a:rect l="l" t="t" r="r" b="b"/>
              <a:pathLst>
                <a:path w="8450580" h="151129">
                  <a:moveTo>
                    <a:pt x="0" y="150875"/>
                  </a:moveTo>
                  <a:lnTo>
                    <a:pt x="768096" y="118871"/>
                  </a:lnTo>
                  <a:lnTo>
                    <a:pt x="1536192" y="28955"/>
                  </a:lnTo>
                  <a:lnTo>
                    <a:pt x="2304288" y="0"/>
                  </a:lnTo>
                  <a:lnTo>
                    <a:pt x="3073908" y="42671"/>
                  </a:lnTo>
                  <a:lnTo>
                    <a:pt x="3842004" y="70103"/>
                  </a:lnTo>
                  <a:lnTo>
                    <a:pt x="4610100" y="88391"/>
                  </a:lnTo>
                  <a:lnTo>
                    <a:pt x="5378196" y="91439"/>
                  </a:lnTo>
                  <a:lnTo>
                    <a:pt x="6146292" y="96011"/>
                  </a:lnTo>
                  <a:lnTo>
                    <a:pt x="6914388" y="114299"/>
                  </a:lnTo>
                  <a:lnTo>
                    <a:pt x="7682483" y="129539"/>
                  </a:lnTo>
                  <a:lnTo>
                    <a:pt x="8450580" y="134111"/>
                  </a:lnTo>
                </a:path>
              </a:pathLst>
            </a:custGeom>
            <a:ln w="19812">
              <a:solidFill>
                <a:srgbClr val="843B0B"/>
              </a:solidFill>
            </a:ln>
          </p:spPr>
          <p:txBody>
            <a:bodyPr wrap="square" lIns="0" tIns="0" rIns="0" bIns="0" rtlCol="0"/>
            <a:lstStyle/>
            <a:p>
              <a:endParaRPr/>
            </a:p>
          </p:txBody>
        </p:sp>
        <p:sp>
          <p:nvSpPr>
            <p:cNvPr id="15" name="object 15"/>
            <p:cNvSpPr/>
            <p:nvPr/>
          </p:nvSpPr>
          <p:spPr>
            <a:xfrm>
              <a:off x="2590038" y="2114550"/>
              <a:ext cx="8450580" cy="3077210"/>
            </a:xfrm>
            <a:custGeom>
              <a:avLst/>
              <a:gdLst/>
              <a:ahLst/>
              <a:cxnLst/>
              <a:rect l="l" t="t" r="r" b="b"/>
              <a:pathLst>
                <a:path w="8450580" h="3077210">
                  <a:moveTo>
                    <a:pt x="0" y="3076956"/>
                  </a:moveTo>
                  <a:lnTo>
                    <a:pt x="768096" y="2973324"/>
                  </a:lnTo>
                  <a:lnTo>
                    <a:pt x="1536192" y="2487168"/>
                  </a:lnTo>
                  <a:lnTo>
                    <a:pt x="2304288" y="2069592"/>
                  </a:lnTo>
                  <a:lnTo>
                    <a:pt x="3073908" y="1734312"/>
                  </a:lnTo>
                  <a:lnTo>
                    <a:pt x="3842004" y="1502664"/>
                  </a:lnTo>
                  <a:lnTo>
                    <a:pt x="4610100" y="760476"/>
                  </a:lnTo>
                  <a:lnTo>
                    <a:pt x="5378196" y="0"/>
                  </a:lnTo>
                  <a:lnTo>
                    <a:pt x="6146292" y="234695"/>
                  </a:lnTo>
                  <a:lnTo>
                    <a:pt x="6914388" y="1120139"/>
                  </a:lnTo>
                  <a:lnTo>
                    <a:pt x="7682483" y="1981200"/>
                  </a:lnTo>
                  <a:lnTo>
                    <a:pt x="8450580" y="2235708"/>
                  </a:lnTo>
                </a:path>
              </a:pathLst>
            </a:custGeom>
            <a:ln w="28956">
              <a:solidFill>
                <a:srgbClr val="D5DCE4"/>
              </a:solidFill>
            </a:ln>
          </p:spPr>
          <p:txBody>
            <a:bodyPr wrap="square" lIns="0" tIns="0" rIns="0" bIns="0" rtlCol="0"/>
            <a:lstStyle/>
            <a:p>
              <a:endParaRPr/>
            </a:p>
          </p:txBody>
        </p:sp>
        <p:sp>
          <p:nvSpPr>
            <p:cNvPr id="16" name="object 16"/>
            <p:cNvSpPr/>
            <p:nvPr/>
          </p:nvSpPr>
          <p:spPr>
            <a:xfrm>
              <a:off x="2590038" y="2184654"/>
              <a:ext cx="8450580" cy="3008630"/>
            </a:xfrm>
            <a:custGeom>
              <a:avLst/>
              <a:gdLst/>
              <a:ahLst/>
              <a:cxnLst/>
              <a:rect l="l" t="t" r="r" b="b"/>
              <a:pathLst>
                <a:path w="8450580" h="3008629">
                  <a:moveTo>
                    <a:pt x="0" y="3008376"/>
                  </a:moveTo>
                  <a:lnTo>
                    <a:pt x="768096" y="2913888"/>
                  </a:lnTo>
                  <a:lnTo>
                    <a:pt x="1536192" y="2414016"/>
                  </a:lnTo>
                  <a:lnTo>
                    <a:pt x="2304288" y="1932432"/>
                  </a:lnTo>
                  <a:lnTo>
                    <a:pt x="3073908" y="1638300"/>
                  </a:lnTo>
                  <a:lnTo>
                    <a:pt x="3842004" y="1427988"/>
                  </a:lnTo>
                  <a:lnTo>
                    <a:pt x="4610100" y="813816"/>
                  </a:lnTo>
                  <a:lnTo>
                    <a:pt x="5378196" y="32004"/>
                  </a:lnTo>
                  <a:lnTo>
                    <a:pt x="6146292" y="0"/>
                  </a:lnTo>
                  <a:lnTo>
                    <a:pt x="6914388" y="885444"/>
                  </a:lnTo>
                  <a:lnTo>
                    <a:pt x="7682483" y="1780032"/>
                  </a:lnTo>
                  <a:lnTo>
                    <a:pt x="8450580" y="2026920"/>
                  </a:lnTo>
                </a:path>
              </a:pathLst>
            </a:custGeom>
            <a:ln w="28956">
              <a:solidFill>
                <a:srgbClr val="ACB8C9"/>
              </a:solidFill>
            </a:ln>
          </p:spPr>
          <p:txBody>
            <a:bodyPr wrap="square" lIns="0" tIns="0" rIns="0" bIns="0" rtlCol="0"/>
            <a:lstStyle/>
            <a:p>
              <a:endParaRPr/>
            </a:p>
          </p:txBody>
        </p:sp>
        <p:sp>
          <p:nvSpPr>
            <p:cNvPr id="17" name="object 17"/>
            <p:cNvSpPr/>
            <p:nvPr/>
          </p:nvSpPr>
          <p:spPr>
            <a:xfrm>
              <a:off x="2590038" y="2047494"/>
              <a:ext cx="8450580" cy="3147060"/>
            </a:xfrm>
            <a:custGeom>
              <a:avLst/>
              <a:gdLst/>
              <a:ahLst/>
              <a:cxnLst/>
              <a:rect l="l" t="t" r="r" b="b"/>
              <a:pathLst>
                <a:path w="8450580" h="3147060">
                  <a:moveTo>
                    <a:pt x="0" y="3147060"/>
                  </a:moveTo>
                  <a:lnTo>
                    <a:pt x="768096" y="3060191"/>
                  </a:lnTo>
                  <a:lnTo>
                    <a:pt x="1536192" y="2555747"/>
                  </a:lnTo>
                  <a:lnTo>
                    <a:pt x="2304288" y="1991867"/>
                  </a:lnTo>
                  <a:lnTo>
                    <a:pt x="3073908" y="1741931"/>
                  </a:lnTo>
                  <a:lnTo>
                    <a:pt x="3842004" y="1540763"/>
                  </a:lnTo>
                  <a:lnTo>
                    <a:pt x="4610100" y="1068323"/>
                  </a:lnTo>
                  <a:lnTo>
                    <a:pt x="5378196" y="303275"/>
                  </a:lnTo>
                  <a:lnTo>
                    <a:pt x="6146292" y="0"/>
                  </a:lnTo>
                  <a:lnTo>
                    <a:pt x="6914388" y="861059"/>
                  </a:lnTo>
                  <a:lnTo>
                    <a:pt x="7682483" y="1767839"/>
                  </a:lnTo>
                  <a:lnTo>
                    <a:pt x="8450580" y="2013203"/>
                  </a:lnTo>
                </a:path>
              </a:pathLst>
            </a:custGeom>
            <a:ln w="28956">
              <a:solidFill>
                <a:srgbClr val="8496AF"/>
              </a:solidFill>
            </a:ln>
          </p:spPr>
          <p:txBody>
            <a:bodyPr wrap="square" lIns="0" tIns="0" rIns="0" bIns="0" rtlCol="0"/>
            <a:lstStyle/>
            <a:p>
              <a:endParaRPr/>
            </a:p>
          </p:txBody>
        </p:sp>
        <p:sp>
          <p:nvSpPr>
            <p:cNvPr id="18" name="object 18"/>
            <p:cNvSpPr/>
            <p:nvPr/>
          </p:nvSpPr>
          <p:spPr>
            <a:xfrm>
              <a:off x="2590038" y="1981961"/>
              <a:ext cx="8450580" cy="3213100"/>
            </a:xfrm>
            <a:custGeom>
              <a:avLst/>
              <a:gdLst/>
              <a:ahLst/>
              <a:cxnLst/>
              <a:rect l="l" t="t" r="r" b="b"/>
              <a:pathLst>
                <a:path w="8450580" h="3213100">
                  <a:moveTo>
                    <a:pt x="0" y="3212592"/>
                  </a:moveTo>
                  <a:lnTo>
                    <a:pt x="768096" y="3131820"/>
                  </a:lnTo>
                  <a:lnTo>
                    <a:pt x="1536192" y="2638044"/>
                  </a:lnTo>
                  <a:lnTo>
                    <a:pt x="2304288" y="1979676"/>
                  </a:lnTo>
                  <a:lnTo>
                    <a:pt x="3073908" y="1770888"/>
                  </a:lnTo>
                  <a:lnTo>
                    <a:pt x="3842004" y="1554480"/>
                  </a:lnTo>
                  <a:lnTo>
                    <a:pt x="4610100" y="1267968"/>
                  </a:lnTo>
                  <a:lnTo>
                    <a:pt x="5378196" y="464819"/>
                  </a:lnTo>
                  <a:lnTo>
                    <a:pt x="6146292" y="0"/>
                  </a:lnTo>
                  <a:lnTo>
                    <a:pt x="6914388" y="749808"/>
                  </a:lnTo>
                  <a:lnTo>
                    <a:pt x="7682483" y="1690116"/>
                  </a:lnTo>
                  <a:lnTo>
                    <a:pt x="8450580" y="1895856"/>
                  </a:lnTo>
                </a:path>
              </a:pathLst>
            </a:custGeom>
            <a:ln w="28956">
              <a:solidFill>
                <a:srgbClr val="333E50"/>
              </a:solidFill>
            </a:ln>
          </p:spPr>
          <p:txBody>
            <a:bodyPr wrap="square" lIns="0" tIns="0" rIns="0" bIns="0" rtlCol="0"/>
            <a:lstStyle/>
            <a:p>
              <a:endParaRPr/>
            </a:p>
          </p:txBody>
        </p:sp>
        <p:sp>
          <p:nvSpPr>
            <p:cNvPr id="19" name="object 19"/>
            <p:cNvSpPr/>
            <p:nvPr/>
          </p:nvSpPr>
          <p:spPr>
            <a:xfrm>
              <a:off x="2590038" y="1971294"/>
              <a:ext cx="8450580" cy="3223260"/>
            </a:xfrm>
            <a:custGeom>
              <a:avLst/>
              <a:gdLst/>
              <a:ahLst/>
              <a:cxnLst/>
              <a:rect l="l" t="t" r="r" b="b"/>
              <a:pathLst>
                <a:path w="8450580" h="3223260">
                  <a:moveTo>
                    <a:pt x="0" y="3223260"/>
                  </a:moveTo>
                  <a:lnTo>
                    <a:pt x="768096" y="3148584"/>
                  </a:lnTo>
                  <a:lnTo>
                    <a:pt x="1536192" y="2673096"/>
                  </a:lnTo>
                  <a:lnTo>
                    <a:pt x="2304288" y="1930907"/>
                  </a:lnTo>
                  <a:lnTo>
                    <a:pt x="3073908" y="1717547"/>
                  </a:lnTo>
                  <a:lnTo>
                    <a:pt x="3842004" y="1513332"/>
                  </a:lnTo>
                  <a:lnTo>
                    <a:pt x="4610100" y="1354835"/>
                  </a:lnTo>
                  <a:lnTo>
                    <a:pt x="5378196" y="594359"/>
                  </a:lnTo>
                  <a:lnTo>
                    <a:pt x="6146292" y="0"/>
                  </a:lnTo>
                  <a:lnTo>
                    <a:pt x="6914388" y="597407"/>
                  </a:lnTo>
                  <a:lnTo>
                    <a:pt x="7682483" y="1534667"/>
                  </a:lnTo>
                  <a:lnTo>
                    <a:pt x="8450580" y="1711452"/>
                  </a:lnTo>
                </a:path>
              </a:pathLst>
            </a:custGeom>
            <a:ln w="28956">
              <a:solidFill>
                <a:srgbClr val="212A35"/>
              </a:solidFill>
            </a:ln>
          </p:spPr>
          <p:txBody>
            <a:bodyPr wrap="square" lIns="0" tIns="0" rIns="0" bIns="0" rtlCol="0"/>
            <a:lstStyle/>
            <a:p>
              <a:endParaRPr/>
            </a:p>
          </p:txBody>
        </p:sp>
        <p:sp>
          <p:nvSpPr>
            <p:cNvPr id="20" name="object 20"/>
            <p:cNvSpPr txBox="1"/>
            <p:nvPr/>
          </p:nvSpPr>
          <p:spPr>
            <a:xfrm>
              <a:off x="888686" y="2518174"/>
              <a:ext cx="280035" cy="1951989"/>
            </a:xfrm>
            <a:prstGeom prst="rect">
              <a:avLst/>
            </a:prstGeom>
          </p:spPr>
          <p:txBody>
            <a:bodyPr vert="vert270" wrap="square" lIns="0" tIns="0" rIns="0" bIns="0" rtlCol="0">
              <a:spAutoFit/>
            </a:bodyPr>
            <a:lstStyle/>
            <a:p>
              <a:pPr marL="12700">
                <a:lnSpc>
                  <a:spcPts val="2005"/>
                </a:lnSpc>
              </a:pPr>
              <a:r>
                <a:rPr sz="2000" b="1" dirty="0">
                  <a:latin typeface="Calibri"/>
                  <a:cs typeface="Calibri"/>
                </a:rPr>
                <a:t>Number of</a:t>
              </a:r>
              <a:r>
                <a:rPr sz="2000" b="1" spc="-110" dirty="0">
                  <a:latin typeface="Calibri"/>
                  <a:cs typeface="Calibri"/>
                </a:rPr>
                <a:t> </a:t>
              </a:r>
              <a:r>
                <a:rPr sz="2000" b="1" dirty="0">
                  <a:latin typeface="Calibri"/>
                  <a:cs typeface="Calibri"/>
                </a:rPr>
                <a:t>people</a:t>
              </a:r>
              <a:endParaRPr sz="2000">
                <a:latin typeface="Calibri"/>
                <a:cs typeface="Calibri"/>
              </a:endParaRPr>
            </a:p>
          </p:txBody>
        </p:sp>
        <p:sp>
          <p:nvSpPr>
            <p:cNvPr id="21" name="object 21"/>
            <p:cNvSpPr/>
            <p:nvPr/>
          </p:nvSpPr>
          <p:spPr>
            <a:xfrm>
              <a:off x="1376933" y="1447038"/>
              <a:ext cx="243840" cy="0"/>
            </a:xfrm>
            <a:custGeom>
              <a:avLst/>
              <a:gdLst/>
              <a:ahLst/>
              <a:cxnLst/>
              <a:rect l="l" t="t" r="r" b="b"/>
              <a:pathLst>
                <a:path w="243840">
                  <a:moveTo>
                    <a:pt x="0" y="0"/>
                  </a:moveTo>
                  <a:lnTo>
                    <a:pt x="243840" y="0"/>
                  </a:lnTo>
                </a:path>
              </a:pathLst>
            </a:custGeom>
            <a:ln w="19812">
              <a:solidFill>
                <a:srgbClr val="FAE4D5"/>
              </a:solidFill>
            </a:ln>
          </p:spPr>
          <p:txBody>
            <a:bodyPr wrap="square" lIns="0" tIns="0" rIns="0" bIns="0" rtlCol="0"/>
            <a:lstStyle/>
            <a:p>
              <a:endParaRPr/>
            </a:p>
          </p:txBody>
        </p:sp>
        <p:sp>
          <p:nvSpPr>
            <p:cNvPr id="22" name="object 22"/>
            <p:cNvSpPr/>
            <p:nvPr/>
          </p:nvSpPr>
          <p:spPr>
            <a:xfrm>
              <a:off x="2330957" y="1447038"/>
              <a:ext cx="243840" cy="0"/>
            </a:xfrm>
            <a:custGeom>
              <a:avLst/>
              <a:gdLst/>
              <a:ahLst/>
              <a:cxnLst/>
              <a:rect l="l" t="t" r="r" b="b"/>
              <a:pathLst>
                <a:path w="243839">
                  <a:moveTo>
                    <a:pt x="0" y="0"/>
                  </a:moveTo>
                  <a:lnTo>
                    <a:pt x="243840" y="0"/>
                  </a:lnTo>
                </a:path>
              </a:pathLst>
            </a:custGeom>
            <a:ln w="19812">
              <a:solidFill>
                <a:srgbClr val="F8CAAC"/>
              </a:solidFill>
            </a:ln>
          </p:spPr>
          <p:txBody>
            <a:bodyPr wrap="square" lIns="0" tIns="0" rIns="0" bIns="0" rtlCol="0"/>
            <a:lstStyle/>
            <a:p>
              <a:endParaRPr/>
            </a:p>
          </p:txBody>
        </p:sp>
        <p:sp>
          <p:nvSpPr>
            <p:cNvPr id="23" name="object 23"/>
            <p:cNvSpPr/>
            <p:nvPr/>
          </p:nvSpPr>
          <p:spPr>
            <a:xfrm>
              <a:off x="3286505" y="1447038"/>
              <a:ext cx="243840" cy="0"/>
            </a:xfrm>
            <a:custGeom>
              <a:avLst/>
              <a:gdLst/>
              <a:ahLst/>
              <a:cxnLst/>
              <a:rect l="l" t="t" r="r" b="b"/>
              <a:pathLst>
                <a:path w="243839">
                  <a:moveTo>
                    <a:pt x="0" y="0"/>
                  </a:moveTo>
                  <a:lnTo>
                    <a:pt x="243840" y="0"/>
                  </a:lnTo>
                </a:path>
              </a:pathLst>
            </a:custGeom>
            <a:ln w="19812">
              <a:solidFill>
                <a:srgbClr val="F4B083"/>
              </a:solidFill>
            </a:ln>
          </p:spPr>
          <p:txBody>
            <a:bodyPr wrap="square" lIns="0" tIns="0" rIns="0" bIns="0" rtlCol="0"/>
            <a:lstStyle/>
            <a:p>
              <a:endParaRPr/>
            </a:p>
          </p:txBody>
        </p:sp>
        <p:sp>
          <p:nvSpPr>
            <p:cNvPr id="24" name="object 24"/>
            <p:cNvSpPr/>
            <p:nvPr/>
          </p:nvSpPr>
          <p:spPr>
            <a:xfrm>
              <a:off x="4242053" y="1447038"/>
              <a:ext cx="243840" cy="0"/>
            </a:xfrm>
            <a:custGeom>
              <a:avLst/>
              <a:gdLst/>
              <a:ahLst/>
              <a:cxnLst/>
              <a:rect l="l" t="t" r="r" b="b"/>
              <a:pathLst>
                <a:path w="243839">
                  <a:moveTo>
                    <a:pt x="0" y="0"/>
                  </a:moveTo>
                  <a:lnTo>
                    <a:pt x="243840" y="0"/>
                  </a:lnTo>
                </a:path>
              </a:pathLst>
            </a:custGeom>
            <a:ln w="19812">
              <a:solidFill>
                <a:srgbClr val="C55A11"/>
              </a:solidFill>
            </a:ln>
          </p:spPr>
          <p:txBody>
            <a:bodyPr wrap="square" lIns="0" tIns="0" rIns="0" bIns="0" rtlCol="0"/>
            <a:lstStyle/>
            <a:p>
              <a:endParaRPr/>
            </a:p>
          </p:txBody>
        </p:sp>
        <p:sp>
          <p:nvSpPr>
            <p:cNvPr id="25" name="object 25"/>
            <p:cNvSpPr/>
            <p:nvPr/>
          </p:nvSpPr>
          <p:spPr>
            <a:xfrm>
              <a:off x="5196078" y="1447038"/>
              <a:ext cx="243840" cy="0"/>
            </a:xfrm>
            <a:custGeom>
              <a:avLst/>
              <a:gdLst/>
              <a:ahLst/>
              <a:cxnLst/>
              <a:rect l="l" t="t" r="r" b="b"/>
              <a:pathLst>
                <a:path w="243839">
                  <a:moveTo>
                    <a:pt x="0" y="0"/>
                  </a:moveTo>
                  <a:lnTo>
                    <a:pt x="243840" y="0"/>
                  </a:lnTo>
                </a:path>
              </a:pathLst>
            </a:custGeom>
            <a:ln w="19812">
              <a:solidFill>
                <a:srgbClr val="843B0B"/>
              </a:solidFill>
            </a:ln>
          </p:spPr>
          <p:txBody>
            <a:bodyPr wrap="square" lIns="0" tIns="0" rIns="0" bIns="0" rtlCol="0"/>
            <a:lstStyle/>
            <a:p>
              <a:endParaRPr/>
            </a:p>
          </p:txBody>
        </p:sp>
        <p:sp>
          <p:nvSpPr>
            <p:cNvPr id="26" name="object 26"/>
            <p:cNvSpPr/>
            <p:nvPr/>
          </p:nvSpPr>
          <p:spPr>
            <a:xfrm>
              <a:off x="6151626" y="1447038"/>
              <a:ext cx="243840" cy="0"/>
            </a:xfrm>
            <a:custGeom>
              <a:avLst/>
              <a:gdLst/>
              <a:ahLst/>
              <a:cxnLst/>
              <a:rect l="l" t="t" r="r" b="b"/>
              <a:pathLst>
                <a:path w="243839">
                  <a:moveTo>
                    <a:pt x="0" y="0"/>
                  </a:moveTo>
                  <a:lnTo>
                    <a:pt x="243840" y="0"/>
                  </a:lnTo>
                </a:path>
              </a:pathLst>
            </a:custGeom>
            <a:ln w="28956">
              <a:solidFill>
                <a:srgbClr val="D5DCE4"/>
              </a:solidFill>
            </a:ln>
          </p:spPr>
          <p:txBody>
            <a:bodyPr wrap="square" lIns="0" tIns="0" rIns="0" bIns="0" rtlCol="0"/>
            <a:lstStyle/>
            <a:p>
              <a:endParaRPr/>
            </a:p>
          </p:txBody>
        </p:sp>
        <p:sp>
          <p:nvSpPr>
            <p:cNvPr id="27" name="object 27"/>
            <p:cNvSpPr/>
            <p:nvPr/>
          </p:nvSpPr>
          <p:spPr>
            <a:xfrm>
              <a:off x="7107173" y="1447038"/>
              <a:ext cx="243840" cy="0"/>
            </a:xfrm>
            <a:custGeom>
              <a:avLst/>
              <a:gdLst/>
              <a:ahLst/>
              <a:cxnLst/>
              <a:rect l="l" t="t" r="r" b="b"/>
              <a:pathLst>
                <a:path w="243840">
                  <a:moveTo>
                    <a:pt x="0" y="0"/>
                  </a:moveTo>
                  <a:lnTo>
                    <a:pt x="243840" y="0"/>
                  </a:lnTo>
                </a:path>
              </a:pathLst>
            </a:custGeom>
            <a:ln w="28956">
              <a:solidFill>
                <a:srgbClr val="ACB8C9"/>
              </a:solidFill>
            </a:ln>
          </p:spPr>
          <p:txBody>
            <a:bodyPr wrap="square" lIns="0" tIns="0" rIns="0" bIns="0" rtlCol="0"/>
            <a:lstStyle/>
            <a:p>
              <a:endParaRPr/>
            </a:p>
          </p:txBody>
        </p:sp>
        <p:sp>
          <p:nvSpPr>
            <p:cNvPr id="28" name="object 28"/>
            <p:cNvSpPr/>
            <p:nvPr/>
          </p:nvSpPr>
          <p:spPr>
            <a:xfrm>
              <a:off x="8061197" y="1447038"/>
              <a:ext cx="243840" cy="0"/>
            </a:xfrm>
            <a:custGeom>
              <a:avLst/>
              <a:gdLst/>
              <a:ahLst/>
              <a:cxnLst/>
              <a:rect l="l" t="t" r="r" b="b"/>
              <a:pathLst>
                <a:path w="243840">
                  <a:moveTo>
                    <a:pt x="0" y="0"/>
                  </a:moveTo>
                  <a:lnTo>
                    <a:pt x="243840" y="0"/>
                  </a:lnTo>
                </a:path>
              </a:pathLst>
            </a:custGeom>
            <a:ln w="28956">
              <a:solidFill>
                <a:srgbClr val="8496AF"/>
              </a:solidFill>
            </a:ln>
          </p:spPr>
          <p:txBody>
            <a:bodyPr wrap="square" lIns="0" tIns="0" rIns="0" bIns="0" rtlCol="0"/>
            <a:lstStyle/>
            <a:p>
              <a:endParaRPr/>
            </a:p>
          </p:txBody>
        </p:sp>
        <p:sp>
          <p:nvSpPr>
            <p:cNvPr id="29" name="object 29"/>
            <p:cNvSpPr/>
            <p:nvPr/>
          </p:nvSpPr>
          <p:spPr>
            <a:xfrm>
              <a:off x="9016745" y="1447038"/>
              <a:ext cx="243840" cy="0"/>
            </a:xfrm>
            <a:custGeom>
              <a:avLst/>
              <a:gdLst/>
              <a:ahLst/>
              <a:cxnLst/>
              <a:rect l="l" t="t" r="r" b="b"/>
              <a:pathLst>
                <a:path w="243840">
                  <a:moveTo>
                    <a:pt x="0" y="0"/>
                  </a:moveTo>
                  <a:lnTo>
                    <a:pt x="243840" y="0"/>
                  </a:lnTo>
                </a:path>
              </a:pathLst>
            </a:custGeom>
            <a:ln w="28956">
              <a:solidFill>
                <a:srgbClr val="333E50"/>
              </a:solidFill>
            </a:ln>
          </p:spPr>
          <p:txBody>
            <a:bodyPr wrap="square" lIns="0" tIns="0" rIns="0" bIns="0" rtlCol="0"/>
            <a:lstStyle/>
            <a:p>
              <a:endParaRPr/>
            </a:p>
          </p:txBody>
        </p:sp>
        <p:sp>
          <p:nvSpPr>
            <p:cNvPr id="30" name="object 30"/>
            <p:cNvSpPr/>
            <p:nvPr/>
          </p:nvSpPr>
          <p:spPr>
            <a:xfrm>
              <a:off x="9972293" y="1447038"/>
              <a:ext cx="243840" cy="0"/>
            </a:xfrm>
            <a:custGeom>
              <a:avLst/>
              <a:gdLst/>
              <a:ahLst/>
              <a:cxnLst/>
              <a:rect l="l" t="t" r="r" b="b"/>
              <a:pathLst>
                <a:path w="243840">
                  <a:moveTo>
                    <a:pt x="0" y="0"/>
                  </a:moveTo>
                  <a:lnTo>
                    <a:pt x="243840" y="0"/>
                  </a:lnTo>
                </a:path>
              </a:pathLst>
            </a:custGeom>
            <a:ln w="28956">
              <a:solidFill>
                <a:srgbClr val="212A35"/>
              </a:solidFill>
            </a:ln>
          </p:spPr>
          <p:txBody>
            <a:bodyPr wrap="square" lIns="0" tIns="0" rIns="0" bIns="0" rtlCol="0"/>
            <a:lstStyle/>
            <a:p>
              <a:endParaRPr/>
            </a:p>
          </p:txBody>
        </p:sp>
        <p:sp>
          <p:nvSpPr>
            <p:cNvPr id="31" name="object 31"/>
            <p:cNvSpPr txBox="1"/>
            <p:nvPr/>
          </p:nvSpPr>
          <p:spPr>
            <a:xfrm>
              <a:off x="1185346" y="1226896"/>
              <a:ext cx="9582785" cy="4117975"/>
            </a:xfrm>
            <a:prstGeom prst="rect">
              <a:avLst/>
            </a:prstGeom>
          </p:spPr>
          <p:txBody>
            <a:bodyPr vert="horz" wrap="square" lIns="0" tIns="39370" rIns="0" bIns="0" rtlCol="0">
              <a:spAutoFit/>
            </a:bodyPr>
            <a:lstStyle/>
            <a:p>
              <a:pPr marL="460375">
                <a:lnSpc>
                  <a:spcPct val="100000"/>
                </a:lnSpc>
                <a:spcBef>
                  <a:spcPts val="310"/>
                </a:spcBef>
                <a:tabLst>
                  <a:tab pos="1415415" algn="l"/>
                  <a:tab pos="2370455" algn="l"/>
                  <a:tab pos="3325495" algn="l"/>
                  <a:tab pos="4280535" algn="l"/>
                  <a:tab pos="5235575" algn="l"/>
                  <a:tab pos="6190615" algn="l"/>
                  <a:tab pos="7145655" algn="l"/>
                  <a:tab pos="8100695" algn="l"/>
                  <a:tab pos="9055735" algn="l"/>
                </a:tabLst>
              </a:pPr>
              <a:r>
                <a:rPr sz="2000" spc="-10" dirty="0">
                  <a:latin typeface="Calibri"/>
                  <a:cs typeface="Calibri"/>
                </a:rPr>
                <a:t>2</a:t>
              </a:r>
              <a:r>
                <a:rPr sz="2000" dirty="0">
                  <a:latin typeface="Calibri"/>
                  <a:cs typeface="Calibri"/>
                </a:rPr>
                <a:t>0</a:t>
              </a:r>
              <a:r>
                <a:rPr sz="2000" spc="-10" dirty="0">
                  <a:latin typeface="Calibri"/>
                  <a:cs typeface="Calibri"/>
                </a:rPr>
                <a:t>1</a:t>
              </a:r>
              <a:r>
                <a:rPr sz="2000" dirty="0">
                  <a:latin typeface="Calibri"/>
                  <a:cs typeface="Calibri"/>
                </a:rPr>
                <a:t>2	</a:t>
              </a:r>
              <a:r>
                <a:rPr sz="2000" spc="-10" dirty="0">
                  <a:latin typeface="Calibri"/>
                  <a:cs typeface="Calibri"/>
                </a:rPr>
                <a:t>2</a:t>
              </a:r>
              <a:r>
                <a:rPr sz="2000" dirty="0">
                  <a:latin typeface="Calibri"/>
                  <a:cs typeface="Calibri"/>
                </a:rPr>
                <a:t>0</a:t>
              </a:r>
              <a:r>
                <a:rPr sz="2000" spc="-10" dirty="0">
                  <a:latin typeface="Calibri"/>
                  <a:cs typeface="Calibri"/>
                </a:rPr>
                <a:t>1</a:t>
              </a:r>
              <a:r>
                <a:rPr sz="2000" dirty="0">
                  <a:latin typeface="Calibri"/>
                  <a:cs typeface="Calibri"/>
                </a:rPr>
                <a:t>3	</a:t>
              </a:r>
              <a:r>
                <a:rPr sz="2000" spc="-10" dirty="0">
                  <a:latin typeface="Calibri"/>
                  <a:cs typeface="Calibri"/>
                </a:rPr>
                <a:t>2</a:t>
              </a:r>
              <a:r>
                <a:rPr sz="2000" dirty="0">
                  <a:latin typeface="Calibri"/>
                  <a:cs typeface="Calibri"/>
                </a:rPr>
                <a:t>0</a:t>
              </a:r>
              <a:r>
                <a:rPr sz="2000" spc="-10" dirty="0">
                  <a:latin typeface="Calibri"/>
                  <a:cs typeface="Calibri"/>
                </a:rPr>
                <a:t>1</a:t>
              </a:r>
              <a:r>
                <a:rPr sz="2000" dirty="0">
                  <a:latin typeface="Calibri"/>
                  <a:cs typeface="Calibri"/>
                </a:rPr>
                <a:t>4	</a:t>
              </a:r>
              <a:r>
                <a:rPr sz="2000" spc="-10" dirty="0">
                  <a:latin typeface="Calibri"/>
                  <a:cs typeface="Calibri"/>
                </a:rPr>
                <a:t>2</a:t>
              </a:r>
              <a:r>
                <a:rPr sz="2000" dirty="0">
                  <a:latin typeface="Calibri"/>
                  <a:cs typeface="Calibri"/>
                </a:rPr>
                <a:t>0</a:t>
              </a:r>
              <a:r>
                <a:rPr sz="2000" spc="-10" dirty="0">
                  <a:latin typeface="Calibri"/>
                  <a:cs typeface="Calibri"/>
                </a:rPr>
                <a:t>1</a:t>
              </a:r>
              <a:r>
                <a:rPr sz="2000" dirty="0">
                  <a:latin typeface="Calibri"/>
                  <a:cs typeface="Calibri"/>
                </a:rPr>
                <a:t>5	</a:t>
              </a:r>
              <a:r>
                <a:rPr sz="2000" spc="-10" dirty="0">
                  <a:latin typeface="Calibri"/>
                  <a:cs typeface="Calibri"/>
                </a:rPr>
                <a:t>2</a:t>
              </a:r>
              <a:r>
                <a:rPr sz="2000" dirty="0">
                  <a:latin typeface="Calibri"/>
                  <a:cs typeface="Calibri"/>
                </a:rPr>
                <a:t>0</a:t>
              </a:r>
              <a:r>
                <a:rPr sz="2000" spc="-10" dirty="0">
                  <a:latin typeface="Calibri"/>
                  <a:cs typeface="Calibri"/>
                </a:rPr>
                <a:t>1</a:t>
              </a:r>
              <a:r>
                <a:rPr sz="2000" dirty="0">
                  <a:latin typeface="Calibri"/>
                  <a:cs typeface="Calibri"/>
                </a:rPr>
                <a:t>6	</a:t>
              </a:r>
              <a:r>
                <a:rPr sz="2000" spc="-10" dirty="0">
                  <a:latin typeface="Calibri"/>
                  <a:cs typeface="Calibri"/>
                </a:rPr>
                <a:t>2</a:t>
              </a:r>
              <a:r>
                <a:rPr sz="2000" dirty="0">
                  <a:latin typeface="Calibri"/>
                  <a:cs typeface="Calibri"/>
                </a:rPr>
                <a:t>0</a:t>
              </a:r>
              <a:r>
                <a:rPr sz="2000" spc="-10" dirty="0">
                  <a:latin typeface="Calibri"/>
                  <a:cs typeface="Calibri"/>
                </a:rPr>
                <a:t>1</a:t>
              </a:r>
              <a:r>
                <a:rPr sz="2000" dirty="0">
                  <a:latin typeface="Calibri"/>
                  <a:cs typeface="Calibri"/>
                </a:rPr>
                <a:t>2	</a:t>
              </a:r>
              <a:r>
                <a:rPr sz="2000" spc="-10" dirty="0">
                  <a:latin typeface="Calibri"/>
                  <a:cs typeface="Calibri"/>
                </a:rPr>
                <a:t>2</a:t>
              </a:r>
              <a:r>
                <a:rPr sz="2000" dirty="0">
                  <a:latin typeface="Calibri"/>
                  <a:cs typeface="Calibri"/>
                </a:rPr>
                <a:t>0</a:t>
              </a:r>
              <a:r>
                <a:rPr sz="2000" spc="-10" dirty="0">
                  <a:latin typeface="Calibri"/>
                  <a:cs typeface="Calibri"/>
                </a:rPr>
                <a:t>1</a:t>
              </a:r>
              <a:r>
                <a:rPr sz="2000" dirty="0">
                  <a:latin typeface="Calibri"/>
                  <a:cs typeface="Calibri"/>
                </a:rPr>
                <a:t>3	</a:t>
              </a:r>
              <a:r>
                <a:rPr sz="2000" spc="-10" dirty="0">
                  <a:latin typeface="Calibri"/>
                  <a:cs typeface="Calibri"/>
                </a:rPr>
                <a:t>2</a:t>
              </a:r>
              <a:r>
                <a:rPr sz="2000" dirty="0">
                  <a:latin typeface="Calibri"/>
                  <a:cs typeface="Calibri"/>
                </a:rPr>
                <a:t>0</a:t>
              </a:r>
              <a:r>
                <a:rPr sz="2000" spc="-10" dirty="0">
                  <a:latin typeface="Calibri"/>
                  <a:cs typeface="Calibri"/>
                </a:rPr>
                <a:t>1</a:t>
              </a:r>
              <a:r>
                <a:rPr sz="2000" dirty="0">
                  <a:latin typeface="Calibri"/>
                  <a:cs typeface="Calibri"/>
                </a:rPr>
                <a:t>4	</a:t>
              </a:r>
              <a:r>
                <a:rPr sz="2000" spc="-10" dirty="0">
                  <a:latin typeface="Calibri"/>
                  <a:cs typeface="Calibri"/>
                </a:rPr>
                <a:t>2</a:t>
              </a:r>
              <a:r>
                <a:rPr sz="2000" dirty="0">
                  <a:latin typeface="Calibri"/>
                  <a:cs typeface="Calibri"/>
                </a:rPr>
                <a:t>0</a:t>
              </a:r>
              <a:r>
                <a:rPr sz="2000" spc="-10" dirty="0">
                  <a:latin typeface="Calibri"/>
                  <a:cs typeface="Calibri"/>
                </a:rPr>
                <a:t>1</a:t>
              </a:r>
              <a:r>
                <a:rPr sz="2000" dirty="0">
                  <a:latin typeface="Calibri"/>
                  <a:cs typeface="Calibri"/>
                </a:rPr>
                <a:t>5	</a:t>
              </a:r>
              <a:r>
                <a:rPr sz="2000" spc="-10" dirty="0">
                  <a:latin typeface="Calibri"/>
                  <a:cs typeface="Calibri"/>
                </a:rPr>
                <a:t>2</a:t>
              </a:r>
              <a:r>
                <a:rPr sz="2000" dirty="0">
                  <a:latin typeface="Calibri"/>
                  <a:cs typeface="Calibri"/>
                </a:rPr>
                <a:t>0</a:t>
              </a:r>
              <a:r>
                <a:rPr sz="2000" spc="-10" dirty="0">
                  <a:latin typeface="Calibri"/>
                  <a:cs typeface="Calibri"/>
                </a:rPr>
                <a:t>16</a:t>
              </a:r>
              <a:endParaRPr sz="2000">
                <a:latin typeface="Calibri"/>
                <a:cs typeface="Calibri"/>
              </a:endParaRPr>
            </a:p>
            <a:p>
              <a:pPr marL="12700">
                <a:lnSpc>
                  <a:spcPct val="100000"/>
                </a:lnSpc>
                <a:spcBef>
                  <a:spcPts val="215"/>
                </a:spcBef>
              </a:pPr>
              <a:r>
                <a:rPr sz="2000" spc="-5" dirty="0">
                  <a:latin typeface="Calibri"/>
                  <a:cs typeface="Calibri"/>
                </a:rPr>
                <a:t>180000</a:t>
              </a:r>
              <a:endParaRPr sz="2000">
                <a:latin typeface="Calibri"/>
                <a:cs typeface="Calibri"/>
              </a:endParaRPr>
            </a:p>
            <a:p>
              <a:pPr marL="12700">
                <a:lnSpc>
                  <a:spcPct val="100000"/>
                </a:lnSpc>
                <a:spcBef>
                  <a:spcPts val="600"/>
                </a:spcBef>
              </a:pPr>
              <a:r>
                <a:rPr sz="2000" spc="-5" dirty="0">
                  <a:latin typeface="Calibri"/>
                  <a:cs typeface="Calibri"/>
                </a:rPr>
                <a:t>160000</a:t>
              </a:r>
              <a:endParaRPr sz="2000">
                <a:latin typeface="Calibri"/>
                <a:cs typeface="Calibri"/>
              </a:endParaRPr>
            </a:p>
            <a:p>
              <a:pPr marL="12700">
                <a:lnSpc>
                  <a:spcPct val="100000"/>
                </a:lnSpc>
                <a:spcBef>
                  <a:spcPts val="600"/>
                </a:spcBef>
              </a:pPr>
              <a:r>
                <a:rPr sz="2000" spc="-5" dirty="0">
                  <a:latin typeface="Calibri"/>
                  <a:cs typeface="Calibri"/>
                </a:rPr>
                <a:t>140000</a:t>
              </a:r>
              <a:endParaRPr sz="2000">
                <a:latin typeface="Calibri"/>
                <a:cs typeface="Calibri"/>
              </a:endParaRPr>
            </a:p>
            <a:p>
              <a:pPr marL="12700">
                <a:lnSpc>
                  <a:spcPct val="100000"/>
                </a:lnSpc>
                <a:spcBef>
                  <a:spcPts val="600"/>
                </a:spcBef>
              </a:pPr>
              <a:r>
                <a:rPr sz="2000" spc="-5" dirty="0">
                  <a:latin typeface="Calibri"/>
                  <a:cs typeface="Calibri"/>
                </a:rPr>
                <a:t>120000</a:t>
              </a:r>
              <a:endParaRPr sz="2000">
                <a:latin typeface="Calibri"/>
                <a:cs typeface="Calibri"/>
              </a:endParaRPr>
            </a:p>
            <a:p>
              <a:pPr marL="12700">
                <a:lnSpc>
                  <a:spcPct val="100000"/>
                </a:lnSpc>
                <a:spcBef>
                  <a:spcPts val="600"/>
                </a:spcBef>
              </a:pPr>
              <a:r>
                <a:rPr sz="2000" spc="-5" dirty="0">
                  <a:latin typeface="Calibri"/>
                  <a:cs typeface="Calibri"/>
                </a:rPr>
                <a:t>100000</a:t>
              </a:r>
              <a:endParaRPr sz="2000">
                <a:latin typeface="Calibri"/>
                <a:cs typeface="Calibri"/>
              </a:endParaRPr>
            </a:p>
            <a:p>
              <a:pPr marL="140970">
                <a:lnSpc>
                  <a:spcPct val="100000"/>
                </a:lnSpc>
                <a:spcBef>
                  <a:spcPts val="600"/>
                </a:spcBef>
              </a:pPr>
              <a:r>
                <a:rPr sz="2000" spc="-5" dirty="0">
                  <a:latin typeface="Calibri"/>
                  <a:cs typeface="Calibri"/>
                </a:rPr>
                <a:t>80000</a:t>
              </a:r>
              <a:endParaRPr sz="2000">
                <a:latin typeface="Calibri"/>
                <a:cs typeface="Calibri"/>
              </a:endParaRPr>
            </a:p>
            <a:p>
              <a:pPr marL="140970">
                <a:lnSpc>
                  <a:spcPct val="100000"/>
                </a:lnSpc>
                <a:spcBef>
                  <a:spcPts val="600"/>
                </a:spcBef>
              </a:pPr>
              <a:r>
                <a:rPr sz="2000" spc="-5" dirty="0">
                  <a:latin typeface="Calibri"/>
                  <a:cs typeface="Calibri"/>
                </a:rPr>
                <a:t>60000</a:t>
              </a:r>
              <a:endParaRPr sz="2000">
                <a:latin typeface="Calibri"/>
                <a:cs typeface="Calibri"/>
              </a:endParaRPr>
            </a:p>
            <a:p>
              <a:pPr marL="140970">
                <a:lnSpc>
                  <a:spcPct val="100000"/>
                </a:lnSpc>
                <a:spcBef>
                  <a:spcPts val="600"/>
                </a:spcBef>
              </a:pPr>
              <a:r>
                <a:rPr sz="2000" spc="-5" dirty="0">
                  <a:latin typeface="Calibri"/>
                  <a:cs typeface="Calibri"/>
                </a:rPr>
                <a:t>40000</a:t>
              </a:r>
              <a:endParaRPr sz="2000">
                <a:latin typeface="Calibri"/>
                <a:cs typeface="Calibri"/>
              </a:endParaRPr>
            </a:p>
            <a:p>
              <a:pPr marL="140970">
                <a:lnSpc>
                  <a:spcPct val="100000"/>
                </a:lnSpc>
                <a:spcBef>
                  <a:spcPts val="600"/>
                </a:spcBef>
              </a:pPr>
              <a:r>
                <a:rPr sz="2000" spc="-5" dirty="0">
                  <a:latin typeface="Calibri"/>
                  <a:cs typeface="Calibri"/>
                </a:rPr>
                <a:t>20000</a:t>
              </a:r>
              <a:endParaRPr sz="2000">
                <a:latin typeface="Calibri"/>
                <a:cs typeface="Calibri"/>
              </a:endParaRPr>
            </a:p>
            <a:p>
              <a:pPr marL="655955">
                <a:lnSpc>
                  <a:spcPct val="100000"/>
                </a:lnSpc>
                <a:spcBef>
                  <a:spcPts val="600"/>
                </a:spcBef>
              </a:pPr>
              <a:r>
                <a:rPr sz="2000" dirty="0">
                  <a:latin typeface="Calibri"/>
                  <a:cs typeface="Calibri"/>
                </a:rPr>
                <a:t>0</a:t>
              </a:r>
              <a:endParaRPr sz="2000">
                <a:latin typeface="Calibri"/>
                <a:cs typeface="Calibri"/>
              </a:endParaRPr>
            </a:p>
          </p:txBody>
        </p:sp>
        <p:sp>
          <p:nvSpPr>
            <p:cNvPr id="34" name="object 34"/>
            <p:cNvSpPr txBox="1"/>
            <p:nvPr/>
          </p:nvSpPr>
          <p:spPr>
            <a:xfrm>
              <a:off x="6265236" y="5756164"/>
              <a:ext cx="1101090" cy="280035"/>
            </a:xfrm>
            <a:prstGeom prst="rect">
              <a:avLst/>
            </a:prstGeom>
          </p:spPr>
          <p:txBody>
            <a:bodyPr vert="horz" wrap="square" lIns="0" tIns="0" rIns="0" bIns="0" rtlCol="0">
              <a:spAutoFit/>
            </a:bodyPr>
            <a:lstStyle/>
            <a:p>
              <a:pPr marL="12700">
                <a:lnSpc>
                  <a:spcPts val="2005"/>
                </a:lnSpc>
              </a:pPr>
              <a:r>
                <a:rPr sz="2000" b="1" spc="-10" dirty="0">
                  <a:latin typeface="Calibri"/>
                  <a:cs typeface="Calibri"/>
                </a:rPr>
                <a:t>Age</a:t>
              </a:r>
              <a:r>
                <a:rPr sz="2000" b="1" spc="-80" dirty="0">
                  <a:latin typeface="Calibri"/>
                  <a:cs typeface="Calibri"/>
                </a:rPr>
                <a:t> </a:t>
              </a:r>
              <a:r>
                <a:rPr sz="2000" b="1" spc="-5" dirty="0">
                  <a:latin typeface="Calibri"/>
                  <a:cs typeface="Calibri"/>
                </a:rPr>
                <a:t>group</a:t>
              </a:r>
              <a:endParaRPr sz="2000">
                <a:latin typeface="Calibri"/>
                <a:cs typeface="Calibri"/>
              </a:endParaRPr>
            </a:p>
          </p:txBody>
        </p:sp>
        <p:sp>
          <p:nvSpPr>
            <p:cNvPr id="32" name="object 32"/>
            <p:cNvSpPr txBox="1"/>
            <p:nvPr/>
          </p:nvSpPr>
          <p:spPr>
            <a:xfrm>
              <a:off x="2194051" y="2537798"/>
              <a:ext cx="9244330" cy="756920"/>
            </a:xfrm>
            <a:prstGeom prst="rect">
              <a:avLst/>
            </a:prstGeom>
          </p:spPr>
          <p:txBody>
            <a:bodyPr vert="horz" wrap="square" lIns="0" tIns="12700" rIns="0" bIns="0" rtlCol="0">
              <a:spAutoFit/>
            </a:bodyPr>
            <a:lstStyle/>
            <a:p>
              <a:pPr marL="12700">
                <a:lnSpc>
                  <a:spcPct val="100000"/>
                </a:lnSpc>
                <a:spcBef>
                  <a:spcPts val="100"/>
                </a:spcBef>
                <a:tabLst>
                  <a:tab pos="5584825" algn="l"/>
                  <a:tab pos="9230995" algn="l"/>
                </a:tabLst>
              </a:pPr>
              <a:r>
                <a:rPr sz="4800" u="sng" strike="sngStrike" dirty="0">
                  <a:solidFill>
                    <a:srgbClr val="44536A"/>
                  </a:solidFill>
                  <a:uFill>
                    <a:solidFill>
                      <a:srgbClr val="D9D9D9"/>
                    </a:solidFill>
                  </a:uFill>
                  <a:latin typeface="Calibri"/>
                  <a:cs typeface="Calibri"/>
                </a:rPr>
                <a:t> 	PWH	</a:t>
              </a:r>
              <a:endParaRPr sz="4800" dirty="0">
                <a:latin typeface="Calibri"/>
                <a:cs typeface="Calibri"/>
              </a:endParaRPr>
            </a:p>
          </p:txBody>
        </p:sp>
        <p:sp>
          <p:nvSpPr>
            <p:cNvPr id="33" name="object 33"/>
            <p:cNvSpPr txBox="1"/>
            <p:nvPr/>
          </p:nvSpPr>
          <p:spPr>
            <a:xfrm>
              <a:off x="2194051" y="4458163"/>
              <a:ext cx="9244330" cy="1217295"/>
            </a:xfrm>
            <a:prstGeom prst="rect">
              <a:avLst/>
            </a:prstGeom>
          </p:spPr>
          <p:txBody>
            <a:bodyPr vert="horz" wrap="square" lIns="0" tIns="12065" rIns="0" bIns="0" rtlCol="0">
              <a:spAutoFit/>
            </a:bodyPr>
            <a:lstStyle/>
            <a:p>
              <a:pPr algn="ctr">
                <a:lnSpc>
                  <a:spcPct val="100000"/>
                </a:lnSpc>
                <a:spcBef>
                  <a:spcPts val="95"/>
                </a:spcBef>
                <a:tabLst>
                  <a:tab pos="3758565" algn="l"/>
                  <a:tab pos="9218295" algn="l"/>
                </a:tabLst>
              </a:pPr>
              <a:r>
                <a:rPr sz="4000" strike="sngStrike" spc="-5" dirty="0">
                  <a:solidFill>
                    <a:srgbClr val="C00000"/>
                  </a:solidFill>
                  <a:latin typeface="Calibri"/>
                  <a:cs typeface="Calibri"/>
                </a:rPr>
                <a:t> 	New </a:t>
              </a:r>
              <a:r>
                <a:rPr sz="4000" strike="sngStrike" spc="-10" dirty="0">
                  <a:solidFill>
                    <a:srgbClr val="C00000"/>
                  </a:solidFill>
                  <a:latin typeface="Calibri"/>
                  <a:cs typeface="Calibri"/>
                </a:rPr>
                <a:t>HIV</a:t>
              </a:r>
              <a:r>
                <a:rPr sz="4000" strike="sngStrike" spc="-35" dirty="0">
                  <a:solidFill>
                    <a:srgbClr val="C00000"/>
                  </a:solidFill>
                  <a:latin typeface="Calibri"/>
                  <a:cs typeface="Calibri"/>
                </a:rPr>
                <a:t> </a:t>
              </a:r>
              <a:r>
                <a:rPr sz="4000" strike="sngStrike" spc="-5" dirty="0">
                  <a:solidFill>
                    <a:srgbClr val="C00000"/>
                  </a:solidFill>
                  <a:latin typeface="Calibri"/>
                  <a:cs typeface="Calibri"/>
                </a:rPr>
                <a:t>diagnoses	</a:t>
              </a:r>
              <a:endParaRPr sz="4000">
                <a:latin typeface="Calibri"/>
                <a:cs typeface="Calibri"/>
              </a:endParaRPr>
            </a:p>
            <a:p>
              <a:pPr marL="102235" algn="ctr">
                <a:lnSpc>
                  <a:spcPct val="100000"/>
                </a:lnSpc>
                <a:spcBef>
                  <a:spcPts val="2185"/>
                </a:spcBef>
                <a:tabLst>
                  <a:tab pos="766445" algn="l"/>
                  <a:tab pos="1534795" algn="l"/>
                  <a:tab pos="2303145" algn="l"/>
                  <a:tab pos="3071495" algn="l"/>
                  <a:tab pos="3839845" algn="l"/>
                  <a:tab pos="4608195" algn="l"/>
                  <a:tab pos="5376545" algn="l"/>
                  <a:tab pos="6144895" algn="l"/>
                  <a:tab pos="6913245" algn="l"/>
                  <a:tab pos="7681595" algn="l"/>
                  <a:tab pos="8449945" algn="l"/>
                </a:tabLst>
              </a:pPr>
              <a:r>
                <a:rPr sz="2000" spc="-5" dirty="0">
                  <a:latin typeface="Calibri"/>
                  <a:cs typeface="Calibri"/>
                </a:rPr>
                <a:t>&lt;13	13-14	15-19	20-24	25-29	30-34	35-39	40-44	45-49	50-54	55-59	</a:t>
              </a:r>
              <a:r>
                <a:rPr sz="2000" spc="-10" dirty="0">
                  <a:latin typeface="Calibri"/>
                  <a:cs typeface="Calibri"/>
                </a:rPr>
                <a:t>60-64</a:t>
              </a:r>
              <a:endParaRPr sz="2000">
                <a:latin typeface="Calibri"/>
                <a:cs typeface="Calibri"/>
              </a:endParaRPr>
            </a:p>
          </p:txBody>
        </p:sp>
      </p:grpSp>
      <p:sp>
        <p:nvSpPr>
          <p:cNvPr id="35" name="object 35"/>
          <p:cNvSpPr txBox="1"/>
          <p:nvPr/>
        </p:nvSpPr>
        <p:spPr>
          <a:xfrm>
            <a:off x="496182" y="6032079"/>
            <a:ext cx="2211705" cy="177800"/>
          </a:xfrm>
          <a:prstGeom prst="rect">
            <a:avLst/>
          </a:prstGeom>
        </p:spPr>
        <p:txBody>
          <a:bodyPr vert="horz" wrap="square" lIns="0" tIns="0" rIns="0" bIns="0" rtlCol="0">
            <a:spAutoFit/>
          </a:bodyPr>
          <a:lstStyle/>
          <a:p>
            <a:pPr marL="12700">
              <a:lnSpc>
                <a:spcPts val="1240"/>
              </a:lnSpc>
            </a:pPr>
            <a:r>
              <a:rPr sz="1200" i="1" spc="-5" dirty="0">
                <a:latin typeface="Calibri"/>
                <a:cs typeface="Calibri"/>
              </a:rPr>
              <a:t>CDC. HIV Surveillance </a:t>
            </a:r>
            <a:r>
              <a:rPr sz="1200" i="1" spc="-10" dirty="0">
                <a:latin typeface="Calibri"/>
                <a:cs typeface="Calibri"/>
              </a:rPr>
              <a:t>Report,</a:t>
            </a:r>
            <a:r>
              <a:rPr sz="1200" i="1" spc="10" dirty="0">
                <a:latin typeface="Calibri"/>
                <a:cs typeface="Calibri"/>
              </a:rPr>
              <a:t> </a:t>
            </a:r>
            <a:r>
              <a:rPr sz="1200" i="1" dirty="0">
                <a:latin typeface="Calibri"/>
                <a:cs typeface="Calibri"/>
              </a:rPr>
              <a:t>2017.</a:t>
            </a:r>
            <a:endParaRPr sz="12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259" y="299614"/>
            <a:ext cx="7672070" cy="863600"/>
          </a:xfrm>
          <a:prstGeom prst="rect">
            <a:avLst/>
          </a:prstGeom>
        </p:spPr>
        <p:txBody>
          <a:bodyPr vert="horz" wrap="square" lIns="0" tIns="12065" rIns="0" bIns="0" rtlCol="0">
            <a:spAutoFit/>
          </a:bodyPr>
          <a:lstStyle/>
          <a:p>
            <a:pPr marL="12700">
              <a:lnSpc>
                <a:spcPct val="100000"/>
              </a:lnSpc>
              <a:spcBef>
                <a:spcPts val="95"/>
              </a:spcBef>
            </a:pPr>
            <a:r>
              <a:rPr sz="5500" spc="-5" dirty="0"/>
              <a:t>PEARL simulation</a:t>
            </a:r>
            <a:r>
              <a:rPr sz="5500" spc="-330" dirty="0"/>
              <a:t> </a:t>
            </a:r>
            <a:r>
              <a:rPr sz="5500" spc="-5" dirty="0"/>
              <a:t>model</a:t>
            </a:r>
            <a:endParaRPr sz="5500" dirty="0"/>
          </a:p>
        </p:txBody>
      </p:sp>
      <p:grpSp>
        <p:nvGrpSpPr>
          <p:cNvPr id="11" name="Group 10" descr="PEARL simulation model data are unpublished and have been removed.">
            <a:extLst>
              <a:ext uri="{FF2B5EF4-FFF2-40B4-BE49-F238E27FC236}">
                <a16:creationId xmlns:a16="http://schemas.microsoft.com/office/drawing/2014/main" id="{379E176F-4D7F-4D56-9295-E73BCE1C0B06}"/>
              </a:ext>
            </a:extLst>
          </p:cNvPr>
          <p:cNvGrpSpPr/>
          <p:nvPr/>
        </p:nvGrpSpPr>
        <p:grpSpPr>
          <a:xfrm>
            <a:off x="134112" y="278762"/>
            <a:ext cx="11771884" cy="3481199"/>
            <a:chOff x="134112" y="278762"/>
            <a:chExt cx="11771884" cy="3481199"/>
          </a:xfrm>
        </p:grpSpPr>
        <p:sp>
          <p:nvSpPr>
            <p:cNvPr id="9" name="object 9"/>
            <p:cNvSpPr txBox="1"/>
            <p:nvPr/>
          </p:nvSpPr>
          <p:spPr>
            <a:xfrm>
              <a:off x="1442096" y="2797224"/>
              <a:ext cx="9613265" cy="635000"/>
            </a:xfrm>
            <a:prstGeom prst="rect">
              <a:avLst/>
            </a:prstGeom>
          </p:spPr>
          <p:txBody>
            <a:bodyPr vert="horz" wrap="square" lIns="0" tIns="12065" rIns="0" bIns="0" rtlCol="0">
              <a:spAutoFit/>
            </a:bodyPr>
            <a:lstStyle/>
            <a:p>
              <a:pPr marL="12700">
                <a:lnSpc>
                  <a:spcPct val="100000"/>
                </a:lnSpc>
                <a:spcBef>
                  <a:spcPts val="95"/>
                </a:spcBef>
              </a:pPr>
              <a:r>
                <a:rPr sz="4000" i="1" spc="-20" dirty="0">
                  <a:solidFill>
                    <a:srgbClr val="13477E"/>
                  </a:solidFill>
                  <a:latin typeface="Calibri"/>
                  <a:cs typeface="Calibri"/>
                </a:rPr>
                <a:t>Data </a:t>
              </a:r>
              <a:r>
                <a:rPr sz="4000" i="1" spc="-10" dirty="0">
                  <a:solidFill>
                    <a:srgbClr val="13477E"/>
                  </a:solidFill>
                  <a:latin typeface="Calibri"/>
                  <a:cs typeface="Calibri"/>
                </a:rPr>
                <a:t>are </a:t>
              </a:r>
              <a:r>
                <a:rPr sz="4000" i="1" spc="-5" dirty="0">
                  <a:solidFill>
                    <a:srgbClr val="13477E"/>
                  </a:solidFill>
                  <a:latin typeface="Calibri"/>
                  <a:cs typeface="Calibri"/>
                </a:rPr>
                <a:t>unpublished </a:t>
              </a:r>
              <a:r>
                <a:rPr sz="4000" i="1" spc="-10" dirty="0">
                  <a:solidFill>
                    <a:srgbClr val="13477E"/>
                  </a:solidFill>
                  <a:latin typeface="Calibri"/>
                  <a:cs typeface="Calibri"/>
                </a:rPr>
                <a:t>and have been</a:t>
              </a:r>
              <a:r>
                <a:rPr sz="4000" i="1" spc="190" dirty="0">
                  <a:solidFill>
                    <a:srgbClr val="13477E"/>
                  </a:solidFill>
                  <a:latin typeface="Calibri"/>
                  <a:cs typeface="Calibri"/>
                </a:rPr>
                <a:t> </a:t>
              </a:r>
              <a:r>
                <a:rPr sz="4000" i="1" spc="-10" dirty="0">
                  <a:solidFill>
                    <a:srgbClr val="13477E"/>
                  </a:solidFill>
                  <a:latin typeface="Calibri"/>
                  <a:cs typeface="Calibri"/>
                </a:rPr>
                <a:t>removed.</a:t>
              </a:r>
              <a:endParaRPr sz="4000">
                <a:latin typeface="Calibri"/>
                <a:cs typeface="Calibri"/>
              </a:endParaRPr>
            </a:p>
          </p:txBody>
        </p:sp>
        <p:sp>
          <p:nvSpPr>
            <p:cNvPr id="4" name="object 4"/>
            <p:cNvSpPr txBox="1"/>
            <p:nvPr/>
          </p:nvSpPr>
          <p:spPr>
            <a:xfrm>
              <a:off x="8380476" y="1240536"/>
              <a:ext cx="3525520" cy="368935"/>
            </a:xfrm>
            <a:prstGeom prst="rect">
              <a:avLst/>
            </a:prstGeom>
            <a:solidFill>
              <a:srgbClr val="E7E6E6"/>
            </a:solidFill>
          </p:spPr>
          <p:txBody>
            <a:bodyPr vert="horz" wrap="square" lIns="0" tIns="30480" rIns="0" bIns="0" rtlCol="0">
              <a:spAutoFit/>
            </a:bodyPr>
            <a:lstStyle/>
            <a:p>
              <a:pPr algn="ctr">
                <a:lnSpc>
                  <a:spcPct val="100000"/>
                </a:lnSpc>
                <a:spcBef>
                  <a:spcPts val="240"/>
                </a:spcBef>
              </a:pPr>
              <a:r>
                <a:rPr sz="1800" b="1" dirty="0">
                  <a:latin typeface="Calibri"/>
                  <a:cs typeface="Calibri"/>
                </a:rPr>
                <a:t>White</a:t>
              </a:r>
              <a:endParaRPr sz="1800">
                <a:latin typeface="Calibri"/>
                <a:cs typeface="Calibri"/>
              </a:endParaRPr>
            </a:p>
          </p:txBody>
        </p:sp>
        <p:sp>
          <p:nvSpPr>
            <p:cNvPr id="7" name="object 7"/>
            <p:cNvSpPr txBox="1"/>
            <p:nvPr/>
          </p:nvSpPr>
          <p:spPr>
            <a:xfrm>
              <a:off x="4578096" y="1226819"/>
              <a:ext cx="3526790" cy="368935"/>
            </a:xfrm>
            <a:prstGeom prst="rect">
              <a:avLst/>
            </a:prstGeom>
            <a:solidFill>
              <a:srgbClr val="E7E6E6"/>
            </a:solidFill>
          </p:spPr>
          <p:txBody>
            <a:bodyPr vert="horz" wrap="square" lIns="0" tIns="30480" rIns="0" bIns="0" rtlCol="0">
              <a:spAutoFit/>
            </a:bodyPr>
            <a:lstStyle/>
            <a:p>
              <a:pPr algn="ctr">
                <a:lnSpc>
                  <a:spcPct val="100000"/>
                </a:lnSpc>
                <a:spcBef>
                  <a:spcPts val="240"/>
                </a:spcBef>
              </a:pPr>
              <a:r>
                <a:rPr sz="1800" b="1" spc="-5" dirty="0">
                  <a:latin typeface="Calibri"/>
                  <a:cs typeface="Calibri"/>
                </a:rPr>
                <a:t>Hispanic</a:t>
              </a:r>
              <a:endParaRPr sz="1800">
                <a:latin typeface="Calibri"/>
                <a:cs typeface="Calibri"/>
              </a:endParaRPr>
            </a:p>
          </p:txBody>
        </p:sp>
        <p:sp>
          <p:nvSpPr>
            <p:cNvPr id="3" name="object 3"/>
            <p:cNvSpPr txBox="1"/>
            <p:nvPr/>
          </p:nvSpPr>
          <p:spPr>
            <a:xfrm>
              <a:off x="844296" y="1213103"/>
              <a:ext cx="3526790" cy="368935"/>
            </a:xfrm>
            <a:prstGeom prst="rect">
              <a:avLst/>
            </a:prstGeom>
            <a:solidFill>
              <a:srgbClr val="E7E6E6"/>
            </a:solidFill>
          </p:spPr>
          <p:txBody>
            <a:bodyPr vert="horz" wrap="square" lIns="0" tIns="29845" rIns="0" bIns="0" rtlCol="0">
              <a:spAutoFit/>
            </a:bodyPr>
            <a:lstStyle/>
            <a:p>
              <a:pPr algn="ctr">
                <a:lnSpc>
                  <a:spcPct val="100000"/>
                </a:lnSpc>
                <a:spcBef>
                  <a:spcPts val="235"/>
                </a:spcBef>
              </a:pPr>
              <a:r>
                <a:rPr sz="1800" b="1" spc="-5" dirty="0">
                  <a:latin typeface="Calibri"/>
                  <a:cs typeface="Calibri"/>
                </a:rPr>
                <a:t>Black</a:t>
              </a:r>
              <a:endParaRPr sz="1800">
                <a:latin typeface="Calibri"/>
                <a:cs typeface="Calibri"/>
              </a:endParaRPr>
            </a:p>
          </p:txBody>
        </p:sp>
        <p:sp>
          <p:nvSpPr>
            <p:cNvPr id="5" name="object 5"/>
            <p:cNvSpPr/>
            <p:nvPr/>
          </p:nvSpPr>
          <p:spPr>
            <a:xfrm>
              <a:off x="134112" y="1658111"/>
              <a:ext cx="460375" cy="2101850"/>
            </a:xfrm>
            <a:custGeom>
              <a:avLst/>
              <a:gdLst/>
              <a:ahLst/>
              <a:cxnLst/>
              <a:rect l="l" t="t" r="r" b="b"/>
              <a:pathLst>
                <a:path w="460375" h="2101850">
                  <a:moveTo>
                    <a:pt x="0" y="0"/>
                  </a:moveTo>
                  <a:lnTo>
                    <a:pt x="460248" y="0"/>
                  </a:lnTo>
                  <a:lnTo>
                    <a:pt x="460248" y="2101596"/>
                  </a:lnTo>
                  <a:lnTo>
                    <a:pt x="0" y="2101596"/>
                  </a:lnTo>
                  <a:lnTo>
                    <a:pt x="0" y="0"/>
                  </a:lnTo>
                  <a:close/>
                </a:path>
              </a:pathLst>
            </a:custGeom>
            <a:solidFill>
              <a:srgbClr val="E7E6E6"/>
            </a:solidFill>
          </p:spPr>
          <p:txBody>
            <a:bodyPr wrap="square" lIns="0" tIns="0" rIns="0" bIns="0" rtlCol="0"/>
            <a:lstStyle/>
            <a:p>
              <a:endParaRPr/>
            </a:p>
          </p:txBody>
        </p:sp>
        <p:sp>
          <p:nvSpPr>
            <p:cNvPr id="6" name="object 6"/>
            <p:cNvSpPr txBox="1"/>
            <p:nvPr/>
          </p:nvSpPr>
          <p:spPr>
            <a:xfrm>
              <a:off x="222815" y="2357711"/>
              <a:ext cx="330200" cy="703580"/>
            </a:xfrm>
            <a:prstGeom prst="rect">
              <a:avLst/>
            </a:prstGeom>
          </p:spPr>
          <p:txBody>
            <a:bodyPr vert="vert270" wrap="square" lIns="0" tIns="0" rIns="0" bIns="0" rtlCol="0">
              <a:spAutoFit/>
            </a:bodyPr>
            <a:lstStyle/>
            <a:p>
              <a:pPr marL="12700">
                <a:lnSpc>
                  <a:spcPts val="2380"/>
                </a:lnSpc>
              </a:pPr>
              <a:r>
                <a:rPr sz="2400" b="1" dirty="0">
                  <a:latin typeface="Calibri"/>
                  <a:cs typeface="Calibri"/>
                </a:rPr>
                <a:t>MSM</a:t>
              </a:r>
              <a:endParaRPr sz="2400">
                <a:latin typeface="Calibri"/>
                <a:cs typeface="Calibri"/>
              </a:endParaRPr>
            </a:p>
          </p:txBody>
        </p:sp>
        <p:sp>
          <p:nvSpPr>
            <p:cNvPr id="8" name="object 8"/>
            <p:cNvSpPr/>
            <p:nvPr/>
          </p:nvSpPr>
          <p:spPr>
            <a:xfrm>
              <a:off x="10799064" y="278762"/>
              <a:ext cx="877823" cy="462063"/>
            </a:xfrm>
            <a:prstGeom prst="rect">
              <a:avLst/>
            </a:prstGeom>
            <a:blipFill>
              <a:blip r:embed="rId2" cstate="print"/>
              <a:stretch>
                <a:fillRect/>
              </a:stretch>
            </a:blipFill>
          </p:spPr>
          <p:txBody>
            <a:bodyPr wrap="square" lIns="0" tIns="0" rIns="0" bIns="0" rtlCol="0"/>
            <a:lstStyle/>
            <a:p>
              <a:endParaRPr/>
            </a:p>
          </p:txBody>
        </p:sp>
      </p:grpSp>
      <p:sp>
        <p:nvSpPr>
          <p:cNvPr id="10" name="object 10"/>
          <p:cNvSpPr txBox="1"/>
          <p:nvPr/>
        </p:nvSpPr>
        <p:spPr>
          <a:xfrm>
            <a:off x="78739" y="6024671"/>
            <a:ext cx="6919595" cy="196215"/>
          </a:xfrm>
          <a:prstGeom prst="rect">
            <a:avLst/>
          </a:prstGeom>
        </p:spPr>
        <p:txBody>
          <a:bodyPr vert="horz" wrap="square" lIns="0" tIns="0" rIns="0" bIns="0" rtlCol="0">
            <a:spAutoFit/>
          </a:bodyPr>
          <a:lstStyle/>
          <a:p>
            <a:pPr marL="12700">
              <a:lnSpc>
                <a:spcPts val="1425"/>
              </a:lnSpc>
            </a:pPr>
            <a:r>
              <a:rPr sz="1200" i="1" spc="-5" dirty="0">
                <a:latin typeface="Arial"/>
                <a:cs typeface="Arial"/>
              </a:rPr>
              <a:t>ProjEcting </a:t>
            </a:r>
            <a:r>
              <a:rPr sz="1200" i="1" dirty="0">
                <a:latin typeface="Arial"/>
                <a:cs typeface="Arial"/>
              </a:rPr>
              <a:t>Age, </a:t>
            </a:r>
            <a:r>
              <a:rPr sz="1200" i="1" spc="-10" dirty="0">
                <a:latin typeface="Arial"/>
                <a:cs typeface="Arial"/>
              </a:rPr>
              <a:t>multimoRbidity, </a:t>
            </a:r>
            <a:r>
              <a:rPr sz="1200" i="1" dirty="0">
                <a:latin typeface="Arial"/>
                <a:cs typeface="Arial"/>
              </a:rPr>
              <a:t>and </a:t>
            </a:r>
            <a:r>
              <a:rPr sz="1200" i="1" spc="-10" dirty="0">
                <a:latin typeface="Arial"/>
                <a:cs typeface="Arial"/>
              </a:rPr>
              <a:t>poLypharmacy </a:t>
            </a:r>
            <a:r>
              <a:rPr sz="1200" i="1" spc="-5" dirty="0">
                <a:latin typeface="Arial"/>
                <a:cs typeface="Arial"/>
              </a:rPr>
              <a:t>(PEARL) model (Althoff, NIA/NIH, R01</a:t>
            </a:r>
            <a:r>
              <a:rPr sz="1200" i="1" spc="-90" dirty="0">
                <a:latin typeface="Arial"/>
                <a:cs typeface="Arial"/>
              </a:rPr>
              <a:t> </a:t>
            </a:r>
            <a:r>
              <a:rPr sz="1200" i="1" spc="-5" dirty="0">
                <a:latin typeface="Arial"/>
                <a:cs typeface="Arial"/>
              </a:rPr>
              <a:t>AG053100)</a:t>
            </a:r>
            <a:endParaRPr sz="1200" dirty="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259" y="299614"/>
            <a:ext cx="7672070" cy="863600"/>
          </a:xfrm>
          <a:prstGeom prst="rect">
            <a:avLst/>
          </a:prstGeom>
        </p:spPr>
        <p:txBody>
          <a:bodyPr vert="horz" wrap="square" lIns="0" tIns="12065" rIns="0" bIns="0" rtlCol="0">
            <a:spAutoFit/>
          </a:bodyPr>
          <a:lstStyle/>
          <a:p>
            <a:pPr marL="12700">
              <a:lnSpc>
                <a:spcPct val="100000"/>
              </a:lnSpc>
              <a:spcBef>
                <a:spcPts val="95"/>
              </a:spcBef>
            </a:pPr>
            <a:r>
              <a:rPr sz="5500" spc="-5" dirty="0"/>
              <a:t>PEARL simulation</a:t>
            </a:r>
            <a:r>
              <a:rPr sz="5500" spc="-330" dirty="0"/>
              <a:t> </a:t>
            </a:r>
            <a:r>
              <a:rPr sz="5500" spc="-5" dirty="0"/>
              <a:t>model</a:t>
            </a:r>
            <a:r>
              <a:rPr lang="en-US" sz="5500" spc="-5" dirty="0"/>
              <a:t> </a:t>
            </a:r>
            <a:endParaRPr sz="5500" dirty="0"/>
          </a:p>
        </p:txBody>
      </p:sp>
      <p:grpSp>
        <p:nvGrpSpPr>
          <p:cNvPr id="13" name="Group 12" descr="PEARL simulation model data are unpublished and have been removed.">
            <a:extLst>
              <a:ext uri="{FF2B5EF4-FFF2-40B4-BE49-F238E27FC236}">
                <a16:creationId xmlns:a16="http://schemas.microsoft.com/office/drawing/2014/main" id="{EF77931B-5A7A-4D88-A63B-5C1F937A3F3F}"/>
              </a:ext>
            </a:extLst>
          </p:cNvPr>
          <p:cNvGrpSpPr/>
          <p:nvPr/>
        </p:nvGrpSpPr>
        <p:grpSpPr>
          <a:xfrm>
            <a:off x="134112" y="278762"/>
            <a:ext cx="11736831" cy="5624070"/>
            <a:chOff x="134112" y="278762"/>
            <a:chExt cx="11736831" cy="5624070"/>
          </a:xfrm>
        </p:grpSpPr>
        <p:sp>
          <p:nvSpPr>
            <p:cNvPr id="3" name="object 3"/>
            <p:cNvSpPr/>
            <p:nvPr/>
          </p:nvSpPr>
          <p:spPr>
            <a:xfrm>
              <a:off x="134112" y="1658111"/>
              <a:ext cx="460375" cy="2101850"/>
            </a:xfrm>
            <a:custGeom>
              <a:avLst/>
              <a:gdLst/>
              <a:ahLst/>
              <a:cxnLst/>
              <a:rect l="l" t="t" r="r" b="b"/>
              <a:pathLst>
                <a:path w="460375" h="2101850">
                  <a:moveTo>
                    <a:pt x="0" y="0"/>
                  </a:moveTo>
                  <a:lnTo>
                    <a:pt x="460248" y="0"/>
                  </a:lnTo>
                  <a:lnTo>
                    <a:pt x="460248" y="2101596"/>
                  </a:lnTo>
                  <a:lnTo>
                    <a:pt x="0" y="2101596"/>
                  </a:lnTo>
                  <a:lnTo>
                    <a:pt x="0" y="0"/>
                  </a:lnTo>
                  <a:close/>
                </a:path>
              </a:pathLst>
            </a:custGeom>
            <a:solidFill>
              <a:srgbClr val="E7E6E6"/>
            </a:solidFill>
          </p:spPr>
          <p:txBody>
            <a:bodyPr wrap="square" lIns="0" tIns="0" rIns="0" bIns="0" rtlCol="0"/>
            <a:lstStyle/>
            <a:p>
              <a:endParaRPr/>
            </a:p>
          </p:txBody>
        </p:sp>
        <p:sp>
          <p:nvSpPr>
            <p:cNvPr id="4" name="object 4"/>
            <p:cNvSpPr txBox="1"/>
            <p:nvPr/>
          </p:nvSpPr>
          <p:spPr>
            <a:xfrm>
              <a:off x="222815" y="2357711"/>
              <a:ext cx="330200" cy="703580"/>
            </a:xfrm>
            <a:prstGeom prst="rect">
              <a:avLst/>
            </a:prstGeom>
          </p:spPr>
          <p:txBody>
            <a:bodyPr vert="vert270" wrap="square" lIns="0" tIns="0" rIns="0" bIns="0" rtlCol="0">
              <a:spAutoFit/>
            </a:bodyPr>
            <a:lstStyle/>
            <a:p>
              <a:pPr marL="12700">
                <a:lnSpc>
                  <a:spcPts val="2380"/>
                </a:lnSpc>
              </a:pPr>
              <a:r>
                <a:rPr sz="2400" b="1" dirty="0">
                  <a:latin typeface="Calibri"/>
                  <a:cs typeface="Calibri"/>
                </a:rPr>
                <a:t>MSM</a:t>
              </a:r>
              <a:endParaRPr sz="2400">
                <a:latin typeface="Calibri"/>
                <a:cs typeface="Calibri"/>
              </a:endParaRPr>
            </a:p>
          </p:txBody>
        </p:sp>
        <p:sp>
          <p:nvSpPr>
            <p:cNvPr id="5" name="object 5"/>
            <p:cNvSpPr/>
            <p:nvPr/>
          </p:nvSpPr>
          <p:spPr>
            <a:xfrm>
              <a:off x="134112" y="3851147"/>
              <a:ext cx="460375" cy="2051685"/>
            </a:xfrm>
            <a:custGeom>
              <a:avLst/>
              <a:gdLst/>
              <a:ahLst/>
              <a:cxnLst/>
              <a:rect l="l" t="t" r="r" b="b"/>
              <a:pathLst>
                <a:path w="460375" h="2051685">
                  <a:moveTo>
                    <a:pt x="0" y="0"/>
                  </a:moveTo>
                  <a:lnTo>
                    <a:pt x="460248" y="0"/>
                  </a:lnTo>
                  <a:lnTo>
                    <a:pt x="460248" y="2051304"/>
                  </a:lnTo>
                  <a:lnTo>
                    <a:pt x="0" y="2051304"/>
                  </a:lnTo>
                  <a:lnTo>
                    <a:pt x="0" y="0"/>
                  </a:lnTo>
                  <a:close/>
                </a:path>
              </a:pathLst>
            </a:custGeom>
            <a:solidFill>
              <a:srgbClr val="E7E6E6"/>
            </a:solidFill>
          </p:spPr>
          <p:txBody>
            <a:bodyPr wrap="square" lIns="0" tIns="0" rIns="0" bIns="0" rtlCol="0"/>
            <a:lstStyle/>
            <a:p>
              <a:endParaRPr/>
            </a:p>
          </p:txBody>
        </p:sp>
        <p:sp>
          <p:nvSpPr>
            <p:cNvPr id="6" name="object 6"/>
            <p:cNvSpPr txBox="1"/>
            <p:nvPr/>
          </p:nvSpPr>
          <p:spPr>
            <a:xfrm>
              <a:off x="222815" y="4091365"/>
              <a:ext cx="330200" cy="1570990"/>
            </a:xfrm>
            <a:prstGeom prst="rect">
              <a:avLst/>
            </a:prstGeom>
          </p:spPr>
          <p:txBody>
            <a:bodyPr vert="vert270" wrap="square" lIns="0" tIns="0" rIns="0" bIns="0" rtlCol="0">
              <a:spAutoFit/>
            </a:bodyPr>
            <a:lstStyle/>
            <a:p>
              <a:pPr marL="12700">
                <a:lnSpc>
                  <a:spcPts val="2380"/>
                </a:lnSpc>
              </a:pPr>
              <a:r>
                <a:rPr sz="2400" b="1" dirty="0">
                  <a:latin typeface="Calibri"/>
                  <a:cs typeface="Calibri"/>
                </a:rPr>
                <a:t>Women</a:t>
              </a:r>
              <a:r>
                <a:rPr sz="2400" b="1" spc="-90" dirty="0">
                  <a:latin typeface="Calibri"/>
                  <a:cs typeface="Calibri"/>
                </a:rPr>
                <a:t> </a:t>
              </a:r>
              <a:r>
                <a:rPr sz="2400" b="1" spc="-5" dirty="0">
                  <a:latin typeface="Calibri"/>
                  <a:cs typeface="Calibri"/>
                </a:rPr>
                <a:t>IDU</a:t>
              </a:r>
              <a:endParaRPr sz="2400">
                <a:latin typeface="Calibri"/>
                <a:cs typeface="Calibri"/>
              </a:endParaRPr>
            </a:p>
          </p:txBody>
        </p:sp>
        <p:sp>
          <p:nvSpPr>
            <p:cNvPr id="7" name="object 7"/>
            <p:cNvSpPr/>
            <p:nvPr/>
          </p:nvSpPr>
          <p:spPr>
            <a:xfrm>
              <a:off x="10799064" y="278762"/>
              <a:ext cx="877823" cy="462063"/>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885444" y="1264919"/>
              <a:ext cx="3525520" cy="370840"/>
            </a:xfrm>
            <a:prstGeom prst="rect">
              <a:avLst/>
            </a:prstGeom>
            <a:solidFill>
              <a:srgbClr val="E7E6E6"/>
            </a:solidFill>
          </p:spPr>
          <p:txBody>
            <a:bodyPr vert="horz" wrap="square" lIns="0" tIns="31115" rIns="0" bIns="0" rtlCol="0">
              <a:spAutoFit/>
            </a:bodyPr>
            <a:lstStyle/>
            <a:p>
              <a:pPr algn="ctr">
                <a:lnSpc>
                  <a:spcPct val="100000"/>
                </a:lnSpc>
                <a:spcBef>
                  <a:spcPts val="245"/>
                </a:spcBef>
              </a:pPr>
              <a:r>
                <a:rPr sz="1800" b="1" spc="-5" dirty="0">
                  <a:latin typeface="Calibri"/>
                  <a:cs typeface="Calibri"/>
                </a:rPr>
                <a:t>Black</a:t>
              </a:r>
              <a:endParaRPr sz="1800">
                <a:latin typeface="Calibri"/>
                <a:cs typeface="Calibri"/>
              </a:endParaRPr>
            </a:p>
          </p:txBody>
        </p:sp>
        <p:sp>
          <p:nvSpPr>
            <p:cNvPr id="9" name="object 9"/>
            <p:cNvSpPr txBox="1"/>
            <p:nvPr/>
          </p:nvSpPr>
          <p:spPr>
            <a:xfrm>
              <a:off x="8345423" y="1257300"/>
              <a:ext cx="3525520" cy="370840"/>
            </a:xfrm>
            <a:prstGeom prst="rect">
              <a:avLst/>
            </a:prstGeom>
            <a:solidFill>
              <a:srgbClr val="E7E6E6"/>
            </a:solidFill>
          </p:spPr>
          <p:txBody>
            <a:bodyPr vert="horz" wrap="square" lIns="0" tIns="30480" rIns="0" bIns="0" rtlCol="0">
              <a:spAutoFit/>
            </a:bodyPr>
            <a:lstStyle/>
            <a:p>
              <a:pPr algn="ctr">
                <a:lnSpc>
                  <a:spcPct val="100000"/>
                </a:lnSpc>
                <a:spcBef>
                  <a:spcPts val="240"/>
                </a:spcBef>
              </a:pPr>
              <a:r>
                <a:rPr sz="1800" b="1" dirty="0">
                  <a:latin typeface="Calibri"/>
                  <a:cs typeface="Calibri"/>
                </a:rPr>
                <a:t>White</a:t>
              </a:r>
              <a:endParaRPr sz="1800">
                <a:latin typeface="Calibri"/>
                <a:cs typeface="Calibri"/>
              </a:endParaRPr>
            </a:p>
          </p:txBody>
        </p:sp>
        <p:sp>
          <p:nvSpPr>
            <p:cNvPr id="10" name="object 10"/>
            <p:cNvSpPr txBox="1"/>
            <p:nvPr/>
          </p:nvSpPr>
          <p:spPr>
            <a:xfrm>
              <a:off x="4568952" y="1264919"/>
              <a:ext cx="3525520" cy="370840"/>
            </a:xfrm>
            <a:prstGeom prst="rect">
              <a:avLst/>
            </a:prstGeom>
            <a:solidFill>
              <a:srgbClr val="E7E6E6"/>
            </a:solidFill>
          </p:spPr>
          <p:txBody>
            <a:bodyPr vert="horz" wrap="square" lIns="0" tIns="31115" rIns="0" bIns="0" rtlCol="0">
              <a:spAutoFit/>
            </a:bodyPr>
            <a:lstStyle/>
            <a:p>
              <a:pPr marL="635" algn="ctr">
                <a:lnSpc>
                  <a:spcPct val="100000"/>
                </a:lnSpc>
                <a:spcBef>
                  <a:spcPts val="245"/>
                </a:spcBef>
              </a:pPr>
              <a:r>
                <a:rPr sz="1800" b="1" spc="-5" dirty="0">
                  <a:latin typeface="Calibri"/>
                  <a:cs typeface="Calibri"/>
                </a:rPr>
                <a:t>Hispanic</a:t>
              </a:r>
              <a:endParaRPr sz="1800">
                <a:latin typeface="Calibri"/>
                <a:cs typeface="Calibri"/>
              </a:endParaRPr>
            </a:p>
          </p:txBody>
        </p:sp>
        <p:sp>
          <p:nvSpPr>
            <p:cNvPr id="11" name="object 11"/>
            <p:cNvSpPr txBox="1"/>
            <p:nvPr/>
          </p:nvSpPr>
          <p:spPr>
            <a:xfrm>
              <a:off x="1442096" y="2797224"/>
              <a:ext cx="9613265" cy="635000"/>
            </a:xfrm>
            <a:prstGeom prst="rect">
              <a:avLst/>
            </a:prstGeom>
          </p:spPr>
          <p:txBody>
            <a:bodyPr vert="horz" wrap="square" lIns="0" tIns="12065" rIns="0" bIns="0" rtlCol="0">
              <a:spAutoFit/>
            </a:bodyPr>
            <a:lstStyle/>
            <a:p>
              <a:pPr marL="12700">
                <a:lnSpc>
                  <a:spcPct val="100000"/>
                </a:lnSpc>
                <a:spcBef>
                  <a:spcPts val="95"/>
                </a:spcBef>
              </a:pPr>
              <a:r>
                <a:rPr sz="4000" i="1" spc="-20" dirty="0">
                  <a:solidFill>
                    <a:srgbClr val="13477E"/>
                  </a:solidFill>
                  <a:latin typeface="Calibri"/>
                  <a:cs typeface="Calibri"/>
                </a:rPr>
                <a:t>Data </a:t>
              </a:r>
              <a:r>
                <a:rPr sz="4000" i="1" spc="-10" dirty="0">
                  <a:solidFill>
                    <a:srgbClr val="13477E"/>
                  </a:solidFill>
                  <a:latin typeface="Calibri"/>
                  <a:cs typeface="Calibri"/>
                </a:rPr>
                <a:t>are </a:t>
              </a:r>
              <a:r>
                <a:rPr sz="4000" i="1" spc="-5" dirty="0">
                  <a:solidFill>
                    <a:srgbClr val="13477E"/>
                  </a:solidFill>
                  <a:latin typeface="Calibri"/>
                  <a:cs typeface="Calibri"/>
                </a:rPr>
                <a:t>unpublished </a:t>
              </a:r>
              <a:r>
                <a:rPr sz="4000" i="1" spc="-10" dirty="0">
                  <a:solidFill>
                    <a:srgbClr val="13477E"/>
                  </a:solidFill>
                  <a:latin typeface="Calibri"/>
                  <a:cs typeface="Calibri"/>
                </a:rPr>
                <a:t>and have been</a:t>
              </a:r>
              <a:r>
                <a:rPr sz="4000" i="1" spc="190" dirty="0">
                  <a:solidFill>
                    <a:srgbClr val="13477E"/>
                  </a:solidFill>
                  <a:latin typeface="Calibri"/>
                  <a:cs typeface="Calibri"/>
                </a:rPr>
                <a:t> </a:t>
              </a:r>
              <a:r>
                <a:rPr sz="4000" i="1" spc="-10" dirty="0">
                  <a:solidFill>
                    <a:srgbClr val="13477E"/>
                  </a:solidFill>
                  <a:latin typeface="Calibri"/>
                  <a:cs typeface="Calibri"/>
                </a:rPr>
                <a:t>removed.</a:t>
              </a:r>
              <a:endParaRPr sz="4000">
                <a:latin typeface="Calibri"/>
                <a:cs typeface="Calibri"/>
              </a:endParaRPr>
            </a:p>
          </p:txBody>
        </p:sp>
      </p:grpSp>
      <p:sp>
        <p:nvSpPr>
          <p:cNvPr id="12" name="object 12"/>
          <p:cNvSpPr txBox="1"/>
          <p:nvPr/>
        </p:nvSpPr>
        <p:spPr>
          <a:xfrm>
            <a:off x="78739" y="6024671"/>
            <a:ext cx="6919595" cy="196215"/>
          </a:xfrm>
          <a:prstGeom prst="rect">
            <a:avLst/>
          </a:prstGeom>
        </p:spPr>
        <p:txBody>
          <a:bodyPr vert="horz" wrap="square" lIns="0" tIns="0" rIns="0" bIns="0" rtlCol="0">
            <a:spAutoFit/>
          </a:bodyPr>
          <a:lstStyle/>
          <a:p>
            <a:pPr marL="12700">
              <a:lnSpc>
                <a:spcPts val="1425"/>
              </a:lnSpc>
            </a:pPr>
            <a:r>
              <a:rPr sz="1200" i="1" spc="-5" dirty="0">
                <a:latin typeface="Arial"/>
                <a:cs typeface="Arial"/>
              </a:rPr>
              <a:t>ProjEcting </a:t>
            </a:r>
            <a:r>
              <a:rPr sz="1200" i="1" dirty="0">
                <a:latin typeface="Arial"/>
                <a:cs typeface="Arial"/>
              </a:rPr>
              <a:t>Age, </a:t>
            </a:r>
            <a:r>
              <a:rPr sz="1200" i="1" spc="-10" dirty="0">
                <a:latin typeface="Arial"/>
                <a:cs typeface="Arial"/>
              </a:rPr>
              <a:t>multimoRbidity, </a:t>
            </a:r>
            <a:r>
              <a:rPr sz="1200" i="1" dirty="0">
                <a:latin typeface="Arial"/>
                <a:cs typeface="Arial"/>
              </a:rPr>
              <a:t>and </a:t>
            </a:r>
            <a:r>
              <a:rPr sz="1200" i="1" spc="-10" dirty="0">
                <a:latin typeface="Arial"/>
                <a:cs typeface="Arial"/>
              </a:rPr>
              <a:t>poLypharmacy </a:t>
            </a:r>
            <a:r>
              <a:rPr sz="1200" i="1" spc="-5" dirty="0">
                <a:latin typeface="Arial"/>
                <a:cs typeface="Arial"/>
              </a:rPr>
              <a:t>(PEARL) model (Althoff, NIA/NIH, R01</a:t>
            </a:r>
            <a:r>
              <a:rPr sz="1200" i="1" spc="-90" dirty="0">
                <a:latin typeface="Arial"/>
                <a:cs typeface="Arial"/>
              </a:rPr>
              <a:t> </a:t>
            </a:r>
            <a:r>
              <a:rPr sz="1200" i="1" spc="-5" dirty="0">
                <a:latin typeface="Arial"/>
                <a:cs typeface="Arial"/>
              </a:rPr>
              <a:t>AG053100)</a:t>
            </a:r>
            <a:endParaRPr sz="12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85A298E3-70E9-4BD7-A230-87B242095A81}"/>
              </a:ext>
            </a:extLst>
          </p:cNvPr>
          <p:cNvSpPr>
            <a:spLocks noGrp="1"/>
          </p:cNvSpPr>
          <p:nvPr>
            <p:ph type="title"/>
          </p:nvPr>
        </p:nvSpPr>
        <p:spPr>
          <a:xfrm>
            <a:off x="749300" y="76200"/>
            <a:ext cx="5880100" cy="696594"/>
          </a:xfrm>
        </p:spPr>
        <p:txBody>
          <a:bodyPr/>
          <a:lstStyle/>
          <a:p>
            <a:r>
              <a:rPr lang="en-US" dirty="0"/>
              <a:t>   </a:t>
            </a:r>
          </a:p>
        </p:txBody>
      </p:sp>
      <p:pic>
        <p:nvPicPr>
          <p:cNvPr id="21" name="Picture 20" descr="Data are unpublished and have been removed.">
            <a:extLst>
              <a:ext uri="{FF2B5EF4-FFF2-40B4-BE49-F238E27FC236}">
                <a16:creationId xmlns:a16="http://schemas.microsoft.com/office/drawing/2014/main" id="{87678CD3-B018-43EE-B9FB-E0C1B722A8F0}"/>
              </a:ext>
            </a:extLst>
          </p:cNvPr>
          <p:cNvPicPr>
            <a:picLocks noChangeAspect="1"/>
          </p:cNvPicPr>
          <p:nvPr/>
        </p:nvPicPr>
        <p:blipFill>
          <a:blip r:embed="rId2"/>
          <a:stretch>
            <a:fillRect/>
          </a:stretch>
        </p:blipFill>
        <p:spPr>
          <a:xfrm>
            <a:off x="548730" y="304794"/>
            <a:ext cx="11338560" cy="56947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336190"/>
            <a:ext cx="9735185" cy="574040"/>
          </a:xfrm>
          <a:prstGeom prst="rect">
            <a:avLst/>
          </a:prstGeom>
        </p:spPr>
        <p:txBody>
          <a:bodyPr vert="horz" wrap="square" lIns="0" tIns="12700" rIns="0" bIns="0" rtlCol="0">
            <a:spAutoFit/>
          </a:bodyPr>
          <a:lstStyle/>
          <a:p>
            <a:pPr marL="12700">
              <a:lnSpc>
                <a:spcPct val="100000"/>
              </a:lnSpc>
              <a:spcBef>
                <a:spcPts val="100"/>
              </a:spcBef>
            </a:pPr>
            <a:r>
              <a:rPr sz="3600" dirty="0"/>
              <a:t>What </a:t>
            </a:r>
            <a:r>
              <a:rPr sz="3600" spc="-25" dirty="0"/>
              <a:t>are </a:t>
            </a:r>
            <a:r>
              <a:rPr sz="3600" dirty="0"/>
              <a:t>the major </a:t>
            </a:r>
            <a:r>
              <a:rPr sz="3600" spc="-5" dirty="0"/>
              <a:t>causes </a:t>
            </a:r>
            <a:r>
              <a:rPr sz="3600" dirty="0"/>
              <a:t>of </a:t>
            </a:r>
            <a:r>
              <a:rPr sz="3600" spc="-5" dirty="0"/>
              <a:t>morbidity in</a:t>
            </a:r>
            <a:r>
              <a:rPr sz="3600" spc="-70" dirty="0"/>
              <a:t> </a:t>
            </a:r>
            <a:r>
              <a:rPr sz="3600" spc="-5" dirty="0"/>
              <a:t>PWH?</a:t>
            </a:r>
            <a:endParaRPr sz="3600"/>
          </a:p>
        </p:txBody>
      </p:sp>
      <p:sp>
        <p:nvSpPr>
          <p:cNvPr id="3" name="object 3"/>
          <p:cNvSpPr txBox="1"/>
          <p:nvPr/>
        </p:nvSpPr>
        <p:spPr>
          <a:xfrm>
            <a:off x="609263" y="1081688"/>
            <a:ext cx="2688590" cy="3911600"/>
          </a:xfrm>
          <a:prstGeom prst="rect">
            <a:avLst/>
          </a:prstGeom>
        </p:spPr>
        <p:txBody>
          <a:bodyPr vert="horz" wrap="square" lIns="0" tIns="12700" rIns="0" bIns="0" rtlCol="0">
            <a:spAutoFit/>
          </a:bodyPr>
          <a:lstStyle/>
          <a:p>
            <a:pPr marL="12700">
              <a:lnSpc>
                <a:spcPct val="100000"/>
              </a:lnSpc>
              <a:spcBef>
                <a:spcPts val="100"/>
              </a:spcBef>
            </a:pPr>
            <a:r>
              <a:rPr sz="1500" u="heavy" spc="-5" dirty="0">
                <a:uFill>
                  <a:solidFill>
                    <a:srgbClr val="000000"/>
                  </a:solidFill>
                </a:uFill>
                <a:latin typeface="Arial"/>
                <a:cs typeface="Arial"/>
              </a:rPr>
              <a:t>Physical</a:t>
            </a:r>
            <a:r>
              <a:rPr sz="1500" u="heavy" dirty="0">
                <a:uFill>
                  <a:solidFill>
                    <a:srgbClr val="000000"/>
                  </a:solidFill>
                </a:uFill>
                <a:latin typeface="Arial"/>
                <a:cs typeface="Arial"/>
              </a:rPr>
              <a:t> Health</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Cardiovascular</a:t>
            </a:r>
            <a:r>
              <a:rPr sz="1500" spc="-15" dirty="0">
                <a:latin typeface="Arial"/>
                <a:cs typeface="Arial"/>
              </a:rPr>
              <a:t> </a:t>
            </a:r>
            <a:r>
              <a:rPr sz="1500" dirty="0">
                <a:latin typeface="Arial"/>
                <a:cs typeface="Arial"/>
              </a:rPr>
              <a:t>disease</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Malignancy</a:t>
            </a:r>
            <a:endParaRPr sz="1500">
              <a:latin typeface="Arial"/>
              <a:cs typeface="Arial"/>
            </a:endParaRPr>
          </a:p>
          <a:p>
            <a:pPr marL="1041400" lvl="1" indent="-342900">
              <a:lnSpc>
                <a:spcPct val="100000"/>
              </a:lnSpc>
              <a:buChar char="•"/>
              <a:tabLst>
                <a:tab pos="1040765" algn="l"/>
                <a:tab pos="1041400" algn="l"/>
              </a:tabLst>
            </a:pPr>
            <a:r>
              <a:rPr sz="1500" dirty="0">
                <a:latin typeface="Arial"/>
                <a:cs typeface="Arial"/>
              </a:rPr>
              <a:t>Lung</a:t>
            </a:r>
            <a:r>
              <a:rPr sz="1500" spc="-15" dirty="0">
                <a:latin typeface="Arial"/>
                <a:cs typeface="Arial"/>
              </a:rPr>
              <a:t> </a:t>
            </a:r>
            <a:r>
              <a:rPr sz="1500" spc="5" dirty="0">
                <a:latin typeface="Arial"/>
                <a:cs typeface="Arial"/>
              </a:rPr>
              <a:t>cancer</a:t>
            </a:r>
            <a:endParaRPr sz="1500">
              <a:latin typeface="Arial"/>
              <a:cs typeface="Arial"/>
            </a:endParaRPr>
          </a:p>
          <a:p>
            <a:pPr marL="355600" indent="-342900">
              <a:lnSpc>
                <a:spcPct val="100000"/>
              </a:lnSpc>
              <a:buChar char="•"/>
              <a:tabLst>
                <a:tab pos="354965" algn="l"/>
                <a:tab pos="355600" algn="l"/>
              </a:tabLst>
            </a:pPr>
            <a:r>
              <a:rPr sz="1500" spc="-5" dirty="0">
                <a:latin typeface="Arial"/>
                <a:cs typeface="Arial"/>
              </a:rPr>
              <a:t>Liver</a:t>
            </a:r>
            <a:r>
              <a:rPr sz="1500" dirty="0">
                <a:latin typeface="Arial"/>
                <a:cs typeface="Arial"/>
              </a:rPr>
              <a:t> disease</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Metabolic</a:t>
            </a:r>
            <a:r>
              <a:rPr sz="1500" spc="-25" dirty="0">
                <a:latin typeface="Arial"/>
                <a:cs typeface="Arial"/>
              </a:rPr>
              <a:t> </a:t>
            </a:r>
            <a:r>
              <a:rPr sz="1500" dirty="0">
                <a:latin typeface="Arial"/>
                <a:cs typeface="Arial"/>
              </a:rPr>
              <a:t>syndromes</a:t>
            </a:r>
            <a:endParaRPr sz="1500">
              <a:latin typeface="Arial"/>
              <a:cs typeface="Arial"/>
            </a:endParaRPr>
          </a:p>
          <a:p>
            <a:pPr marL="1041400" lvl="1" indent="-342900">
              <a:lnSpc>
                <a:spcPct val="100000"/>
              </a:lnSpc>
              <a:buChar char="•"/>
              <a:tabLst>
                <a:tab pos="1040765" algn="l"/>
                <a:tab pos="1041400" algn="l"/>
              </a:tabLst>
            </a:pPr>
            <a:r>
              <a:rPr sz="1500" dirty="0">
                <a:latin typeface="Arial"/>
                <a:cs typeface="Arial"/>
              </a:rPr>
              <a:t>Hypertension</a:t>
            </a:r>
            <a:endParaRPr sz="1500">
              <a:latin typeface="Arial"/>
              <a:cs typeface="Arial"/>
            </a:endParaRPr>
          </a:p>
          <a:p>
            <a:pPr marL="1041400" lvl="1" indent="-342900">
              <a:lnSpc>
                <a:spcPct val="100000"/>
              </a:lnSpc>
              <a:buChar char="•"/>
              <a:tabLst>
                <a:tab pos="1040765" algn="l"/>
                <a:tab pos="1041400" algn="l"/>
              </a:tabLst>
            </a:pPr>
            <a:r>
              <a:rPr sz="1500" spc="-30" dirty="0">
                <a:latin typeface="Arial"/>
                <a:cs typeface="Arial"/>
              </a:rPr>
              <a:t>Type </a:t>
            </a:r>
            <a:r>
              <a:rPr sz="1500" dirty="0">
                <a:latin typeface="Arial"/>
                <a:cs typeface="Arial"/>
              </a:rPr>
              <a:t>2</a:t>
            </a:r>
            <a:r>
              <a:rPr sz="1500" spc="30" dirty="0">
                <a:latin typeface="Arial"/>
                <a:cs typeface="Arial"/>
              </a:rPr>
              <a:t> </a:t>
            </a:r>
            <a:r>
              <a:rPr sz="1500" dirty="0">
                <a:latin typeface="Arial"/>
                <a:cs typeface="Arial"/>
              </a:rPr>
              <a:t>diabetes</a:t>
            </a:r>
            <a:endParaRPr sz="1500">
              <a:latin typeface="Arial"/>
              <a:cs typeface="Arial"/>
            </a:endParaRPr>
          </a:p>
          <a:p>
            <a:pPr marL="1041400" lvl="1" indent="-342900">
              <a:lnSpc>
                <a:spcPct val="100000"/>
              </a:lnSpc>
              <a:buChar char="•"/>
              <a:tabLst>
                <a:tab pos="1040765" algn="l"/>
                <a:tab pos="1041400" algn="l"/>
              </a:tabLst>
            </a:pPr>
            <a:r>
              <a:rPr sz="1500" spc="-5" dirty="0">
                <a:latin typeface="Arial"/>
                <a:cs typeface="Arial"/>
              </a:rPr>
              <a:t>Dyslipidemia</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Lung</a:t>
            </a:r>
            <a:r>
              <a:rPr sz="1500" spc="-10" dirty="0">
                <a:latin typeface="Arial"/>
                <a:cs typeface="Arial"/>
              </a:rPr>
              <a:t> </a:t>
            </a:r>
            <a:r>
              <a:rPr sz="1500" dirty="0">
                <a:latin typeface="Arial"/>
                <a:cs typeface="Arial"/>
              </a:rPr>
              <a:t>function</a:t>
            </a:r>
            <a:endParaRPr sz="1500">
              <a:latin typeface="Arial"/>
              <a:cs typeface="Arial"/>
            </a:endParaRPr>
          </a:p>
          <a:p>
            <a:pPr marL="1041400" marR="5080" lvl="1" indent="-342900">
              <a:lnSpc>
                <a:spcPct val="100000"/>
              </a:lnSpc>
              <a:buChar char="•"/>
              <a:tabLst>
                <a:tab pos="1040765" algn="l"/>
                <a:tab pos="1041400" algn="l"/>
              </a:tabLst>
            </a:pPr>
            <a:r>
              <a:rPr sz="1500" dirty="0">
                <a:latin typeface="Arial"/>
                <a:cs typeface="Arial"/>
              </a:rPr>
              <a:t>Chronic</a:t>
            </a:r>
            <a:r>
              <a:rPr sz="1500" spc="-45" dirty="0">
                <a:latin typeface="Arial"/>
                <a:cs typeface="Arial"/>
              </a:rPr>
              <a:t> </a:t>
            </a:r>
            <a:r>
              <a:rPr sz="1500" spc="-5" dirty="0">
                <a:latin typeface="Arial"/>
                <a:cs typeface="Arial"/>
              </a:rPr>
              <a:t>obstructive  </a:t>
            </a:r>
            <a:r>
              <a:rPr sz="1500" dirty="0">
                <a:latin typeface="Arial"/>
                <a:cs typeface="Arial"/>
              </a:rPr>
              <a:t>pulmonary</a:t>
            </a:r>
            <a:r>
              <a:rPr sz="1500" spc="-50" dirty="0">
                <a:latin typeface="Arial"/>
                <a:cs typeface="Arial"/>
              </a:rPr>
              <a:t> </a:t>
            </a:r>
            <a:r>
              <a:rPr sz="1500" dirty="0">
                <a:latin typeface="Arial"/>
                <a:cs typeface="Arial"/>
              </a:rPr>
              <a:t>disease</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Renal</a:t>
            </a:r>
            <a:r>
              <a:rPr sz="1500" spc="-15" dirty="0">
                <a:latin typeface="Arial"/>
                <a:cs typeface="Arial"/>
              </a:rPr>
              <a:t> </a:t>
            </a:r>
            <a:r>
              <a:rPr sz="1500" dirty="0">
                <a:latin typeface="Arial"/>
                <a:cs typeface="Arial"/>
              </a:rPr>
              <a:t>impairment</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Low bone mineral</a:t>
            </a:r>
            <a:r>
              <a:rPr sz="1500" spc="-55" dirty="0">
                <a:latin typeface="Arial"/>
                <a:cs typeface="Arial"/>
              </a:rPr>
              <a:t> </a:t>
            </a:r>
            <a:r>
              <a:rPr sz="1500" dirty="0">
                <a:latin typeface="Arial"/>
                <a:cs typeface="Arial"/>
              </a:rPr>
              <a:t>density</a:t>
            </a:r>
            <a:endParaRPr sz="1500">
              <a:latin typeface="Arial"/>
              <a:cs typeface="Arial"/>
            </a:endParaRPr>
          </a:p>
          <a:p>
            <a:pPr marL="355600" indent="-342900">
              <a:lnSpc>
                <a:spcPct val="100000"/>
              </a:lnSpc>
              <a:buChar char="•"/>
              <a:tabLst>
                <a:tab pos="354965" algn="l"/>
                <a:tab pos="355600" algn="l"/>
              </a:tabLst>
            </a:pPr>
            <a:r>
              <a:rPr sz="1500" spc="-5" dirty="0">
                <a:latin typeface="Arial"/>
                <a:cs typeface="Arial"/>
              </a:rPr>
              <a:t>Vision</a:t>
            </a:r>
            <a:r>
              <a:rPr sz="1500" spc="-10" dirty="0">
                <a:latin typeface="Arial"/>
                <a:cs typeface="Arial"/>
              </a:rPr>
              <a:t> </a:t>
            </a:r>
            <a:r>
              <a:rPr sz="1500" spc="5" dirty="0">
                <a:latin typeface="Arial"/>
                <a:cs typeface="Arial"/>
              </a:rPr>
              <a:t>Loss</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Hearing</a:t>
            </a:r>
            <a:r>
              <a:rPr sz="1500" spc="-10" dirty="0">
                <a:latin typeface="Arial"/>
                <a:cs typeface="Arial"/>
              </a:rPr>
              <a:t> </a:t>
            </a:r>
            <a:r>
              <a:rPr sz="1500" spc="5" dirty="0">
                <a:latin typeface="Arial"/>
                <a:cs typeface="Arial"/>
              </a:rPr>
              <a:t>Loss</a:t>
            </a:r>
            <a:endParaRPr sz="1500">
              <a:latin typeface="Arial"/>
              <a:cs typeface="Arial"/>
            </a:endParaRPr>
          </a:p>
          <a:p>
            <a:pPr marL="355600" indent="-342900">
              <a:lnSpc>
                <a:spcPct val="100000"/>
              </a:lnSpc>
              <a:buChar char="•"/>
              <a:tabLst>
                <a:tab pos="354965" algn="l"/>
                <a:tab pos="355600" algn="l"/>
              </a:tabLst>
            </a:pPr>
            <a:r>
              <a:rPr sz="1500" dirty="0">
                <a:latin typeface="Arial"/>
                <a:cs typeface="Arial"/>
              </a:rPr>
              <a:t>Sleep</a:t>
            </a:r>
            <a:r>
              <a:rPr sz="1500" spc="-10" dirty="0">
                <a:latin typeface="Arial"/>
                <a:cs typeface="Arial"/>
              </a:rPr>
              <a:t> </a:t>
            </a:r>
            <a:r>
              <a:rPr sz="1500" dirty="0">
                <a:latin typeface="Arial"/>
                <a:cs typeface="Arial"/>
              </a:rPr>
              <a:t>disturbances</a:t>
            </a:r>
            <a:endParaRPr sz="15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299614"/>
            <a:ext cx="8545195" cy="863600"/>
          </a:xfrm>
          <a:prstGeom prst="rect">
            <a:avLst/>
          </a:prstGeom>
        </p:spPr>
        <p:txBody>
          <a:bodyPr vert="horz" wrap="square" lIns="0" tIns="12065" rIns="0" bIns="0" rtlCol="0">
            <a:spAutoFit/>
          </a:bodyPr>
          <a:lstStyle/>
          <a:p>
            <a:pPr marL="12700">
              <a:lnSpc>
                <a:spcPct val="100000"/>
              </a:lnSpc>
              <a:spcBef>
                <a:spcPts val="95"/>
              </a:spcBef>
            </a:pPr>
            <a:r>
              <a:rPr sz="5500" spc="-5" dirty="0"/>
              <a:t>Incidence follows</a:t>
            </a:r>
            <a:r>
              <a:rPr sz="5500" spc="-40" dirty="0"/>
              <a:t> </a:t>
            </a:r>
            <a:r>
              <a:rPr sz="5500" spc="-15" dirty="0"/>
              <a:t>prevalence</a:t>
            </a:r>
            <a:endParaRPr sz="5500"/>
          </a:p>
        </p:txBody>
      </p:sp>
      <p:grpSp>
        <p:nvGrpSpPr>
          <p:cNvPr id="39" name="Group 38" descr="Graph showing number of people with new HIV diagnoses and PWH by age group from 2012 to 2016. Source: CDC. HIV Surveillance Report, 2017">
            <a:extLst>
              <a:ext uri="{FF2B5EF4-FFF2-40B4-BE49-F238E27FC236}">
                <a16:creationId xmlns:a16="http://schemas.microsoft.com/office/drawing/2014/main" id="{6E401517-E17E-42AA-A6B3-1E2763830FB2}"/>
              </a:ext>
            </a:extLst>
          </p:cNvPr>
          <p:cNvGrpSpPr/>
          <p:nvPr/>
        </p:nvGrpSpPr>
        <p:grpSpPr>
          <a:xfrm>
            <a:off x="529925" y="1268288"/>
            <a:ext cx="8625759" cy="4847849"/>
            <a:chOff x="529925" y="1268288"/>
            <a:chExt cx="8625759" cy="4847849"/>
          </a:xfrm>
        </p:grpSpPr>
        <p:sp>
          <p:nvSpPr>
            <p:cNvPr id="4" name="object 4"/>
            <p:cNvSpPr/>
            <p:nvPr/>
          </p:nvSpPr>
          <p:spPr>
            <a:xfrm>
              <a:off x="1655064" y="4538471"/>
              <a:ext cx="7487920" cy="0"/>
            </a:xfrm>
            <a:custGeom>
              <a:avLst/>
              <a:gdLst/>
              <a:ahLst/>
              <a:cxnLst/>
              <a:rect l="l" t="t" r="r" b="b"/>
              <a:pathLst>
                <a:path w="7487920">
                  <a:moveTo>
                    <a:pt x="0" y="0"/>
                  </a:moveTo>
                  <a:lnTo>
                    <a:pt x="7487411" y="0"/>
                  </a:lnTo>
                </a:path>
              </a:pathLst>
            </a:custGeom>
            <a:ln w="9144">
              <a:solidFill>
                <a:srgbClr val="D9D9D9"/>
              </a:solidFill>
            </a:ln>
          </p:spPr>
          <p:txBody>
            <a:bodyPr wrap="square" lIns="0" tIns="0" rIns="0" bIns="0" rtlCol="0"/>
            <a:lstStyle/>
            <a:p>
              <a:endParaRPr/>
            </a:p>
          </p:txBody>
        </p:sp>
        <p:sp>
          <p:nvSpPr>
            <p:cNvPr id="5" name="object 5"/>
            <p:cNvSpPr/>
            <p:nvPr/>
          </p:nvSpPr>
          <p:spPr>
            <a:xfrm>
              <a:off x="1655064" y="4157471"/>
              <a:ext cx="7487920" cy="0"/>
            </a:xfrm>
            <a:custGeom>
              <a:avLst/>
              <a:gdLst/>
              <a:ahLst/>
              <a:cxnLst/>
              <a:rect l="l" t="t" r="r" b="b"/>
              <a:pathLst>
                <a:path w="7487920">
                  <a:moveTo>
                    <a:pt x="0" y="0"/>
                  </a:moveTo>
                  <a:lnTo>
                    <a:pt x="7487411" y="0"/>
                  </a:lnTo>
                </a:path>
              </a:pathLst>
            </a:custGeom>
            <a:ln w="9144">
              <a:solidFill>
                <a:srgbClr val="D9D9D9"/>
              </a:solidFill>
            </a:ln>
          </p:spPr>
          <p:txBody>
            <a:bodyPr wrap="square" lIns="0" tIns="0" rIns="0" bIns="0" rtlCol="0"/>
            <a:lstStyle/>
            <a:p>
              <a:endParaRPr/>
            </a:p>
          </p:txBody>
        </p:sp>
        <p:sp>
          <p:nvSpPr>
            <p:cNvPr id="6" name="object 6"/>
            <p:cNvSpPr/>
            <p:nvPr/>
          </p:nvSpPr>
          <p:spPr>
            <a:xfrm>
              <a:off x="1655064" y="3776471"/>
              <a:ext cx="7487920" cy="0"/>
            </a:xfrm>
            <a:custGeom>
              <a:avLst/>
              <a:gdLst/>
              <a:ahLst/>
              <a:cxnLst/>
              <a:rect l="l" t="t" r="r" b="b"/>
              <a:pathLst>
                <a:path w="7487920">
                  <a:moveTo>
                    <a:pt x="0" y="0"/>
                  </a:moveTo>
                  <a:lnTo>
                    <a:pt x="7487411" y="0"/>
                  </a:lnTo>
                </a:path>
              </a:pathLst>
            </a:custGeom>
            <a:ln w="9144">
              <a:solidFill>
                <a:srgbClr val="D9D9D9"/>
              </a:solidFill>
            </a:ln>
          </p:spPr>
          <p:txBody>
            <a:bodyPr wrap="square" lIns="0" tIns="0" rIns="0" bIns="0" rtlCol="0"/>
            <a:lstStyle/>
            <a:p>
              <a:endParaRPr/>
            </a:p>
          </p:txBody>
        </p:sp>
        <p:sp>
          <p:nvSpPr>
            <p:cNvPr id="7" name="object 7"/>
            <p:cNvSpPr/>
            <p:nvPr/>
          </p:nvSpPr>
          <p:spPr>
            <a:xfrm>
              <a:off x="1655064" y="2633472"/>
              <a:ext cx="7487920" cy="0"/>
            </a:xfrm>
            <a:custGeom>
              <a:avLst/>
              <a:gdLst/>
              <a:ahLst/>
              <a:cxnLst/>
              <a:rect l="l" t="t" r="r" b="b"/>
              <a:pathLst>
                <a:path w="7487920">
                  <a:moveTo>
                    <a:pt x="0" y="0"/>
                  </a:moveTo>
                  <a:lnTo>
                    <a:pt x="7487411" y="0"/>
                  </a:lnTo>
                </a:path>
              </a:pathLst>
            </a:custGeom>
            <a:ln w="9144">
              <a:solidFill>
                <a:srgbClr val="D9D9D9"/>
              </a:solidFill>
            </a:ln>
          </p:spPr>
          <p:txBody>
            <a:bodyPr wrap="square" lIns="0" tIns="0" rIns="0" bIns="0" rtlCol="0"/>
            <a:lstStyle/>
            <a:p>
              <a:endParaRPr/>
            </a:p>
          </p:txBody>
        </p:sp>
        <p:sp>
          <p:nvSpPr>
            <p:cNvPr id="8" name="object 8"/>
            <p:cNvSpPr/>
            <p:nvPr/>
          </p:nvSpPr>
          <p:spPr>
            <a:xfrm>
              <a:off x="1655064" y="2252472"/>
              <a:ext cx="7487920" cy="0"/>
            </a:xfrm>
            <a:custGeom>
              <a:avLst/>
              <a:gdLst/>
              <a:ahLst/>
              <a:cxnLst/>
              <a:rect l="l" t="t" r="r" b="b"/>
              <a:pathLst>
                <a:path w="7487920">
                  <a:moveTo>
                    <a:pt x="0" y="0"/>
                  </a:moveTo>
                  <a:lnTo>
                    <a:pt x="7487411" y="0"/>
                  </a:lnTo>
                </a:path>
              </a:pathLst>
            </a:custGeom>
            <a:ln w="9144">
              <a:solidFill>
                <a:srgbClr val="D9D9D9"/>
              </a:solidFill>
            </a:ln>
          </p:spPr>
          <p:txBody>
            <a:bodyPr wrap="square" lIns="0" tIns="0" rIns="0" bIns="0" rtlCol="0"/>
            <a:lstStyle/>
            <a:p>
              <a:endParaRPr/>
            </a:p>
          </p:txBody>
        </p:sp>
        <p:sp>
          <p:nvSpPr>
            <p:cNvPr id="9" name="object 9"/>
            <p:cNvSpPr/>
            <p:nvPr/>
          </p:nvSpPr>
          <p:spPr>
            <a:xfrm>
              <a:off x="1655064" y="1871472"/>
              <a:ext cx="7487920" cy="0"/>
            </a:xfrm>
            <a:custGeom>
              <a:avLst/>
              <a:gdLst/>
              <a:ahLst/>
              <a:cxnLst/>
              <a:rect l="l" t="t" r="r" b="b"/>
              <a:pathLst>
                <a:path w="7487920">
                  <a:moveTo>
                    <a:pt x="0" y="0"/>
                  </a:moveTo>
                  <a:lnTo>
                    <a:pt x="7487411" y="0"/>
                  </a:lnTo>
                </a:path>
              </a:pathLst>
            </a:custGeom>
            <a:ln w="9144">
              <a:solidFill>
                <a:srgbClr val="D9D9D9"/>
              </a:solidFill>
            </a:ln>
          </p:spPr>
          <p:txBody>
            <a:bodyPr wrap="square" lIns="0" tIns="0" rIns="0" bIns="0" rtlCol="0"/>
            <a:lstStyle/>
            <a:p>
              <a:endParaRPr/>
            </a:p>
          </p:txBody>
        </p:sp>
        <p:sp>
          <p:nvSpPr>
            <p:cNvPr id="10" name="object 10"/>
            <p:cNvSpPr/>
            <p:nvPr/>
          </p:nvSpPr>
          <p:spPr>
            <a:xfrm>
              <a:off x="1655064" y="5300471"/>
              <a:ext cx="7487920" cy="0"/>
            </a:xfrm>
            <a:custGeom>
              <a:avLst/>
              <a:gdLst/>
              <a:ahLst/>
              <a:cxnLst/>
              <a:rect l="l" t="t" r="r" b="b"/>
              <a:pathLst>
                <a:path w="7487920">
                  <a:moveTo>
                    <a:pt x="0" y="0"/>
                  </a:moveTo>
                  <a:lnTo>
                    <a:pt x="7487411" y="0"/>
                  </a:lnTo>
                </a:path>
              </a:pathLst>
            </a:custGeom>
            <a:ln w="9144">
              <a:solidFill>
                <a:srgbClr val="D9D9D9"/>
              </a:solidFill>
            </a:ln>
          </p:spPr>
          <p:txBody>
            <a:bodyPr wrap="square" lIns="0" tIns="0" rIns="0" bIns="0" rtlCol="0"/>
            <a:lstStyle/>
            <a:p>
              <a:endParaRPr/>
            </a:p>
          </p:txBody>
        </p:sp>
        <p:sp>
          <p:nvSpPr>
            <p:cNvPr id="11" name="object 11"/>
            <p:cNvSpPr/>
            <p:nvPr/>
          </p:nvSpPr>
          <p:spPr>
            <a:xfrm>
              <a:off x="1966722" y="5164073"/>
              <a:ext cx="6863080" cy="135890"/>
            </a:xfrm>
            <a:custGeom>
              <a:avLst/>
              <a:gdLst/>
              <a:ahLst/>
              <a:cxnLst/>
              <a:rect l="l" t="t" r="r" b="b"/>
              <a:pathLst>
                <a:path w="6863080" h="135889">
                  <a:moveTo>
                    <a:pt x="0" y="135635"/>
                  </a:moveTo>
                  <a:lnTo>
                    <a:pt x="624840" y="100583"/>
                  </a:lnTo>
                  <a:lnTo>
                    <a:pt x="1248156" y="0"/>
                  </a:lnTo>
                  <a:lnTo>
                    <a:pt x="1872995" y="13715"/>
                  </a:lnTo>
                  <a:lnTo>
                    <a:pt x="2496312" y="32003"/>
                  </a:lnTo>
                  <a:lnTo>
                    <a:pt x="3119628" y="57911"/>
                  </a:lnTo>
                  <a:lnTo>
                    <a:pt x="3744467" y="51815"/>
                  </a:lnTo>
                  <a:lnTo>
                    <a:pt x="4367784" y="54863"/>
                  </a:lnTo>
                  <a:lnTo>
                    <a:pt x="4991100" y="76199"/>
                  </a:lnTo>
                  <a:lnTo>
                    <a:pt x="5615940" y="100583"/>
                  </a:lnTo>
                  <a:lnTo>
                    <a:pt x="6239256" y="117347"/>
                  </a:lnTo>
                  <a:lnTo>
                    <a:pt x="6862572" y="120395"/>
                  </a:lnTo>
                </a:path>
              </a:pathLst>
            </a:custGeom>
            <a:ln w="19812">
              <a:solidFill>
                <a:srgbClr val="FAE4D5"/>
              </a:solidFill>
            </a:ln>
          </p:spPr>
          <p:txBody>
            <a:bodyPr wrap="square" lIns="0" tIns="0" rIns="0" bIns="0" rtlCol="0"/>
            <a:lstStyle/>
            <a:p>
              <a:endParaRPr/>
            </a:p>
          </p:txBody>
        </p:sp>
        <p:sp>
          <p:nvSpPr>
            <p:cNvPr id="12" name="object 12"/>
            <p:cNvSpPr/>
            <p:nvPr/>
          </p:nvSpPr>
          <p:spPr>
            <a:xfrm>
              <a:off x="1966722" y="5167121"/>
              <a:ext cx="6863080" cy="132715"/>
            </a:xfrm>
            <a:custGeom>
              <a:avLst/>
              <a:gdLst/>
              <a:ahLst/>
              <a:cxnLst/>
              <a:rect l="l" t="t" r="r" b="b"/>
              <a:pathLst>
                <a:path w="6863080" h="132714">
                  <a:moveTo>
                    <a:pt x="0" y="132587"/>
                  </a:moveTo>
                  <a:lnTo>
                    <a:pt x="624840" y="102107"/>
                  </a:lnTo>
                  <a:lnTo>
                    <a:pt x="1248156" y="0"/>
                  </a:lnTo>
                  <a:lnTo>
                    <a:pt x="1872995" y="7619"/>
                  </a:lnTo>
                  <a:lnTo>
                    <a:pt x="2496312" y="35051"/>
                  </a:lnTo>
                  <a:lnTo>
                    <a:pt x="3119628" y="57911"/>
                  </a:lnTo>
                  <a:lnTo>
                    <a:pt x="3744467" y="59435"/>
                  </a:lnTo>
                  <a:lnTo>
                    <a:pt x="4367784" y="59435"/>
                  </a:lnTo>
                  <a:lnTo>
                    <a:pt x="4991100" y="77723"/>
                  </a:lnTo>
                  <a:lnTo>
                    <a:pt x="5615940" y="96011"/>
                  </a:lnTo>
                  <a:lnTo>
                    <a:pt x="6239256" y="112775"/>
                  </a:lnTo>
                  <a:lnTo>
                    <a:pt x="6862572" y="117347"/>
                  </a:lnTo>
                </a:path>
              </a:pathLst>
            </a:custGeom>
            <a:ln w="19812">
              <a:solidFill>
                <a:srgbClr val="F8CAAC"/>
              </a:solidFill>
            </a:ln>
          </p:spPr>
          <p:txBody>
            <a:bodyPr wrap="square" lIns="0" tIns="0" rIns="0" bIns="0" rtlCol="0"/>
            <a:lstStyle/>
            <a:p>
              <a:endParaRPr/>
            </a:p>
          </p:txBody>
        </p:sp>
        <p:sp>
          <p:nvSpPr>
            <p:cNvPr id="13" name="object 13"/>
            <p:cNvSpPr/>
            <p:nvPr/>
          </p:nvSpPr>
          <p:spPr>
            <a:xfrm>
              <a:off x="1966722" y="5161026"/>
              <a:ext cx="6863080" cy="139065"/>
            </a:xfrm>
            <a:custGeom>
              <a:avLst/>
              <a:gdLst/>
              <a:ahLst/>
              <a:cxnLst/>
              <a:rect l="l" t="t" r="r" b="b"/>
              <a:pathLst>
                <a:path w="6863080" h="139064">
                  <a:moveTo>
                    <a:pt x="0" y="138684"/>
                  </a:moveTo>
                  <a:lnTo>
                    <a:pt x="624840" y="106680"/>
                  </a:lnTo>
                  <a:lnTo>
                    <a:pt x="1248156" y="0"/>
                  </a:lnTo>
                  <a:lnTo>
                    <a:pt x="1872995" y="3048"/>
                  </a:lnTo>
                  <a:lnTo>
                    <a:pt x="2496312" y="36576"/>
                  </a:lnTo>
                  <a:lnTo>
                    <a:pt x="3119628" y="59436"/>
                  </a:lnTo>
                  <a:lnTo>
                    <a:pt x="3744467" y="67056"/>
                  </a:lnTo>
                  <a:lnTo>
                    <a:pt x="4367784" y="71628"/>
                  </a:lnTo>
                  <a:lnTo>
                    <a:pt x="4991100" y="83820"/>
                  </a:lnTo>
                  <a:lnTo>
                    <a:pt x="5615940" y="103632"/>
                  </a:lnTo>
                  <a:lnTo>
                    <a:pt x="6239256" y="121920"/>
                  </a:lnTo>
                  <a:lnTo>
                    <a:pt x="6862572" y="123444"/>
                  </a:lnTo>
                </a:path>
              </a:pathLst>
            </a:custGeom>
            <a:ln w="19812">
              <a:solidFill>
                <a:srgbClr val="F4B083"/>
              </a:solidFill>
            </a:ln>
          </p:spPr>
          <p:txBody>
            <a:bodyPr wrap="square" lIns="0" tIns="0" rIns="0" bIns="0" rtlCol="0"/>
            <a:lstStyle/>
            <a:p>
              <a:endParaRPr/>
            </a:p>
          </p:txBody>
        </p:sp>
        <p:sp>
          <p:nvSpPr>
            <p:cNvPr id="14" name="object 14"/>
            <p:cNvSpPr/>
            <p:nvPr/>
          </p:nvSpPr>
          <p:spPr>
            <a:xfrm>
              <a:off x="1966722" y="5156453"/>
              <a:ext cx="6863080" cy="143510"/>
            </a:xfrm>
            <a:custGeom>
              <a:avLst/>
              <a:gdLst/>
              <a:ahLst/>
              <a:cxnLst/>
              <a:rect l="l" t="t" r="r" b="b"/>
              <a:pathLst>
                <a:path w="6863080" h="143510">
                  <a:moveTo>
                    <a:pt x="0" y="143256"/>
                  </a:moveTo>
                  <a:lnTo>
                    <a:pt x="624840" y="111252"/>
                  </a:lnTo>
                  <a:lnTo>
                    <a:pt x="1248156" y="6096"/>
                  </a:lnTo>
                  <a:lnTo>
                    <a:pt x="1872995" y="0"/>
                  </a:lnTo>
                  <a:lnTo>
                    <a:pt x="2496312" y="39624"/>
                  </a:lnTo>
                  <a:lnTo>
                    <a:pt x="3119628" y="62484"/>
                  </a:lnTo>
                  <a:lnTo>
                    <a:pt x="3744467" y="79248"/>
                  </a:lnTo>
                  <a:lnTo>
                    <a:pt x="4367784" y="80772"/>
                  </a:lnTo>
                  <a:lnTo>
                    <a:pt x="4991100" y="86868"/>
                  </a:lnTo>
                  <a:lnTo>
                    <a:pt x="5615940" y="108204"/>
                  </a:lnTo>
                  <a:lnTo>
                    <a:pt x="6239256" y="124968"/>
                  </a:lnTo>
                  <a:lnTo>
                    <a:pt x="6862572" y="128016"/>
                  </a:lnTo>
                </a:path>
              </a:pathLst>
            </a:custGeom>
            <a:ln w="19812">
              <a:solidFill>
                <a:srgbClr val="C55A11"/>
              </a:solidFill>
            </a:ln>
          </p:spPr>
          <p:txBody>
            <a:bodyPr wrap="square" lIns="0" tIns="0" rIns="0" bIns="0" rtlCol="0"/>
            <a:lstStyle/>
            <a:p>
              <a:endParaRPr/>
            </a:p>
          </p:txBody>
        </p:sp>
        <p:sp>
          <p:nvSpPr>
            <p:cNvPr id="15" name="object 15"/>
            <p:cNvSpPr/>
            <p:nvPr/>
          </p:nvSpPr>
          <p:spPr>
            <a:xfrm>
              <a:off x="1966722" y="5150358"/>
              <a:ext cx="6863080" cy="149860"/>
            </a:xfrm>
            <a:custGeom>
              <a:avLst/>
              <a:gdLst/>
              <a:ahLst/>
              <a:cxnLst/>
              <a:rect l="l" t="t" r="r" b="b"/>
              <a:pathLst>
                <a:path w="6863080" h="149860">
                  <a:moveTo>
                    <a:pt x="0" y="149352"/>
                  </a:moveTo>
                  <a:lnTo>
                    <a:pt x="624840" y="117348"/>
                  </a:lnTo>
                  <a:lnTo>
                    <a:pt x="1248156" y="28956"/>
                  </a:lnTo>
                  <a:lnTo>
                    <a:pt x="1872995" y="0"/>
                  </a:lnTo>
                  <a:lnTo>
                    <a:pt x="2496312" y="42672"/>
                  </a:lnTo>
                  <a:lnTo>
                    <a:pt x="3119628" y="70104"/>
                  </a:lnTo>
                  <a:lnTo>
                    <a:pt x="3744467" y="88392"/>
                  </a:lnTo>
                  <a:lnTo>
                    <a:pt x="4367784" y="91440"/>
                  </a:lnTo>
                  <a:lnTo>
                    <a:pt x="4991100" y="96012"/>
                  </a:lnTo>
                  <a:lnTo>
                    <a:pt x="5615940" y="114300"/>
                  </a:lnTo>
                  <a:lnTo>
                    <a:pt x="6239256" y="129540"/>
                  </a:lnTo>
                  <a:lnTo>
                    <a:pt x="6862572" y="134112"/>
                  </a:lnTo>
                </a:path>
              </a:pathLst>
            </a:custGeom>
            <a:ln w="19812">
              <a:solidFill>
                <a:srgbClr val="843B0B"/>
              </a:solidFill>
            </a:ln>
          </p:spPr>
          <p:txBody>
            <a:bodyPr wrap="square" lIns="0" tIns="0" rIns="0" bIns="0" rtlCol="0"/>
            <a:lstStyle/>
            <a:p>
              <a:endParaRPr/>
            </a:p>
          </p:txBody>
        </p:sp>
        <p:sp>
          <p:nvSpPr>
            <p:cNvPr id="16" name="object 16"/>
            <p:cNvSpPr/>
            <p:nvPr/>
          </p:nvSpPr>
          <p:spPr>
            <a:xfrm>
              <a:off x="1966722" y="2207514"/>
              <a:ext cx="6863080" cy="3077210"/>
            </a:xfrm>
            <a:custGeom>
              <a:avLst/>
              <a:gdLst/>
              <a:ahLst/>
              <a:cxnLst/>
              <a:rect l="l" t="t" r="r" b="b"/>
              <a:pathLst>
                <a:path w="6863080" h="3077210">
                  <a:moveTo>
                    <a:pt x="0" y="3076956"/>
                  </a:moveTo>
                  <a:lnTo>
                    <a:pt x="624840" y="2973324"/>
                  </a:lnTo>
                  <a:lnTo>
                    <a:pt x="1248156" y="2487168"/>
                  </a:lnTo>
                  <a:lnTo>
                    <a:pt x="1872995" y="2069592"/>
                  </a:lnTo>
                  <a:lnTo>
                    <a:pt x="2496312" y="1734312"/>
                  </a:lnTo>
                  <a:lnTo>
                    <a:pt x="3119628" y="1502664"/>
                  </a:lnTo>
                  <a:lnTo>
                    <a:pt x="3744467" y="760476"/>
                  </a:lnTo>
                  <a:lnTo>
                    <a:pt x="4367784" y="0"/>
                  </a:lnTo>
                  <a:lnTo>
                    <a:pt x="4991100" y="234695"/>
                  </a:lnTo>
                  <a:lnTo>
                    <a:pt x="5615940" y="1120139"/>
                  </a:lnTo>
                  <a:lnTo>
                    <a:pt x="6239256" y="1981200"/>
                  </a:lnTo>
                  <a:lnTo>
                    <a:pt x="6862572" y="2235708"/>
                  </a:lnTo>
                </a:path>
              </a:pathLst>
            </a:custGeom>
            <a:ln w="28956">
              <a:solidFill>
                <a:srgbClr val="D5DCE4"/>
              </a:solidFill>
            </a:ln>
          </p:spPr>
          <p:txBody>
            <a:bodyPr wrap="square" lIns="0" tIns="0" rIns="0" bIns="0" rtlCol="0"/>
            <a:lstStyle/>
            <a:p>
              <a:endParaRPr/>
            </a:p>
          </p:txBody>
        </p:sp>
        <p:sp>
          <p:nvSpPr>
            <p:cNvPr id="17" name="object 17"/>
            <p:cNvSpPr/>
            <p:nvPr/>
          </p:nvSpPr>
          <p:spPr>
            <a:xfrm>
              <a:off x="1966722" y="2277617"/>
              <a:ext cx="6863080" cy="3008630"/>
            </a:xfrm>
            <a:custGeom>
              <a:avLst/>
              <a:gdLst/>
              <a:ahLst/>
              <a:cxnLst/>
              <a:rect l="l" t="t" r="r" b="b"/>
              <a:pathLst>
                <a:path w="6863080" h="3008629">
                  <a:moveTo>
                    <a:pt x="0" y="3008375"/>
                  </a:moveTo>
                  <a:lnTo>
                    <a:pt x="624840" y="2913887"/>
                  </a:lnTo>
                  <a:lnTo>
                    <a:pt x="1248156" y="2414016"/>
                  </a:lnTo>
                  <a:lnTo>
                    <a:pt x="1872995" y="1932431"/>
                  </a:lnTo>
                  <a:lnTo>
                    <a:pt x="2496312" y="1638299"/>
                  </a:lnTo>
                  <a:lnTo>
                    <a:pt x="3119628" y="1426463"/>
                  </a:lnTo>
                  <a:lnTo>
                    <a:pt x="3744467" y="813815"/>
                  </a:lnTo>
                  <a:lnTo>
                    <a:pt x="4367784" y="32003"/>
                  </a:lnTo>
                  <a:lnTo>
                    <a:pt x="4991100" y="0"/>
                  </a:lnTo>
                  <a:lnTo>
                    <a:pt x="5615940" y="883919"/>
                  </a:lnTo>
                  <a:lnTo>
                    <a:pt x="6239256" y="1780031"/>
                  </a:lnTo>
                  <a:lnTo>
                    <a:pt x="6862572" y="2026919"/>
                  </a:lnTo>
                </a:path>
              </a:pathLst>
            </a:custGeom>
            <a:ln w="28956">
              <a:solidFill>
                <a:srgbClr val="ACB8C9"/>
              </a:solidFill>
            </a:ln>
          </p:spPr>
          <p:txBody>
            <a:bodyPr wrap="square" lIns="0" tIns="0" rIns="0" bIns="0" rtlCol="0"/>
            <a:lstStyle/>
            <a:p>
              <a:endParaRPr/>
            </a:p>
          </p:txBody>
        </p:sp>
        <p:sp>
          <p:nvSpPr>
            <p:cNvPr id="18" name="object 18"/>
            <p:cNvSpPr/>
            <p:nvPr/>
          </p:nvSpPr>
          <p:spPr>
            <a:xfrm>
              <a:off x="1966722" y="2140457"/>
              <a:ext cx="6863080" cy="3145790"/>
            </a:xfrm>
            <a:custGeom>
              <a:avLst/>
              <a:gdLst/>
              <a:ahLst/>
              <a:cxnLst/>
              <a:rect l="l" t="t" r="r" b="b"/>
              <a:pathLst>
                <a:path w="6863080" h="3145790">
                  <a:moveTo>
                    <a:pt x="0" y="3145536"/>
                  </a:moveTo>
                  <a:lnTo>
                    <a:pt x="624840" y="3058668"/>
                  </a:lnTo>
                  <a:lnTo>
                    <a:pt x="1248156" y="2555748"/>
                  </a:lnTo>
                  <a:lnTo>
                    <a:pt x="1872995" y="1990344"/>
                  </a:lnTo>
                  <a:lnTo>
                    <a:pt x="2496312" y="1741932"/>
                  </a:lnTo>
                  <a:lnTo>
                    <a:pt x="3119628" y="1540764"/>
                  </a:lnTo>
                  <a:lnTo>
                    <a:pt x="3744467" y="1068324"/>
                  </a:lnTo>
                  <a:lnTo>
                    <a:pt x="4367784" y="301752"/>
                  </a:lnTo>
                  <a:lnTo>
                    <a:pt x="4991100" y="0"/>
                  </a:lnTo>
                  <a:lnTo>
                    <a:pt x="5615940" y="861060"/>
                  </a:lnTo>
                  <a:lnTo>
                    <a:pt x="6239256" y="1767840"/>
                  </a:lnTo>
                  <a:lnTo>
                    <a:pt x="6862572" y="2013204"/>
                  </a:lnTo>
                </a:path>
              </a:pathLst>
            </a:custGeom>
            <a:ln w="28956">
              <a:solidFill>
                <a:srgbClr val="8496AF"/>
              </a:solidFill>
            </a:ln>
          </p:spPr>
          <p:txBody>
            <a:bodyPr wrap="square" lIns="0" tIns="0" rIns="0" bIns="0" rtlCol="0"/>
            <a:lstStyle/>
            <a:p>
              <a:endParaRPr/>
            </a:p>
          </p:txBody>
        </p:sp>
        <p:sp>
          <p:nvSpPr>
            <p:cNvPr id="19" name="object 19"/>
            <p:cNvSpPr/>
            <p:nvPr/>
          </p:nvSpPr>
          <p:spPr>
            <a:xfrm>
              <a:off x="1966722" y="2074926"/>
              <a:ext cx="6863080" cy="3213100"/>
            </a:xfrm>
            <a:custGeom>
              <a:avLst/>
              <a:gdLst/>
              <a:ahLst/>
              <a:cxnLst/>
              <a:rect l="l" t="t" r="r" b="b"/>
              <a:pathLst>
                <a:path w="6863080" h="3213100">
                  <a:moveTo>
                    <a:pt x="0" y="3212592"/>
                  </a:moveTo>
                  <a:lnTo>
                    <a:pt x="624840" y="3131820"/>
                  </a:lnTo>
                  <a:lnTo>
                    <a:pt x="1248156" y="2638044"/>
                  </a:lnTo>
                  <a:lnTo>
                    <a:pt x="1872995" y="1979676"/>
                  </a:lnTo>
                  <a:lnTo>
                    <a:pt x="2496312" y="1770888"/>
                  </a:lnTo>
                  <a:lnTo>
                    <a:pt x="3119628" y="1554480"/>
                  </a:lnTo>
                  <a:lnTo>
                    <a:pt x="3744467" y="1267968"/>
                  </a:lnTo>
                  <a:lnTo>
                    <a:pt x="4367784" y="464819"/>
                  </a:lnTo>
                  <a:lnTo>
                    <a:pt x="4991100" y="0"/>
                  </a:lnTo>
                  <a:lnTo>
                    <a:pt x="5615940" y="748284"/>
                  </a:lnTo>
                  <a:lnTo>
                    <a:pt x="6239256" y="1690116"/>
                  </a:lnTo>
                  <a:lnTo>
                    <a:pt x="6862572" y="1895856"/>
                  </a:lnTo>
                </a:path>
              </a:pathLst>
            </a:custGeom>
            <a:ln w="28956">
              <a:solidFill>
                <a:srgbClr val="333E50"/>
              </a:solidFill>
            </a:ln>
          </p:spPr>
          <p:txBody>
            <a:bodyPr wrap="square" lIns="0" tIns="0" rIns="0" bIns="0" rtlCol="0"/>
            <a:lstStyle/>
            <a:p>
              <a:endParaRPr/>
            </a:p>
          </p:txBody>
        </p:sp>
        <p:sp>
          <p:nvSpPr>
            <p:cNvPr id="20" name="object 20"/>
            <p:cNvSpPr/>
            <p:nvPr/>
          </p:nvSpPr>
          <p:spPr>
            <a:xfrm>
              <a:off x="1966722" y="2064257"/>
              <a:ext cx="6863080" cy="3223260"/>
            </a:xfrm>
            <a:custGeom>
              <a:avLst/>
              <a:gdLst/>
              <a:ahLst/>
              <a:cxnLst/>
              <a:rect l="l" t="t" r="r" b="b"/>
              <a:pathLst>
                <a:path w="6863080" h="3223260">
                  <a:moveTo>
                    <a:pt x="0" y="3223260"/>
                  </a:moveTo>
                  <a:lnTo>
                    <a:pt x="624840" y="3148584"/>
                  </a:lnTo>
                  <a:lnTo>
                    <a:pt x="1248156" y="2673096"/>
                  </a:lnTo>
                  <a:lnTo>
                    <a:pt x="1872995" y="1930908"/>
                  </a:lnTo>
                  <a:lnTo>
                    <a:pt x="2496312" y="1717548"/>
                  </a:lnTo>
                  <a:lnTo>
                    <a:pt x="3119628" y="1513332"/>
                  </a:lnTo>
                  <a:lnTo>
                    <a:pt x="3744467" y="1354836"/>
                  </a:lnTo>
                  <a:lnTo>
                    <a:pt x="4367784" y="594360"/>
                  </a:lnTo>
                  <a:lnTo>
                    <a:pt x="4991100" y="0"/>
                  </a:lnTo>
                  <a:lnTo>
                    <a:pt x="5615940" y="597408"/>
                  </a:lnTo>
                  <a:lnTo>
                    <a:pt x="6239256" y="1534668"/>
                  </a:lnTo>
                  <a:lnTo>
                    <a:pt x="6862572" y="1709928"/>
                  </a:lnTo>
                </a:path>
              </a:pathLst>
            </a:custGeom>
            <a:ln w="28956">
              <a:solidFill>
                <a:srgbClr val="212A35"/>
              </a:solidFill>
            </a:ln>
          </p:spPr>
          <p:txBody>
            <a:bodyPr wrap="square" lIns="0" tIns="0" rIns="0" bIns="0" rtlCol="0"/>
            <a:lstStyle/>
            <a:p>
              <a:endParaRPr/>
            </a:p>
          </p:txBody>
        </p:sp>
        <p:sp>
          <p:nvSpPr>
            <p:cNvPr id="21" name="object 21"/>
            <p:cNvSpPr txBox="1"/>
            <p:nvPr/>
          </p:nvSpPr>
          <p:spPr>
            <a:xfrm>
              <a:off x="634700" y="1602255"/>
              <a:ext cx="798830" cy="3835400"/>
            </a:xfrm>
            <a:prstGeom prst="rect">
              <a:avLst/>
            </a:prstGeom>
          </p:spPr>
          <p:txBody>
            <a:bodyPr vert="horz" wrap="square" lIns="0" tIns="88900" rIns="0" bIns="0" rtlCol="0">
              <a:spAutoFit/>
            </a:bodyPr>
            <a:lstStyle/>
            <a:p>
              <a:pPr marL="12700">
                <a:lnSpc>
                  <a:spcPct val="100000"/>
                </a:lnSpc>
                <a:spcBef>
                  <a:spcPts val="700"/>
                </a:spcBef>
              </a:pPr>
              <a:r>
                <a:rPr sz="2000" spc="-10" dirty="0">
                  <a:latin typeface="Calibri"/>
                  <a:cs typeface="Calibri"/>
                </a:rPr>
                <a:t>1</a:t>
              </a:r>
              <a:r>
                <a:rPr sz="2000" dirty="0">
                  <a:latin typeface="Calibri"/>
                  <a:cs typeface="Calibri"/>
                </a:rPr>
                <a:t>8</a:t>
              </a:r>
              <a:r>
                <a:rPr sz="2000" spc="-10" dirty="0">
                  <a:latin typeface="Calibri"/>
                  <a:cs typeface="Calibri"/>
                </a:rPr>
                <a:t>0</a:t>
              </a:r>
              <a:r>
                <a:rPr sz="2000" dirty="0">
                  <a:latin typeface="Calibri"/>
                  <a:cs typeface="Calibri"/>
                </a:rPr>
                <a:t>0</a:t>
              </a:r>
              <a:r>
                <a:rPr sz="2000" spc="-10" dirty="0">
                  <a:latin typeface="Calibri"/>
                  <a:cs typeface="Calibri"/>
                </a:rPr>
                <a:t>00</a:t>
              </a:r>
              <a:endParaRPr sz="2000">
                <a:latin typeface="Calibri"/>
                <a:cs typeface="Calibri"/>
              </a:endParaRPr>
            </a:p>
            <a:p>
              <a:pPr marL="12700">
                <a:lnSpc>
                  <a:spcPct val="100000"/>
                </a:lnSpc>
                <a:spcBef>
                  <a:spcPts val="600"/>
                </a:spcBef>
              </a:pPr>
              <a:r>
                <a:rPr sz="2000" spc="-10" dirty="0">
                  <a:latin typeface="Calibri"/>
                  <a:cs typeface="Calibri"/>
                </a:rPr>
                <a:t>1</a:t>
              </a:r>
              <a:r>
                <a:rPr sz="2000" dirty="0">
                  <a:latin typeface="Calibri"/>
                  <a:cs typeface="Calibri"/>
                </a:rPr>
                <a:t>6</a:t>
              </a:r>
              <a:r>
                <a:rPr sz="2000" spc="-10" dirty="0">
                  <a:latin typeface="Calibri"/>
                  <a:cs typeface="Calibri"/>
                </a:rPr>
                <a:t>0</a:t>
              </a:r>
              <a:r>
                <a:rPr sz="2000" dirty="0">
                  <a:latin typeface="Calibri"/>
                  <a:cs typeface="Calibri"/>
                </a:rPr>
                <a:t>0</a:t>
              </a:r>
              <a:r>
                <a:rPr sz="2000" spc="-10" dirty="0">
                  <a:latin typeface="Calibri"/>
                  <a:cs typeface="Calibri"/>
                </a:rPr>
                <a:t>00</a:t>
              </a:r>
              <a:endParaRPr sz="2000">
                <a:latin typeface="Calibri"/>
                <a:cs typeface="Calibri"/>
              </a:endParaRPr>
            </a:p>
            <a:p>
              <a:pPr marL="12700">
                <a:lnSpc>
                  <a:spcPct val="100000"/>
                </a:lnSpc>
                <a:spcBef>
                  <a:spcPts val="600"/>
                </a:spcBef>
              </a:pPr>
              <a:r>
                <a:rPr sz="2000" spc="-10" dirty="0">
                  <a:latin typeface="Calibri"/>
                  <a:cs typeface="Calibri"/>
                </a:rPr>
                <a:t>1</a:t>
              </a:r>
              <a:r>
                <a:rPr sz="2000" dirty="0">
                  <a:latin typeface="Calibri"/>
                  <a:cs typeface="Calibri"/>
                </a:rPr>
                <a:t>4</a:t>
              </a:r>
              <a:r>
                <a:rPr sz="2000" spc="-10" dirty="0">
                  <a:latin typeface="Calibri"/>
                  <a:cs typeface="Calibri"/>
                </a:rPr>
                <a:t>0</a:t>
              </a:r>
              <a:r>
                <a:rPr sz="2000" dirty="0">
                  <a:latin typeface="Calibri"/>
                  <a:cs typeface="Calibri"/>
                </a:rPr>
                <a:t>0</a:t>
              </a:r>
              <a:r>
                <a:rPr sz="2000" spc="-10" dirty="0">
                  <a:latin typeface="Calibri"/>
                  <a:cs typeface="Calibri"/>
                </a:rPr>
                <a:t>00</a:t>
              </a:r>
              <a:endParaRPr sz="2000">
                <a:latin typeface="Calibri"/>
                <a:cs typeface="Calibri"/>
              </a:endParaRPr>
            </a:p>
            <a:p>
              <a:pPr marL="12700">
                <a:lnSpc>
                  <a:spcPct val="100000"/>
                </a:lnSpc>
                <a:spcBef>
                  <a:spcPts val="600"/>
                </a:spcBef>
              </a:pPr>
              <a:r>
                <a:rPr sz="2000" spc="-10" dirty="0">
                  <a:latin typeface="Calibri"/>
                  <a:cs typeface="Calibri"/>
                </a:rPr>
                <a:t>1</a:t>
              </a:r>
              <a:r>
                <a:rPr sz="2000" dirty="0">
                  <a:latin typeface="Calibri"/>
                  <a:cs typeface="Calibri"/>
                </a:rPr>
                <a:t>2</a:t>
              </a:r>
              <a:r>
                <a:rPr sz="2000" spc="-10" dirty="0">
                  <a:latin typeface="Calibri"/>
                  <a:cs typeface="Calibri"/>
                </a:rPr>
                <a:t>0</a:t>
              </a:r>
              <a:r>
                <a:rPr sz="2000" dirty="0">
                  <a:latin typeface="Calibri"/>
                  <a:cs typeface="Calibri"/>
                </a:rPr>
                <a:t>0</a:t>
              </a:r>
              <a:r>
                <a:rPr sz="2000" spc="-10" dirty="0">
                  <a:latin typeface="Calibri"/>
                  <a:cs typeface="Calibri"/>
                </a:rPr>
                <a:t>00</a:t>
              </a:r>
              <a:endParaRPr sz="2000">
                <a:latin typeface="Calibri"/>
                <a:cs typeface="Calibri"/>
              </a:endParaRPr>
            </a:p>
            <a:p>
              <a:pPr marL="12700">
                <a:lnSpc>
                  <a:spcPct val="100000"/>
                </a:lnSpc>
                <a:spcBef>
                  <a:spcPts val="600"/>
                </a:spcBef>
              </a:pPr>
              <a:r>
                <a:rPr sz="2000" spc="-10" dirty="0">
                  <a:latin typeface="Calibri"/>
                  <a:cs typeface="Calibri"/>
                </a:rPr>
                <a:t>1</a:t>
              </a:r>
              <a:r>
                <a:rPr sz="2000" dirty="0">
                  <a:latin typeface="Calibri"/>
                  <a:cs typeface="Calibri"/>
                </a:rPr>
                <a:t>0</a:t>
              </a:r>
              <a:r>
                <a:rPr sz="2000" spc="-10" dirty="0">
                  <a:latin typeface="Calibri"/>
                  <a:cs typeface="Calibri"/>
                </a:rPr>
                <a:t>0</a:t>
              </a:r>
              <a:r>
                <a:rPr sz="2000" dirty="0">
                  <a:latin typeface="Calibri"/>
                  <a:cs typeface="Calibri"/>
                </a:rPr>
                <a:t>0</a:t>
              </a:r>
              <a:r>
                <a:rPr sz="2000" spc="-10" dirty="0">
                  <a:latin typeface="Calibri"/>
                  <a:cs typeface="Calibri"/>
                </a:rPr>
                <a:t>00</a:t>
              </a:r>
              <a:endParaRPr sz="2000">
                <a:latin typeface="Calibri"/>
                <a:cs typeface="Calibri"/>
              </a:endParaRPr>
            </a:p>
            <a:p>
              <a:pPr marL="140970">
                <a:lnSpc>
                  <a:spcPct val="100000"/>
                </a:lnSpc>
                <a:spcBef>
                  <a:spcPts val="600"/>
                </a:spcBef>
              </a:pPr>
              <a:r>
                <a:rPr sz="2000" spc="-10" dirty="0">
                  <a:latin typeface="Calibri"/>
                  <a:cs typeface="Calibri"/>
                </a:rPr>
                <a:t>8</a:t>
              </a:r>
              <a:r>
                <a:rPr sz="2000" dirty="0">
                  <a:latin typeface="Calibri"/>
                  <a:cs typeface="Calibri"/>
                </a:rPr>
                <a:t>0</a:t>
              </a:r>
              <a:r>
                <a:rPr sz="2000" spc="-10" dirty="0">
                  <a:latin typeface="Calibri"/>
                  <a:cs typeface="Calibri"/>
                </a:rPr>
                <a:t>0</a:t>
              </a:r>
              <a:r>
                <a:rPr sz="2000" dirty="0">
                  <a:latin typeface="Calibri"/>
                  <a:cs typeface="Calibri"/>
                </a:rPr>
                <a:t>00</a:t>
              </a:r>
              <a:endParaRPr sz="2000">
                <a:latin typeface="Calibri"/>
                <a:cs typeface="Calibri"/>
              </a:endParaRPr>
            </a:p>
            <a:p>
              <a:pPr marL="140970">
                <a:lnSpc>
                  <a:spcPct val="100000"/>
                </a:lnSpc>
                <a:spcBef>
                  <a:spcPts val="600"/>
                </a:spcBef>
              </a:pPr>
              <a:r>
                <a:rPr sz="2000" spc="-10" dirty="0">
                  <a:latin typeface="Calibri"/>
                  <a:cs typeface="Calibri"/>
                </a:rPr>
                <a:t>6</a:t>
              </a:r>
              <a:r>
                <a:rPr sz="2000" dirty="0">
                  <a:latin typeface="Calibri"/>
                  <a:cs typeface="Calibri"/>
                </a:rPr>
                <a:t>0</a:t>
              </a:r>
              <a:r>
                <a:rPr sz="2000" spc="-10" dirty="0">
                  <a:latin typeface="Calibri"/>
                  <a:cs typeface="Calibri"/>
                </a:rPr>
                <a:t>0</a:t>
              </a:r>
              <a:r>
                <a:rPr sz="2000" dirty="0">
                  <a:latin typeface="Calibri"/>
                  <a:cs typeface="Calibri"/>
                </a:rPr>
                <a:t>00</a:t>
              </a:r>
              <a:endParaRPr sz="2000">
                <a:latin typeface="Calibri"/>
                <a:cs typeface="Calibri"/>
              </a:endParaRPr>
            </a:p>
            <a:p>
              <a:pPr marL="140970">
                <a:lnSpc>
                  <a:spcPct val="100000"/>
                </a:lnSpc>
                <a:spcBef>
                  <a:spcPts val="600"/>
                </a:spcBef>
              </a:pPr>
              <a:r>
                <a:rPr sz="2000" spc="-10" dirty="0">
                  <a:latin typeface="Calibri"/>
                  <a:cs typeface="Calibri"/>
                </a:rPr>
                <a:t>4</a:t>
              </a:r>
              <a:r>
                <a:rPr sz="2000" dirty="0">
                  <a:latin typeface="Calibri"/>
                  <a:cs typeface="Calibri"/>
                </a:rPr>
                <a:t>0</a:t>
              </a:r>
              <a:r>
                <a:rPr sz="2000" spc="-10" dirty="0">
                  <a:latin typeface="Calibri"/>
                  <a:cs typeface="Calibri"/>
                </a:rPr>
                <a:t>0</a:t>
              </a:r>
              <a:r>
                <a:rPr sz="2000" dirty="0">
                  <a:latin typeface="Calibri"/>
                  <a:cs typeface="Calibri"/>
                </a:rPr>
                <a:t>00</a:t>
              </a:r>
              <a:endParaRPr sz="2000">
                <a:latin typeface="Calibri"/>
                <a:cs typeface="Calibri"/>
              </a:endParaRPr>
            </a:p>
            <a:p>
              <a:pPr marL="140970">
                <a:lnSpc>
                  <a:spcPct val="100000"/>
                </a:lnSpc>
                <a:spcBef>
                  <a:spcPts val="600"/>
                </a:spcBef>
              </a:pPr>
              <a:r>
                <a:rPr sz="2000" spc="-10" dirty="0">
                  <a:latin typeface="Calibri"/>
                  <a:cs typeface="Calibri"/>
                </a:rPr>
                <a:t>2</a:t>
              </a:r>
              <a:r>
                <a:rPr sz="2000" dirty="0">
                  <a:latin typeface="Calibri"/>
                  <a:cs typeface="Calibri"/>
                </a:rPr>
                <a:t>0</a:t>
              </a:r>
              <a:r>
                <a:rPr sz="2000" spc="-10" dirty="0">
                  <a:latin typeface="Calibri"/>
                  <a:cs typeface="Calibri"/>
                </a:rPr>
                <a:t>0</a:t>
              </a:r>
              <a:r>
                <a:rPr sz="2000" dirty="0">
                  <a:latin typeface="Calibri"/>
                  <a:cs typeface="Calibri"/>
                </a:rPr>
                <a:t>00</a:t>
              </a:r>
              <a:endParaRPr sz="2000">
                <a:latin typeface="Calibri"/>
                <a:cs typeface="Calibri"/>
              </a:endParaRPr>
            </a:p>
            <a:p>
              <a:pPr marR="5080" algn="r">
                <a:lnSpc>
                  <a:spcPct val="100000"/>
                </a:lnSpc>
                <a:spcBef>
                  <a:spcPts val="600"/>
                </a:spcBef>
              </a:pPr>
              <a:r>
                <a:rPr sz="2000" dirty="0">
                  <a:latin typeface="Calibri"/>
                  <a:cs typeface="Calibri"/>
                </a:rPr>
                <a:t>0</a:t>
              </a:r>
              <a:endParaRPr sz="2000">
                <a:latin typeface="Calibri"/>
                <a:cs typeface="Calibri"/>
              </a:endParaRPr>
            </a:p>
          </p:txBody>
        </p:sp>
        <p:sp>
          <p:nvSpPr>
            <p:cNvPr id="22" name="object 22"/>
            <p:cNvSpPr txBox="1"/>
            <p:nvPr/>
          </p:nvSpPr>
          <p:spPr>
            <a:xfrm>
              <a:off x="1762680" y="5437181"/>
              <a:ext cx="7374255" cy="330835"/>
            </a:xfrm>
            <a:prstGeom prst="rect">
              <a:avLst/>
            </a:prstGeom>
          </p:spPr>
          <p:txBody>
            <a:bodyPr vert="horz" wrap="square" lIns="0" tIns="12700" rIns="0" bIns="0" rtlCol="0">
              <a:spAutoFit/>
            </a:bodyPr>
            <a:lstStyle/>
            <a:p>
              <a:pPr marL="12700">
                <a:lnSpc>
                  <a:spcPct val="100000"/>
                </a:lnSpc>
                <a:spcBef>
                  <a:spcPts val="100"/>
                </a:spcBef>
                <a:tabLst>
                  <a:tab pos="531495" algn="l"/>
                </a:tabLst>
              </a:pPr>
              <a:r>
                <a:rPr sz="2000" spc="-5" dirty="0">
                  <a:latin typeface="Calibri"/>
                  <a:cs typeface="Calibri"/>
                </a:rPr>
                <a:t>&lt;13	13-14</a:t>
              </a:r>
              <a:r>
                <a:rPr sz="2000" spc="-204" dirty="0">
                  <a:latin typeface="Calibri"/>
                  <a:cs typeface="Calibri"/>
                </a:rPr>
                <a:t> </a:t>
              </a:r>
              <a:r>
                <a:rPr sz="2000" spc="-5" dirty="0">
                  <a:latin typeface="Calibri"/>
                  <a:cs typeface="Calibri"/>
                </a:rPr>
                <a:t>15-19</a:t>
              </a:r>
              <a:r>
                <a:rPr sz="2000" spc="-204" dirty="0">
                  <a:latin typeface="Calibri"/>
                  <a:cs typeface="Calibri"/>
                </a:rPr>
                <a:t> </a:t>
              </a:r>
              <a:r>
                <a:rPr sz="2000" spc="-5" dirty="0">
                  <a:latin typeface="Calibri"/>
                  <a:cs typeface="Calibri"/>
                </a:rPr>
                <a:t>20-24</a:t>
              </a:r>
              <a:r>
                <a:rPr sz="2000" spc="-204" dirty="0">
                  <a:latin typeface="Calibri"/>
                  <a:cs typeface="Calibri"/>
                </a:rPr>
                <a:t> </a:t>
              </a:r>
              <a:r>
                <a:rPr sz="2000" spc="-5" dirty="0">
                  <a:latin typeface="Calibri"/>
                  <a:cs typeface="Calibri"/>
                </a:rPr>
                <a:t>25-29</a:t>
              </a:r>
              <a:r>
                <a:rPr sz="2000" spc="-200" dirty="0">
                  <a:latin typeface="Calibri"/>
                  <a:cs typeface="Calibri"/>
                </a:rPr>
                <a:t> </a:t>
              </a:r>
              <a:r>
                <a:rPr sz="2000" spc="-5" dirty="0">
                  <a:latin typeface="Calibri"/>
                  <a:cs typeface="Calibri"/>
                </a:rPr>
                <a:t>30-34</a:t>
              </a:r>
              <a:r>
                <a:rPr sz="2000" spc="-204" dirty="0">
                  <a:latin typeface="Calibri"/>
                  <a:cs typeface="Calibri"/>
                </a:rPr>
                <a:t> </a:t>
              </a:r>
              <a:r>
                <a:rPr sz="2000" spc="-5" dirty="0">
                  <a:latin typeface="Calibri"/>
                  <a:cs typeface="Calibri"/>
                </a:rPr>
                <a:t>35-39</a:t>
              </a:r>
              <a:r>
                <a:rPr sz="2000" spc="-204" dirty="0">
                  <a:latin typeface="Calibri"/>
                  <a:cs typeface="Calibri"/>
                </a:rPr>
                <a:t> </a:t>
              </a:r>
              <a:r>
                <a:rPr sz="2000" spc="-5" dirty="0">
                  <a:latin typeface="Calibri"/>
                  <a:cs typeface="Calibri"/>
                </a:rPr>
                <a:t>40-44</a:t>
              </a:r>
              <a:r>
                <a:rPr sz="2000" spc="-200" dirty="0">
                  <a:latin typeface="Calibri"/>
                  <a:cs typeface="Calibri"/>
                </a:rPr>
                <a:t> </a:t>
              </a:r>
              <a:r>
                <a:rPr sz="2000" spc="-5" dirty="0">
                  <a:latin typeface="Calibri"/>
                  <a:cs typeface="Calibri"/>
                </a:rPr>
                <a:t>45-49</a:t>
              </a:r>
              <a:r>
                <a:rPr sz="2000" spc="-204" dirty="0">
                  <a:latin typeface="Calibri"/>
                  <a:cs typeface="Calibri"/>
                </a:rPr>
                <a:t> </a:t>
              </a:r>
              <a:r>
                <a:rPr sz="2000" spc="-5" dirty="0">
                  <a:latin typeface="Calibri"/>
                  <a:cs typeface="Calibri"/>
                </a:rPr>
                <a:t>50-54</a:t>
              </a:r>
              <a:r>
                <a:rPr sz="2000" spc="-204" dirty="0">
                  <a:latin typeface="Calibri"/>
                  <a:cs typeface="Calibri"/>
                </a:rPr>
                <a:t> </a:t>
              </a:r>
              <a:r>
                <a:rPr sz="2000" spc="-5" dirty="0">
                  <a:latin typeface="Calibri"/>
                  <a:cs typeface="Calibri"/>
                </a:rPr>
                <a:t>55-59</a:t>
              </a:r>
              <a:r>
                <a:rPr sz="2000" spc="-200" dirty="0">
                  <a:latin typeface="Calibri"/>
                  <a:cs typeface="Calibri"/>
                </a:rPr>
                <a:t> </a:t>
              </a:r>
              <a:r>
                <a:rPr sz="2000" spc="-10" dirty="0">
                  <a:latin typeface="Calibri"/>
                  <a:cs typeface="Calibri"/>
                </a:rPr>
                <a:t>60-64</a:t>
              </a:r>
              <a:endParaRPr sz="2000">
                <a:latin typeface="Calibri"/>
                <a:cs typeface="Calibri"/>
              </a:endParaRPr>
            </a:p>
          </p:txBody>
        </p:sp>
        <p:sp>
          <p:nvSpPr>
            <p:cNvPr id="23" name="object 23"/>
            <p:cNvSpPr txBox="1"/>
            <p:nvPr/>
          </p:nvSpPr>
          <p:spPr>
            <a:xfrm>
              <a:off x="529925" y="2610940"/>
              <a:ext cx="280035" cy="1951989"/>
            </a:xfrm>
            <a:prstGeom prst="rect">
              <a:avLst/>
            </a:prstGeom>
          </p:spPr>
          <p:txBody>
            <a:bodyPr vert="vert270" wrap="square" lIns="0" tIns="0" rIns="0" bIns="0" rtlCol="0">
              <a:spAutoFit/>
            </a:bodyPr>
            <a:lstStyle/>
            <a:p>
              <a:pPr marL="12700">
                <a:lnSpc>
                  <a:spcPts val="2005"/>
                </a:lnSpc>
              </a:pPr>
              <a:r>
                <a:rPr sz="2000" b="1" dirty="0">
                  <a:latin typeface="Calibri"/>
                  <a:cs typeface="Calibri"/>
                </a:rPr>
                <a:t>Number of</a:t>
              </a:r>
              <a:r>
                <a:rPr sz="2000" b="1" spc="-110" dirty="0">
                  <a:latin typeface="Calibri"/>
                  <a:cs typeface="Calibri"/>
                </a:rPr>
                <a:t> </a:t>
              </a:r>
              <a:r>
                <a:rPr sz="2000" b="1" dirty="0">
                  <a:latin typeface="Calibri"/>
                  <a:cs typeface="Calibri"/>
                </a:rPr>
                <a:t>people</a:t>
              </a:r>
              <a:endParaRPr sz="2000">
                <a:latin typeface="Calibri"/>
                <a:cs typeface="Calibri"/>
              </a:endParaRPr>
            </a:p>
          </p:txBody>
        </p:sp>
        <p:sp>
          <p:nvSpPr>
            <p:cNvPr id="24" name="object 24"/>
            <p:cNvSpPr txBox="1"/>
            <p:nvPr/>
          </p:nvSpPr>
          <p:spPr>
            <a:xfrm>
              <a:off x="4847967" y="5785302"/>
              <a:ext cx="1101090" cy="330835"/>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Calibri"/>
                  <a:cs typeface="Calibri"/>
                </a:rPr>
                <a:t>Age</a:t>
              </a:r>
              <a:r>
                <a:rPr sz="2000" b="1" spc="-80" dirty="0">
                  <a:latin typeface="Calibri"/>
                  <a:cs typeface="Calibri"/>
                </a:rPr>
                <a:t> </a:t>
              </a:r>
              <a:r>
                <a:rPr sz="2000" b="1" spc="-5" dirty="0">
                  <a:latin typeface="Calibri"/>
                  <a:cs typeface="Calibri"/>
                </a:rPr>
                <a:t>group</a:t>
              </a:r>
              <a:endParaRPr sz="2000">
                <a:latin typeface="Calibri"/>
                <a:cs typeface="Calibri"/>
              </a:endParaRPr>
            </a:p>
          </p:txBody>
        </p:sp>
        <p:sp>
          <p:nvSpPr>
            <p:cNvPr id="25" name="object 25"/>
            <p:cNvSpPr/>
            <p:nvPr/>
          </p:nvSpPr>
          <p:spPr>
            <a:xfrm>
              <a:off x="2806445" y="1540002"/>
              <a:ext cx="243840" cy="0"/>
            </a:xfrm>
            <a:custGeom>
              <a:avLst/>
              <a:gdLst/>
              <a:ahLst/>
              <a:cxnLst/>
              <a:rect l="l" t="t" r="r" b="b"/>
              <a:pathLst>
                <a:path w="243839">
                  <a:moveTo>
                    <a:pt x="0" y="0"/>
                  </a:moveTo>
                  <a:lnTo>
                    <a:pt x="243840" y="0"/>
                  </a:lnTo>
                </a:path>
              </a:pathLst>
            </a:custGeom>
            <a:ln w="19812">
              <a:solidFill>
                <a:srgbClr val="FAE4D5"/>
              </a:solidFill>
            </a:ln>
          </p:spPr>
          <p:txBody>
            <a:bodyPr wrap="square" lIns="0" tIns="0" rIns="0" bIns="0" rtlCol="0"/>
            <a:lstStyle/>
            <a:p>
              <a:endParaRPr/>
            </a:p>
          </p:txBody>
        </p:sp>
        <p:sp>
          <p:nvSpPr>
            <p:cNvPr id="26" name="object 26"/>
            <p:cNvSpPr/>
            <p:nvPr/>
          </p:nvSpPr>
          <p:spPr>
            <a:xfrm>
              <a:off x="3626358" y="1540002"/>
              <a:ext cx="243840" cy="0"/>
            </a:xfrm>
            <a:custGeom>
              <a:avLst/>
              <a:gdLst/>
              <a:ahLst/>
              <a:cxnLst/>
              <a:rect l="l" t="t" r="r" b="b"/>
              <a:pathLst>
                <a:path w="243839">
                  <a:moveTo>
                    <a:pt x="0" y="0"/>
                  </a:moveTo>
                  <a:lnTo>
                    <a:pt x="243840" y="0"/>
                  </a:lnTo>
                </a:path>
              </a:pathLst>
            </a:custGeom>
            <a:ln w="19812">
              <a:solidFill>
                <a:srgbClr val="F8CAAC"/>
              </a:solidFill>
            </a:ln>
          </p:spPr>
          <p:txBody>
            <a:bodyPr wrap="square" lIns="0" tIns="0" rIns="0" bIns="0" rtlCol="0"/>
            <a:lstStyle/>
            <a:p>
              <a:endParaRPr/>
            </a:p>
          </p:txBody>
        </p:sp>
        <p:sp>
          <p:nvSpPr>
            <p:cNvPr id="27" name="object 27"/>
            <p:cNvSpPr/>
            <p:nvPr/>
          </p:nvSpPr>
          <p:spPr>
            <a:xfrm>
              <a:off x="4446270" y="1540002"/>
              <a:ext cx="243840" cy="0"/>
            </a:xfrm>
            <a:custGeom>
              <a:avLst/>
              <a:gdLst/>
              <a:ahLst/>
              <a:cxnLst/>
              <a:rect l="l" t="t" r="r" b="b"/>
              <a:pathLst>
                <a:path w="243839">
                  <a:moveTo>
                    <a:pt x="0" y="0"/>
                  </a:moveTo>
                  <a:lnTo>
                    <a:pt x="243840" y="0"/>
                  </a:lnTo>
                </a:path>
              </a:pathLst>
            </a:custGeom>
            <a:ln w="19812">
              <a:solidFill>
                <a:srgbClr val="F4B083"/>
              </a:solidFill>
            </a:ln>
          </p:spPr>
          <p:txBody>
            <a:bodyPr wrap="square" lIns="0" tIns="0" rIns="0" bIns="0" rtlCol="0"/>
            <a:lstStyle/>
            <a:p>
              <a:endParaRPr/>
            </a:p>
          </p:txBody>
        </p:sp>
        <p:sp>
          <p:nvSpPr>
            <p:cNvPr id="28" name="object 28"/>
            <p:cNvSpPr/>
            <p:nvPr/>
          </p:nvSpPr>
          <p:spPr>
            <a:xfrm>
              <a:off x="5264658" y="1540002"/>
              <a:ext cx="243840" cy="0"/>
            </a:xfrm>
            <a:custGeom>
              <a:avLst/>
              <a:gdLst/>
              <a:ahLst/>
              <a:cxnLst/>
              <a:rect l="l" t="t" r="r" b="b"/>
              <a:pathLst>
                <a:path w="243839">
                  <a:moveTo>
                    <a:pt x="0" y="0"/>
                  </a:moveTo>
                  <a:lnTo>
                    <a:pt x="243840" y="0"/>
                  </a:lnTo>
                </a:path>
              </a:pathLst>
            </a:custGeom>
            <a:ln w="19812">
              <a:solidFill>
                <a:srgbClr val="C55A11"/>
              </a:solidFill>
            </a:ln>
          </p:spPr>
          <p:txBody>
            <a:bodyPr wrap="square" lIns="0" tIns="0" rIns="0" bIns="0" rtlCol="0"/>
            <a:lstStyle/>
            <a:p>
              <a:endParaRPr/>
            </a:p>
          </p:txBody>
        </p:sp>
        <p:sp>
          <p:nvSpPr>
            <p:cNvPr id="29" name="object 29"/>
            <p:cNvSpPr/>
            <p:nvPr/>
          </p:nvSpPr>
          <p:spPr>
            <a:xfrm>
              <a:off x="6084570" y="1540002"/>
              <a:ext cx="243840" cy="0"/>
            </a:xfrm>
            <a:custGeom>
              <a:avLst/>
              <a:gdLst/>
              <a:ahLst/>
              <a:cxnLst/>
              <a:rect l="l" t="t" r="r" b="b"/>
              <a:pathLst>
                <a:path w="243839">
                  <a:moveTo>
                    <a:pt x="0" y="0"/>
                  </a:moveTo>
                  <a:lnTo>
                    <a:pt x="243840" y="0"/>
                  </a:lnTo>
                </a:path>
              </a:pathLst>
            </a:custGeom>
            <a:ln w="19812">
              <a:solidFill>
                <a:srgbClr val="843B0B"/>
              </a:solidFill>
            </a:ln>
          </p:spPr>
          <p:txBody>
            <a:bodyPr wrap="square" lIns="0" tIns="0" rIns="0" bIns="0" rtlCol="0"/>
            <a:lstStyle/>
            <a:p>
              <a:endParaRPr/>
            </a:p>
          </p:txBody>
        </p:sp>
        <p:sp>
          <p:nvSpPr>
            <p:cNvPr id="30" name="object 30"/>
            <p:cNvSpPr/>
            <p:nvPr/>
          </p:nvSpPr>
          <p:spPr>
            <a:xfrm>
              <a:off x="2806445" y="1922526"/>
              <a:ext cx="243840" cy="0"/>
            </a:xfrm>
            <a:custGeom>
              <a:avLst/>
              <a:gdLst/>
              <a:ahLst/>
              <a:cxnLst/>
              <a:rect l="l" t="t" r="r" b="b"/>
              <a:pathLst>
                <a:path w="243839">
                  <a:moveTo>
                    <a:pt x="0" y="0"/>
                  </a:moveTo>
                  <a:lnTo>
                    <a:pt x="243840" y="0"/>
                  </a:lnTo>
                </a:path>
              </a:pathLst>
            </a:custGeom>
            <a:ln w="28956">
              <a:solidFill>
                <a:srgbClr val="D5DCE4"/>
              </a:solidFill>
            </a:ln>
          </p:spPr>
          <p:txBody>
            <a:bodyPr wrap="square" lIns="0" tIns="0" rIns="0" bIns="0" rtlCol="0"/>
            <a:lstStyle/>
            <a:p>
              <a:endParaRPr/>
            </a:p>
          </p:txBody>
        </p:sp>
        <p:sp>
          <p:nvSpPr>
            <p:cNvPr id="31" name="object 31"/>
            <p:cNvSpPr/>
            <p:nvPr/>
          </p:nvSpPr>
          <p:spPr>
            <a:xfrm>
              <a:off x="3626358" y="1922526"/>
              <a:ext cx="243840" cy="0"/>
            </a:xfrm>
            <a:custGeom>
              <a:avLst/>
              <a:gdLst/>
              <a:ahLst/>
              <a:cxnLst/>
              <a:rect l="l" t="t" r="r" b="b"/>
              <a:pathLst>
                <a:path w="243839">
                  <a:moveTo>
                    <a:pt x="0" y="0"/>
                  </a:moveTo>
                  <a:lnTo>
                    <a:pt x="243840" y="0"/>
                  </a:lnTo>
                </a:path>
              </a:pathLst>
            </a:custGeom>
            <a:ln w="28956">
              <a:solidFill>
                <a:srgbClr val="ACB8C9"/>
              </a:solidFill>
            </a:ln>
          </p:spPr>
          <p:txBody>
            <a:bodyPr wrap="square" lIns="0" tIns="0" rIns="0" bIns="0" rtlCol="0"/>
            <a:lstStyle/>
            <a:p>
              <a:endParaRPr/>
            </a:p>
          </p:txBody>
        </p:sp>
        <p:sp>
          <p:nvSpPr>
            <p:cNvPr id="32" name="object 32"/>
            <p:cNvSpPr/>
            <p:nvPr/>
          </p:nvSpPr>
          <p:spPr>
            <a:xfrm>
              <a:off x="4446270" y="1922526"/>
              <a:ext cx="243840" cy="0"/>
            </a:xfrm>
            <a:custGeom>
              <a:avLst/>
              <a:gdLst/>
              <a:ahLst/>
              <a:cxnLst/>
              <a:rect l="l" t="t" r="r" b="b"/>
              <a:pathLst>
                <a:path w="243839">
                  <a:moveTo>
                    <a:pt x="0" y="0"/>
                  </a:moveTo>
                  <a:lnTo>
                    <a:pt x="243840" y="0"/>
                  </a:lnTo>
                </a:path>
              </a:pathLst>
            </a:custGeom>
            <a:ln w="28956">
              <a:solidFill>
                <a:srgbClr val="8496AF"/>
              </a:solidFill>
            </a:ln>
          </p:spPr>
          <p:txBody>
            <a:bodyPr wrap="square" lIns="0" tIns="0" rIns="0" bIns="0" rtlCol="0"/>
            <a:lstStyle/>
            <a:p>
              <a:endParaRPr/>
            </a:p>
          </p:txBody>
        </p:sp>
        <p:sp>
          <p:nvSpPr>
            <p:cNvPr id="33" name="object 33"/>
            <p:cNvSpPr/>
            <p:nvPr/>
          </p:nvSpPr>
          <p:spPr>
            <a:xfrm>
              <a:off x="5264658" y="1922526"/>
              <a:ext cx="243840" cy="0"/>
            </a:xfrm>
            <a:custGeom>
              <a:avLst/>
              <a:gdLst/>
              <a:ahLst/>
              <a:cxnLst/>
              <a:rect l="l" t="t" r="r" b="b"/>
              <a:pathLst>
                <a:path w="243839">
                  <a:moveTo>
                    <a:pt x="0" y="0"/>
                  </a:moveTo>
                  <a:lnTo>
                    <a:pt x="243840" y="0"/>
                  </a:lnTo>
                </a:path>
              </a:pathLst>
            </a:custGeom>
            <a:ln w="28956">
              <a:solidFill>
                <a:srgbClr val="333E50"/>
              </a:solidFill>
            </a:ln>
          </p:spPr>
          <p:txBody>
            <a:bodyPr wrap="square" lIns="0" tIns="0" rIns="0" bIns="0" rtlCol="0"/>
            <a:lstStyle/>
            <a:p>
              <a:endParaRPr/>
            </a:p>
          </p:txBody>
        </p:sp>
        <p:sp>
          <p:nvSpPr>
            <p:cNvPr id="34" name="object 34"/>
            <p:cNvSpPr/>
            <p:nvPr/>
          </p:nvSpPr>
          <p:spPr>
            <a:xfrm>
              <a:off x="6084570" y="1922526"/>
              <a:ext cx="243840" cy="0"/>
            </a:xfrm>
            <a:custGeom>
              <a:avLst/>
              <a:gdLst/>
              <a:ahLst/>
              <a:cxnLst/>
              <a:rect l="l" t="t" r="r" b="b"/>
              <a:pathLst>
                <a:path w="243839">
                  <a:moveTo>
                    <a:pt x="0" y="0"/>
                  </a:moveTo>
                  <a:lnTo>
                    <a:pt x="243840" y="0"/>
                  </a:lnTo>
                </a:path>
              </a:pathLst>
            </a:custGeom>
            <a:ln w="28956">
              <a:solidFill>
                <a:srgbClr val="212A35"/>
              </a:solidFill>
            </a:ln>
          </p:spPr>
          <p:txBody>
            <a:bodyPr wrap="square" lIns="0" tIns="0" rIns="0" bIns="0" rtlCol="0"/>
            <a:lstStyle/>
            <a:p>
              <a:endParaRPr/>
            </a:p>
          </p:txBody>
        </p:sp>
        <p:sp>
          <p:nvSpPr>
            <p:cNvPr id="35" name="object 35"/>
            <p:cNvSpPr txBox="1"/>
            <p:nvPr/>
          </p:nvSpPr>
          <p:spPr>
            <a:xfrm>
              <a:off x="3063251" y="1268288"/>
              <a:ext cx="3818254" cy="791845"/>
            </a:xfrm>
            <a:prstGeom prst="rect">
              <a:avLst/>
            </a:prstGeom>
          </p:spPr>
          <p:txBody>
            <a:bodyPr vert="horz" wrap="square" lIns="0" tIns="90805" rIns="0" bIns="0" rtlCol="0">
              <a:spAutoFit/>
            </a:bodyPr>
            <a:lstStyle/>
            <a:p>
              <a:pPr marL="12700">
                <a:lnSpc>
                  <a:spcPct val="100000"/>
                </a:lnSpc>
                <a:spcBef>
                  <a:spcPts val="715"/>
                </a:spcBef>
                <a:tabLst>
                  <a:tab pos="831850" algn="l"/>
                  <a:tab pos="1651635" algn="l"/>
                  <a:tab pos="2471420" algn="l"/>
                  <a:tab pos="3291204" algn="l"/>
                </a:tabLst>
              </a:pPr>
              <a:r>
                <a:rPr sz="2000" spc="-10" dirty="0">
                  <a:latin typeface="Calibri"/>
                  <a:cs typeface="Calibri"/>
                </a:rPr>
                <a:t>2</a:t>
              </a:r>
              <a:r>
                <a:rPr sz="2000" dirty="0">
                  <a:latin typeface="Calibri"/>
                  <a:cs typeface="Calibri"/>
                </a:rPr>
                <a:t>0</a:t>
              </a:r>
              <a:r>
                <a:rPr sz="2000" spc="-10" dirty="0">
                  <a:latin typeface="Calibri"/>
                  <a:cs typeface="Calibri"/>
                </a:rPr>
                <a:t>1</a:t>
              </a:r>
              <a:r>
                <a:rPr sz="2000" dirty="0">
                  <a:latin typeface="Calibri"/>
                  <a:cs typeface="Calibri"/>
                </a:rPr>
                <a:t>2	</a:t>
              </a:r>
              <a:r>
                <a:rPr sz="2000" spc="-10" dirty="0">
                  <a:latin typeface="Calibri"/>
                  <a:cs typeface="Calibri"/>
                </a:rPr>
                <a:t>2</a:t>
              </a:r>
              <a:r>
                <a:rPr sz="2000" dirty="0">
                  <a:latin typeface="Calibri"/>
                  <a:cs typeface="Calibri"/>
                </a:rPr>
                <a:t>0</a:t>
              </a:r>
              <a:r>
                <a:rPr sz="2000" spc="-10" dirty="0">
                  <a:latin typeface="Calibri"/>
                  <a:cs typeface="Calibri"/>
                </a:rPr>
                <a:t>1</a:t>
              </a:r>
              <a:r>
                <a:rPr sz="2000" dirty="0">
                  <a:latin typeface="Calibri"/>
                  <a:cs typeface="Calibri"/>
                </a:rPr>
                <a:t>3	</a:t>
              </a:r>
              <a:r>
                <a:rPr sz="2000" spc="-10" dirty="0">
                  <a:latin typeface="Calibri"/>
                  <a:cs typeface="Calibri"/>
                </a:rPr>
                <a:t>2</a:t>
              </a:r>
              <a:r>
                <a:rPr sz="2000" dirty="0">
                  <a:latin typeface="Calibri"/>
                  <a:cs typeface="Calibri"/>
                </a:rPr>
                <a:t>0</a:t>
              </a:r>
              <a:r>
                <a:rPr sz="2000" spc="-10" dirty="0">
                  <a:latin typeface="Calibri"/>
                  <a:cs typeface="Calibri"/>
                </a:rPr>
                <a:t>1</a:t>
              </a:r>
              <a:r>
                <a:rPr sz="2000" dirty="0">
                  <a:latin typeface="Calibri"/>
                  <a:cs typeface="Calibri"/>
                </a:rPr>
                <a:t>4	</a:t>
              </a:r>
              <a:r>
                <a:rPr sz="2000" spc="-10" dirty="0">
                  <a:latin typeface="Calibri"/>
                  <a:cs typeface="Calibri"/>
                </a:rPr>
                <a:t>2</a:t>
              </a:r>
              <a:r>
                <a:rPr sz="2000" dirty="0">
                  <a:latin typeface="Calibri"/>
                  <a:cs typeface="Calibri"/>
                </a:rPr>
                <a:t>0</a:t>
              </a:r>
              <a:r>
                <a:rPr sz="2000" spc="-10" dirty="0">
                  <a:latin typeface="Calibri"/>
                  <a:cs typeface="Calibri"/>
                </a:rPr>
                <a:t>1</a:t>
              </a:r>
              <a:r>
                <a:rPr sz="2000" dirty="0">
                  <a:latin typeface="Calibri"/>
                  <a:cs typeface="Calibri"/>
                </a:rPr>
                <a:t>5	</a:t>
              </a:r>
              <a:r>
                <a:rPr sz="2000" spc="-10" dirty="0">
                  <a:latin typeface="Calibri"/>
                  <a:cs typeface="Calibri"/>
                </a:rPr>
                <a:t>2</a:t>
              </a:r>
              <a:r>
                <a:rPr sz="2000" dirty="0">
                  <a:latin typeface="Calibri"/>
                  <a:cs typeface="Calibri"/>
                </a:rPr>
                <a:t>0</a:t>
              </a:r>
              <a:r>
                <a:rPr sz="2000" spc="-10" dirty="0">
                  <a:latin typeface="Calibri"/>
                  <a:cs typeface="Calibri"/>
                </a:rPr>
                <a:t>16</a:t>
              </a:r>
              <a:endParaRPr sz="2000" dirty="0">
                <a:latin typeface="Calibri"/>
                <a:cs typeface="Calibri"/>
              </a:endParaRPr>
            </a:p>
            <a:p>
              <a:pPr marL="12700">
                <a:lnSpc>
                  <a:spcPct val="100000"/>
                </a:lnSpc>
                <a:spcBef>
                  <a:spcPts val="615"/>
                </a:spcBef>
                <a:tabLst>
                  <a:tab pos="831850" algn="l"/>
                  <a:tab pos="1651635" algn="l"/>
                  <a:tab pos="2471420" algn="l"/>
                  <a:tab pos="3291204" algn="l"/>
                </a:tabLst>
              </a:pPr>
              <a:r>
                <a:rPr sz="2000" spc="-10" dirty="0">
                  <a:latin typeface="Calibri"/>
                  <a:cs typeface="Calibri"/>
                </a:rPr>
                <a:t>2</a:t>
              </a:r>
              <a:r>
                <a:rPr sz="2000" dirty="0">
                  <a:latin typeface="Calibri"/>
                  <a:cs typeface="Calibri"/>
                </a:rPr>
                <a:t>0</a:t>
              </a:r>
              <a:r>
                <a:rPr sz="2000" spc="-10" dirty="0">
                  <a:latin typeface="Calibri"/>
                  <a:cs typeface="Calibri"/>
                </a:rPr>
                <a:t>1</a:t>
              </a:r>
              <a:r>
                <a:rPr sz="2000" dirty="0">
                  <a:latin typeface="Calibri"/>
                  <a:cs typeface="Calibri"/>
                </a:rPr>
                <a:t>2	</a:t>
              </a:r>
              <a:r>
                <a:rPr sz="2000" spc="-10" dirty="0">
                  <a:latin typeface="Calibri"/>
                  <a:cs typeface="Calibri"/>
                </a:rPr>
                <a:t>2</a:t>
              </a:r>
              <a:r>
                <a:rPr sz="2000" dirty="0">
                  <a:latin typeface="Calibri"/>
                  <a:cs typeface="Calibri"/>
                </a:rPr>
                <a:t>0</a:t>
              </a:r>
              <a:r>
                <a:rPr sz="2000" spc="-10" dirty="0">
                  <a:latin typeface="Calibri"/>
                  <a:cs typeface="Calibri"/>
                </a:rPr>
                <a:t>1</a:t>
              </a:r>
              <a:r>
                <a:rPr sz="2000" dirty="0">
                  <a:latin typeface="Calibri"/>
                  <a:cs typeface="Calibri"/>
                </a:rPr>
                <a:t>3	</a:t>
              </a:r>
              <a:r>
                <a:rPr sz="2000" spc="-10" dirty="0">
                  <a:latin typeface="Calibri"/>
                  <a:cs typeface="Calibri"/>
                </a:rPr>
                <a:t>2</a:t>
              </a:r>
              <a:r>
                <a:rPr sz="2000" dirty="0">
                  <a:latin typeface="Calibri"/>
                  <a:cs typeface="Calibri"/>
                </a:rPr>
                <a:t>0</a:t>
              </a:r>
              <a:r>
                <a:rPr sz="2000" spc="-10" dirty="0">
                  <a:latin typeface="Calibri"/>
                  <a:cs typeface="Calibri"/>
                </a:rPr>
                <a:t>1</a:t>
              </a:r>
              <a:r>
                <a:rPr sz="2000" dirty="0">
                  <a:latin typeface="Calibri"/>
                  <a:cs typeface="Calibri"/>
                </a:rPr>
                <a:t>4	</a:t>
              </a:r>
              <a:r>
                <a:rPr sz="2000" spc="-10" dirty="0">
                  <a:latin typeface="Calibri"/>
                  <a:cs typeface="Calibri"/>
                </a:rPr>
                <a:t>2</a:t>
              </a:r>
              <a:r>
                <a:rPr sz="2000" dirty="0">
                  <a:latin typeface="Calibri"/>
                  <a:cs typeface="Calibri"/>
                </a:rPr>
                <a:t>0</a:t>
              </a:r>
              <a:r>
                <a:rPr sz="2000" spc="-10" dirty="0">
                  <a:latin typeface="Calibri"/>
                  <a:cs typeface="Calibri"/>
                </a:rPr>
                <a:t>1</a:t>
              </a:r>
              <a:r>
                <a:rPr sz="2000" dirty="0">
                  <a:latin typeface="Calibri"/>
                  <a:cs typeface="Calibri"/>
                </a:rPr>
                <a:t>5	</a:t>
              </a:r>
              <a:r>
                <a:rPr sz="2000" spc="-10" dirty="0">
                  <a:latin typeface="Calibri"/>
                  <a:cs typeface="Calibri"/>
                </a:rPr>
                <a:t>2</a:t>
              </a:r>
              <a:r>
                <a:rPr sz="2000" dirty="0">
                  <a:latin typeface="Calibri"/>
                  <a:cs typeface="Calibri"/>
                </a:rPr>
                <a:t>0</a:t>
              </a:r>
              <a:r>
                <a:rPr sz="2000" spc="-10" dirty="0">
                  <a:latin typeface="Calibri"/>
                  <a:cs typeface="Calibri"/>
                </a:rPr>
                <a:t>16</a:t>
              </a:r>
              <a:endParaRPr sz="2000" dirty="0">
                <a:latin typeface="Calibri"/>
                <a:cs typeface="Calibri"/>
              </a:endParaRPr>
            </a:p>
          </p:txBody>
        </p:sp>
        <p:sp>
          <p:nvSpPr>
            <p:cNvPr id="36" name="object 36" descr="Graph showing number of people with new HIV diagnoses and PWH by age group from 2012 to 2016. Source: CDC. HIV Surveillance Report, 2017"/>
            <p:cNvSpPr txBox="1"/>
            <p:nvPr/>
          </p:nvSpPr>
          <p:spPr>
            <a:xfrm>
              <a:off x="1642364" y="2630563"/>
              <a:ext cx="7513320" cy="756920"/>
            </a:xfrm>
            <a:prstGeom prst="rect">
              <a:avLst/>
            </a:prstGeom>
          </p:spPr>
          <p:txBody>
            <a:bodyPr vert="horz" wrap="square" lIns="0" tIns="12700" rIns="0" bIns="0" rtlCol="0">
              <a:spAutoFit/>
            </a:bodyPr>
            <a:lstStyle/>
            <a:p>
              <a:pPr marL="12700">
                <a:lnSpc>
                  <a:spcPct val="100000"/>
                </a:lnSpc>
                <a:spcBef>
                  <a:spcPts val="100"/>
                </a:spcBef>
                <a:tabLst>
                  <a:tab pos="4644390" algn="l"/>
                  <a:tab pos="7499984" algn="l"/>
                </a:tabLst>
              </a:pPr>
              <a:r>
                <a:rPr sz="4800" u="sng" strike="sngStrike" dirty="0">
                  <a:solidFill>
                    <a:srgbClr val="44536A"/>
                  </a:solidFill>
                  <a:uFill>
                    <a:solidFill>
                      <a:srgbClr val="D9D9D9"/>
                    </a:solidFill>
                  </a:uFill>
                  <a:latin typeface="Calibri"/>
                  <a:cs typeface="Calibri"/>
                </a:rPr>
                <a:t> 	PW	</a:t>
              </a:r>
              <a:endParaRPr sz="4800" dirty="0">
                <a:latin typeface="Calibri"/>
                <a:cs typeface="Calibri"/>
              </a:endParaRPr>
            </a:p>
          </p:txBody>
        </p:sp>
        <p:sp>
          <p:nvSpPr>
            <p:cNvPr id="37" name="object 37"/>
            <p:cNvSpPr txBox="1"/>
            <p:nvPr/>
          </p:nvSpPr>
          <p:spPr>
            <a:xfrm>
              <a:off x="1642364" y="4550929"/>
              <a:ext cx="7513320" cy="635000"/>
            </a:xfrm>
            <a:prstGeom prst="rect">
              <a:avLst/>
            </a:prstGeom>
          </p:spPr>
          <p:txBody>
            <a:bodyPr vert="horz" wrap="square" lIns="0" tIns="12065" rIns="0" bIns="0" rtlCol="0">
              <a:spAutoFit/>
            </a:bodyPr>
            <a:lstStyle/>
            <a:p>
              <a:pPr marL="12700">
                <a:lnSpc>
                  <a:spcPct val="100000"/>
                </a:lnSpc>
                <a:spcBef>
                  <a:spcPts val="95"/>
                </a:spcBef>
                <a:tabLst>
                  <a:tab pos="2728595" algn="l"/>
                  <a:tab pos="7499984" algn="l"/>
                </a:tabLst>
              </a:pPr>
              <a:r>
                <a:rPr sz="4000" strike="sngStrike" spc="-5" dirty="0">
                  <a:solidFill>
                    <a:srgbClr val="C00000"/>
                  </a:solidFill>
                  <a:latin typeface="Calibri"/>
                  <a:cs typeface="Calibri"/>
                </a:rPr>
                <a:t> 	New </a:t>
              </a:r>
              <a:r>
                <a:rPr sz="4000" strike="sngStrike" spc="-10" dirty="0">
                  <a:solidFill>
                    <a:srgbClr val="C00000"/>
                  </a:solidFill>
                  <a:latin typeface="Calibri"/>
                  <a:cs typeface="Calibri"/>
                </a:rPr>
                <a:t>HIV</a:t>
              </a:r>
              <a:r>
                <a:rPr sz="4000" strike="sngStrike" spc="-35" dirty="0">
                  <a:solidFill>
                    <a:srgbClr val="C00000"/>
                  </a:solidFill>
                  <a:latin typeface="Calibri"/>
                  <a:cs typeface="Calibri"/>
                </a:rPr>
                <a:t> </a:t>
              </a:r>
              <a:r>
                <a:rPr sz="4000" strike="sngStrike" spc="-5" dirty="0">
                  <a:solidFill>
                    <a:srgbClr val="C00000"/>
                  </a:solidFill>
                  <a:latin typeface="Calibri"/>
                  <a:cs typeface="Calibri"/>
                </a:rPr>
                <a:t>diagnoses	</a:t>
              </a:r>
              <a:endParaRPr sz="4000">
                <a:latin typeface="Calibri"/>
                <a:cs typeface="Calibri"/>
              </a:endParaRPr>
            </a:p>
          </p:txBody>
        </p:sp>
      </p:grpSp>
      <p:sp>
        <p:nvSpPr>
          <p:cNvPr id="3" name="object 3" descr="National HIV/AIDS and Aging Awareness Day, September 18 logo"/>
          <p:cNvSpPr/>
          <p:nvPr/>
        </p:nvSpPr>
        <p:spPr>
          <a:xfrm>
            <a:off x="9624059" y="2164079"/>
            <a:ext cx="1904999" cy="1904999"/>
          </a:xfrm>
          <a:prstGeom prst="rect">
            <a:avLst/>
          </a:prstGeom>
          <a:blipFill>
            <a:blip r:embed="rId2" cstate="print"/>
            <a:stretch>
              <a:fillRect/>
            </a:stretch>
          </a:blipFill>
        </p:spPr>
        <p:txBody>
          <a:bodyPr wrap="square" lIns="0" tIns="0" rIns="0" bIns="0" rtlCol="0"/>
          <a:lstStyle/>
          <a:p>
            <a:endParaRPr/>
          </a:p>
        </p:txBody>
      </p:sp>
      <p:sp>
        <p:nvSpPr>
          <p:cNvPr id="38" name="object 38"/>
          <p:cNvSpPr txBox="1"/>
          <p:nvPr/>
        </p:nvSpPr>
        <p:spPr>
          <a:xfrm>
            <a:off x="496182" y="5993979"/>
            <a:ext cx="2211705" cy="208279"/>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Calibri"/>
                <a:cs typeface="Calibri"/>
              </a:rPr>
              <a:t>CDC. HIV Surveillance </a:t>
            </a:r>
            <a:r>
              <a:rPr sz="1200" i="1" spc="-10" dirty="0">
                <a:latin typeface="Calibri"/>
                <a:cs typeface="Calibri"/>
              </a:rPr>
              <a:t>Report,</a:t>
            </a:r>
            <a:r>
              <a:rPr sz="1200" i="1" spc="10" dirty="0">
                <a:latin typeface="Calibri"/>
                <a:cs typeface="Calibri"/>
              </a:rPr>
              <a:t> </a:t>
            </a:r>
            <a:r>
              <a:rPr sz="1200" i="1" dirty="0">
                <a:latin typeface="Calibri"/>
                <a:cs typeface="Calibri"/>
              </a:rPr>
              <a:t>2017.</a:t>
            </a:r>
            <a:endParaRPr sz="12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299614"/>
            <a:ext cx="10360660" cy="863600"/>
          </a:xfrm>
          <a:prstGeom prst="rect">
            <a:avLst/>
          </a:prstGeom>
        </p:spPr>
        <p:txBody>
          <a:bodyPr vert="horz" wrap="square" lIns="0" tIns="12065" rIns="0" bIns="0" rtlCol="0">
            <a:spAutoFit/>
          </a:bodyPr>
          <a:lstStyle/>
          <a:p>
            <a:pPr marL="12700">
              <a:lnSpc>
                <a:spcPct val="100000"/>
              </a:lnSpc>
              <a:spcBef>
                <a:spcPts val="95"/>
              </a:spcBef>
            </a:pPr>
            <a:r>
              <a:rPr sz="5500" spc="-5" dirty="0"/>
              <a:t>Major influences on </a:t>
            </a:r>
            <a:r>
              <a:rPr sz="5500" spc="-20" dirty="0"/>
              <a:t>future</a:t>
            </a:r>
            <a:r>
              <a:rPr sz="5500" spc="-120" dirty="0"/>
              <a:t> </a:t>
            </a:r>
            <a:r>
              <a:rPr sz="5500" spc="-5" dirty="0"/>
              <a:t>burden</a:t>
            </a:r>
            <a:r>
              <a:rPr lang="en-US" sz="5500" spc="-5" dirty="0"/>
              <a:t> </a:t>
            </a:r>
            <a:endParaRPr sz="5500" dirty="0"/>
          </a:p>
        </p:txBody>
      </p:sp>
      <p:sp>
        <p:nvSpPr>
          <p:cNvPr id="3" name="object 3"/>
          <p:cNvSpPr txBox="1"/>
          <p:nvPr/>
        </p:nvSpPr>
        <p:spPr>
          <a:xfrm>
            <a:off x="555280" y="1442614"/>
            <a:ext cx="10553065" cy="2592070"/>
          </a:xfrm>
          <a:prstGeom prst="rect">
            <a:avLst/>
          </a:prstGeom>
        </p:spPr>
        <p:txBody>
          <a:bodyPr vert="horz" wrap="square" lIns="0" tIns="38100" rIns="0" bIns="0" rtlCol="0">
            <a:spAutoFit/>
          </a:bodyPr>
          <a:lstStyle/>
          <a:p>
            <a:pPr marL="12700">
              <a:lnSpc>
                <a:spcPct val="100000"/>
              </a:lnSpc>
              <a:spcBef>
                <a:spcPts val="300"/>
              </a:spcBef>
            </a:pPr>
            <a:r>
              <a:rPr sz="2400" spc="-5" dirty="0">
                <a:latin typeface="Arial"/>
                <a:cs typeface="Arial"/>
              </a:rPr>
              <a:t>Characteristics of </a:t>
            </a:r>
            <a:r>
              <a:rPr sz="2400" dirty="0">
                <a:latin typeface="Arial"/>
                <a:cs typeface="Arial"/>
              </a:rPr>
              <a:t>the </a:t>
            </a:r>
            <a:r>
              <a:rPr sz="2400" spc="-5" dirty="0">
                <a:latin typeface="Arial"/>
                <a:cs typeface="Arial"/>
              </a:rPr>
              <a:t>population with</a:t>
            </a:r>
            <a:r>
              <a:rPr sz="2400" spc="60" dirty="0">
                <a:latin typeface="Arial"/>
                <a:cs typeface="Arial"/>
              </a:rPr>
              <a:t> </a:t>
            </a:r>
            <a:r>
              <a:rPr sz="2400" spc="-5" dirty="0">
                <a:latin typeface="Arial"/>
                <a:cs typeface="Arial"/>
              </a:rPr>
              <a:t>HIV</a:t>
            </a:r>
            <a:endParaRPr sz="2400">
              <a:latin typeface="Arial"/>
              <a:cs typeface="Arial"/>
            </a:endParaRPr>
          </a:p>
          <a:p>
            <a:pPr marL="698500" indent="-228600">
              <a:lnSpc>
                <a:spcPct val="100000"/>
              </a:lnSpc>
              <a:spcBef>
                <a:spcPts val="204"/>
              </a:spcBef>
              <a:buChar char="•"/>
              <a:tabLst>
                <a:tab pos="698500" algn="l"/>
              </a:tabLst>
            </a:pPr>
            <a:r>
              <a:rPr sz="2400" spc="-5" dirty="0">
                <a:latin typeface="Arial"/>
                <a:cs typeface="Arial"/>
              </a:rPr>
              <a:t>Increasing</a:t>
            </a:r>
            <a:r>
              <a:rPr sz="2400" spc="5" dirty="0">
                <a:latin typeface="Arial"/>
                <a:cs typeface="Arial"/>
              </a:rPr>
              <a:t> </a:t>
            </a:r>
            <a:r>
              <a:rPr sz="2400" spc="-5" dirty="0">
                <a:latin typeface="Arial"/>
                <a:cs typeface="Arial"/>
              </a:rPr>
              <a:t>age</a:t>
            </a:r>
            <a:endParaRPr sz="2400">
              <a:latin typeface="Arial"/>
              <a:cs typeface="Arial"/>
            </a:endParaRPr>
          </a:p>
          <a:p>
            <a:pPr marL="698500" indent="-228600">
              <a:lnSpc>
                <a:spcPct val="100000"/>
              </a:lnSpc>
              <a:spcBef>
                <a:spcPts val="215"/>
              </a:spcBef>
              <a:buChar char="•"/>
              <a:tabLst>
                <a:tab pos="698500" algn="l"/>
              </a:tabLst>
            </a:pPr>
            <a:r>
              <a:rPr sz="2400" spc="-5" dirty="0">
                <a:latin typeface="Arial"/>
                <a:cs typeface="Arial"/>
              </a:rPr>
              <a:t>Risk profiles and burden of outcomes are </a:t>
            </a:r>
            <a:r>
              <a:rPr sz="2400" spc="-10" dirty="0">
                <a:latin typeface="Arial"/>
                <a:cs typeface="Arial"/>
              </a:rPr>
              <a:t>different </a:t>
            </a:r>
            <a:r>
              <a:rPr sz="2400" spc="-5" dirty="0">
                <a:latin typeface="Arial"/>
                <a:cs typeface="Arial"/>
              </a:rPr>
              <a:t>in populations of</a:t>
            </a:r>
            <a:r>
              <a:rPr sz="2400" spc="125" dirty="0">
                <a:latin typeface="Arial"/>
                <a:cs typeface="Arial"/>
              </a:rPr>
              <a:t> </a:t>
            </a:r>
            <a:r>
              <a:rPr sz="2400" spc="-5" dirty="0">
                <a:latin typeface="Arial"/>
                <a:cs typeface="Arial"/>
              </a:rPr>
              <a:t>PWH</a:t>
            </a:r>
            <a:endParaRPr sz="2400">
              <a:latin typeface="Arial"/>
              <a:cs typeface="Arial"/>
            </a:endParaRPr>
          </a:p>
          <a:p>
            <a:pPr>
              <a:lnSpc>
                <a:spcPct val="100000"/>
              </a:lnSpc>
              <a:spcBef>
                <a:spcPts val="5"/>
              </a:spcBef>
            </a:pPr>
            <a:endParaRPr sz="2500">
              <a:latin typeface="Times New Roman"/>
              <a:cs typeface="Times New Roman"/>
            </a:endParaRPr>
          </a:p>
          <a:p>
            <a:pPr marL="12700">
              <a:lnSpc>
                <a:spcPct val="100000"/>
              </a:lnSpc>
              <a:spcBef>
                <a:spcPts val="5"/>
              </a:spcBef>
            </a:pPr>
            <a:r>
              <a:rPr sz="2400" spc="-10" dirty="0">
                <a:latin typeface="Arial"/>
                <a:cs typeface="Arial"/>
              </a:rPr>
              <a:t>Changing </a:t>
            </a:r>
            <a:r>
              <a:rPr sz="2400" spc="-5" dirty="0">
                <a:latin typeface="Arial"/>
                <a:cs typeface="Arial"/>
              </a:rPr>
              <a:t>exposures that may influence future</a:t>
            </a:r>
            <a:r>
              <a:rPr sz="2400" spc="105" dirty="0">
                <a:latin typeface="Arial"/>
                <a:cs typeface="Arial"/>
              </a:rPr>
              <a:t> </a:t>
            </a:r>
            <a:r>
              <a:rPr sz="2400" spc="-5" dirty="0">
                <a:latin typeface="Arial"/>
                <a:cs typeface="Arial"/>
              </a:rPr>
              <a:t>comorbidity</a:t>
            </a:r>
            <a:endParaRPr sz="2400">
              <a:latin typeface="Arial"/>
              <a:cs typeface="Arial"/>
            </a:endParaRPr>
          </a:p>
          <a:p>
            <a:pPr marL="355600" marR="589915" indent="-342900">
              <a:lnSpc>
                <a:spcPts val="2300"/>
              </a:lnSpc>
              <a:spcBef>
                <a:spcPts val="560"/>
              </a:spcBef>
              <a:buChar char="•"/>
              <a:tabLst>
                <a:tab pos="354965" algn="l"/>
                <a:tab pos="355600" algn="l"/>
              </a:tabLst>
            </a:pPr>
            <a:r>
              <a:rPr sz="2400" spc="-5" dirty="0">
                <a:latin typeface="Arial"/>
                <a:cs typeface="Arial"/>
              </a:rPr>
              <a:t>Prior exposure </a:t>
            </a:r>
            <a:r>
              <a:rPr sz="2400" dirty="0">
                <a:latin typeface="Arial"/>
                <a:cs typeface="Arial"/>
              </a:rPr>
              <a:t>to </a:t>
            </a:r>
            <a:r>
              <a:rPr sz="2400" spc="-5" dirty="0">
                <a:latin typeface="Arial"/>
                <a:cs typeface="Arial"/>
              </a:rPr>
              <a:t>more toxic </a:t>
            </a:r>
            <a:r>
              <a:rPr sz="2400" spc="-20" dirty="0">
                <a:latin typeface="Arial"/>
                <a:cs typeface="Arial"/>
              </a:rPr>
              <a:t>ART </a:t>
            </a:r>
            <a:r>
              <a:rPr sz="2400" spc="-5" dirty="0">
                <a:latin typeface="Arial"/>
                <a:cs typeface="Arial"/>
              </a:rPr>
              <a:t>and longer durations of </a:t>
            </a:r>
            <a:r>
              <a:rPr sz="2400" dirty="0">
                <a:latin typeface="Arial"/>
                <a:cs typeface="Arial"/>
              </a:rPr>
              <a:t>pre-treatment  </a:t>
            </a:r>
            <a:r>
              <a:rPr sz="2400" spc="-5" dirty="0">
                <a:latin typeface="Arial"/>
                <a:cs typeface="Arial"/>
              </a:rPr>
              <a:t>viremia</a:t>
            </a:r>
            <a:endParaRPr sz="24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 name="Title 124">
            <a:extLst>
              <a:ext uri="{FF2B5EF4-FFF2-40B4-BE49-F238E27FC236}">
                <a16:creationId xmlns:a16="http://schemas.microsoft.com/office/drawing/2014/main" id="{BC9DBDD8-02D5-4078-94E1-95A7A7D1D3D4}"/>
              </a:ext>
            </a:extLst>
          </p:cNvPr>
          <p:cNvSpPr>
            <a:spLocks noGrp="1"/>
          </p:cNvSpPr>
          <p:nvPr>
            <p:ph type="title"/>
          </p:nvPr>
        </p:nvSpPr>
        <p:spPr>
          <a:xfrm>
            <a:off x="152400" y="304800"/>
            <a:ext cx="5880100" cy="846386"/>
          </a:xfrm>
        </p:spPr>
        <p:txBody>
          <a:bodyPr/>
          <a:lstStyle/>
          <a:p>
            <a:r>
              <a:rPr lang="en-US" dirty="0"/>
              <a:t>   </a:t>
            </a:r>
            <a:r>
              <a:rPr lang="en-US" sz="5500" dirty="0"/>
              <a:t>Prior exposure</a:t>
            </a:r>
          </a:p>
        </p:txBody>
      </p:sp>
      <p:sp>
        <p:nvSpPr>
          <p:cNvPr id="4" name="object 4"/>
          <p:cNvSpPr txBox="1"/>
          <p:nvPr/>
        </p:nvSpPr>
        <p:spPr>
          <a:xfrm>
            <a:off x="555280" y="1468522"/>
            <a:ext cx="3258820" cy="683895"/>
          </a:xfrm>
          <a:prstGeom prst="rect">
            <a:avLst/>
          </a:prstGeom>
        </p:spPr>
        <p:txBody>
          <a:bodyPr vert="horz" wrap="square" lIns="0" tIns="85725" rIns="0" bIns="0" rtlCol="0">
            <a:spAutoFit/>
          </a:bodyPr>
          <a:lstStyle/>
          <a:p>
            <a:pPr marL="12700" marR="5080">
              <a:lnSpc>
                <a:spcPct val="80000"/>
              </a:lnSpc>
              <a:spcBef>
                <a:spcPts val="675"/>
              </a:spcBef>
            </a:pPr>
            <a:r>
              <a:rPr sz="2400" spc="-5" dirty="0">
                <a:latin typeface="Arial"/>
                <a:cs typeface="Arial"/>
              </a:rPr>
              <a:t>Duration of</a:t>
            </a:r>
            <a:r>
              <a:rPr sz="2400" spc="-75" dirty="0">
                <a:latin typeface="Arial"/>
                <a:cs typeface="Arial"/>
              </a:rPr>
              <a:t> </a:t>
            </a:r>
            <a:r>
              <a:rPr sz="2400" spc="-5" dirty="0">
                <a:latin typeface="Arial"/>
                <a:cs typeface="Arial"/>
              </a:rPr>
              <a:t>uncontrolled  HIV viremia</a:t>
            </a:r>
            <a:endParaRPr sz="2400">
              <a:latin typeface="Arial"/>
              <a:cs typeface="Arial"/>
            </a:endParaRPr>
          </a:p>
        </p:txBody>
      </p:sp>
      <p:sp>
        <p:nvSpPr>
          <p:cNvPr id="5" name="object 5"/>
          <p:cNvSpPr txBox="1"/>
          <p:nvPr/>
        </p:nvSpPr>
        <p:spPr>
          <a:xfrm>
            <a:off x="555280" y="2126890"/>
            <a:ext cx="3632200" cy="39116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400" spc="-5" dirty="0">
                <a:latin typeface="Arial"/>
                <a:cs typeface="Arial"/>
              </a:rPr>
              <a:t>When </a:t>
            </a:r>
            <a:r>
              <a:rPr sz="2400" dirty="0">
                <a:latin typeface="Arial"/>
                <a:cs typeface="Arial"/>
              </a:rPr>
              <a:t>to start</a:t>
            </a:r>
            <a:r>
              <a:rPr sz="2400" spc="-65" dirty="0">
                <a:latin typeface="Arial"/>
                <a:cs typeface="Arial"/>
              </a:rPr>
              <a:t> </a:t>
            </a:r>
            <a:r>
              <a:rPr sz="2400" spc="-10" dirty="0">
                <a:latin typeface="Arial"/>
                <a:cs typeface="Arial"/>
              </a:rPr>
              <a:t>guidelines</a:t>
            </a:r>
            <a:endParaRPr sz="2400">
              <a:latin typeface="Arial"/>
              <a:cs typeface="Arial"/>
            </a:endParaRPr>
          </a:p>
        </p:txBody>
      </p:sp>
      <p:sp>
        <p:nvSpPr>
          <p:cNvPr id="6" name="object 6"/>
          <p:cNvSpPr txBox="1"/>
          <p:nvPr/>
        </p:nvSpPr>
        <p:spPr>
          <a:xfrm>
            <a:off x="555280" y="3224170"/>
            <a:ext cx="3345815" cy="683895"/>
          </a:xfrm>
          <a:prstGeom prst="rect">
            <a:avLst/>
          </a:prstGeom>
        </p:spPr>
        <p:txBody>
          <a:bodyPr vert="horz" wrap="square" lIns="0" tIns="85725" rIns="0" bIns="0" rtlCol="0">
            <a:spAutoFit/>
          </a:bodyPr>
          <a:lstStyle/>
          <a:p>
            <a:pPr marL="12700" marR="5080">
              <a:lnSpc>
                <a:spcPct val="80000"/>
              </a:lnSpc>
              <a:spcBef>
                <a:spcPts val="675"/>
              </a:spcBef>
            </a:pPr>
            <a:r>
              <a:rPr sz="2400" spc="-5" dirty="0">
                <a:latin typeface="Arial"/>
                <a:cs typeface="Arial"/>
              </a:rPr>
              <a:t>Prior exposure </a:t>
            </a:r>
            <a:r>
              <a:rPr sz="2400" dirty="0">
                <a:latin typeface="Arial"/>
                <a:cs typeface="Arial"/>
              </a:rPr>
              <a:t>to </a:t>
            </a:r>
            <a:r>
              <a:rPr sz="2400" spc="-20" dirty="0">
                <a:latin typeface="Arial"/>
                <a:cs typeface="Arial"/>
              </a:rPr>
              <a:t>earlier,  </a:t>
            </a:r>
            <a:r>
              <a:rPr sz="2400" spc="-5" dirty="0">
                <a:latin typeface="Arial"/>
                <a:cs typeface="Arial"/>
              </a:rPr>
              <a:t>more toxic</a:t>
            </a:r>
            <a:r>
              <a:rPr sz="2400" spc="-135" dirty="0">
                <a:latin typeface="Arial"/>
                <a:cs typeface="Arial"/>
              </a:rPr>
              <a:t> </a:t>
            </a:r>
            <a:r>
              <a:rPr sz="2400" spc="-20" dirty="0">
                <a:latin typeface="Arial"/>
                <a:cs typeface="Arial"/>
              </a:rPr>
              <a:t>ARVs</a:t>
            </a:r>
            <a:endParaRPr sz="2400">
              <a:latin typeface="Arial"/>
              <a:cs typeface="Arial"/>
            </a:endParaRPr>
          </a:p>
        </p:txBody>
      </p:sp>
      <p:sp>
        <p:nvSpPr>
          <p:cNvPr id="7" name="object 7"/>
          <p:cNvSpPr txBox="1"/>
          <p:nvPr/>
        </p:nvSpPr>
        <p:spPr>
          <a:xfrm>
            <a:off x="555280" y="3882538"/>
            <a:ext cx="3806190" cy="75692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400" spc="-5" dirty="0">
                <a:latin typeface="Arial"/>
                <a:cs typeface="Arial"/>
              </a:rPr>
              <a:t>stavudine and</a:t>
            </a:r>
            <a:r>
              <a:rPr sz="2400" spc="-10" dirty="0">
                <a:latin typeface="Arial"/>
                <a:cs typeface="Arial"/>
              </a:rPr>
              <a:t> zidovudine</a:t>
            </a:r>
            <a:endParaRPr sz="2400">
              <a:latin typeface="Arial"/>
              <a:cs typeface="Arial"/>
            </a:endParaRPr>
          </a:p>
          <a:p>
            <a:pPr marL="355600" indent="-342900">
              <a:lnSpc>
                <a:spcPct val="100000"/>
              </a:lnSpc>
              <a:buChar char="•"/>
              <a:tabLst>
                <a:tab pos="354965" algn="l"/>
                <a:tab pos="355600" algn="l"/>
              </a:tabLst>
            </a:pPr>
            <a:r>
              <a:rPr sz="2400" spc="-5" dirty="0">
                <a:latin typeface="Arial"/>
                <a:cs typeface="Arial"/>
              </a:rPr>
              <a:t>protease</a:t>
            </a:r>
            <a:r>
              <a:rPr sz="2400" spc="-10" dirty="0">
                <a:latin typeface="Arial"/>
                <a:cs typeface="Arial"/>
              </a:rPr>
              <a:t> </a:t>
            </a:r>
            <a:r>
              <a:rPr sz="2400" spc="-5" dirty="0">
                <a:latin typeface="Arial"/>
                <a:cs typeface="Arial"/>
              </a:rPr>
              <a:t>inhibitors</a:t>
            </a:r>
            <a:endParaRPr sz="2400">
              <a:latin typeface="Arial"/>
              <a:cs typeface="Arial"/>
            </a:endParaRPr>
          </a:p>
        </p:txBody>
      </p:sp>
      <p:grpSp>
        <p:nvGrpSpPr>
          <p:cNvPr id="127" name="Group 126" descr="Time Chart">
            <a:extLst>
              <a:ext uri="{FF2B5EF4-FFF2-40B4-BE49-F238E27FC236}">
                <a16:creationId xmlns:a16="http://schemas.microsoft.com/office/drawing/2014/main" id="{A6F61C7C-F643-48F0-836E-FF21C1008AD8}"/>
              </a:ext>
            </a:extLst>
          </p:cNvPr>
          <p:cNvGrpSpPr/>
          <p:nvPr/>
        </p:nvGrpSpPr>
        <p:grpSpPr>
          <a:xfrm>
            <a:off x="4136758" y="56934"/>
            <a:ext cx="7616837" cy="6155360"/>
            <a:chOff x="4136758" y="56934"/>
            <a:chExt cx="7616837" cy="6155360"/>
          </a:xfrm>
        </p:grpSpPr>
        <p:sp>
          <p:nvSpPr>
            <p:cNvPr id="8" name="object 8"/>
            <p:cNvSpPr/>
            <p:nvPr/>
          </p:nvSpPr>
          <p:spPr>
            <a:xfrm>
              <a:off x="8433054" y="2868167"/>
              <a:ext cx="0" cy="253365"/>
            </a:xfrm>
            <a:custGeom>
              <a:avLst/>
              <a:gdLst/>
              <a:ahLst/>
              <a:cxnLst/>
              <a:rect l="l" t="t" r="r" b="b"/>
              <a:pathLst>
                <a:path h="253364">
                  <a:moveTo>
                    <a:pt x="0" y="0"/>
                  </a:moveTo>
                  <a:lnTo>
                    <a:pt x="0" y="252742"/>
                  </a:lnTo>
                </a:path>
              </a:pathLst>
            </a:custGeom>
            <a:ln w="28955">
              <a:solidFill>
                <a:srgbClr val="000000"/>
              </a:solidFill>
            </a:ln>
          </p:spPr>
          <p:txBody>
            <a:bodyPr wrap="square" lIns="0" tIns="0" rIns="0" bIns="0" rtlCol="0"/>
            <a:lstStyle/>
            <a:p>
              <a:endParaRPr/>
            </a:p>
          </p:txBody>
        </p:sp>
        <p:sp>
          <p:nvSpPr>
            <p:cNvPr id="9" name="object 9"/>
            <p:cNvSpPr/>
            <p:nvPr/>
          </p:nvSpPr>
          <p:spPr>
            <a:xfrm>
              <a:off x="8596121" y="2868167"/>
              <a:ext cx="0" cy="306070"/>
            </a:xfrm>
            <a:custGeom>
              <a:avLst/>
              <a:gdLst/>
              <a:ahLst/>
              <a:cxnLst/>
              <a:rect l="l" t="t" r="r" b="b"/>
              <a:pathLst>
                <a:path h="306069">
                  <a:moveTo>
                    <a:pt x="0" y="0"/>
                  </a:moveTo>
                  <a:lnTo>
                    <a:pt x="0" y="305485"/>
                  </a:lnTo>
                </a:path>
              </a:pathLst>
            </a:custGeom>
            <a:ln w="28955">
              <a:solidFill>
                <a:srgbClr val="000000"/>
              </a:solidFill>
            </a:ln>
          </p:spPr>
          <p:txBody>
            <a:bodyPr wrap="square" lIns="0" tIns="0" rIns="0" bIns="0" rtlCol="0"/>
            <a:lstStyle/>
            <a:p>
              <a:endParaRPr/>
            </a:p>
          </p:txBody>
        </p:sp>
        <p:sp>
          <p:nvSpPr>
            <p:cNvPr id="10" name="object 10"/>
            <p:cNvSpPr/>
            <p:nvPr/>
          </p:nvSpPr>
          <p:spPr>
            <a:xfrm>
              <a:off x="9950195" y="2839211"/>
              <a:ext cx="938530" cy="0"/>
            </a:xfrm>
            <a:custGeom>
              <a:avLst/>
              <a:gdLst/>
              <a:ahLst/>
              <a:cxnLst/>
              <a:rect l="l" t="t" r="r" b="b"/>
              <a:pathLst>
                <a:path w="938529">
                  <a:moveTo>
                    <a:pt x="0" y="0"/>
                  </a:moveTo>
                  <a:lnTo>
                    <a:pt x="938402" y="0"/>
                  </a:lnTo>
                </a:path>
              </a:pathLst>
            </a:custGeom>
            <a:ln w="57911">
              <a:solidFill>
                <a:srgbClr val="000000"/>
              </a:solidFill>
            </a:ln>
          </p:spPr>
          <p:txBody>
            <a:bodyPr wrap="square" lIns="0" tIns="0" rIns="0" bIns="0" rtlCol="0"/>
            <a:lstStyle/>
            <a:p>
              <a:endParaRPr/>
            </a:p>
          </p:txBody>
        </p:sp>
        <p:sp>
          <p:nvSpPr>
            <p:cNvPr id="11" name="object 11"/>
            <p:cNvSpPr/>
            <p:nvPr/>
          </p:nvSpPr>
          <p:spPr>
            <a:xfrm>
              <a:off x="8112252" y="2839211"/>
              <a:ext cx="1780539" cy="0"/>
            </a:xfrm>
            <a:custGeom>
              <a:avLst/>
              <a:gdLst/>
              <a:ahLst/>
              <a:cxnLst/>
              <a:rect l="l" t="t" r="r" b="b"/>
              <a:pathLst>
                <a:path w="1780540">
                  <a:moveTo>
                    <a:pt x="0" y="0"/>
                  </a:moveTo>
                  <a:lnTo>
                    <a:pt x="1780032" y="0"/>
                  </a:lnTo>
                </a:path>
              </a:pathLst>
            </a:custGeom>
            <a:ln w="57911">
              <a:solidFill>
                <a:srgbClr val="000000"/>
              </a:solidFill>
            </a:ln>
          </p:spPr>
          <p:txBody>
            <a:bodyPr wrap="square" lIns="0" tIns="0" rIns="0" bIns="0" rtlCol="0"/>
            <a:lstStyle/>
            <a:p>
              <a:endParaRPr/>
            </a:p>
          </p:txBody>
        </p:sp>
        <p:sp>
          <p:nvSpPr>
            <p:cNvPr id="12" name="object 12"/>
            <p:cNvSpPr/>
            <p:nvPr/>
          </p:nvSpPr>
          <p:spPr>
            <a:xfrm>
              <a:off x="6275832" y="2839211"/>
              <a:ext cx="1778635" cy="0"/>
            </a:xfrm>
            <a:custGeom>
              <a:avLst/>
              <a:gdLst/>
              <a:ahLst/>
              <a:cxnLst/>
              <a:rect l="l" t="t" r="r" b="b"/>
              <a:pathLst>
                <a:path w="1778634">
                  <a:moveTo>
                    <a:pt x="0" y="0"/>
                  </a:moveTo>
                  <a:lnTo>
                    <a:pt x="1778508" y="0"/>
                  </a:lnTo>
                </a:path>
              </a:pathLst>
            </a:custGeom>
            <a:ln w="57911">
              <a:solidFill>
                <a:srgbClr val="000000"/>
              </a:solidFill>
            </a:ln>
          </p:spPr>
          <p:txBody>
            <a:bodyPr wrap="square" lIns="0" tIns="0" rIns="0" bIns="0" rtlCol="0"/>
            <a:lstStyle/>
            <a:p>
              <a:endParaRPr/>
            </a:p>
          </p:txBody>
        </p:sp>
        <p:sp>
          <p:nvSpPr>
            <p:cNvPr id="13" name="object 13"/>
            <p:cNvSpPr/>
            <p:nvPr/>
          </p:nvSpPr>
          <p:spPr>
            <a:xfrm>
              <a:off x="4442459" y="2839211"/>
              <a:ext cx="1775460" cy="0"/>
            </a:xfrm>
            <a:custGeom>
              <a:avLst/>
              <a:gdLst/>
              <a:ahLst/>
              <a:cxnLst/>
              <a:rect l="l" t="t" r="r" b="b"/>
              <a:pathLst>
                <a:path w="1775460">
                  <a:moveTo>
                    <a:pt x="0" y="0"/>
                  </a:moveTo>
                  <a:lnTo>
                    <a:pt x="1775460" y="0"/>
                  </a:lnTo>
                </a:path>
              </a:pathLst>
            </a:custGeom>
            <a:ln w="57911">
              <a:solidFill>
                <a:srgbClr val="000000"/>
              </a:solidFill>
            </a:ln>
          </p:spPr>
          <p:txBody>
            <a:bodyPr wrap="square" lIns="0" tIns="0" rIns="0" bIns="0" rtlCol="0"/>
            <a:lstStyle/>
            <a:p>
              <a:endParaRPr/>
            </a:p>
          </p:txBody>
        </p:sp>
        <p:sp>
          <p:nvSpPr>
            <p:cNvPr id="14" name="object 14"/>
            <p:cNvSpPr/>
            <p:nvPr/>
          </p:nvSpPr>
          <p:spPr>
            <a:xfrm>
              <a:off x="4149852" y="2839211"/>
              <a:ext cx="234950" cy="0"/>
            </a:xfrm>
            <a:custGeom>
              <a:avLst/>
              <a:gdLst/>
              <a:ahLst/>
              <a:cxnLst/>
              <a:rect l="l" t="t" r="r" b="b"/>
              <a:pathLst>
                <a:path w="234950">
                  <a:moveTo>
                    <a:pt x="0" y="0"/>
                  </a:moveTo>
                  <a:lnTo>
                    <a:pt x="234696" y="0"/>
                  </a:lnTo>
                </a:path>
              </a:pathLst>
            </a:custGeom>
            <a:ln w="57911">
              <a:solidFill>
                <a:srgbClr val="000000"/>
              </a:solidFill>
            </a:ln>
          </p:spPr>
          <p:txBody>
            <a:bodyPr wrap="square" lIns="0" tIns="0" rIns="0" bIns="0" rtlCol="0"/>
            <a:lstStyle/>
            <a:p>
              <a:endParaRPr/>
            </a:p>
          </p:txBody>
        </p:sp>
        <p:sp>
          <p:nvSpPr>
            <p:cNvPr id="15" name="object 15"/>
            <p:cNvSpPr/>
            <p:nvPr/>
          </p:nvSpPr>
          <p:spPr>
            <a:xfrm>
              <a:off x="10859636" y="2752337"/>
              <a:ext cx="173990" cy="173990"/>
            </a:xfrm>
            <a:custGeom>
              <a:avLst/>
              <a:gdLst/>
              <a:ahLst/>
              <a:cxnLst/>
              <a:rect l="l" t="t" r="r" b="b"/>
              <a:pathLst>
                <a:path w="173990" h="173989">
                  <a:moveTo>
                    <a:pt x="12" y="0"/>
                  </a:moveTo>
                  <a:lnTo>
                    <a:pt x="0" y="173736"/>
                  </a:lnTo>
                  <a:lnTo>
                    <a:pt x="173748" y="86880"/>
                  </a:lnTo>
                  <a:lnTo>
                    <a:pt x="12" y="0"/>
                  </a:lnTo>
                  <a:close/>
                </a:path>
              </a:pathLst>
            </a:custGeom>
            <a:solidFill>
              <a:srgbClr val="000000"/>
            </a:solidFill>
          </p:spPr>
          <p:txBody>
            <a:bodyPr wrap="square" lIns="0" tIns="0" rIns="0" bIns="0" rtlCol="0"/>
            <a:lstStyle/>
            <a:p>
              <a:endParaRPr/>
            </a:p>
          </p:txBody>
        </p:sp>
        <p:sp>
          <p:nvSpPr>
            <p:cNvPr id="16" name="object 16"/>
            <p:cNvSpPr/>
            <p:nvPr/>
          </p:nvSpPr>
          <p:spPr>
            <a:xfrm>
              <a:off x="4413503" y="2574035"/>
              <a:ext cx="0" cy="511175"/>
            </a:xfrm>
            <a:custGeom>
              <a:avLst/>
              <a:gdLst/>
              <a:ahLst/>
              <a:cxnLst/>
              <a:rect l="l" t="t" r="r" b="b"/>
              <a:pathLst>
                <a:path h="511175">
                  <a:moveTo>
                    <a:pt x="0" y="0"/>
                  </a:moveTo>
                  <a:lnTo>
                    <a:pt x="0" y="510578"/>
                  </a:lnTo>
                </a:path>
              </a:pathLst>
            </a:custGeom>
            <a:ln w="57912">
              <a:solidFill>
                <a:srgbClr val="000000"/>
              </a:solidFill>
            </a:ln>
          </p:spPr>
          <p:txBody>
            <a:bodyPr wrap="square" lIns="0" tIns="0" rIns="0" bIns="0" rtlCol="0"/>
            <a:lstStyle/>
            <a:p>
              <a:endParaRPr/>
            </a:p>
          </p:txBody>
        </p:sp>
        <p:sp>
          <p:nvSpPr>
            <p:cNvPr id="17" name="object 17"/>
            <p:cNvSpPr txBox="1"/>
            <p:nvPr/>
          </p:nvSpPr>
          <p:spPr>
            <a:xfrm>
              <a:off x="4243414" y="3108609"/>
              <a:ext cx="33655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1987</a:t>
              </a:r>
              <a:endParaRPr sz="1200">
                <a:latin typeface="Calibri"/>
                <a:cs typeface="Calibri"/>
              </a:endParaRPr>
            </a:p>
          </p:txBody>
        </p:sp>
        <p:sp>
          <p:nvSpPr>
            <p:cNvPr id="18" name="object 18"/>
            <p:cNvSpPr/>
            <p:nvPr/>
          </p:nvSpPr>
          <p:spPr>
            <a:xfrm>
              <a:off x="6246876" y="2567939"/>
              <a:ext cx="0" cy="511175"/>
            </a:xfrm>
            <a:custGeom>
              <a:avLst/>
              <a:gdLst/>
              <a:ahLst/>
              <a:cxnLst/>
              <a:rect l="l" t="t" r="r" b="b"/>
              <a:pathLst>
                <a:path h="511175">
                  <a:moveTo>
                    <a:pt x="0" y="0"/>
                  </a:moveTo>
                  <a:lnTo>
                    <a:pt x="0" y="510578"/>
                  </a:lnTo>
                </a:path>
              </a:pathLst>
            </a:custGeom>
            <a:ln w="57912">
              <a:solidFill>
                <a:srgbClr val="000000"/>
              </a:solidFill>
            </a:ln>
          </p:spPr>
          <p:txBody>
            <a:bodyPr wrap="square" lIns="0" tIns="0" rIns="0" bIns="0" rtlCol="0"/>
            <a:lstStyle/>
            <a:p>
              <a:endParaRPr/>
            </a:p>
          </p:txBody>
        </p:sp>
        <p:sp>
          <p:nvSpPr>
            <p:cNvPr id="19" name="object 19"/>
            <p:cNvSpPr txBox="1"/>
            <p:nvPr/>
          </p:nvSpPr>
          <p:spPr>
            <a:xfrm>
              <a:off x="6076082" y="3102397"/>
              <a:ext cx="33655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1997</a:t>
              </a:r>
              <a:endParaRPr sz="1200">
                <a:latin typeface="Calibri"/>
                <a:cs typeface="Calibri"/>
              </a:endParaRPr>
            </a:p>
          </p:txBody>
        </p:sp>
        <p:sp>
          <p:nvSpPr>
            <p:cNvPr id="20" name="object 20"/>
            <p:cNvSpPr/>
            <p:nvPr/>
          </p:nvSpPr>
          <p:spPr>
            <a:xfrm>
              <a:off x="8083295" y="2567939"/>
              <a:ext cx="0" cy="511175"/>
            </a:xfrm>
            <a:custGeom>
              <a:avLst/>
              <a:gdLst/>
              <a:ahLst/>
              <a:cxnLst/>
              <a:rect l="l" t="t" r="r" b="b"/>
              <a:pathLst>
                <a:path h="511175">
                  <a:moveTo>
                    <a:pt x="0" y="0"/>
                  </a:moveTo>
                  <a:lnTo>
                    <a:pt x="0" y="510578"/>
                  </a:lnTo>
                </a:path>
              </a:pathLst>
            </a:custGeom>
            <a:ln w="57912">
              <a:solidFill>
                <a:srgbClr val="000000"/>
              </a:solidFill>
            </a:ln>
          </p:spPr>
          <p:txBody>
            <a:bodyPr wrap="square" lIns="0" tIns="0" rIns="0" bIns="0" rtlCol="0"/>
            <a:lstStyle/>
            <a:p>
              <a:endParaRPr/>
            </a:p>
          </p:txBody>
        </p:sp>
        <p:sp>
          <p:nvSpPr>
            <p:cNvPr id="21" name="object 21"/>
            <p:cNvSpPr/>
            <p:nvPr/>
          </p:nvSpPr>
          <p:spPr>
            <a:xfrm>
              <a:off x="9921240" y="2580132"/>
              <a:ext cx="0" cy="511175"/>
            </a:xfrm>
            <a:custGeom>
              <a:avLst/>
              <a:gdLst/>
              <a:ahLst/>
              <a:cxnLst/>
              <a:rect l="l" t="t" r="r" b="b"/>
              <a:pathLst>
                <a:path h="511175">
                  <a:moveTo>
                    <a:pt x="0" y="0"/>
                  </a:moveTo>
                  <a:lnTo>
                    <a:pt x="0" y="510578"/>
                  </a:lnTo>
                </a:path>
              </a:pathLst>
            </a:custGeom>
            <a:ln w="57912">
              <a:solidFill>
                <a:srgbClr val="000000"/>
              </a:solidFill>
            </a:ln>
          </p:spPr>
          <p:txBody>
            <a:bodyPr wrap="square" lIns="0" tIns="0" rIns="0" bIns="0" rtlCol="0"/>
            <a:lstStyle/>
            <a:p>
              <a:endParaRPr/>
            </a:p>
          </p:txBody>
        </p:sp>
        <p:sp>
          <p:nvSpPr>
            <p:cNvPr id="22" name="object 22"/>
            <p:cNvSpPr txBox="1"/>
            <p:nvPr/>
          </p:nvSpPr>
          <p:spPr>
            <a:xfrm>
              <a:off x="9750701" y="3114751"/>
              <a:ext cx="33655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2017</a:t>
              </a:r>
              <a:endParaRPr sz="1200">
                <a:latin typeface="Calibri"/>
                <a:cs typeface="Calibri"/>
              </a:endParaRPr>
            </a:p>
          </p:txBody>
        </p:sp>
        <p:sp>
          <p:nvSpPr>
            <p:cNvPr id="23" name="object 23"/>
            <p:cNvSpPr txBox="1"/>
            <p:nvPr/>
          </p:nvSpPr>
          <p:spPr>
            <a:xfrm>
              <a:off x="4136758" y="1540391"/>
              <a:ext cx="656590" cy="361950"/>
            </a:xfrm>
            <a:prstGeom prst="rect">
              <a:avLst/>
            </a:prstGeom>
          </p:spPr>
          <p:txBody>
            <a:bodyPr vert="horz" wrap="square" lIns="0" tIns="13335" rIns="0" bIns="0" rtlCol="0">
              <a:spAutoFit/>
            </a:bodyPr>
            <a:lstStyle/>
            <a:p>
              <a:pPr marL="184785" marR="5080" indent="-172720">
                <a:lnSpc>
                  <a:spcPct val="100000"/>
                </a:lnSpc>
                <a:spcBef>
                  <a:spcPts val="105"/>
                </a:spcBef>
              </a:pPr>
              <a:r>
                <a:rPr sz="1100" spc="-5" dirty="0">
                  <a:solidFill>
                    <a:srgbClr val="EC7C30"/>
                  </a:solidFill>
                  <a:latin typeface="Calibri"/>
                  <a:cs typeface="Calibri"/>
                </a:rPr>
                <a:t>Zid</a:t>
              </a:r>
              <a:r>
                <a:rPr sz="1100" spc="5" dirty="0">
                  <a:solidFill>
                    <a:srgbClr val="EC7C30"/>
                  </a:solidFill>
                  <a:latin typeface="Calibri"/>
                  <a:cs typeface="Calibri"/>
                </a:rPr>
                <a:t>ov</a:t>
              </a:r>
              <a:r>
                <a:rPr sz="1100" spc="-5" dirty="0">
                  <a:solidFill>
                    <a:srgbClr val="EC7C30"/>
                  </a:solidFill>
                  <a:latin typeface="Calibri"/>
                  <a:cs typeface="Calibri"/>
                </a:rPr>
                <a:t>udin</a:t>
              </a:r>
              <a:r>
                <a:rPr sz="1100" dirty="0">
                  <a:solidFill>
                    <a:srgbClr val="EC7C30"/>
                  </a:solidFill>
                  <a:latin typeface="Calibri"/>
                  <a:cs typeface="Calibri"/>
                </a:rPr>
                <a:t>e  </a:t>
              </a:r>
              <a:r>
                <a:rPr sz="1100" dirty="0">
                  <a:latin typeface="Calibri"/>
                  <a:cs typeface="Calibri"/>
                </a:rPr>
                <a:t>1987</a:t>
              </a:r>
              <a:endParaRPr sz="1100">
                <a:latin typeface="Calibri"/>
                <a:cs typeface="Calibri"/>
              </a:endParaRPr>
            </a:p>
          </p:txBody>
        </p:sp>
        <p:sp>
          <p:nvSpPr>
            <p:cNvPr id="24" name="object 24"/>
            <p:cNvSpPr txBox="1"/>
            <p:nvPr/>
          </p:nvSpPr>
          <p:spPr>
            <a:xfrm>
              <a:off x="5086948" y="1893155"/>
              <a:ext cx="312420"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1991</a:t>
              </a:r>
              <a:endParaRPr sz="1100">
                <a:latin typeface="Calibri"/>
                <a:cs typeface="Calibri"/>
              </a:endParaRPr>
            </a:p>
          </p:txBody>
        </p:sp>
        <p:sp>
          <p:nvSpPr>
            <p:cNvPr id="25" name="object 25"/>
            <p:cNvSpPr txBox="1"/>
            <p:nvPr/>
          </p:nvSpPr>
          <p:spPr>
            <a:xfrm>
              <a:off x="5250570" y="2301721"/>
              <a:ext cx="643890" cy="361950"/>
            </a:xfrm>
            <a:prstGeom prst="rect">
              <a:avLst/>
            </a:prstGeom>
          </p:spPr>
          <p:txBody>
            <a:bodyPr vert="horz" wrap="square" lIns="0" tIns="13335" rIns="0" bIns="0" rtlCol="0">
              <a:spAutoFit/>
            </a:bodyPr>
            <a:lstStyle/>
            <a:p>
              <a:pPr marL="12700" marR="5080">
                <a:lnSpc>
                  <a:spcPct val="100000"/>
                </a:lnSpc>
                <a:spcBef>
                  <a:spcPts val="105"/>
                </a:spcBef>
              </a:pPr>
              <a:r>
                <a:rPr sz="1100" spc="-5" dirty="0">
                  <a:solidFill>
                    <a:srgbClr val="2E5496"/>
                  </a:solidFill>
                  <a:latin typeface="Calibri"/>
                  <a:cs typeface="Calibri"/>
                </a:rPr>
                <a:t>Zal</a:t>
              </a:r>
              <a:r>
                <a:rPr sz="1100" dirty="0">
                  <a:solidFill>
                    <a:srgbClr val="2E5496"/>
                  </a:solidFill>
                  <a:latin typeface="Calibri"/>
                  <a:cs typeface="Calibri"/>
                </a:rPr>
                <a:t>c</a:t>
              </a:r>
              <a:r>
                <a:rPr sz="1100" spc="-5" dirty="0">
                  <a:solidFill>
                    <a:srgbClr val="2E5496"/>
                  </a:solidFill>
                  <a:latin typeface="Calibri"/>
                  <a:cs typeface="Calibri"/>
                </a:rPr>
                <a:t>i</a:t>
              </a:r>
              <a:r>
                <a:rPr sz="1100" dirty="0">
                  <a:solidFill>
                    <a:srgbClr val="2E5496"/>
                  </a:solidFill>
                  <a:latin typeface="Calibri"/>
                  <a:cs typeface="Calibri"/>
                </a:rPr>
                <a:t>t</a:t>
              </a:r>
              <a:r>
                <a:rPr sz="1100" spc="-5" dirty="0">
                  <a:solidFill>
                    <a:srgbClr val="2E5496"/>
                  </a:solidFill>
                  <a:latin typeface="Calibri"/>
                  <a:cs typeface="Calibri"/>
                </a:rPr>
                <a:t>abin</a:t>
              </a:r>
              <a:r>
                <a:rPr sz="1100" dirty="0">
                  <a:solidFill>
                    <a:srgbClr val="2E5496"/>
                  </a:solidFill>
                  <a:latin typeface="Calibri"/>
                  <a:cs typeface="Calibri"/>
                </a:rPr>
                <a:t>e  </a:t>
              </a:r>
              <a:r>
                <a:rPr sz="1100" dirty="0">
                  <a:latin typeface="Calibri"/>
                  <a:cs typeface="Calibri"/>
                </a:rPr>
                <a:t>1992</a:t>
              </a:r>
              <a:endParaRPr sz="1100">
                <a:latin typeface="Calibri"/>
                <a:cs typeface="Calibri"/>
              </a:endParaRPr>
            </a:p>
          </p:txBody>
        </p:sp>
        <p:sp>
          <p:nvSpPr>
            <p:cNvPr id="26" name="object 26"/>
            <p:cNvSpPr txBox="1"/>
            <p:nvPr/>
          </p:nvSpPr>
          <p:spPr>
            <a:xfrm>
              <a:off x="4995391" y="3019586"/>
              <a:ext cx="740410" cy="361315"/>
            </a:xfrm>
            <a:prstGeom prst="rect">
              <a:avLst/>
            </a:prstGeom>
          </p:spPr>
          <p:txBody>
            <a:bodyPr vert="horz" wrap="square" lIns="0" tIns="13335" rIns="0" bIns="0" rtlCol="0">
              <a:spAutoFit/>
            </a:bodyPr>
            <a:lstStyle/>
            <a:p>
              <a:pPr marL="12700">
                <a:lnSpc>
                  <a:spcPts val="1320"/>
                </a:lnSpc>
                <a:spcBef>
                  <a:spcPts val="105"/>
                </a:spcBef>
              </a:pPr>
              <a:r>
                <a:rPr sz="1100" dirty="0">
                  <a:solidFill>
                    <a:srgbClr val="EC7C30"/>
                  </a:solidFill>
                  <a:latin typeface="Calibri"/>
                  <a:cs typeface="Calibri"/>
                </a:rPr>
                <a:t>Stavudine</a:t>
              </a:r>
              <a:r>
                <a:rPr sz="1050" baseline="27777" dirty="0">
                  <a:solidFill>
                    <a:srgbClr val="EC7C30"/>
                  </a:solidFill>
                  <a:latin typeface="Calibri"/>
                  <a:cs typeface="Calibri"/>
                </a:rPr>
                <a:t>FDC</a:t>
              </a:r>
              <a:endParaRPr sz="1050" baseline="27777">
                <a:latin typeface="Calibri"/>
                <a:cs typeface="Calibri"/>
              </a:endParaRPr>
            </a:p>
            <a:p>
              <a:pPr marL="440690">
                <a:lnSpc>
                  <a:spcPct val="100000"/>
                </a:lnSpc>
              </a:pPr>
              <a:r>
                <a:rPr sz="1100" dirty="0">
                  <a:latin typeface="Calibri"/>
                  <a:cs typeface="Calibri"/>
                </a:rPr>
                <a:t>1994</a:t>
              </a:r>
              <a:endParaRPr sz="1100">
                <a:latin typeface="Calibri"/>
                <a:cs typeface="Calibri"/>
              </a:endParaRPr>
            </a:p>
          </p:txBody>
        </p:sp>
        <p:sp>
          <p:nvSpPr>
            <p:cNvPr id="27" name="object 27"/>
            <p:cNvSpPr txBox="1"/>
            <p:nvPr/>
          </p:nvSpPr>
          <p:spPr>
            <a:xfrm>
              <a:off x="5258208" y="3416387"/>
              <a:ext cx="1153795" cy="1276350"/>
            </a:xfrm>
            <a:prstGeom prst="rect">
              <a:avLst/>
            </a:prstGeom>
          </p:spPr>
          <p:txBody>
            <a:bodyPr vert="horz" wrap="square" lIns="0" tIns="13335" rIns="0" bIns="0" rtlCol="0">
              <a:spAutoFit/>
            </a:bodyPr>
            <a:lstStyle/>
            <a:p>
              <a:pPr marL="74930" marR="476250" indent="-62865">
                <a:lnSpc>
                  <a:spcPct val="100000"/>
                </a:lnSpc>
                <a:spcBef>
                  <a:spcPts val="105"/>
                </a:spcBef>
              </a:pPr>
              <a:r>
                <a:rPr sz="1100" dirty="0">
                  <a:solidFill>
                    <a:srgbClr val="EC7C30"/>
                  </a:solidFill>
                  <a:latin typeface="Calibri"/>
                  <a:cs typeface="Calibri"/>
                </a:rPr>
                <a:t>L</a:t>
              </a:r>
              <a:r>
                <a:rPr sz="1100" spc="-5" dirty="0">
                  <a:solidFill>
                    <a:srgbClr val="EC7C30"/>
                  </a:solidFill>
                  <a:latin typeface="Calibri"/>
                  <a:cs typeface="Calibri"/>
                </a:rPr>
                <a:t>a</a:t>
              </a:r>
              <a:r>
                <a:rPr sz="1100" spc="5" dirty="0">
                  <a:solidFill>
                    <a:srgbClr val="EC7C30"/>
                  </a:solidFill>
                  <a:latin typeface="Calibri"/>
                  <a:cs typeface="Calibri"/>
                </a:rPr>
                <a:t>m</a:t>
              </a:r>
              <a:r>
                <a:rPr sz="1100" spc="-5" dirty="0">
                  <a:solidFill>
                    <a:srgbClr val="EC7C30"/>
                  </a:solidFill>
                  <a:latin typeface="Calibri"/>
                  <a:cs typeface="Calibri"/>
                </a:rPr>
                <a:t>i</a:t>
              </a:r>
              <a:r>
                <a:rPr sz="1100" spc="5" dirty="0">
                  <a:solidFill>
                    <a:srgbClr val="EC7C30"/>
                  </a:solidFill>
                  <a:latin typeface="Calibri"/>
                  <a:cs typeface="Calibri"/>
                </a:rPr>
                <a:t>v</a:t>
              </a:r>
              <a:r>
                <a:rPr sz="1100" spc="-5" dirty="0">
                  <a:solidFill>
                    <a:srgbClr val="EC7C30"/>
                  </a:solidFill>
                  <a:latin typeface="Calibri"/>
                  <a:cs typeface="Calibri"/>
                </a:rPr>
                <a:t>udin</a:t>
              </a:r>
              <a:r>
                <a:rPr sz="1100" dirty="0">
                  <a:solidFill>
                    <a:srgbClr val="EC7C30"/>
                  </a:solidFill>
                  <a:latin typeface="Calibri"/>
                  <a:cs typeface="Calibri"/>
                </a:rPr>
                <a:t>e  </a:t>
              </a:r>
              <a:r>
                <a:rPr sz="1100" spc="-5" dirty="0">
                  <a:solidFill>
                    <a:srgbClr val="6FAC46"/>
                  </a:solidFill>
                  <a:latin typeface="Calibri"/>
                  <a:cs typeface="Calibri"/>
                </a:rPr>
                <a:t>Saquina</a:t>
              </a:r>
              <a:r>
                <a:rPr sz="1100" spc="5" dirty="0">
                  <a:solidFill>
                    <a:srgbClr val="6FAC46"/>
                  </a:solidFill>
                  <a:latin typeface="Calibri"/>
                  <a:cs typeface="Calibri"/>
                </a:rPr>
                <a:t>v</a:t>
              </a:r>
              <a:r>
                <a:rPr sz="1100" spc="-5" dirty="0">
                  <a:solidFill>
                    <a:srgbClr val="6FAC46"/>
                  </a:solidFill>
                  <a:latin typeface="Calibri"/>
                  <a:cs typeface="Calibri"/>
                </a:rPr>
                <a:t>ir</a:t>
              </a:r>
              <a:endParaRPr sz="1100">
                <a:latin typeface="Calibri"/>
                <a:cs typeface="Calibri"/>
              </a:endParaRPr>
            </a:p>
            <a:p>
              <a:pPr marL="382905">
                <a:lnSpc>
                  <a:spcPct val="100000"/>
                </a:lnSpc>
              </a:pPr>
              <a:r>
                <a:rPr sz="1100" dirty="0">
                  <a:latin typeface="Calibri"/>
                  <a:cs typeface="Calibri"/>
                </a:rPr>
                <a:t>1995</a:t>
              </a:r>
              <a:endParaRPr sz="1100">
                <a:latin typeface="Calibri"/>
                <a:cs typeface="Calibri"/>
              </a:endParaRPr>
            </a:p>
            <a:p>
              <a:pPr marL="488950" marR="5080" indent="-1270" algn="ctr">
                <a:lnSpc>
                  <a:spcPct val="100000"/>
                </a:lnSpc>
                <a:spcBef>
                  <a:spcPts val="600"/>
                </a:spcBef>
              </a:pPr>
              <a:r>
                <a:rPr sz="1100" spc="-5" dirty="0">
                  <a:solidFill>
                    <a:srgbClr val="2E5496"/>
                  </a:solidFill>
                  <a:latin typeface="Calibri"/>
                  <a:cs typeface="Calibri"/>
                </a:rPr>
                <a:t>Indinavir  </a:t>
              </a:r>
              <a:r>
                <a:rPr sz="1100" dirty="0">
                  <a:solidFill>
                    <a:srgbClr val="6FAC46"/>
                  </a:solidFill>
                  <a:latin typeface="Calibri"/>
                  <a:cs typeface="Calibri"/>
                </a:rPr>
                <a:t>Ritonavir  </a:t>
              </a:r>
              <a:r>
                <a:rPr sz="1100" spc="-5" dirty="0">
                  <a:solidFill>
                    <a:srgbClr val="00AFEF"/>
                  </a:solidFill>
                  <a:latin typeface="Calibri"/>
                  <a:cs typeface="Calibri"/>
                </a:rPr>
                <a:t>N</a:t>
              </a:r>
              <a:r>
                <a:rPr sz="1100" dirty="0">
                  <a:solidFill>
                    <a:srgbClr val="00AFEF"/>
                  </a:solidFill>
                  <a:latin typeface="Calibri"/>
                  <a:cs typeface="Calibri"/>
                </a:rPr>
                <a:t>e</a:t>
              </a:r>
              <a:r>
                <a:rPr sz="1100" spc="-5" dirty="0">
                  <a:solidFill>
                    <a:srgbClr val="00AFEF"/>
                  </a:solidFill>
                  <a:latin typeface="Calibri"/>
                  <a:cs typeface="Calibri"/>
                </a:rPr>
                <a:t>l</a:t>
              </a:r>
              <a:r>
                <a:rPr sz="1100" dirty="0">
                  <a:solidFill>
                    <a:srgbClr val="00AFEF"/>
                  </a:solidFill>
                  <a:latin typeface="Calibri"/>
                  <a:cs typeface="Calibri"/>
                </a:rPr>
                <a:t>v</a:t>
              </a:r>
              <a:r>
                <a:rPr sz="1100" spc="-5" dirty="0">
                  <a:solidFill>
                    <a:srgbClr val="00AFEF"/>
                  </a:solidFill>
                  <a:latin typeface="Calibri"/>
                  <a:cs typeface="Calibri"/>
                </a:rPr>
                <a:t>irapin</a:t>
              </a:r>
              <a:r>
                <a:rPr sz="1100" dirty="0">
                  <a:solidFill>
                    <a:srgbClr val="00AFEF"/>
                  </a:solidFill>
                  <a:latin typeface="Calibri"/>
                  <a:cs typeface="Calibri"/>
                </a:rPr>
                <a:t>e  </a:t>
              </a:r>
              <a:r>
                <a:rPr sz="1100" dirty="0">
                  <a:latin typeface="Calibri"/>
                  <a:cs typeface="Calibri"/>
                </a:rPr>
                <a:t>1996</a:t>
              </a:r>
              <a:endParaRPr sz="1100">
                <a:latin typeface="Calibri"/>
                <a:cs typeface="Calibri"/>
              </a:endParaRPr>
            </a:p>
          </p:txBody>
        </p:sp>
        <p:sp>
          <p:nvSpPr>
            <p:cNvPr id="28" name="object 28"/>
            <p:cNvSpPr txBox="1"/>
            <p:nvPr/>
          </p:nvSpPr>
          <p:spPr>
            <a:xfrm>
              <a:off x="5086948" y="1694213"/>
              <a:ext cx="1301115" cy="193675"/>
            </a:xfrm>
            <a:prstGeom prst="rect">
              <a:avLst/>
            </a:prstGeom>
          </p:spPr>
          <p:txBody>
            <a:bodyPr vert="horz" wrap="square" lIns="0" tIns="13335" rIns="0" bIns="0" rtlCol="0">
              <a:spAutoFit/>
            </a:bodyPr>
            <a:lstStyle/>
            <a:p>
              <a:pPr marL="12700">
                <a:lnSpc>
                  <a:spcPct val="100000"/>
                </a:lnSpc>
                <a:spcBef>
                  <a:spcPts val="105"/>
                </a:spcBef>
              </a:pPr>
              <a:r>
                <a:rPr sz="1650" spc="-7" baseline="-12626" dirty="0">
                  <a:solidFill>
                    <a:srgbClr val="EC7C30"/>
                  </a:solidFill>
                  <a:latin typeface="Calibri"/>
                  <a:cs typeface="Calibri"/>
                </a:rPr>
                <a:t>Didanosine</a:t>
              </a:r>
              <a:r>
                <a:rPr sz="1650" spc="254" baseline="-12626" dirty="0">
                  <a:solidFill>
                    <a:srgbClr val="EC7C30"/>
                  </a:solidFill>
                  <a:latin typeface="Calibri"/>
                  <a:cs typeface="Calibri"/>
                </a:rPr>
                <a:t> </a:t>
              </a:r>
              <a:r>
                <a:rPr sz="1100" spc="-5" dirty="0">
                  <a:solidFill>
                    <a:srgbClr val="2E5496"/>
                  </a:solidFill>
                  <a:latin typeface="Calibri"/>
                  <a:cs typeface="Calibri"/>
                </a:rPr>
                <a:t>Nelfinavir</a:t>
              </a:r>
              <a:endParaRPr sz="1100">
                <a:latin typeface="Calibri"/>
                <a:cs typeface="Calibri"/>
              </a:endParaRPr>
            </a:p>
          </p:txBody>
        </p:sp>
        <p:sp>
          <p:nvSpPr>
            <p:cNvPr id="29" name="object 29"/>
            <p:cNvSpPr txBox="1"/>
            <p:nvPr/>
          </p:nvSpPr>
          <p:spPr>
            <a:xfrm>
              <a:off x="5943405" y="1861902"/>
              <a:ext cx="312420"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1997</a:t>
              </a:r>
              <a:endParaRPr sz="1100">
                <a:latin typeface="Calibri"/>
                <a:cs typeface="Calibri"/>
              </a:endParaRPr>
            </a:p>
          </p:txBody>
        </p:sp>
        <p:sp>
          <p:nvSpPr>
            <p:cNvPr id="30" name="object 30"/>
            <p:cNvSpPr txBox="1"/>
            <p:nvPr/>
          </p:nvSpPr>
          <p:spPr>
            <a:xfrm>
              <a:off x="6420533" y="1091459"/>
              <a:ext cx="517525" cy="193675"/>
            </a:xfrm>
            <a:prstGeom prst="rect">
              <a:avLst/>
            </a:prstGeom>
          </p:spPr>
          <p:txBody>
            <a:bodyPr vert="horz" wrap="square" lIns="0" tIns="13335" rIns="0" bIns="0" rtlCol="0">
              <a:spAutoFit/>
            </a:bodyPr>
            <a:lstStyle/>
            <a:p>
              <a:pPr marL="12700">
                <a:lnSpc>
                  <a:spcPct val="100000"/>
                </a:lnSpc>
                <a:spcBef>
                  <a:spcPts val="105"/>
                </a:spcBef>
              </a:pPr>
              <a:r>
                <a:rPr sz="1100" spc="-5" dirty="0">
                  <a:solidFill>
                    <a:srgbClr val="EC7C30"/>
                  </a:solidFill>
                  <a:latin typeface="Calibri"/>
                  <a:cs typeface="Calibri"/>
                </a:rPr>
                <a:t>Abacavir</a:t>
              </a:r>
              <a:endParaRPr sz="1100">
                <a:latin typeface="Calibri"/>
                <a:cs typeface="Calibri"/>
              </a:endParaRPr>
            </a:p>
          </p:txBody>
        </p:sp>
        <p:sp>
          <p:nvSpPr>
            <p:cNvPr id="31" name="object 31"/>
            <p:cNvSpPr txBox="1"/>
            <p:nvPr/>
          </p:nvSpPr>
          <p:spPr>
            <a:xfrm>
              <a:off x="5830537" y="1259147"/>
              <a:ext cx="1137285" cy="293370"/>
            </a:xfrm>
            <a:prstGeom prst="rect">
              <a:avLst/>
            </a:prstGeom>
          </p:spPr>
          <p:txBody>
            <a:bodyPr vert="horz" wrap="square" lIns="0" tIns="13335" rIns="0" bIns="0" rtlCol="0">
              <a:spAutoFit/>
            </a:bodyPr>
            <a:lstStyle/>
            <a:p>
              <a:pPr marL="602615">
                <a:lnSpc>
                  <a:spcPts val="1050"/>
                </a:lnSpc>
                <a:spcBef>
                  <a:spcPts val="105"/>
                </a:spcBef>
              </a:pPr>
              <a:r>
                <a:rPr sz="1100" spc="-5" dirty="0">
                  <a:solidFill>
                    <a:srgbClr val="00AFEF"/>
                  </a:solidFill>
                  <a:latin typeface="Calibri"/>
                  <a:cs typeface="Calibri"/>
                </a:rPr>
                <a:t>Efavirenz</a:t>
              </a:r>
              <a:endParaRPr sz="1100">
                <a:latin typeface="Calibri"/>
                <a:cs typeface="Calibri"/>
              </a:endParaRPr>
            </a:p>
            <a:p>
              <a:pPr marL="12700">
                <a:lnSpc>
                  <a:spcPts val="1050"/>
                </a:lnSpc>
              </a:pPr>
              <a:r>
                <a:rPr sz="1100" spc="-5" dirty="0">
                  <a:solidFill>
                    <a:srgbClr val="2E5496"/>
                  </a:solidFill>
                  <a:latin typeface="Calibri"/>
                  <a:cs typeface="Calibri"/>
                </a:rPr>
                <a:t>Combivir</a:t>
              </a:r>
              <a:endParaRPr sz="1100">
                <a:latin typeface="Calibri"/>
                <a:cs typeface="Calibri"/>
              </a:endParaRPr>
            </a:p>
          </p:txBody>
        </p:sp>
        <p:sp>
          <p:nvSpPr>
            <p:cNvPr id="32" name="object 32"/>
            <p:cNvSpPr txBox="1"/>
            <p:nvPr/>
          </p:nvSpPr>
          <p:spPr>
            <a:xfrm>
              <a:off x="5761976" y="1426836"/>
              <a:ext cx="970915" cy="293370"/>
            </a:xfrm>
            <a:prstGeom prst="rect">
              <a:avLst/>
            </a:prstGeom>
          </p:spPr>
          <p:txBody>
            <a:bodyPr vert="horz" wrap="square" lIns="0" tIns="13335" rIns="0" bIns="0" rtlCol="0">
              <a:spAutoFit/>
            </a:bodyPr>
            <a:lstStyle/>
            <a:p>
              <a:pPr marR="5080" algn="r">
                <a:lnSpc>
                  <a:spcPts val="1050"/>
                </a:lnSpc>
                <a:spcBef>
                  <a:spcPts val="105"/>
                </a:spcBef>
              </a:pPr>
              <a:r>
                <a:rPr sz="1100" dirty="0">
                  <a:latin typeface="Calibri"/>
                  <a:cs typeface="Calibri"/>
                </a:rPr>
                <a:t>1998</a:t>
              </a:r>
              <a:endParaRPr sz="1100">
                <a:latin typeface="Calibri"/>
                <a:cs typeface="Calibri"/>
              </a:endParaRPr>
            </a:p>
            <a:p>
              <a:pPr marL="12700">
                <a:lnSpc>
                  <a:spcPts val="1050"/>
                </a:lnSpc>
              </a:pPr>
              <a:r>
                <a:rPr sz="1100" spc="-5" dirty="0">
                  <a:solidFill>
                    <a:srgbClr val="2E5496"/>
                  </a:solidFill>
                  <a:latin typeface="Calibri"/>
                  <a:cs typeface="Calibri"/>
                </a:rPr>
                <a:t>Delavirdine</a:t>
              </a:r>
              <a:endParaRPr sz="1100">
                <a:latin typeface="Calibri"/>
                <a:cs typeface="Calibri"/>
              </a:endParaRPr>
            </a:p>
          </p:txBody>
        </p:sp>
        <p:sp>
          <p:nvSpPr>
            <p:cNvPr id="33" name="object 33"/>
            <p:cNvSpPr txBox="1"/>
            <p:nvPr/>
          </p:nvSpPr>
          <p:spPr>
            <a:xfrm>
              <a:off x="6602944" y="1663507"/>
              <a:ext cx="695960" cy="361950"/>
            </a:xfrm>
            <a:prstGeom prst="rect">
              <a:avLst/>
            </a:prstGeom>
          </p:spPr>
          <p:txBody>
            <a:bodyPr vert="horz" wrap="square" lIns="0" tIns="13335" rIns="0" bIns="0" rtlCol="0">
              <a:spAutoFit/>
            </a:bodyPr>
            <a:lstStyle/>
            <a:p>
              <a:pPr marL="12700" marR="5080">
                <a:lnSpc>
                  <a:spcPct val="100000"/>
                </a:lnSpc>
                <a:spcBef>
                  <a:spcPts val="105"/>
                </a:spcBef>
              </a:pPr>
              <a:r>
                <a:rPr sz="1100" spc="-5" dirty="0">
                  <a:solidFill>
                    <a:srgbClr val="2E5496"/>
                  </a:solidFill>
                  <a:latin typeface="Calibri"/>
                  <a:cs typeface="Calibri"/>
                </a:rPr>
                <a:t>A</a:t>
              </a:r>
              <a:r>
                <a:rPr sz="1100" spc="5" dirty="0">
                  <a:solidFill>
                    <a:srgbClr val="2E5496"/>
                  </a:solidFill>
                  <a:latin typeface="Calibri"/>
                  <a:cs typeface="Calibri"/>
                </a:rPr>
                <a:t>m</a:t>
              </a:r>
              <a:r>
                <a:rPr sz="1100" spc="-5" dirty="0">
                  <a:solidFill>
                    <a:srgbClr val="2E5496"/>
                  </a:solidFill>
                  <a:latin typeface="Calibri"/>
                  <a:cs typeface="Calibri"/>
                </a:rPr>
                <a:t>pr</a:t>
              </a:r>
              <a:r>
                <a:rPr sz="1100" dirty="0">
                  <a:solidFill>
                    <a:srgbClr val="2E5496"/>
                  </a:solidFill>
                  <a:latin typeface="Calibri"/>
                  <a:cs typeface="Calibri"/>
                </a:rPr>
                <a:t>e</a:t>
              </a:r>
              <a:r>
                <a:rPr sz="1100" spc="-5" dirty="0">
                  <a:solidFill>
                    <a:srgbClr val="2E5496"/>
                  </a:solidFill>
                  <a:latin typeface="Calibri"/>
                  <a:cs typeface="Calibri"/>
                </a:rPr>
                <a:t>na</a:t>
              </a:r>
              <a:r>
                <a:rPr sz="1100" spc="5" dirty="0">
                  <a:solidFill>
                    <a:srgbClr val="2E5496"/>
                  </a:solidFill>
                  <a:latin typeface="Calibri"/>
                  <a:cs typeface="Calibri"/>
                </a:rPr>
                <a:t>v</a:t>
              </a:r>
              <a:r>
                <a:rPr sz="1100" spc="-5" dirty="0">
                  <a:solidFill>
                    <a:srgbClr val="2E5496"/>
                  </a:solidFill>
                  <a:latin typeface="Calibri"/>
                  <a:cs typeface="Calibri"/>
                </a:rPr>
                <a:t>ir  </a:t>
              </a:r>
              <a:r>
                <a:rPr sz="1100" dirty="0">
                  <a:latin typeface="Calibri"/>
                  <a:cs typeface="Calibri"/>
                </a:rPr>
                <a:t>1999</a:t>
              </a:r>
              <a:endParaRPr sz="1100">
                <a:latin typeface="Calibri"/>
                <a:cs typeface="Calibri"/>
              </a:endParaRPr>
            </a:p>
          </p:txBody>
        </p:sp>
        <p:sp>
          <p:nvSpPr>
            <p:cNvPr id="34" name="object 34"/>
            <p:cNvSpPr txBox="1"/>
            <p:nvPr/>
          </p:nvSpPr>
          <p:spPr>
            <a:xfrm>
              <a:off x="6804983" y="2031694"/>
              <a:ext cx="831850" cy="697230"/>
            </a:xfrm>
            <a:prstGeom prst="rect">
              <a:avLst/>
            </a:prstGeom>
          </p:spPr>
          <p:txBody>
            <a:bodyPr vert="horz" wrap="square" lIns="0" tIns="13335" rIns="0" bIns="0" rtlCol="0">
              <a:spAutoFit/>
            </a:bodyPr>
            <a:lstStyle/>
            <a:p>
              <a:pPr marL="12700" marR="5080">
                <a:lnSpc>
                  <a:spcPct val="100000"/>
                </a:lnSpc>
                <a:spcBef>
                  <a:spcPts val="105"/>
                </a:spcBef>
              </a:pPr>
              <a:r>
                <a:rPr sz="1100" spc="-5" dirty="0">
                  <a:solidFill>
                    <a:srgbClr val="EC7C30"/>
                  </a:solidFill>
                  <a:latin typeface="Calibri"/>
                  <a:cs typeface="Calibri"/>
                </a:rPr>
                <a:t>Didanosine</a:t>
              </a:r>
              <a:r>
                <a:rPr sz="1100" spc="-90" dirty="0">
                  <a:solidFill>
                    <a:srgbClr val="EC7C30"/>
                  </a:solidFill>
                  <a:latin typeface="Calibri"/>
                  <a:cs typeface="Calibri"/>
                </a:rPr>
                <a:t> </a:t>
              </a:r>
              <a:r>
                <a:rPr sz="1100" dirty="0">
                  <a:solidFill>
                    <a:srgbClr val="EC7C30"/>
                  </a:solidFill>
                  <a:latin typeface="Calibri"/>
                  <a:cs typeface="Calibri"/>
                </a:rPr>
                <a:t>EC  </a:t>
              </a:r>
              <a:r>
                <a:rPr sz="1100" spc="-5" dirty="0">
                  <a:solidFill>
                    <a:srgbClr val="2E5496"/>
                  </a:solidFill>
                  <a:latin typeface="Calibri"/>
                  <a:cs typeface="Calibri"/>
                </a:rPr>
                <a:t>Kaletra  Trizivir</a:t>
              </a:r>
              <a:endParaRPr sz="1100">
                <a:latin typeface="Calibri"/>
                <a:cs typeface="Calibri"/>
              </a:endParaRPr>
            </a:p>
            <a:p>
              <a:pPr marL="12700">
                <a:lnSpc>
                  <a:spcPct val="100000"/>
                </a:lnSpc>
              </a:pPr>
              <a:r>
                <a:rPr sz="1100" dirty="0">
                  <a:latin typeface="Calibri"/>
                  <a:cs typeface="Calibri"/>
                </a:rPr>
                <a:t>2000</a:t>
              </a:r>
              <a:endParaRPr sz="1100">
                <a:latin typeface="Calibri"/>
                <a:cs typeface="Calibri"/>
              </a:endParaRPr>
            </a:p>
          </p:txBody>
        </p:sp>
        <p:sp>
          <p:nvSpPr>
            <p:cNvPr id="35" name="object 35"/>
            <p:cNvSpPr txBox="1"/>
            <p:nvPr/>
          </p:nvSpPr>
          <p:spPr>
            <a:xfrm>
              <a:off x="6263079" y="2945850"/>
              <a:ext cx="75311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EC7C30"/>
                  </a:solidFill>
                  <a:latin typeface="Calibri"/>
                  <a:cs typeface="Calibri"/>
                </a:rPr>
                <a:t>Tenovofir</a:t>
              </a:r>
              <a:r>
                <a:rPr sz="1100" spc="-90" dirty="0">
                  <a:solidFill>
                    <a:srgbClr val="EC7C30"/>
                  </a:solidFill>
                  <a:latin typeface="Calibri"/>
                  <a:cs typeface="Calibri"/>
                </a:rPr>
                <a:t> </a:t>
              </a:r>
              <a:r>
                <a:rPr sz="1100" dirty="0">
                  <a:solidFill>
                    <a:srgbClr val="EC7C30"/>
                  </a:solidFill>
                  <a:latin typeface="Calibri"/>
                  <a:cs typeface="Calibri"/>
                </a:rPr>
                <a:t>DF</a:t>
              </a:r>
              <a:endParaRPr sz="1100">
                <a:latin typeface="Calibri"/>
                <a:cs typeface="Calibri"/>
              </a:endParaRPr>
            </a:p>
          </p:txBody>
        </p:sp>
        <p:sp>
          <p:nvSpPr>
            <p:cNvPr id="36" name="object 36"/>
            <p:cNvSpPr txBox="1"/>
            <p:nvPr/>
          </p:nvSpPr>
          <p:spPr>
            <a:xfrm>
              <a:off x="6703472" y="3113538"/>
              <a:ext cx="312420"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2001</a:t>
              </a:r>
              <a:endParaRPr sz="1100">
                <a:latin typeface="Calibri"/>
                <a:cs typeface="Calibri"/>
              </a:endParaRPr>
            </a:p>
          </p:txBody>
        </p:sp>
        <p:sp>
          <p:nvSpPr>
            <p:cNvPr id="37" name="object 37"/>
            <p:cNvSpPr txBox="1"/>
            <p:nvPr/>
          </p:nvSpPr>
          <p:spPr>
            <a:xfrm>
              <a:off x="6734318" y="3308427"/>
              <a:ext cx="627380" cy="193675"/>
            </a:xfrm>
            <a:prstGeom prst="rect">
              <a:avLst/>
            </a:prstGeom>
          </p:spPr>
          <p:txBody>
            <a:bodyPr vert="horz" wrap="square" lIns="0" tIns="13335" rIns="0" bIns="0" rtlCol="0">
              <a:spAutoFit/>
            </a:bodyPr>
            <a:lstStyle/>
            <a:p>
              <a:pPr marL="12700">
                <a:lnSpc>
                  <a:spcPct val="100000"/>
                </a:lnSpc>
                <a:spcBef>
                  <a:spcPts val="105"/>
                </a:spcBef>
              </a:pPr>
              <a:r>
                <a:rPr sz="1100" spc="-5" dirty="0">
                  <a:solidFill>
                    <a:srgbClr val="6FAC46"/>
                  </a:solidFill>
                  <a:latin typeface="Calibri"/>
                  <a:cs typeface="Calibri"/>
                </a:rPr>
                <a:t>Atazanavir</a:t>
              </a:r>
              <a:endParaRPr sz="1100">
                <a:latin typeface="Calibri"/>
                <a:cs typeface="Calibri"/>
              </a:endParaRPr>
            </a:p>
          </p:txBody>
        </p:sp>
        <p:sp>
          <p:nvSpPr>
            <p:cNvPr id="38" name="object 38"/>
            <p:cNvSpPr txBox="1"/>
            <p:nvPr/>
          </p:nvSpPr>
          <p:spPr>
            <a:xfrm>
              <a:off x="6487412" y="3476116"/>
              <a:ext cx="874394" cy="697230"/>
            </a:xfrm>
            <a:prstGeom prst="rect">
              <a:avLst/>
            </a:prstGeom>
          </p:spPr>
          <p:txBody>
            <a:bodyPr vert="horz" wrap="square" lIns="0" tIns="13335" rIns="0" bIns="0" rtlCol="0">
              <a:spAutoFit/>
            </a:bodyPr>
            <a:lstStyle/>
            <a:p>
              <a:pPr marL="12700" marR="5080" indent="86360" algn="r">
                <a:lnSpc>
                  <a:spcPct val="100000"/>
                </a:lnSpc>
                <a:spcBef>
                  <a:spcPts val="105"/>
                </a:spcBef>
              </a:pPr>
              <a:r>
                <a:rPr sz="1100" dirty="0">
                  <a:solidFill>
                    <a:srgbClr val="EC7C30"/>
                  </a:solidFill>
                  <a:latin typeface="Calibri"/>
                  <a:cs typeface="Calibri"/>
                </a:rPr>
                <a:t>E</a:t>
              </a:r>
              <a:r>
                <a:rPr sz="1100" spc="5" dirty="0">
                  <a:solidFill>
                    <a:srgbClr val="EC7C30"/>
                  </a:solidFill>
                  <a:latin typeface="Calibri"/>
                  <a:cs typeface="Calibri"/>
                </a:rPr>
                <a:t>m</a:t>
              </a:r>
              <a:r>
                <a:rPr sz="1100" dirty="0">
                  <a:solidFill>
                    <a:srgbClr val="EC7C30"/>
                  </a:solidFill>
                  <a:latin typeface="Calibri"/>
                  <a:cs typeface="Calibri"/>
                </a:rPr>
                <a:t>t</a:t>
              </a:r>
              <a:r>
                <a:rPr sz="1100" spc="-5" dirty="0">
                  <a:solidFill>
                    <a:srgbClr val="EC7C30"/>
                  </a:solidFill>
                  <a:latin typeface="Calibri"/>
                  <a:cs typeface="Calibri"/>
                </a:rPr>
                <a:t>ri</a:t>
              </a:r>
              <a:r>
                <a:rPr sz="1100" dirty="0">
                  <a:solidFill>
                    <a:srgbClr val="EC7C30"/>
                  </a:solidFill>
                  <a:latin typeface="Calibri"/>
                  <a:cs typeface="Calibri"/>
                </a:rPr>
                <a:t>c</a:t>
              </a:r>
              <a:r>
                <a:rPr sz="1100" spc="-5" dirty="0">
                  <a:solidFill>
                    <a:srgbClr val="EC7C30"/>
                  </a:solidFill>
                  <a:latin typeface="Calibri"/>
                  <a:cs typeface="Calibri"/>
                </a:rPr>
                <a:t>i</a:t>
              </a:r>
              <a:r>
                <a:rPr sz="1100" dirty="0">
                  <a:solidFill>
                    <a:srgbClr val="EC7C30"/>
                  </a:solidFill>
                  <a:latin typeface="Calibri"/>
                  <a:cs typeface="Calibri"/>
                </a:rPr>
                <a:t>t</a:t>
              </a:r>
              <a:r>
                <a:rPr sz="1100" spc="-15" dirty="0">
                  <a:solidFill>
                    <a:srgbClr val="EC7C30"/>
                  </a:solidFill>
                  <a:latin typeface="Calibri"/>
                  <a:cs typeface="Calibri"/>
                </a:rPr>
                <a:t>a</a:t>
              </a:r>
              <a:r>
                <a:rPr sz="1100" spc="-5" dirty="0">
                  <a:solidFill>
                    <a:srgbClr val="EC7C30"/>
                  </a:solidFill>
                  <a:latin typeface="Calibri"/>
                  <a:cs typeface="Calibri"/>
                </a:rPr>
                <a:t>bin</a:t>
              </a:r>
              <a:r>
                <a:rPr sz="1100" dirty="0">
                  <a:solidFill>
                    <a:srgbClr val="EC7C30"/>
                  </a:solidFill>
                  <a:latin typeface="Calibri"/>
                  <a:cs typeface="Calibri"/>
                </a:rPr>
                <a:t>e  </a:t>
              </a:r>
              <a:r>
                <a:rPr sz="1100" dirty="0">
                  <a:solidFill>
                    <a:srgbClr val="7E7E7E"/>
                  </a:solidFill>
                  <a:latin typeface="Calibri"/>
                  <a:cs typeface="Calibri"/>
                </a:rPr>
                <a:t>E</a:t>
              </a:r>
              <a:r>
                <a:rPr sz="1100" spc="-5" dirty="0">
                  <a:solidFill>
                    <a:srgbClr val="7E7E7E"/>
                  </a:solidFill>
                  <a:latin typeface="Calibri"/>
                  <a:cs typeface="Calibri"/>
                </a:rPr>
                <a:t>nfu</a:t>
              </a:r>
              <a:r>
                <a:rPr sz="1100" spc="5" dirty="0">
                  <a:solidFill>
                    <a:srgbClr val="7E7E7E"/>
                  </a:solidFill>
                  <a:latin typeface="Calibri"/>
                  <a:cs typeface="Calibri"/>
                </a:rPr>
                <a:t>v</a:t>
              </a:r>
              <a:r>
                <a:rPr sz="1100" spc="-5" dirty="0">
                  <a:solidFill>
                    <a:srgbClr val="7E7E7E"/>
                  </a:solidFill>
                  <a:latin typeface="Calibri"/>
                  <a:cs typeface="Calibri"/>
                </a:rPr>
                <a:t>ir</a:t>
              </a:r>
              <a:r>
                <a:rPr sz="1100" dirty="0">
                  <a:solidFill>
                    <a:srgbClr val="7E7E7E"/>
                  </a:solidFill>
                  <a:latin typeface="Calibri"/>
                  <a:cs typeface="Calibri"/>
                </a:rPr>
                <a:t>t</a:t>
              </a:r>
              <a:r>
                <a:rPr sz="1100" spc="-5" dirty="0">
                  <a:solidFill>
                    <a:srgbClr val="7E7E7E"/>
                  </a:solidFill>
                  <a:latin typeface="Calibri"/>
                  <a:cs typeface="Calibri"/>
                </a:rPr>
                <a:t>id</a:t>
              </a:r>
              <a:r>
                <a:rPr sz="1100" dirty="0">
                  <a:solidFill>
                    <a:srgbClr val="7E7E7E"/>
                  </a:solidFill>
                  <a:latin typeface="Calibri"/>
                  <a:cs typeface="Calibri"/>
                </a:rPr>
                <a:t>e  </a:t>
              </a:r>
              <a:r>
                <a:rPr sz="1100" spc="-5" dirty="0">
                  <a:solidFill>
                    <a:srgbClr val="6FAC46"/>
                  </a:solidFill>
                  <a:latin typeface="Calibri"/>
                  <a:cs typeface="Calibri"/>
                </a:rPr>
                <a:t>F</a:t>
              </a:r>
              <a:r>
                <a:rPr sz="1100" spc="5" dirty="0">
                  <a:solidFill>
                    <a:srgbClr val="6FAC46"/>
                  </a:solidFill>
                  <a:latin typeface="Calibri"/>
                  <a:cs typeface="Calibri"/>
                </a:rPr>
                <a:t>o</a:t>
              </a:r>
              <a:r>
                <a:rPr sz="1100" dirty="0">
                  <a:solidFill>
                    <a:srgbClr val="6FAC46"/>
                  </a:solidFill>
                  <a:latin typeface="Calibri"/>
                  <a:cs typeface="Calibri"/>
                </a:rPr>
                <a:t>s</a:t>
              </a:r>
              <a:r>
                <a:rPr sz="1100" spc="-5" dirty="0">
                  <a:solidFill>
                    <a:srgbClr val="6FAC46"/>
                  </a:solidFill>
                  <a:latin typeface="Calibri"/>
                  <a:cs typeface="Calibri"/>
                </a:rPr>
                <a:t>a</a:t>
              </a:r>
              <a:r>
                <a:rPr sz="1100" spc="5" dirty="0">
                  <a:solidFill>
                    <a:srgbClr val="6FAC46"/>
                  </a:solidFill>
                  <a:latin typeface="Calibri"/>
                  <a:cs typeface="Calibri"/>
                </a:rPr>
                <a:t>m</a:t>
              </a:r>
              <a:r>
                <a:rPr sz="1100" spc="-5" dirty="0">
                  <a:solidFill>
                    <a:srgbClr val="6FAC46"/>
                  </a:solidFill>
                  <a:latin typeface="Calibri"/>
                  <a:cs typeface="Calibri"/>
                </a:rPr>
                <a:t>pr</a:t>
              </a:r>
              <a:r>
                <a:rPr sz="1100" dirty="0">
                  <a:solidFill>
                    <a:srgbClr val="6FAC46"/>
                  </a:solidFill>
                  <a:latin typeface="Calibri"/>
                  <a:cs typeface="Calibri"/>
                </a:rPr>
                <a:t>e</a:t>
              </a:r>
              <a:r>
                <a:rPr sz="1100" spc="-5" dirty="0">
                  <a:solidFill>
                    <a:srgbClr val="6FAC46"/>
                  </a:solidFill>
                  <a:latin typeface="Calibri"/>
                  <a:cs typeface="Calibri"/>
                </a:rPr>
                <a:t>n</a:t>
              </a:r>
              <a:r>
                <a:rPr sz="1100" spc="-15" dirty="0">
                  <a:solidFill>
                    <a:srgbClr val="6FAC46"/>
                  </a:solidFill>
                  <a:latin typeface="Calibri"/>
                  <a:cs typeface="Calibri"/>
                </a:rPr>
                <a:t>a</a:t>
              </a:r>
              <a:r>
                <a:rPr sz="1100" spc="5" dirty="0">
                  <a:solidFill>
                    <a:srgbClr val="6FAC46"/>
                  </a:solidFill>
                  <a:latin typeface="Calibri"/>
                  <a:cs typeface="Calibri"/>
                </a:rPr>
                <a:t>v</a:t>
              </a:r>
              <a:r>
                <a:rPr sz="1100" spc="-5" dirty="0">
                  <a:solidFill>
                    <a:srgbClr val="6FAC46"/>
                  </a:solidFill>
                  <a:latin typeface="Calibri"/>
                  <a:cs typeface="Calibri"/>
                </a:rPr>
                <a:t>ir</a:t>
              </a:r>
              <a:endParaRPr sz="1100">
                <a:latin typeface="Calibri"/>
                <a:cs typeface="Calibri"/>
              </a:endParaRPr>
            </a:p>
            <a:p>
              <a:pPr marR="5080" algn="r">
                <a:lnSpc>
                  <a:spcPct val="100000"/>
                </a:lnSpc>
              </a:pPr>
              <a:r>
                <a:rPr sz="1100" dirty="0">
                  <a:latin typeface="Calibri"/>
                  <a:cs typeface="Calibri"/>
                </a:rPr>
                <a:t>2003</a:t>
              </a:r>
              <a:endParaRPr sz="1100">
                <a:latin typeface="Calibri"/>
                <a:cs typeface="Calibri"/>
              </a:endParaRPr>
            </a:p>
          </p:txBody>
        </p:sp>
        <p:sp>
          <p:nvSpPr>
            <p:cNvPr id="39" name="object 39"/>
            <p:cNvSpPr txBox="1"/>
            <p:nvPr/>
          </p:nvSpPr>
          <p:spPr>
            <a:xfrm>
              <a:off x="7030578" y="4224687"/>
              <a:ext cx="501015" cy="529590"/>
            </a:xfrm>
            <a:prstGeom prst="rect">
              <a:avLst/>
            </a:prstGeom>
          </p:spPr>
          <p:txBody>
            <a:bodyPr vert="horz" wrap="square" lIns="0" tIns="12700" rIns="0" bIns="0" rtlCol="0">
              <a:spAutoFit/>
            </a:bodyPr>
            <a:lstStyle/>
            <a:p>
              <a:pPr marL="26034" marR="5080" indent="-13970">
                <a:lnSpc>
                  <a:spcPct val="100000"/>
                </a:lnSpc>
                <a:spcBef>
                  <a:spcPts val="100"/>
                </a:spcBef>
              </a:pPr>
              <a:r>
                <a:rPr sz="1100" dirty="0">
                  <a:solidFill>
                    <a:srgbClr val="2E5496"/>
                  </a:solidFill>
                  <a:latin typeface="Calibri"/>
                  <a:cs typeface="Calibri"/>
                </a:rPr>
                <a:t>E</a:t>
              </a:r>
              <a:r>
                <a:rPr sz="1100" spc="-5" dirty="0">
                  <a:solidFill>
                    <a:srgbClr val="2E5496"/>
                  </a:solidFill>
                  <a:latin typeface="Calibri"/>
                  <a:cs typeface="Calibri"/>
                </a:rPr>
                <a:t>pzi</a:t>
              </a:r>
              <a:r>
                <a:rPr sz="1100" dirty="0">
                  <a:solidFill>
                    <a:srgbClr val="2E5496"/>
                  </a:solidFill>
                  <a:latin typeface="Calibri"/>
                  <a:cs typeface="Calibri"/>
                </a:rPr>
                <a:t>c</a:t>
              </a:r>
              <a:r>
                <a:rPr sz="1100" spc="5" dirty="0">
                  <a:solidFill>
                    <a:srgbClr val="2E5496"/>
                  </a:solidFill>
                  <a:latin typeface="Calibri"/>
                  <a:cs typeface="Calibri"/>
                </a:rPr>
                <a:t>o</a:t>
              </a:r>
              <a:r>
                <a:rPr sz="1100" dirty="0">
                  <a:solidFill>
                    <a:srgbClr val="2E5496"/>
                  </a:solidFill>
                  <a:latin typeface="Calibri"/>
                  <a:cs typeface="Calibri"/>
                </a:rPr>
                <a:t>m  T</a:t>
              </a:r>
              <a:r>
                <a:rPr sz="1100" spc="-5" dirty="0">
                  <a:solidFill>
                    <a:srgbClr val="2E5496"/>
                  </a:solidFill>
                  <a:latin typeface="Calibri"/>
                  <a:cs typeface="Calibri"/>
                </a:rPr>
                <a:t>ru</a:t>
              </a:r>
              <a:r>
                <a:rPr sz="1100" spc="5" dirty="0">
                  <a:solidFill>
                    <a:srgbClr val="2E5496"/>
                  </a:solidFill>
                  <a:latin typeface="Calibri"/>
                  <a:cs typeface="Calibri"/>
                </a:rPr>
                <a:t>v</a:t>
              </a:r>
              <a:r>
                <a:rPr sz="1100" spc="-5" dirty="0">
                  <a:solidFill>
                    <a:srgbClr val="2E5496"/>
                  </a:solidFill>
                  <a:latin typeface="Calibri"/>
                  <a:cs typeface="Calibri"/>
                </a:rPr>
                <a:t>ad</a:t>
              </a:r>
              <a:r>
                <a:rPr sz="1100" dirty="0">
                  <a:solidFill>
                    <a:srgbClr val="2E5496"/>
                  </a:solidFill>
                  <a:latin typeface="Calibri"/>
                  <a:cs typeface="Calibri"/>
                </a:rPr>
                <a:t>a</a:t>
              </a:r>
              <a:endParaRPr sz="1100">
                <a:latin typeface="Calibri"/>
                <a:cs typeface="Calibri"/>
              </a:endParaRPr>
            </a:p>
            <a:p>
              <a:pPr marL="201295">
                <a:lnSpc>
                  <a:spcPct val="100000"/>
                </a:lnSpc>
                <a:spcBef>
                  <a:spcPts val="5"/>
                </a:spcBef>
              </a:pPr>
              <a:r>
                <a:rPr sz="1100" dirty="0">
                  <a:latin typeface="Calibri"/>
                  <a:cs typeface="Calibri"/>
                </a:rPr>
                <a:t>2004</a:t>
              </a:r>
              <a:endParaRPr sz="1100">
                <a:latin typeface="Calibri"/>
                <a:cs typeface="Calibri"/>
              </a:endParaRPr>
            </a:p>
          </p:txBody>
        </p:sp>
        <p:sp>
          <p:nvSpPr>
            <p:cNvPr id="40" name="object 40"/>
            <p:cNvSpPr txBox="1"/>
            <p:nvPr/>
          </p:nvSpPr>
          <p:spPr>
            <a:xfrm>
              <a:off x="7118348" y="4803886"/>
              <a:ext cx="600075" cy="361950"/>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6FAC46"/>
                  </a:solidFill>
                  <a:latin typeface="Calibri"/>
                  <a:cs typeface="Calibri"/>
                </a:rPr>
                <a:t>Tipranavir</a:t>
              </a:r>
              <a:endParaRPr sz="1100">
                <a:latin typeface="Calibri"/>
                <a:cs typeface="Calibri"/>
              </a:endParaRPr>
            </a:p>
            <a:p>
              <a:pPr marL="300355">
                <a:lnSpc>
                  <a:spcPct val="100000"/>
                </a:lnSpc>
                <a:spcBef>
                  <a:spcPts val="5"/>
                </a:spcBef>
              </a:pPr>
              <a:r>
                <a:rPr sz="1100" dirty="0">
                  <a:latin typeface="Calibri"/>
                  <a:cs typeface="Calibri"/>
                </a:rPr>
                <a:t>2005</a:t>
              </a:r>
              <a:endParaRPr sz="1100">
                <a:latin typeface="Calibri"/>
                <a:cs typeface="Calibri"/>
              </a:endParaRPr>
            </a:p>
          </p:txBody>
        </p:sp>
        <p:sp>
          <p:nvSpPr>
            <p:cNvPr id="41" name="object 41"/>
            <p:cNvSpPr txBox="1"/>
            <p:nvPr/>
          </p:nvSpPr>
          <p:spPr>
            <a:xfrm>
              <a:off x="7323893" y="5209788"/>
              <a:ext cx="586740" cy="361950"/>
            </a:xfrm>
            <a:prstGeom prst="rect">
              <a:avLst/>
            </a:prstGeom>
          </p:spPr>
          <p:txBody>
            <a:bodyPr vert="horz" wrap="square" lIns="0" tIns="12700" rIns="0" bIns="0" rtlCol="0">
              <a:spAutoFit/>
            </a:bodyPr>
            <a:lstStyle/>
            <a:p>
              <a:pPr marL="12700" marR="5080" indent="179705">
                <a:lnSpc>
                  <a:spcPct val="100000"/>
                </a:lnSpc>
                <a:spcBef>
                  <a:spcPts val="100"/>
                </a:spcBef>
              </a:pPr>
              <a:r>
                <a:rPr sz="1100" spc="-5" dirty="0">
                  <a:solidFill>
                    <a:srgbClr val="2E5496"/>
                  </a:solidFill>
                  <a:latin typeface="Calibri"/>
                  <a:cs typeface="Calibri"/>
                </a:rPr>
                <a:t>A</a:t>
              </a:r>
              <a:r>
                <a:rPr sz="1100" dirty="0">
                  <a:solidFill>
                    <a:srgbClr val="2E5496"/>
                  </a:solidFill>
                  <a:latin typeface="Calibri"/>
                  <a:cs typeface="Calibri"/>
                </a:rPr>
                <a:t>t</a:t>
              </a:r>
              <a:r>
                <a:rPr sz="1100" spc="-5" dirty="0">
                  <a:solidFill>
                    <a:srgbClr val="2E5496"/>
                  </a:solidFill>
                  <a:latin typeface="Calibri"/>
                  <a:cs typeface="Calibri"/>
                </a:rPr>
                <a:t>ripla  </a:t>
              </a:r>
              <a:r>
                <a:rPr sz="1100" dirty="0">
                  <a:solidFill>
                    <a:srgbClr val="6FAC46"/>
                  </a:solidFill>
                  <a:latin typeface="Calibri"/>
                  <a:cs typeface="Calibri"/>
                </a:rPr>
                <a:t>D</a:t>
              </a:r>
              <a:r>
                <a:rPr sz="1100" spc="-5" dirty="0">
                  <a:solidFill>
                    <a:srgbClr val="6FAC46"/>
                  </a:solidFill>
                  <a:latin typeface="Calibri"/>
                  <a:cs typeface="Calibri"/>
                </a:rPr>
                <a:t>aruna</a:t>
              </a:r>
              <a:r>
                <a:rPr sz="1100" spc="5" dirty="0">
                  <a:solidFill>
                    <a:srgbClr val="6FAC46"/>
                  </a:solidFill>
                  <a:latin typeface="Calibri"/>
                  <a:cs typeface="Calibri"/>
                </a:rPr>
                <a:t>v</a:t>
              </a:r>
              <a:r>
                <a:rPr sz="1100" spc="-5" dirty="0">
                  <a:solidFill>
                    <a:srgbClr val="6FAC46"/>
                  </a:solidFill>
                  <a:latin typeface="Calibri"/>
                  <a:cs typeface="Calibri"/>
                </a:rPr>
                <a:t>ir</a:t>
              </a:r>
              <a:endParaRPr sz="1100">
                <a:latin typeface="Calibri"/>
                <a:cs typeface="Calibri"/>
              </a:endParaRPr>
            </a:p>
          </p:txBody>
        </p:sp>
        <p:sp>
          <p:nvSpPr>
            <p:cNvPr id="42" name="object 42"/>
            <p:cNvSpPr txBox="1"/>
            <p:nvPr/>
          </p:nvSpPr>
          <p:spPr>
            <a:xfrm>
              <a:off x="8034467" y="535674"/>
              <a:ext cx="60769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C00000"/>
                  </a:solidFill>
                  <a:latin typeface="Calibri"/>
                  <a:cs typeface="Calibri"/>
                </a:rPr>
                <a:t>M</a:t>
              </a:r>
              <a:r>
                <a:rPr sz="1100" spc="-5" dirty="0">
                  <a:solidFill>
                    <a:srgbClr val="C00000"/>
                  </a:solidFill>
                  <a:latin typeface="Calibri"/>
                  <a:cs typeface="Calibri"/>
                </a:rPr>
                <a:t>ara</a:t>
              </a:r>
              <a:r>
                <a:rPr sz="1100" spc="5" dirty="0">
                  <a:solidFill>
                    <a:srgbClr val="C00000"/>
                  </a:solidFill>
                  <a:latin typeface="Calibri"/>
                  <a:cs typeface="Calibri"/>
                </a:rPr>
                <a:t>v</a:t>
              </a:r>
              <a:r>
                <a:rPr sz="1100" spc="-5" dirty="0">
                  <a:solidFill>
                    <a:srgbClr val="C00000"/>
                  </a:solidFill>
                  <a:latin typeface="Calibri"/>
                  <a:cs typeface="Calibri"/>
                </a:rPr>
                <a:t>ir</a:t>
              </a:r>
              <a:r>
                <a:rPr sz="1100" spc="5" dirty="0">
                  <a:solidFill>
                    <a:srgbClr val="C00000"/>
                  </a:solidFill>
                  <a:latin typeface="Calibri"/>
                  <a:cs typeface="Calibri"/>
                </a:rPr>
                <a:t>o</a:t>
              </a:r>
              <a:r>
                <a:rPr sz="1100" dirty="0">
                  <a:solidFill>
                    <a:srgbClr val="C00000"/>
                  </a:solidFill>
                  <a:latin typeface="Calibri"/>
                  <a:cs typeface="Calibri"/>
                </a:rPr>
                <a:t>c</a:t>
              </a:r>
              <a:endParaRPr sz="1100">
                <a:latin typeface="Calibri"/>
                <a:cs typeface="Calibri"/>
              </a:endParaRPr>
            </a:p>
          </p:txBody>
        </p:sp>
        <p:sp>
          <p:nvSpPr>
            <p:cNvPr id="43" name="object 43"/>
            <p:cNvSpPr txBox="1"/>
            <p:nvPr/>
          </p:nvSpPr>
          <p:spPr>
            <a:xfrm>
              <a:off x="8034467" y="703363"/>
              <a:ext cx="644525" cy="361950"/>
            </a:xfrm>
            <a:prstGeom prst="rect">
              <a:avLst/>
            </a:prstGeom>
          </p:spPr>
          <p:txBody>
            <a:bodyPr vert="horz" wrap="square" lIns="0" tIns="13335" rIns="0" bIns="0" rtlCol="0">
              <a:spAutoFit/>
            </a:bodyPr>
            <a:lstStyle/>
            <a:p>
              <a:pPr marL="12700" marR="5080">
                <a:lnSpc>
                  <a:spcPct val="100000"/>
                </a:lnSpc>
                <a:spcBef>
                  <a:spcPts val="105"/>
                </a:spcBef>
              </a:pPr>
              <a:r>
                <a:rPr sz="1100" dirty="0">
                  <a:solidFill>
                    <a:srgbClr val="6F2F9F"/>
                  </a:solidFill>
                  <a:latin typeface="Calibri"/>
                  <a:cs typeface="Calibri"/>
                </a:rPr>
                <a:t>R</a:t>
              </a:r>
              <a:r>
                <a:rPr sz="1100" spc="-5" dirty="0">
                  <a:solidFill>
                    <a:srgbClr val="6F2F9F"/>
                  </a:solidFill>
                  <a:latin typeface="Calibri"/>
                  <a:cs typeface="Calibri"/>
                </a:rPr>
                <a:t>al</a:t>
              </a:r>
              <a:r>
                <a:rPr sz="1100" dirty="0">
                  <a:solidFill>
                    <a:srgbClr val="6F2F9F"/>
                  </a:solidFill>
                  <a:latin typeface="Calibri"/>
                  <a:cs typeface="Calibri"/>
                </a:rPr>
                <a:t>te</a:t>
              </a:r>
              <a:r>
                <a:rPr sz="1100" spc="-5" dirty="0">
                  <a:solidFill>
                    <a:srgbClr val="6F2F9F"/>
                  </a:solidFill>
                  <a:latin typeface="Calibri"/>
                  <a:cs typeface="Calibri"/>
                </a:rPr>
                <a:t>gra</a:t>
              </a:r>
              <a:r>
                <a:rPr sz="1100" spc="5" dirty="0">
                  <a:solidFill>
                    <a:srgbClr val="6F2F9F"/>
                  </a:solidFill>
                  <a:latin typeface="Calibri"/>
                  <a:cs typeface="Calibri"/>
                </a:rPr>
                <a:t>v</a:t>
              </a:r>
              <a:r>
                <a:rPr sz="1100" spc="-5" dirty="0">
                  <a:solidFill>
                    <a:srgbClr val="6F2F9F"/>
                  </a:solidFill>
                  <a:latin typeface="Calibri"/>
                  <a:cs typeface="Calibri"/>
                </a:rPr>
                <a:t>ir  </a:t>
              </a:r>
              <a:r>
                <a:rPr sz="1100" dirty="0">
                  <a:latin typeface="Calibri"/>
                  <a:cs typeface="Calibri"/>
                </a:rPr>
                <a:t>2007</a:t>
              </a:r>
              <a:endParaRPr sz="1100">
                <a:latin typeface="Calibri"/>
                <a:cs typeface="Calibri"/>
              </a:endParaRPr>
            </a:p>
          </p:txBody>
        </p:sp>
        <p:sp>
          <p:nvSpPr>
            <p:cNvPr id="44" name="object 44"/>
            <p:cNvSpPr txBox="1"/>
            <p:nvPr/>
          </p:nvSpPr>
          <p:spPr>
            <a:xfrm>
              <a:off x="8217859" y="1100151"/>
              <a:ext cx="577215" cy="193675"/>
            </a:xfrm>
            <a:prstGeom prst="rect">
              <a:avLst/>
            </a:prstGeom>
          </p:spPr>
          <p:txBody>
            <a:bodyPr vert="horz" wrap="square" lIns="0" tIns="13335" rIns="0" bIns="0" rtlCol="0">
              <a:spAutoFit/>
            </a:bodyPr>
            <a:lstStyle/>
            <a:p>
              <a:pPr marL="12700">
                <a:lnSpc>
                  <a:spcPct val="100000"/>
                </a:lnSpc>
                <a:spcBef>
                  <a:spcPts val="105"/>
                </a:spcBef>
              </a:pPr>
              <a:r>
                <a:rPr sz="1100" spc="-5" dirty="0">
                  <a:solidFill>
                    <a:srgbClr val="00AFEF"/>
                  </a:solidFill>
                  <a:latin typeface="Calibri"/>
                  <a:cs typeface="Calibri"/>
                </a:rPr>
                <a:t>Etravirine</a:t>
              </a:r>
              <a:endParaRPr sz="1100">
                <a:latin typeface="Calibri"/>
                <a:cs typeface="Calibri"/>
              </a:endParaRPr>
            </a:p>
          </p:txBody>
        </p:sp>
        <p:sp>
          <p:nvSpPr>
            <p:cNvPr id="45" name="object 45"/>
            <p:cNvSpPr txBox="1"/>
            <p:nvPr/>
          </p:nvSpPr>
          <p:spPr>
            <a:xfrm>
              <a:off x="8217859" y="1267840"/>
              <a:ext cx="312420"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2008</a:t>
              </a:r>
              <a:endParaRPr sz="1100">
                <a:latin typeface="Calibri"/>
                <a:cs typeface="Calibri"/>
              </a:endParaRPr>
            </a:p>
          </p:txBody>
        </p:sp>
        <p:sp>
          <p:nvSpPr>
            <p:cNvPr id="46" name="object 46"/>
            <p:cNvSpPr txBox="1"/>
            <p:nvPr/>
          </p:nvSpPr>
          <p:spPr>
            <a:xfrm>
              <a:off x="8742798" y="1486845"/>
              <a:ext cx="825500" cy="697230"/>
            </a:xfrm>
            <a:prstGeom prst="rect">
              <a:avLst/>
            </a:prstGeom>
          </p:spPr>
          <p:txBody>
            <a:bodyPr vert="horz" wrap="square" lIns="0" tIns="13335" rIns="0" bIns="0" rtlCol="0">
              <a:spAutoFit/>
            </a:bodyPr>
            <a:lstStyle/>
            <a:p>
              <a:pPr marL="12700" marR="5080">
                <a:lnSpc>
                  <a:spcPct val="100000"/>
                </a:lnSpc>
                <a:spcBef>
                  <a:spcPts val="105"/>
                </a:spcBef>
              </a:pPr>
              <a:r>
                <a:rPr sz="1100" dirty="0">
                  <a:solidFill>
                    <a:srgbClr val="2E5496"/>
                  </a:solidFill>
                  <a:latin typeface="Calibri"/>
                  <a:cs typeface="Calibri"/>
                </a:rPr>
                <a:t>Complera  </a:t>
              </a:r>
              <a:r>
                <a:rPr sz="1100" spc="-5" dirty="0">
                  <a:solidFill>
                    <a:srgbClr val="00AFEF"/>
                  </a:solidFill>
                  <a:latin typeface="Calibri"/>
                  <a:cs typeface="Calibri"/>
                </a:rPr>
                <a:t>Nevirapine</a:t>
              </a:r>
              <a:r>
                <a:rPr sz="1100" spc="-60" dirty="0">
                  <a:solidFill>
                    <a:srgbClr val="00AFEF"/>
                  </a:solidFill>
                  <a:latin typeface="Calibri"/>
                  <a:cs typeface="Calibri"/>
                </a:rPr>
                <a:t> </a:t>
              </a:r>
              <a:r>
                <a:rPr sz="1100" dirty="0">
                  <a:solidFill>
                    <a:srgbClr val="00AFEF"/>
                  </a:solidFill>
                  <a:latin typeface="Calibri"/>
                  <a:cs typeface="Calibri"/>
                </a:rPr>
                <a:t>XR  </a:t>
              </a:r>
              <a:r>
                <a:rPr sz="1100" spc="-5" dirty="0">
                  <a:solidFill>
                    <a:srgbClr val="00AFEF"/>
                  </a:solidFill>
                  <a:latin typeface="Calibri"/>
                  <a:cs typeface="Calibri"/>
                </a:rPr>
                <a:t>Rilpivirine  </a:t>
              </a:r>
              <a:r>
                <a:rPr sz="1100" dirty="0">
                  <a:latin typeface="Calibri"/>
                  <a:cs typeface="Calibri"/>
                </a:rPr>
                <a:t>2011</a:t>
              </a:r>
              <a:endParaRPr sz="1100">
                <a:latin typeface="Calibri"/>
                <a:cs typeface="Calibri"/>
              </a:endParaRPr>
            </a:p>
          </p:txBody>
        </p:sp>
        <p:sp>
          <p:nvSpPr>
            <p:cNvPr id="47" name="object 47"/>
            <p:cNvSpPr txBox="1"/>
            <p:nvPr/>
          </p:nvSpPr>
          <p:spPr>
            <a:xfrm>
              <a:off x="8921423" y="2218310"/>
              <a:ext cx="428625" cy="193675"/>
            </a:xfrm>
            <a:prstGeom prst="rect">
              <a:avLst/>
            </a:prstGeom>
          </p:spPr>
          <p:txBody>
            <a:bodyPr vert="horz" wrap="square" lIns="0" tIns="13335" rIns="0" bIns="0" rtlCol="0">
              <a:spAutoFit/>
            </a:bodyPr>
            <a:lstStyle/>
            <a:p>
              <a:pPr marL="12700">
                <a:lnSpc>
                  <a:spcPct val="100000"/>
                </a:lnSpc>
                <a:spcBef>
                  <a:spcPts val="105"/>
                </a:spcBef>
              </a:pPr>
              <a:r>
                <a:rPr sz="1100" spc="-5" dirty="0">
                  <a:solidFill>
                    <a:srgbClr val="2E5496"/>
                  </a:solidFill>
                  <a:latin typeface="Calibri"/>
                  <a:cs typeface="Calibri"/>
                </a:rPr>
                <a:t>Stribild</a:t>
              </a:r>
              <a:endParaRPr sz="1100">
                <a:latin typeface="Calibri"/>
                <a:cs typeface="Calibri"/>
              </a:endParaRPr>
            </a:p>
          </p:txBody>
        </p:sp>
        <p:sp>
          <p:nvSpPr>
            <p:cNvPr id="48" name="object 48"/>
            <p:cNvSpPr txBox="1"/>
            <p:nvPr/>
          </p:nvSpPr>
          <p:spPr>
            <a:xfrm>
              <a:off x="8921423" y="2385999"/>
              <a:ext cx="312420"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2012</a:t>
              </a:r>
              <a:endParaRPr sz="1100">
                <a:latin typeface="Calibri"/>
                <a:cs typeface="Calibri"/>
              </a:endParaRPr>
            </a:p>
          </p:txBody>
        </p:sp>
        <p:sp>
          <p:nvSpPr>
            <p:cNvPr id="49" name="object 49"/>
            <p:cNvSpPr txBox="1"/>
            <p:nvPr/>
          </p:nvSpPr>
          <p:spPr>
            <a:xfrm>
              <a:off x="8617311" y="2938138"/>
              <a:ext cx="734695" cy="361950"/>
            </a:xfrm>
            <a:prstGeom prst="rect">
              <a:avLst/>
            </a:prstGeom>
          </p:spPr>
          <p:txBody>
            <a:bodyPr vert="horz" wrap="square" lIns="0" tIns="13335" rIns="0" bIns="0" rtlCol="0">
              <a:spAutoFit/>
            </a:bodyPr>
            <a:lstStyle/>
            <a:p>
              <a:pPr marL="12700">
                <a:lnSpc>
                  <a:spcPct val="100000"/>
                </a:lnSpc>
                <a:spcBef>
                  <a:spcPts val="105"/>
                </a:spcBef>
              </a:pPr>
              <a:r>
                <a:rPr sz="1100" spc="-5" dirty="0">
                  <a:solidFill>
                    <a:srgbClr val="6F2F9F"/>
                  </a:solidFill>
                  <a:latin typeface="Calibri"/>
                  <a:cs typeface="Calibri"/>
                </a:rPr>
                <a:t>Dolutegravir</a:t>
              </a:r>
              <a:endParaRPr sz="1100">
                <a:latin typeface="Calibri"/>
                <a:cs typeface="Calibri"/>
              </a:endParaRPr>
            </a:p>
            <a:p>
              <a:pPr marL="434340">
                <a:lnSpc>
                  <a:spcPct val="100000"/>
                </a:lnSpc>
              </a:pPr>
              <a:r>
                <a:rPr sz="1100" dirty="0">
                  <a:latin typeface="Calibri"/>
                  <a:cs typeface="Calibri"/>
                </a:rPr>
                <a:t>2013</a:t>
              </a:r>
              <a:endParaRPr sz="1100">
                <a:latin typeface="Calibri"/>
                <a:cs typeface="Calibri"/>
              </a:endParaRPr>
            </a:p>
          </p:txBody>
        </p:sp>
        <p:sp>
          <p:nvSpPr>
            <p:cNvPr id="50" name="object 50"/>
            <p:cNvSpPr txBox="1"/>
            <p:nvPr/>
          </p:nvSpPr>
          <p:spPr>
            <a:xfrm>
              <a:off x="8894923" y="3347826"/>
              <a:ext cx="586105" cy="193675"/>
            </a:xfrm>
            <a:prstGeom prst="rect">
              <a:avLst/>
            </a:prstGeom>
          </p:spPr>
          <p:txBody>
            <a:bodyPr vert="horz" wrap="square" lIns="0" tIns="13335" rIns="0" bIns="0" rtlCol="0">
              <a:spAutoFit/>
            </a:bodyPr>
            <a:lstStyle/>
            <a:p>
              <a:pPr marL="12700">
                <a:lnSpc>
                  <a:spcPct val="100000"/>
                </a:lnSpc>
                <a:spcBef>
                  <a:spcPts val="105"/>
                </a:spcBef>
              </a:pPr>
              <a:r>
                <a:rPr sz="1100" spc="-5" dirty="0">
                  <a:solidFill>
                    <a:srgbClr val="BE9000"/>
                  </a:solidFill>
                  <a:latin typeface="Calibri"/>
                  <a:cs typeface="Calibri"/>
                </a:rPr>
                <a:t>Cobicistat</a:t>
              </a:r>
              <a:endParaRPr sz="1100">
                <a:latin typeface="Calibri"/>
                <a:cs typeface="Calibri"/>
              </a:endParaRPr>
            </a:p>
          </p:txBody>
        </p:sp>
        <p:sp>
          <p:nvSpPr>
            <p:cNvPr id="51" name="object 51"/>
            <p:cNvSpPr txBox="1"/>
            <p:nvPr/>
          </p:nvSpPr>
          <p:spPr>
            <a:xfrm>
              <a:off x="8977226" y="3683203"/>
              <a:ext cx="504825" cy="36195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2E5496"/>
                  </a:solidFill>
                  <a:latin typeface="Calibri"/>
                  <a:cs typeface="Calibri"/>
                </a:rPr>
                <a:t>T</a:t>
              </a:r>
              <a:r>
                <a:rPr sz="1100" spc="-5" dirty="0">
                  <a:solidFill>
                    <a:srgbClr val="2E5496"/>
                  </a:solidFill>
                  <a:latin typeface="Calibri"/>
                  <a:cs typeface="Calibri"/>
                </a:rPr>
                <a:t>riu</a:t>
              </a:r>
              <a:r>
                <a:rPr sz="1100" spc="5" dirty="0">
                  <a:solidFill>
                    <a:srgbClr val="2E5496"/>
                  </a:solidFill>
                  <a:latin typeface="Calibri"/>
                  <a:cs typeface="Calibri"/>
                </a:rPr>
                <a:t>m</a:t>
              </a:r>
              <a:r>
                <a:rPr sz="1100" dirty="0">
                  <a:solidFill>
                    <a:srgbClr val="2E5496"/>
                  </a:solidFill>
                  <a:latin typeface="Calibri"/>
                  <a:cs typeface="Calibri"/>
                </a:rPr>
                <a:t>eq</a:t>
              </a:r>
              <a:endParaRPr sz="1100">
                <a:latin typeface="Calibri"/>
                <a:cs typeface="Calibri"/>
              </a:endParaRPr>
            </a:p>
            <a:p>
              <a:pPr marL="204470">
                <a:lnSpc>
                  <a:spcPct val="100000"/>
                </a:lnSpc>
                <a:spcBef>
                  <a:spcPts val="5"/>
                </a:spcBef>
              </a:pPr>
              <a:r>
                <a:rPr sz="1100" dirty="0">
                  <a:latin typeface="Calibri"/>
                  <a:cs typeface="Calibri"/>
                </a:rPr>
                <a:t>2014</a:t>
              </a:r>
              <a:endParaRPr sz="1100">
                <a:latin typeface="Calibri"/>
                <a:cs typeface="Calibri"/>
              </a:endParaRPr>
            </a:p>
          </p:txBody>
        </p:sp>
        <p:sp>
          <p:nvSpPr>
            <p:cNvPr id="52" name="object 52"/>
            <p:cNvSpPr txBox="1"/>
            <p:nvPr/>
          </p:nvSpPr>
          <p:spPr>
            <a:xfrm>
              <a:off x="9245584" y="4970874"/>
              <a:ext cx="499109" cy="529590"/>
            </a:xfrm>
            <a:prstGeom prst="rect">
              <a:avLst/>
            </a:prstGeom>
          </p:spPr>
          <p:txBody>
            <a:bodyPr vert="horz" wrap="square" lIns="0" tIns="12700" rIns="0" bIns="0" rtlCol="0">
              <a:spAutoFit/>
            </a:bodyPr>
            <a:lstStyle/>
            <a:p>
              <a:pPr marL="17145" marR="5080" indent="-5080">
                <a:lnSpc>
                  <a:spcPct val="100000"/>
                </a:lnSpc>
                <a:spcBef>
                  <a:spcPts val="100"/>
                </a:spcBef>
              </a:pPr>
              <a:r>
                <a:rPr sz="1100" spc="5" dirty="0">
                  <a:solidFill>
                    <a:srgbClr val="2E5496"/>
                  </a:solidFill>
                  <a:latin typeface="Calibri"/>
                  <a:cs typeface="Calibri"/>
                </a:rPr>
                <a:t>D</a:t>
              </a:r>
              <a:r>
                <a:rPr sz="1100" dirty="0">
                  <a:solidFill>
                    <a:srgbClr val="2E5496"/>
                  </a:solidFill>
                  <a:latin typeface="Calibri"/>
                  <a:cs typeface="Calibri"/>
                </a:rPr>
                <a:t>esc</a:t>
              </a:r>
              <a:r>
                <a:rPr sz="1100" spc="5" dirty="0">
                  <a:solidFill>
                    <a:srgbClr val="2E5496"/>
                  </a:solidFill>
                  <a:latin typeface="Calibri"/>
                  <a:cs typeface="Calibri"/>
                </a:rPr>
                <a:t>ov</a:t>
              </a:r>
              <a:r>
                <a:rPr sz="1100" dirty="0">
                  <a:solidFill>
                    <a:srgbClr val="2E5496"/>
                  </a:solidFill>
                  <a:latin typeface="Calibri"/>
                  <a:cs typeface="Calibri"/>
                </a:rPr>
                <a:t>y  O</a:t>
              </a:r>
              <a:r>
                <a:rPr sz="1100" spc="-5" dirty="0">
                  <a:solidFill>
                    <a:srgbClr val="2E5496"/>
                  </a:solidFill>
                  <a:latin typeface="Calibri"/>
                  <a:cs typeface="Calibri"/>
                </a:rPr>
                <a:t>d</a:t>
              </a:r>
              <a:r>
                <a:rPr sz="1100" dirty="0">
                  <a:solidFill>
                    <a:srgbClr val="2E5496"/>
                  </a:solidFill>
                  <a:latin typeface="Calibri"/>
                  <a:cs typeface="Calibri"/>
                </a:rPr>
                <a:t>e</a:t>
              </a:r>
              <a:r>
                <a:rPr sz="1100" spc="-5" dirty="0">
                  <a:solidFill>
                    <a:srgbClr val="2E5496"/>
                  </a:solidFill>
                  <a:latin typeface="Calibri"/>
                  <a:cs typeface="Calibri"/>
                </a:rPr>
                <a:t>f</a:t>
              </a:r>
              <a:r>
                <a:rPr sz="1100" dirty="0">
                  <a:solidFill>
                    <a:srgbClr val="2E5496"/>
                  </a:solidFill>
                  <a:latin typeface="Calibri"/>
                  <a:cs typeface="Calibri"/>
                </a:rPr>
                <a:t>sey</a:t>
              </a:r>
              <a:endParaRPr sz="1100">
                <a:latin typeface="Calibri"/>
                <a:cs typeface="Calibri"/>
              </a:endParaRPr>
            </a:p>
            <a:p>
              <a:pPr marL="198120">
                <a:lnSpc>
                  <a:spcPct val="100000"/>
                </a:lnSpc>
                <a:spcBef>
                  <a:spcPts val="5"/>
                </a:spcBef>
              </a:pPr>
              <a:r>
                <a:rPr sz="1100" dirty="0">
                  <a:latin typeface="Calibri"/>
                  <a:cs typeface="Calibri"/>
                </a:rPr>
                <a:t>2016</a:t>
              </a:r>
              <a:endParaRPr sz="1100">
                <a:latin typeface="Calibri"/>
                <a:cs typeface="Calibri"/>
              </a:endParaRPr>
            </a:p>
          </p:txBody>
        </p:sp>
        <p:sp>
          <p:nvSpPr>
            <p:cNvPr id="53" name="object 53"/>
            <p:cNvSpPr txBox="1"/>
            <p:nvPr/>
          </p:nvSpPr>
          <p:spPr>
            <a:xfrm>
              <a:off x="9079297" y="4142104"/>
              <a:ext cx="573405" cy="697230"/>
            </a:xfrm>
            <a:prstGeom prst="rect">
              <a:avLst/>
            </a:prstGeom>
          </p:spPr>
          <p:txBody>
            <a:bodyPr vert="horz" wrap="square" lIns="0" tIns="12700" rIns="0" bIns="0" rtlCol="0">
              <a:spAutoFit/>
            </a:bodyPr>
            <a:lstStyle/>
            <a:p>
              <a:pPr marL="12700" marR="5080" indent="170180" algn="just">
                <a:lnSpc>
                  <a:spcPct val="100000"/>
                </a:lnSpc>
                <a:spcBef>
                  <a:spcPts val="100"/>
                </a:spcBef>
              </a:pPr>
              <a:r>
                <a:rPr sz="1100" dirty="0">
                  <a:solidFill>
                    <a:srgbClr val="2E5496"/>
                  </a:solidFill>
                  <a:latin typeface="Calibri"/>
                  <a:cs typeface="Calibri"/>
                </a:rPr>
                <a:t>E</a:t>
              </a:r>
              <a:r>
                <a:rPr sz="1100" spc="5" dirty="0">
                  <a:solidFill>
                    <a:srgbClr val="2E5496"/>
                  </a:solidFill>
                  <a:latin typeface="Calibri"/>
                  <a:cs typeface="Calibri"/>
                </a:rPr>
                <a:t>vo</a:t>
              </a:r>
              <a:r>
                <a:rPr sz="1100" dirty="0">
                  <a:solidFill>
                    <a:srgbClr val="2E5496"/>
                  </a:solidFill>
                  <a:latin typeface="Calibri"/>
                  <a:cs typeface="Calibri"/>
                </a:rPr>
                <a:t>t</a:t>
              </a:r>
              <a:r>
                <a:rPr sz="1100" spc="-5" dirty="0">
                  <a:solidFill>
                    <a:srgbClr val="2E5496"/>
                  </a:solidFill>
                  <a:latin typeface="Calibri"/>
                  <a:cs typeface="Calibri"/>
                </a:rPr>
                <a:t>a</a:t>
              </a:r>
              <a:r>
                <a:rPr sz="1100" dirty="0">
                  <a:solidFill>
                    <a:srgbClr val="2E5496"/>
                  </a:solidFill>
                  <a:latin typeface="Calibri"/>
                  <a:cs typeface="Calibri"/>
                </a:rPr>
                <a:t>z  Genvoya  </a:t>
              </a:r>
              <a:r>
                <a:rPr sz="1100" spc="5" dirty="0">
                  <a:solidFill>
                    <a:srgbClr val="2E5496"/>
                  </a:solidFill>
                  <a:latin typeface="Calibri"/>
                  <a:cs typeface="Calibri"/>
                </a:rPr>
                <a:t>P</a:t>
              </a:r>
              <a:r>
                <a:rPr sz="1100" spc="-5" dirty="0">
                  <a:solidFill>
                    <a:srgbClr val="2E5496"/>
                  </a:solidFill>
                  <a:latin typeface="Calibri"/>
                  <a:cs typeface="Calibri"/>
                </a:rPr>
                <a:t>r</a:t>
              </a:r>
              <a:r>
                <a:rPr sz="1100" dirty="0">
                  <a:solidFill>
                    <a:srgbClr val="2E5496"/>
                  </a:solidFill>
                  <a:latin typeface="Calibri"/>
                  <a:cs typeface="Calibri"/>
                </a:rPr>
                <a:t>e</a:t>
              </a:r>
              <a:r>
                <a:rPr sz="1100" spc="-5" dirty="0">
                  <a:solidFill>
                    <a:srgbClr val="2E5496"/>
                  </a:solidFill>
                  <a:latin typeface="Calibri"/>
                  <a:cs typeface="Calibri"/>
                </a:rPr>
                <a:t>z</a:t>
              </a:r>
              <a:r>
                <a:rPr sz="1100" dirty="0">
                  <a:solidFill>
                    <a:srgbClr val="2E5496"/>
                  </a:solidFill>
                  <a:latin typeface="Calibri"/>
                  <a:cs typeface="Calibri"/>
                </a:rPr>
                <a:t>c</a:t>
              </a:r>
              <a:r>
                <a:rPr sz="1100" spc="5" dirty="0">
                  <a:solidFill>
                    <a:srgbClr val="2E5496"/>
                  </a:solidFill>
                  <a:latin typeface="Calibri"/>
                  <a:cs typeface="Calibri"/>
                </a:rPr>
                <a:t>o</a:t>
              </a:r>
              <a:r>
                <a:rPr sz="1100" spc="-5" dirty="0">
                  <a:solidFill>
                    <a:srgbClr val="2E5496"/>
                  </a:solidFill>
                  <a:latin typeface="Calibri"/>
                  <a:cs typeface="Calibri"/>
                </a:rPr>
                <a:t>bi</a:t>
              </a:r>
              <a:r>
                <a:rPr sz="1100" dirty="0">
                  <a:solidFill>
                    <a:srgbClr val="2E5496"/>
                  </a:solidFill>
                  <a:latin typeface="Calibri"/>
                  <a:cs typeface="Calibri"/>
                </a:rPr>
                <a:t>x</a:t>
              </a:r>
              <a:endParaRPr sz="1100">
                <a:latin typeface="Calibri"/>
                <a:cs typeface="Calibri"/>
              </a:endParaRPr>
            </a:p>
            <a:p>
              <a:pPr marL="273050">
                <a:lnSpc>
                  <a:spcPct val="100000"/>
                </a:lnSpc>
                <a:spcBef>
                  <a:spcPts val="5"/>
                </a:spcBef>
              </a:pPr>
              <a:r>
                <a:rPr sz="1100" dirty="0">
                  <a:latin typeface="Calibri"/>
                  <a:cs typeface="Calibri"/>
                </a:rPr>
                <a:t>2015</a:t>
              </a:r>
              <a:endParaRPr sz="1100">
                <a:latin typeface="Calibri"/>
                <a:cs typeface="Calibri"/>
              </a:endParaRPr>
            </a:p>
          </p:txBody>
        </p:sp>
        <p:sp>
          <p:nvSpPr>
            <p:cNvPr id="54" name="object 54"/>
            <p:cNvSpPr txBox="1"/>
            <p:nvPr/>
          </p:nvSpPr>
          <p:spPr>
            <a:xfrm>
              <a:off x="9883109" y="1383933"/>
              <a:ext cx="374650" cy="361950"/>
            </a:xfrm>
            <a:prstGeom prst="rect">
              <a:avLst/>
            </a:prstGeom>
          </p:spPr>
          <p:txBody>
            <a:bodyPr vert="horz" wrap="square" lIns="0" tIns="13335" rIns="0" bIns="0" rtlCol="0">
              <a:spAutoFit/>
            </a:bodyPr>
            <a:lstStyle/>
            <a:p>
              <a:pPr marL="12700" marR="5080">
                <a:lnSpc>
                  <a:spcPct val="100000"/>
                </a:lnSpc>
                <a:spcBef>
                  <a:spcPts val="105"/>
                </a:spcBef>
              </a:pPr>
              <a:r>
                <a:rPr sz="1100" spc="-5" dirty="0">
                  <a:solidFill>
                    <a:srgbClr val="2E5496"/>
                  </a:solidFill>
                  <a:latin typeface="Calibri"/>
                  <a:cs typeface="Calibri"/>
                </a:rPr>
                <a:t>Julu</a:t>
              </a:r>
              <a:r>
                <a:rPr sz="1100" dirty="0">
                  <a:solidFill>
                    <a:srgbClr val="2E5496"/>
                  </a:solidFill>
                  <a:latin typeface="Calibri"/>
                  <a:cs typeface="Calibri"/>
                </a:rPr>
                <a:t>ca  </a:t>
              </a:r>
              <a:r>
                <a:rPr sz="1100" dirty="0">
                  <a:latin typeface="Calibri"/>
                  <a:cs typeface="Calibri"/>
                </a:rPr>
                <a:t>2017</a:t>
              </a:r>
              <a:endParaRPr sz="1100">
                <a:latin typeface="Calibri"/>
                <a:cs typeface="Calibri"/>
              </a:endParaRPr>
            </a:p>
          </p:txBody>
        </p:sp>
        <p:sp>
          <p:nvSpPr>
            <p:cNvPr id="55" name="object 55"/>
            <p:cNvSpPr txBox="1"/>
            <p:nvPr/>
          </p:nvSpPr>
          <p:spPr>
            <a:xfrm>
              <a:off x="10330934" y="1101834"/>
              <a:ext cx="646430" cy="1703070"/>
            </a:xfrm>
            <a:prstGeom prst="rect">
              <a:avLst/>
            </a:prstGeom>
          </p:spPr>
          <p:txBody>
            <a:bodyPr vert="horz" wrap="square" lIns="0" tIns="13335" rIns="0" bIns="0" rtlCol="0">
              <a:spAutoFit/>
            </a:bodyPr>
            <a:lstStyle/>
            <a:p>
              <a:pPr marL="12700" marR="5080">
                <a:lnSpc>
                  <a:spcPct val="100000"/>
                </a:lnSpc>
                <a:spcBef>
                  <a:spcPts val="105"/>
                </a:spcBef>
              </a:pPr>
              <a:r>
                <a:rPr sz="1100" spc="-5" dirty="0">
                  <a:solidFill>
                    <a:srgbClr val="2E5496"/>
                  </a:solidFill>
                  <a:latin typeface="Calibri"/>
                  <a:cs typeface="Calibri"/>
                </a:rPr>
                <a:t>Biktarvy  Cimduo  Delstrigo  </a:t>
              </a:r>
              <a:r>
                <a:rPr sz="1100" spc="-5" dirty="0">
                  <a:solidFill>
                    <a:srgbClr val="00AFEF"/>
                  </a:solidFill>
                  <a:latin typeface="Calibri"/>
                  <a:cs typeface="Calibri"/>
                </a:rPr>
                <a:t>Doravirine  </a:t>
              </a:r>
              <a:r>
                <a:rPr sz="1100" spc="-5" dirty="0">
                  <a:solidFill>
                    <a:srgbClr val="FF0000"/>
                  </a:solidFill>
                  <a:latin typeface="Calibri"/>
                  <a:cs typeface="Calibri"/>
                </a:rPr>
                <a:t>Ibalizu</a:t>
              </a:r>
              <a:r>
                <a:rPr sz="1100" spc="5" dirty="0">
                  <a:solidFill>
                    <a:srgbClr val="FF0000"/>
                  </a:solidFill>
                  <a:latin typeface="Calibri"/>
                  <a:cs typeface="Calibri"/>
                </a:rPr>
                <a:t>m</a:t>
              </a:r>
              <a:r>
                <a:rPr sz="1100" spc="-5" dirty="0">
                  <a:solidFill>
                    <a:srgbClr val="FF0000"/>
                  </a:solidFill>
                  <a:latin typeface="Calibri"/>
                  <a:cs typeface="Calibri"/>
                </a:rPr>
                <a:t>ab  </a:t>
              </a:r>
              <a:r>
                <a:rPr sz="1100" dirty="0">
                  <a:solidFill>
                    <a:srgbClr val="2E5496"/>
                  </a:solidFill>
                  <a:latin typeface="Calibri"/>
                  <a:cs typeface="Calibri"/>
                </a:rPr>
                <a:t>Symfi  Symfi Lo  </a:t>
              </a:r>
              <a:r>
                <a:rPr sz="1100" spc="-5" dirty="0">
                  <a:solidFill>
                    <a:srgbClr val="2E5496"/>
                  </a:solidFill>
                  <a:latin typeface="Calibri"/>
                  <a:cs typeface="Calibri"/>
                </a:rPr>
                <a:t>Symtuza  </a:t>
              </a:r>
              <a:r>
                <a:rPr sz="1100" dirty="0">
                  <a:solidFill>
                    <a:srgbClr val="2E5496"/>
                  </a:solidFill>
                  <a:latin typeface="Calibri"/>
                  <a:cs typeface="Calibri"/>
                </a:rPr>
                <a:t>Temixys  </a:t>
              </a:r>
              <a:r>
                <a:rPr sz="1100" dirty="0">
                  <a:latin typeface="Calibri"/>
                  <a:cs typeface="Calibri"/>
                </a:rPr>
                <a:t>2018</a:t>
              </a:r>
              <a:endParaRPr sz="1100">
                <a:latin typeface="Calibri"/>
                <a:cs typeface="Calibri"/>
              </a:endParaRPr>
            </a:p>
          </p:txBody>
        </p:sp>
        <p:sp>
          <p:nvSpPr>
            <p:cNvPr id="56" name="object 56"/>
            <p:cNvSpPr txBox="1"/>
            <p:nvPr/>
          </p:nvSpPr>
          <p:spPr>
            <a:xfrm>
              <a:off x="6734162" y="267995"/>
              <a:ext cx="1076325" cy="152400"/>
            </a:xfrm>
            <a:prstGeom prst="rect">
              <a:avLst/>
            </a:prstGeom>
            <a:solidFill>
              <a:srgbClr val="FFFF00"/>
            </a:solidFill>
          </p:spPr>
          <p:txBody>
            <a:bodyPr vert="horz" wrap="square" lIns="0" tIns="0" rIns="0" bIns="0" rtlCol="0">
              <a:spAutoFit/>
            </a:bodyPr>
            <a:lstStyle/>
            <a:p>
              <a:pPr>
                <a:lnSpc>
                  <a:spcPts val="1160"/>
                </a:lnSpc>
              </a:pPr>
              <a:r>
                <a:rPr sz="1000" spc="-10" dirty="0">
                  <a:latin typeface="Calibri"/>
                  <a:cs typeface="Calibri"/>
                </a:rPr>
                <a:t>ART </a:t>
              </a:r>
              <a:r>
                <a:rPr sz="1000" spc="-5" dirty="0">
                  <a:latin typeface="Calibri"/>
                  <a:cs typeface="Calibri"/>
                </a:rPr>
                <a:t>initiation for</a:t>
              </a:r>
              <a:r>
                <a:rPr sz="1000" spc="-45" dirty="0">
                  <a:latin typeface="Calibri"/>
                  <a:cs typeface="Calibri"/>
                </a:rPr>
                <a:t> </a:t>
              </a:r>
              <a:r>
                <a:rPr sz="1000" spc="-5" dirty="0">
                  <a:latin typeface="Calibri"/>
                  <a:cs typeface="Calibri"/>
                </a:rPr>
                <a:t>all</a:t>
              </a:r>
              <a:endParaRPr sz="1000">
                <a:latin typeface="Calibri"/>
                <a:cs typeface="Calibri"/>
              </a:endParaRPr>
            </a:p>
          </p:txBody>
        </p:sp>
        <p:sp>
          <p:nvSpPr>
            <p:cNvPr id="57" name="object 57"/>
            <p:cNvSpPr txBox="1"/>
            <p:nvPr/>
          </p:nvSpPr>
          <p:spPr>
            <a:xfrm>
              <a:off x="6695535" y="403150"/>
              <a:ext cx="111506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Calibri"/>
                  <a:cs typeface="Calibri"/>
                </a:rPr>
                <a:t>those with </a:t>
              </a:r>
              <a:r>
                <a:rPr sz="1000" spc="-10" dirty="0">
                  <a:latin typeface="Calibri"/>
                  <a:cs typeface="Calibri"/>
                </a:rPr>
                <a:t>CD4</a:t>
              </a:r>
              <a:r>
                <a:rPr sz="1000" spc="-30" dirty="0">
                  <a:latin typeface="Calibri"/>
                  <a:cs typeface="Calibri"/>
                </a:rPr>
                <a:t> </a:t>
              </a:r>
              <a:r>
                <a:rPr sz="1000" spc="-10" dirty="0">
                  <a:latin typeface="Calibri"/>
                  <a:cs typeface="Calibri"/>
                </a:rPr>
                <a:t>&lt;500</a:t>
              </a:r>
              <a:endParaRPr sz="1000">
                <a:latin typeface="Calibri"/>
                <a:cs typeface="Calibri"/>
              </a:endParaRPr>
            </a:p>
          </p:txBody>
        </p:sp>
        <p:sp>
          <p:nvSpPr>
            <p:cNvPr id="58" name="object 58"/>
            <p:cNvSpPr txBox="1"/>
            <p:nvPr/>
          </p:nvSpPr>
          <p:spPr>
            <a:xfrm>
              <a:off x="6978001" y="575843"/>
              <a:ext cx="530860" cy="152400"/>
            </a:xfrm>
            <a:prstGeom prst="rect">
              <a:avLst/>
            </a:prstGeom>
            <a:solidFill>
              <a:srgbClr val="FFFF00"/>
            </a:solidFill>
          </p:spPr>
          <p:txBody>
            <a:bodyPr vert="horz" wrap="square" lIns="0" tIns="0" rIns="0" bIns="0" rtlCol="0">
              <a:spAutoFit/>
            </a:bodyPr>
            <a:lstStyle/>
            <a:p>
              <a:pPr>
                <a:lnSpc>
                  <a:spcPts val="1135"/>
                </a:lnSpc>
              </a:pPr>
              <a:r>
                <a:rPr sz="1000" spc="-10" dirty="0">
                  <a:latin typeface="Calibri"/>
                  <a:cs typeface="Calibri"/>
                </a:rPr>
                <a:t>c</a:t>
              </a:r>
              <a:r>
                <a:rPr sz="1000" spc="-5" dirty="0">
                  <a:latin typeface="Calibri"/>
                  <a:cs typeface="Calibri"/>
                </a:rPr>
                <a:t>op</a:t>
              </a:r>
              <a:r>
                <a:rPr sz="1000" spc="-10" dirty="0">
                  <a:latin typeface="Calibri"/>
                  <a:cs typeface="Calibri"/>
                </a:rPr>
                <a:t>ie</a:t>
              </a:r>
              <a:r>
                <a:rPr sz="1000" spc="-15" dirty="0">
                  <a:latin typeface="Calibri"/>
                  <a:cs typeface="Calibri"/>
                </a:rPr>
                <a:t>s</a:t>
              </a:r>
              <a:r>
                <a:rPr sz="1000" spc="-10" dirty="0">
                  <a:latin typeface="Calibri"/>
                  <a:cs typeface="Calibri"/>
                </a:rPr>
                <a:t>/m</a:t>
              </a:r>
              <a:r>
                <a:rPr sz="1000" spc="-5" dirty="0">
                  <a:latin typeface="Calibri"/>
                  <a:cs typeface="Calibri"/>
                </a:rPr>
                <a:t>L</a:t>
              </a:r>
              <a:endParaRPr sz="1000">
                <a:latin typeface="Calibri"/>
                <a:cs typeface="Calibri"/>
              </a:endParaRPr>
            </a:p>
          </p:txBody>
        </p:sp>
        <p:sp>
          <p:nvSpPr>
            <p:cNvPr id="59" name="object 59"/>
            <p:cNvSpPr txBox="1"/>
            <p:nvPr/>
          </p:nvSpPr>
          <p:spPr>
            <a:xfrm>
              <a:off x="7102460" y="707995"/>
              <a:ext cx="28194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1998</a:t>
              </a:r>
              <a:endParaRPr sz="1000">
                <a:latin typeface="Calibri"/>
                <a:cs typeface="Calibri"/>
              </a:endParaRPr>
            </a:p>
          </p:txBody>
        </p:sp>
        <p:sp>
          <p:nvSpPr>
            <p:cNvPr id="60" name="object 60"/>
            <p:cNvSpPr/>
            <p:nvPr/>
          </p:nvSpPr>
          <p:spPr>
            <a:xfrm>
              <a:off x="8269731" y="4731664"/>
              <a:ext cx="721360" cy="155575"/>
            </a:xfrm>
            <a:custGeom>
              <a:avLst/>
              <a:gdLst/>
              <a:ahLst/>
              <a:cxnLst/>
              <a:rect l="l" t="t" r="r" b="b"/>
              <a:pathLst>
                <a:path w="721359" h="155575">
                  <a:moveTo>
                    <a:pt x="0" y="0"/>
                  </a:moveTo>
                  <a:lnTo>
                    <a:pt x="720851" y="0"/>
                  </a:lnTo>
                  <a:lnTo>
                    <a:pt x="720851" y="155448"/>
                  </a:lnTo>
                  <a:lnTo>
                    <a:pt x="0" y="155448"/>
                  </a:lnTo>
                  <a:lnTo>
                    <a:pt x="0" y="0"/>
                  </a:lnTo>
                  <a:close/>
                </a:path>
              </a:pathLst>
            </a:custGeom>
            <a:solidFill>
              <a:srgbClr val="FFFF00"/>
            </a:solidFill>
          </p:spPr>
          <p:txBody>
            <a:bodyPr wrap="square" lIns="0" tIns="0" rIns="0" bIns="0" rtlCol="0"/>
            <a:lstStyle/>
            <a:p>
              <a:endParaRPr/>
            </a:p>
          </p:txBody>
        </p:sp>
        <p:sp>
          <p:nvSpPr>
            <p:cNvPr id="61" name="object 61"/>
            <p:cNvSpPr/>
            <p:nvPr/>
          </p:nvSpPr>
          <p:spPr>
            <a:xfrm>
              <a:off x="8312404" y="4884064"/>
              <a:ext cx="641985" cy="152400"/>
            </a:xfrm>
            <a:custGeom>
              <a:avLst/>
              <a:gdLst/>
              <a:ahLst/>
              <a:cxnLst/>
              <a:rect l="l" t="t" r="r" b="b"/>
              <a:pathLst>
                <a:path w="641984" h="152400">
                  <a:moveTo>
                    <a:pt x="0" y="152400"/>
                  </a:moveTo>
                  <a:lnTo>
                    <a:pt x="641603" y="152400"/>
                  </a:lnTo>
                  <a:lnTo>
                    <a:pt x="641603" y="0"/>
                  </a:lnTo>
                  <a:lnTo>
                    <a:pt x="0" y="0"/>
                  </a:lnTo>
                  <a:lnTo>
                    <a:pt x="0" y="152400"/>
                  </a:lnTo>
                  <a:close/>
                </a:path>
              </a:pathLst>
            </a:custGeom>
            <a:solidFill>
              <a:srgbClr val="FFFF00"/>
            </a:solidFill>
          </p:spPr>
          <p:txBody>
            <a:bodyPr wrap="square" lIns="0" tIns="0" rIns="0" bIns="0" rtlCol="0"/>
            <a:lstStyle/>
            <a:p>
              <a:endParaRPr/>
            </a:p>
          </p:txBody>
        </p:sp>
        <p:sp>
          <p:nvSpPr>
            <p:cNvPr id="62" name="object 62"/>
            <p:cNvSpPr txBox="1"/>
            <p:nvPr/>
          </p:nvSpPr>
          <p:spPr>
            <a:xfrm>
              <a:off x="8476490" y="4561997"/>
              <a:ext cx="28194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2010</a:t>
              </a:r>
              <a:endParaRPr sz="1000">
                <a:latin typeface="Calibri"/>
                <a:cs typeface="Calibri"/>
              </a:endParaRPr>
            </a:p>
          </p:txBody>
        </p:sp>
        <p:sp>
          <p:nvSpPr>
            <p:cNvPr id="63" name="object 63"/>
            <p:cNvSpPr txBox="1"/>
            <p:nvPr/>
          </p:nvSpPr>
          <p:spPr>
            <a:xfrm>
              <a:off x="8257027" y="4714420"/>
              <a:ext cx="720090"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Calibri"/>
                  <a:cs typeface="Calibri"/>
                </a:rPr>
                <a:t>ART</a:t>
              </a:r>
              <a:r>
                <a:rPr sz="1000" spc="-50" dirty="0">
                  <a:latin typeface="Calibri"/>
                  <a:cs typeface="Calibri"/>
                </a:rPr>
                <a:t> </a:t>
              </a:r>
              <a:r>
                <a:rPr sz="1000" spc="-5" dirty="0">
                  <a:latin typeface="Calibri"/>
                  <a:cs typeface="Calibri"/>
                </a:rPr>
                <a:t>initiation</a:t>
              </a:r>
              <a:endParaRPr sz="1000">
                <a:latin typeface="Calibri"/>
                <a:cs typeface="Calibri"/>
              </a:endParaRPr>
            </a:p>
          </p:txBody>
        </p:sp>
        <p:sp>
          <p:nvSpPr>
            <p:cNvPr id="64" name="object 64"/>
            <p:cNvSpPr txBox="1"/>
            <p:nvPr/>
          </p:nvSpPr>
          <p:spPr>
            <a:xfrm>
              <a:off x="8299654" y="4866843"/>
              <a:ext cx="63754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Calibri"/>
                  <a:cs typeface="Calibri"/>
                </a:rPr>
                <a:t>for all</a:t>
              </a:r>
              <a:r>
                <a:rPr sz="1000" spc="-80" dirty="0">
                  <a:latin typeface="Calibri"/>
                  <a:cs typeface="Calibri"/>
                </a:rPr>
                <a:t> </a:t>
              </a:r>
              <a:r>
                <a:rPr sz="1000" spc="-5" dirty="0">
                  <a:latin typeface="Calibri"/>
                  <a:cs typeface="Calibri"/>
                </a:rPr>
                <a:t>those</a:t>
              </a:r>
              <a:endParaRPr sz="1000">
                <a:latin typeface="Calibri"/>
                <a:cs typeface="Calibri"/>
              </a:endParaRPr>
            </a:p>
          </p:txBody>
        </p:sp>
        <p:sp>
          <p:nvSpPr>
            <p:cNvPr id="65" name="object 65"/>
            <p:cNvSpPr txBox="1"/>
            <p:nvPr/>
          </p:nvSpPr>
          <p:spPr>
            <a:xfrm>
              <a:off x="8242300" y="5036464"/>
              <a:ext cx="784860" cy="155575"/>
            </a:xfrm>
            <a:prstGeom prst="rect">
              <a:avLst/>
            </a:prstGeom>
            <a:solidFill>
              <a:srgbClr val="FFFF00"/>
            </a:solidFill>
          </p:spPr>
          <p:txBody>
            <a:bodyPr vert="horz" wrap="square" lIns="0" tIns="0" rIns="0" bIns="0" rtlCol="0">
              <a:spAutoFit/>
            </a:bodyPr>
            <a:lstStyle/>
            <a:p>
              <a:pPr>
                <a:lnSpc>
                  <a:spcPts val="1160"/>
                </a:lnSpc>
              </a:pPr>
              <a:r>
                <a:rPr sz="1000" spc="-5" dirty="0">
                  <a:latin typeface="Calibri"/>
                  <a:cs typeface="Calibri"/>
                </a:rPr>
                <a:t>with </a:t>
              </a:r>
              <a:r>
                <a:rPr sz="1000" spc="-10" dirty="0">
                  <a:latin typeface="Calibri"/>
                  <a:cs typeface="Calibri"/>
                </a:rPr>
                <a:t>CD4</a:t>
              </a:r>
              <a:r>
                <a:rPr sz="1000" spc="-25" dirty="0">
                  <a:latin typeface="Calibri"/>
                  <a:cs typeface="Calibri"/>
                </a:rPr>
                <a:t> </a:t>
              </a:r>
              <a:r>
                <a:rPr sz="1000" spc="-10" dirty="0">
                  <a:latin typeface="Calibri"/>
                  <a:cs typeface="Calibri"/>
                </a:rPr>
                <a:t>&lt;500</a:t>
              </a:r>
              <a:endParaRPr sz="1000">
                <a:latin typeface="Calibri"/>
                <a:cs typeface="Calibri"/>
              </a:endParaRPr>
            </a:p>
          </p:txBody>
        </p:sp>
        <p:sp>
          <p:nvSpPr>
            <p:cNvPr id="66" name="object 66"/>
            <p:cNvSpPr txBox="1"/>
            <p:nvPr/>
          </p:nvSpPr>
          <p:spPr>
            <a:xfrm>
              <a:off x="8344407" y="5191912"/>
              <a:ext cx="547370" cy="152400"/>
            </a:xfrm>
            <a:prstGeom prst="rect">
              <a:avLst/>
            </a:prstGeom>
            <a:solidFill>
              <a:srgbClr val="FFFF00"/>
            </a:solidFill>
          </p:spPr>
          <p:txBody>
            <a:bodyPr vert="horz" wrap="square" lIns="0" tIns="0" rIns="0" bIns="0" rtlCol="0">
              <a:spAutoFit/>
            </a:bodyPr>
            <a:lstStyle/>
            <a:p>
              <a:pPr>
                <a:lnSpc>
                  <a:spcPts val="1135"/>
                </a:lnSpc>
              </a:pPr>
              <a:r>
                <a:rPr sz="1000" spc="-10" dirty="0">
                  <a:latin typeface="Calibri"/>
                  <a:cs typeface="Calibri"/>
                </a:rPr>
                <a:t>cell</a:t>
              </a:r>
              <a:r>
                <a:rPr sz="1000" spc="-15" dirty="0">
                  <a:latin typeface="Calibri"/>
                  <a:cs typeface="Calibri"/>
                </a:rPr>
                <a:t>s</a:t>
              </a:r>
              <a:r>
                <a:rPr sz="1000" spc="-10" dirty="0">
                  <a:latin typeface="Calibri"/>
                  <a:cs typeface="Calibri"/>
                </a:rPr>
                <a:t>/mm</a:t>
              </a:r>
              <a:r>
                <a:rPr sz="975" spc="7" baseline="25641" dirty="0">
                  <a:latin typeface="Calibri"/>
                  <a:cs typeface="Calibri"/>
                </a:rPr>
                <a:t>3</a:t>
              </a:r>
              <a:r>
                <a:rPr sz="1000" spc="-5" dirty="0">
                  <a:latin typeface="Calibri"/>
                  <a:cs typeface="Calibri"/>
                </a:rPr>
                <a:t>.</a:t>
              </a:r>
              <a:endParaRPr sz="1000">
                <a:latin typeface="Calibri"/>
                <a:cs typeface="Calibri"/>
              </a:endParaRPr>
            </a:p>
          </p:txBody>
        </p:sp>
        <p:sp>
          <p:nvSpPr>
            <p:cNvPr id="67" name="object 67"/>
            <p:cNvSpPr txBox="1"/>
            <p:nvPr/>
          </p:nvSpPr>
          <p:spPr>
            <a:xfrm>
              <a:off x="8530488" y="56934"/>
              <a:ext cx="1076325" cy="152400"/>
            </a:xfrm>
            <a:prstGeom prst="rect">
              <a:avLst/>
            </a:prstGeom>
            <a:solidFill>
              <a:srgbClr val="FFFF00"/>
            </a:solidFill>
          </p:spPr>
          <p:txBody>
            <a:bodyPr vert="horz" wrap="square" lIns="0" tIns="0" rIns="0" bIns="0" rtlCol="0">
              <a:spAutoFit/>
            </a:bodyPr>
            <a:lstStyle/>
            <a:p>
              <a:pPr>
                <a:lnSpc>
                  <a:spcPts val="1160"/>
                </a:lnSpc>
              </a:pPr>
              <a:r>
                <a:rPr sz="1000" spc="-10" dirty="0">
                  <a:latin typeface="Calibri"/>
                  <a:cs typeface="Calibri"/>
                </a:rPr>
                <a:t>ART </a:t>
              </a:r>
              <a:r>
                <a:rPr sz="1000" spc="-5" dirty="0">
                  <a:latin typeface="Calibri"/>
                  <a:cs typeface="Calibri"/>
                </a:rPr>
                <a:t>initiation for</a:t>
              </a:r>
              <a:r>
                <a:rPr sz="1000" spc="-45" dirty="0">
                  <a:latin typeface="Calibri"/>
                  <a:cs typeface="Calibri"/>
                </a:rPr>
                <a:t> </a:t>
              </a:r>
              <a:r>
                <a:rPr sz="1000" spc="-5" dirty="0">
                  <a:latin typeface="Calibri"/>
                  <a:cs typeface="Calibri"/>
                </a:rPr>
                <a:t>all</a:t>
              </a:r>
              <a:endParaRPr sz="1000">
                <a:latin typeface="Calibri"/>
                <a:cs typeface="Calibri"/>
              </a:endParaRPr>
            </a:p>
          </p:txBody>
        </p:sp>
        <p:sp>
          <p:nvSpPr>
            <p:cNvPr id="68" name="object 68"/>
            <p:cNvSpPr txBox="1"/>
            <p:nvPr/>
          </p:nvSpPr>
          <p:spPr>
            <a:xfrm>
              <a:off x="8491852" y="192084"/>
              <a:ext cx="111506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Calibri"/>
                  <a:cs typeface="Calibri"/>
                </a:rPr>
                <a:t>those with </a:t>
              </a:r>
              <a:r>
                <a:rPr sz="1000" spc="-10" dirty="0">
                  <a:latin typeface="Calibri"/>
                  <a:cs typeface="Calibri"/>
                </a:rPr>
                <a:t>CD4</a:t>
              </a:r>
              <a:r>
                <a:rPr sz="1000" spc="-30" dirty="0">
                  <a:latin typeface="Calibri"/>
                  <a:cs typeface="Calibri"/>
                </a:rPr>
                <a:t> </a:t>
              </a:r>
              <a:r>
                <a:rPr sz="1000" spc="-10" dirty="0">
                  <a:latin typeface="Calibri"/>
                  <a:cs typeface="Calibri"/>
                </a:rPr>
                <a:t>&lt;350</a:t>
              </a:r>
              <a:endParaRPr sz="1000">
                <a:latin typeface="Calibri"/>
                <a:cs typeface="Calibri"/>
              </a:endParaRPr>
            </a:p>
          </p:txBody>
        </p:sp>
        <p:sp>
          <p:nvSpPr>
            <p:cNvPr id="69" name="object 69"/>
            <p:cNvSpPr txBox="1"/>
            <p:nvPr/>
          </p:nvSpPr>
          <p:spPr>
            <a:xfrm>
              <a:off x="8781948" y="364782"/>
              <a:ext cx="528320" cy="152400"/>
            </a:xfrm>
            <a:prstGeom prst="rect">
              <a:avLst/>
            </a:prstGeom>
            <a:solidFill>
              <a:srgbClr val="FFFF00"/>
            </a:solidFill>
          </p:spPr>
          <p:txBody>
            <a:bodyPr vert="horz" wrap="square" lIns="0" tIns="0" rIns="0" bIns="0" rtlCol="0">
              <a:spAutoFit/>
            </a:bodyPr>
            <a:lstStyle/>
            <a:p>
              <a:pPr>
                <a:lnSpc>
                  <a:spcPts val="1135"/>
                </a:lnSpc>
              </a:pPr>
              <a:r>
                <a:rPr sz="1000" spc="-10" dirty="0">
                  <a:latin typeface="Calibri"/>
                  <a:cs typeface="Calibri"/>
                </a:rPr>
                <a:t>cells/mm</a:t>
              </a:r>
              <a:r>
                <a:rPr sz="975" spc="-15" baseline="25641" dirty="0">
                  <a:latin typeface="Calibri"/>
                  <a:cs typeface="Calibri"/>
                </a:rPr>
                <a:t>3</a:t>
              </a:r>
              <a:endParaRPr sz="975" baseline="25641">
                <a:latin typeface="Calibri"/>
                <a:cs typeface="Calibri"/>
              </a:endParaRPr>
            </a:p>
          </p:txBody>
        </p:sp>
        <p:sp>
          <p:nvSpPr>
            <p:cNvPr id="70" name="object 70"/>
            <p:cNvSpPr txBox="1"/>
            <p:nvPr/>
          </p:nvSpPr>
          <p:spPr>
            <a:xfrm>
              <a:off x="8898783" y="496862"/>
              <a:ext cx="28194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2008</a:t>
              </a:r>
              <a:endParaRPr sz="1000">
                <a:latin typeface="Calibri"/>
                <a:cs typeface="Calibri"/>
              </a:endParaRPr>
            </a:p>
          </p:txBody>
        </p:sp>
        <p:sp>
          <p:nvSpPr>
            <p:cNvPr id="71" name="object 71"/>
            <p:cNvSpPr txBox="1"/>
            <p:nvPr/>
          </p:nvSpPr>
          <p:spPr>
            <a:xfrm>
              <a:off x="6836727" y="5429970"/>
              <a:ext cx="28194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2001</a:t>
              </a:r>
              <a:endParaRPr sz="1000">
                <a:latin typeface="Calibri"/>
                <a:cs typeface="Calibri"/>
              </a:endParaRPr>
            </a:p>
          </p:txBody>
        </p:sp>
        <p:sp>
          <p:nvSpPr>
            <p:cNvPr id="72" name="object 72"/>
            <p:cNvSpPr txBox="1"/>
            <p:nvPr/>
          </p:nvSpPr>
          <p:spPr>
            <a:xfrm>
              <a:off x="6384139" y="5568677"/>
              <a:ext cx="1526540" cy="193675"/>
            </a:xfrm>
            <a:prstGeom prst="rect">
              <a:avLst/>
            </a:prstGeom>
          </p:spPr>
          <p:txBody>
            <a:bodyPr vert="horz" wrap="square" lIns="0" tIns="12700" rIns="0" bIns="0" rtlCol="0">
              <a:spAutoFit/>
            </a:bodyPr>
            <a:lstStyle/>
            <a:p>
              <a:pPr marL="12700">
                <a:lnSpc>
                  <a:spcPct val="100000"/>
                </a:lnSpc>
                <a:spcBef>
                  <a:spcPts val="100"/>
                </a:spcBef>
              </a:pPr>
              <a:r>
                <a:rPr sz="1000" spc="-5" dirty="0">
                  <a:latin typeface="Calibri"/>
                  <a:cs typeface="Calibri"/>
                </a:rPr>
                <a:t>Guidelines </a:t>
              </a:r>
              <a:r>
                <a:rPr sz="1000" spc="-10" dirty="0">
                  <a:latin typeface="Calibri"/>
                  <a:cs typeface="Calibri"/>
                </a:rPr>
                <a:t>scaled </a:t>
              </a:r>
              <a:r>
                <a:rPr sz="1000" spc="-5" dirty="0">
                  <a:latin typeface="Calibri"/>
                  <a:cs typeface="Calibri"/>
                </a:rPr>
                <a:t>back</a:t>
              </a:r>
              <a:r>
                <a:rPr sz="1000" spc="165" dirty="0">
                  <a:latin typeface="Calibri"/>
                  <a:cs typeface="Calibri"/>
                </a:rPr>
                <a:t> </a:t>
              </a:r>
              <a:r>
                <a:rPr sz="1650" baseline="10101" dirty="0">
                  <a:latin typeface="Calibri"/>
                  <a:cs typeface="Calibri"/>
                </a:rPr>
                <a:t>2006</a:t>
              </a:r>
              <a:endParaRPr sz="1650" baseline="10101">
                <a:latin typeface="Calibri"/>
                <a:cs typeface="Calibri"/>
              </a:endParaRPr>
            </a:p>
          </p:txBody>
        </p:sp>
        <p:sp>
          <p:nvSpPr>
            <p:cNvPr id="73" name="object 73"/>
            <p:cNvSpPr txBox="1"/>
            <p:nvPr/>
          </p:nvSpPr>
          <p:spPr>
            <a:xfrm>
              <a:off x="6343029" y="5734815"/>
              <a:ext cx="126746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Calibri"/>
                  <a:cs typeface="Calibri"/>
                </a:rPr>
                <a:t>treatment to those</a:t>
              </a:r>
              <a:r>
                <a:rPr sz="1000" spc="-20" dirty="0">
                  <a:latin typeface="Calibri"/>
                  <a:cs typeface="Calibri"/>
                </a:rPr>
                <a:t> </a:t>
              </a:r>
              <a:r>
                <a:rPr sz="1000" spc="-5" dirty="0">
                  <a:latin typeface="Calibri"/>
                  <a:cs typeface="Calibri"/>
                </a:rPr>
                <a:t>with</a:t>
              </a:r>
              <a:endParaRPr sz="1000">
                <a:latin typeface="Calibri"/>
                <a:cs typeface="Calibri"/>
              </a:endParaRPr>
            </a:p>
          </p:txBody>
        </p:sp>
        <p:sp>
          <p:nvSpPr>
            <p:cNvPr id="74" name="object 74"/>
            <p:cNvSpPr txBox="1"/>
            <p:nvPr/>
          </p:nvSpPr>
          <p:spPr>
            <a:xfrm>
              <a:off x="6271831" y="5904445"/>
              <a:ext cx="1438910" cy="155575"/>
            </a:xfrm>
            <a:prstGeom prst="rect">
              <a:avLst/>
            </a:prstGeom>
            <a:solidFill>
              <a:srgbClr val="FFFF00"/>
            </a:solidFill>
          </p:spPr>
          <p:txBody>
            <a:bodyPr vert="horz" wrap="square" lIns="0" tIns="0" rIns="0" bIns="0" rtlCol="0">
              <a:spAutoFit/>
            </a:bodyPr>
            <a:lstStyle/>
            <a:p>
              <a:pPr>
                <a:lnSpc>
                  <a:spcPts val="1160"/>
                </a:lnSpc>
              </a:pPr>
              <a:r>
                <a:rPr sz="1000" spc="-10" dirty="0">
                  <a:latin typeface="Calibri"/>
                  <a:cs typeface="Calibri"/>
                </a:rPr>
                <a:t>CD4 &lt;200 cells/mm</a:t>
              </a:r>
              <a:r>
                <a:rPr sz="975" spc="-15" baseline="25641" dirty="0">
                  <a:latin typeface="Calibri"/>
                  <a:cs typeface="Calibri"/>
                </a:rPr>
                <a:t>3 </a:t>
              </a:r>
              <a:r>
                <a:rPr sz="1000" spc="-5" dirty="0">
                  <a:latin typeface="Calibri"/>
                  <a:cs typeface="Calibri"/>
                </a:rPr>
                <a:t>due</a:t>
              </a:r>
              <a:r>
                <a:rPr sz="1000" spc="15" dirty="0">
                  <a:latin typeface="Calibri"/>
                  <a:cs typeface="Calibri"/>
                </a:rPr>
                <a:t> </a:t>
              </a:r>
              <a:r>
                <a:rPr sz="1000" spc="-5" dirty="0">
                  <a:latin typeface="Calibri"/>
                  <a:cs typeface="Calibri"/>
                </a:rPr>
                <a:t>to</a:t>
              </a:r>
              <a:endParaRPr sz="1000">
                <a:latin typeface="Calibri"/>
                <a:cs typeface="Calibri"/>
              </a:endParaRPr>
            </a:p>
          </p:txBody>
        </p:sp>
        <p:sp>
          <p:nvSpPr>
            <p:cNvPr id="75" name="object 75"/>
            <p:cNvSpPr txBox="1"/>
            <p:nvPr/>
          </p:nvSpPr>
          <p:spPr>
            <a:xfrm>
              <a:off x="6672643" y="6059894"/>
              <a:ext cx="608330" cy="152400"/>
            </a:xfrm>
            <a:prstGeom prst="rect">
              <a:avLst/>
            </a:prstGeom>
            <a:solidFill>
              <a:srgbClr val="FFFF00"/>
            </a:solidFill>
          </p:spPr>
          <p:txBody>
            <a:bodyPr vert="horz" wrap="square" lIns="0" tIns="0" rIns="0" bIns="0" rtlCol="0">
              <a:spAutoFit/>
            </a:bodyPr>
            <a:lstStyle/>
            <a:p>
              <a:pPr>
                <a:lnSpc>
                  <a:spcPts val="1135"/>
                </a:lnSpc>
              </a:pPr>
              <a:r>
                <a:rPr sz="1000" spc="-10" dirty="0">
                  <a:latin typeface="Calibri"/>
                  <a:cs typeface="Calibri"/>
                </a:rPr>
                <a:t>ART</a:t>
              </a:r>
              <a:r>
                <a:rPr sz="1000" spc="-65" dirty="0">
                  <a:latin typeface="Calibri"/>
                  <a:cs typeface="Calibri"/>
                </a:rPr>
                <a:t> </a:t>
              </a:r>
              <a:r>
                <a:rPr sz="1000" spc="-5" dirty="0">
                  <a:latin typeface="Calibri"/>
                  <a:cs typeface="Calibri"/>
                </a:rPr>
                <a:t>toxicity</a:t>
              </a:r>
              <a:endParaRPr sz="1000">
                <a:latin typeface="Calibri"/>
                <a:cs typeface="Calibri"/>
              </a:endParaRPr>
            </a:p>
          </p:txBody>
        </p:sp>
        <p:sp>
          <p:nvSpPr>
            <p:cNvPr id="76" name="object 76"/>
            <p:cNvSpPr/>
            <p:nvPr/>
          </p:nvSpPr>
          <p:spPr>
            <a:xfrm>
              <a:off x="9893058" y="432549"/>
              <a:ext cx="817244" cy="152400"/>
            </a:xfrm>
            <a:custGeom>
              <a:avLst/>
              <a:gdLst/>
              <a:ahLst/>
              <a:cxnLst/>
              <a:rect l="l" t="t" r="r" b="b"/>
              <a:pathLst>
                <a:path w="817245" h="152400">
                  <a:moveTo>
                    <a:pt x="0" y="152400"/>
                  </a:moveTo>
                  <a:lnTo>
                    <a:pt x="816863" y="152400"/>
                  </a:lnTo>
                  <a:lnTo>
                    <a:pt x="816863" y="0"/>
                  </a:lnTo>
                  <a:lnTo>
                    <a:pt x="0" y="0"/>
                  </a:lnTo>
                  <a:lnTo>
                    <a:pt x="0" y="152400"/>
                  </a:lnTo>
                  <a:close/>
                </a:path>
              </a:pathLst>
            </a:custGeom>
            <a:solidFill>
              <a:srgbClr val="FFFF00"/>
            </a:solidFill>
          </p:spPr>
          <p:txBody>
            <a:bodyPr wrap="square" lIns="0" tIns="0" rIns="0" bIns="0" rtlCol="0"/>
            <a:lstStyle/>
            <a:p>
              <a:endParaRPr/>
            </a:p>
          </p:txBody>
        </p:sp>
        <p:sp>
          <p:nvSpPr>
            <p:cNvPr id="77" name="object 77"/>
            <p:cNvSpPr txBox="1"/>
            <p:nvPr/>
          </p:nvSpPr>
          <p:spPr>
            <a:xfrm>
              <a:off x="9976878" y="127749"/>
              <a:ext cx="622300" cy="152400"/>
            </a:xfrm>
            <a:prstGeom prst="rect">
              <a:avLst/>
            </a:prstGeom>
            <a:solidFill>
              <a:srgbClr val="FFFF00"/>
            </a:solidFill>
          </p:spPr>
          <p:txBody>
            <a:bodyPr vert="horz" wrap="square" lIns="0" tIns="0" rIns="0" bIns="0" rtlCol="0">
              <a:spAutoFit/>
            </a:bodyPr>
            <a:lstStyle/>
            <a:p>
              <a:pPr>
                <a:lnSpc>
                  <a:spcPts val="1160"/>
                </a:lnSpc>
              </a:pPr>
              <a:r>
                <a:rPr sz="1000" i="1" spc="-10" dirty="0">
                  <a:latin typeface="Calibri"/>
                  <a:cs typeface="Calibri"/>
                </a:rPr>
                <a:t>Treat </a:t>
              </a:r>
              <a:r>
                <a:rPr sz="1000" i="1" spc="-5" dirty="0">
                  <a:latin typeface="Calibri"/>
                  <a:cs typeface="Calibri"/>
                </a:rPr>
                <a:t>all</a:t>
              </a:r>
              <a:r>
                <a:rPr sz="1000" i="1" spc="-60" dirty="0">
                  <a:latin typeface="Calibri"/>
                  <a:cs typeface="Calibri"/>
                </a:rPr>
                <a:t> </a:t>
              </a:r>
              <a:r>
                <a:rPr sz="1000" i="1" spc="-10" dirty="0">
                  <a:latin typeface="Calibri"/>
                  <a:cs typeface="Calibri"/>
                </a:rPr>
                <a:t>era</a:t>
              </a:r>
              <a:endParaRPr sz="1000">
                <a:latin typeface="Calibri"/>
                <a:cs typeface="Calibri"/>
              </a:endParaRPr>
            </a:p>
          </p:txBody>
        </p:sp>
        <p:sp>
          <p:nvSpPr>
            <p:cNvPr id="78" name="object 78"/>
            <p:cNvSpPr txBox="1"/>
            <p:nvPr/>
          </p:nvSpPr>
          <p:spPr>
            <a:xfrm>
              <a:off x="9778758" y="280149"/>
              <a:ext cx="1043940" cy="155575"/>
            </a:xfrm>
            <a:prstGeom prst="rect">
              <a:avLst/>
            </a:prstGeom>
            <a:solidFill>
              <a:srgbClr val="FFFF00"/>
            </a:solidFill>
          </p:spPr>
          <p:txBody>
            <a:bodyPr vert="horz" wrap="square" lIns="0" tIns="0" rIns="0" bIns="0" rtlCol="0">
              <a:spAutoFit/>
            </a:bodyPr>
            <a:lstStyle/>
            <a:p>
              <a:pPr>
                <a:lnSpc>
                  <a:spcPts val="1160"/>
                </a:lnSpc>
              </a:pPr>
              <a:r>
                <a:rPr sz="1000" spc="-10" dirty="0">
                  <a:latin typeface="Calibri"/>
                  <a:cs typeface="Calibri"/>
                </a:rPr>
                <a:t>ART </a:t>
              </a:r>
              <a:r>
                <a:rPr sz="1000" spc="-5" dirty="0">
                  <a:latin typeface="Calibri"/>
                  <a:cs typeface="Calibri"/>
                </a:rPr>
                <a:t>initiation for</a:t>
              </a:r>
              <a:r>
                <a:rPr sz="1000" spc="-55" dirty="0">
                  <a:latin typeface="Calibri"/>
                  <a:cs typeface="Calibri"/>
                </a:rPr>
                <a:t> </a:t>
              </a:r>
              <a:r>
                <a:rPr sz="1000" spc="-5" dirty="0">
                  <a:latin typeface="Calibri"/>
                  <a:cs typeface="Calibri"/>
                </a:rPr>
                <a:t>all</a:t>
              </a:r>
              <a:endParaRPr sz="1000">
                <a:latin typeface="Calibri"/>
                <a:cs typeface="Calibri"/>
              </a:endParaRPr>
            </a:p>
          </p:txBody>
        </p:sp>
        <p:sp>
          <p:nvSpPr>
            <p:cNvPr id="79" name="object 79"/>
            <p:cNvSpPr txBox="1"/>
            <p:nvPr/>
          </p:nvSpPr>
          <p:spPr>
            <a:xfrm>
              <a:off x="9880437" y="415324"/>
              <a:ext cx="81470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Calibri"/>
                  <a:cs typeface="Calibri"/>
                </a:rPr>
                <a:t>those with</a:t>
              </a:r>
              <a:r>
                <a:rPr sz="1000" spc="-60" dirty="0">
                  <a:latin typeface="Calibri"/>
                  <a:cs typeface="Calibri"/>
                </a:rPr>
                <a:t> </a:t>
              </a:r>
              <a:r>
                <a:rPr sz="1000" spc="-5" dirty="0">
                  <a:latin typeface="Calibri"/>
                  <a:cs typeface="Calibri"/>
                </a:rPr>
                <a:t>HIV,</a:t>
              </a:r>
              <a:endParaRPr sz="1000">
                <a:latin typeface="Calibri"/>
                <a:cs typeface="Calibri"/>
              </a:endParaRPr>
            </a:p>
          </p:txBody>
        </p:sp>
        <p:sp>
          <p:nvSpPr>
            <p:cNvPr id="80" name="object 80"/>
            <p:cNvSpPr txBox="1"/>
            <p:nvPr/>
          </p:nvSpPr>
          <p:spPr>
            <a:xfrm>
              <a:off x="9838194" y="584949"/>
              <a:ext cx="931544" cy="155575"/>
            </a:xfrm>
            <a:prstGeom prst="rect">
              <a:avLst/>
            </a:prstGeom>
            <a:solidFill>
              <a:srgbClr val="FFFF00"/>
            </a:solidFill>
          </p:spPr>
          <p:txBody>
            <a:bodyPr vert="horz" wrap="square" lIns="0" tIns="0" rIns="0" bIns="0" rtlCol="0">
              <a:spAutoFit/>
            </a:bodyPr>
            <a:lstStyle/>
            <a:p>
              <a:pPr>
                <a:lnSpc>
                  <a:spcPts val="1160"/>
                </a:lnSpc>
              </a:pPr>
              <a:r>
                <a:rPr sz="1000" spc="-5" dirty="0">
                  <a:latin typeface="Calibri"/>
                  <a:cs typeface="Calibri"/>
                </a:rPr>
                <a:t>regardless of</a:t>
              </a:r>
              <a:r>
                <a:rPr sz="1000" spc="-45" dirty="0">
                  <a:latin typeface="Calibri"/>
                  <a:cs typeface="Calibri"/>
                </a:rPr>
                <a:t> </a:t>
              </a:r>
              <a:r>
                <a:rPr sz="1000" spc="-10" dirty="0">
                  <a:latin typeface="Calibri"/>
                  <a:cs typeface="Calibri"/>
                </a:rPr>
                <a:t>CD4</a:t>
              </a:r>
              <a:endParaRPr sz="1000">
                <a:latin typeface="Calibri"/>
                <a:cs typeface="Calibri"/>
              </a:endParaRPr>
            </a:p>
          </p:txBody>
        </p:sp>
        <p:sp>
          <p:nvSpPr>
            <p:cNvPr id="81" name="object 81"/>
            <p:cNvSpPr txBox="1"/>
            <p:nvPr/>
          </p:nvSpPr>
          <p:spPr>
            <a:xfrm>
              <a:off x="10139946" y="740397"/>
              <a:ext cx="309880" cy="152400"/>
            </a:xfrm>
            <a:prstGeom prst="rect">
              <a:avLst/>
            </a:prstGeom>
            <a:solidFill>
              <a:srgbClr val="FFFF00"/>
            </a:solidFill>
          </p:spPr>
          <p:txBody>
            <a:bodyPr vert="horz" wrap="square" lIns="0" tIns="0" rIns="0" bIns="0" rtlCol="0">
              <a:spAutoFit/>
            </a:bodyPr>
            <a:lstStyle/>
            <a:p>
              <a:pPr>
                <a:lnSpc>
                  <a:spcPts val="1135"/>
                </a:lnSpc>
              </a:pPr>
              <a:r>
                <a:rPr sz="1000" spc="-10" dirty="0">
                  <a:latin typeface="Calibri"/>
                  <a:cs typeface="Calibri"/>
                </a:rPr>
                <a:t>c</a:t>
              </a:r>
              <a:r>
                <a:rPr sz="1000" spc="-5" dirty="0">
                  <a:latin typeface="Calibri"/>
                  <a:cs typeface="Calibri"/>
                </a:rPr>
                <a:t>ount</a:t>
              </a:r>
              <a:endParaRPr sz="1000">
                <a:latin typeface="Calibri"/>
                <a:cs typeface="Calibri"/>
              </a:endParaRPr>
            </a:p>
          </p:txBody>
        </p:sp>
        <p:sp>
          <p:nvSpPr>
            <p:cNvPr id="82" name="object 82"/>
            <p:cNvSpPr txBox="1"/>
            <p:nvPr/>
          </p:nvSpPr>
          <p:spPr>
            <a:xfrm>
              <a:off x="10147208" y="872592"/>
              <a:ext cx="28194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Calibri"/>
                  <a:cs typeface="Calibri"/>
                </a:rPr>
                <a:t>2012</a:t>
              </a:r>
              <a:endParaRPr sz="1000">
                <a:latin typeface="Calibri"/>
                <a:cs typeface="Calibri"/>
              </a:endParaRPr>
            </a:p>
          </p:txBody>
        </p:sp>
        <p:sp>
          <p:nvSpPr>
            <p:cNvPr id="83" name="object 83"/>
            <p:cNvSpPr txBox="1"/>
            <p:nvPr/>
          </p:nvSpPr>
          <p:spPr>
            <a:xfrm>
              <a:off x="5585907" y="4873408"/>
              <a:ext cx="975360" cy="482600"/>
            </a:xfrm>
            <a:prstGeom prst="rect">
              <a:avLst/>
            </a:prstGeom>
          </p:spPr>
          <p:txBody>
            <a:bodyPr vert="horz" wrap="square" lIns="0" tIns="12065" rIns="0" bIns="0" rtlCol="0">
              <a:spAutoFit/>
            </a:bodyPr>
            <a:lstStyle/>
            <a:p>
              <a:pPr marL="635" algn="ctr">
                <a:lnSpc>
                  <a:spcPct val="100000"/>
                </a:lnSpc>
                <a:spcBef>
                  <a:spcPts val="95"/>
                </a:spcBef>
              </a:pPr>
              <a:r>
                <a:rPr sz="1000" b="1" spc="-10" dirty="0">
                  <a:latin typeface="Calibri"/>
                  <a:cs typeface="Calibri"/>
                </a:rPr>
                <a:t>1996</a:t>
              </a:r>
              <a:endParaRPr sz="1000">
                <a:latin typeface="Calibri"/>
                <a:cs typeface="Calibri"/>
              </a:endParaRPr>
            </a:p>
            <a:p>
              <a:pPr marL="12065" marR="5080" algn="ctr">
                <a:lnSpc>
                  <a:spcPct val="100000"/>
                </a:lnSpc>
              </a:pPr>
              <a:r>
                <a:rPr sz="1000" spc="-5" dirty="0">
                  <a:latin typeface="Calibri"/>
                  <a:cs typeface="Calibri"/>
                </a:rPr>
                <a:t>Effective </a:t>
              </a:r>
              <a:r>
                <a:rPr sz="1000" spc="-10" dirty="0">
                  <a:latin typeface="Calibri"/>
                  <a:cs typeface="Calibri"/>
                </a:rPr>
                <a:t>ART  </a:t>
              </a:r>
              <a:r>
                <a:rPr sz="1000" spc="-5" dirty="0">
                  <a:latin typeface="Calibri"/>
                  <a:cs typeface="Calibri"/>
                </a:rPr>
                <a:t>becomes</a:t>
              </a:r>
              <a:r>
                <a:rPr sz="1000" spc="-65" dirty="0">
                  <a:latin typeface="Calibri"/>
                  <a:cs typeface="Calibri"/>
                </a:rPr>
                <a:t> </a:t>
              </a:r>
              <a:r>
                <a:rPr sz="1000" spc="-5" dirty="0">
                  <a:latin typeface="Calibri"/>
                  <a:cs typeface="Calibri"/>
                </a:rPr>
                <a:t>available</a:t>
              </a:r>
              <a:endParaRPr sz="1000">
                <a:latin typeface="Calibri"/>
                <a:cs typeface="Calibri"/>
              </a:endParaRPr>
            </a:p>
          </p:txBody>
        </p:sp>
        <p:sp>
          <p:nvSpPr>
            <p:cNvPr id="84" name="object 84"/>
            <p:cNvSpPr/>
            <p:nvPr/>
          </p:nvSpPr>
          <p:spPr>
            <a:xfrm>
              <a:off x="7241287" y="933450"/>
              <a:ext cx="1905" cy="596265"/>
            </a:xfrm>
            <a:custGeom>
              <a:avLst/>
              <a:gdLst/>
              <a:ahLst/>
              <a:cxnLst/>
              <a:rect l="l" t="t" r="r" b="b"/>
              <a:pathLst>
                <a:path w="1904" h="596265">
                  <a:moveTo>
                    <a:pt x="1549" y="0"/>
                  </a:moveTo>
                  <a:lnTo>
                    <a:pt x="0" y="596011"/>
                  </a:lnTo>
                </a:path>
              </a:pathLst>
            </a:custGeom>
            <a:ln w="28955">
              <a:solidFill>
                <a:srgbClr val="000000"/>
              </a:solidFill>
            </a:ln>
          </p:spPr>
          <p:txBody>
            <a:bodyPr wrap="square" lIns="0" tIns="0" rIns="0" bIns="0" rtlCol="0"/>
            <a:lstStyle/>
            <a:p>
              <a:endParaRPr/>
            </a:p>
          </p:txBody>
        </p:sp>
        <p:sp>
          <p:nvSpPr>
            <p:cNvPr id="85" name="object 85"/>
            <p:cNvSpPr/>
            <p:nvPr/>
          </p:nvSpPr>
          <p:spPr>
            <a:xfrm>
              <a:off x="6073902" y="4741926"/>
              <a:ext cx="0" cy="106680"/>
            </a:xfrm>
            <a:custGeom>
              <a:avLst/>
              <a:gdLst/>
              <a:ahLst/>
              <a:cxnLst/>
              <a:rect l="l" t="t" r="r" b="b"/>
              <a:pathLst>
                <a:path h="106679">
                  <a:moveTo>
                    <a:pt x="0" y="0"/>
                  </a:moveTo>
                  <a:lnTo>
                    <a:pt x="0" y="106502"/>
                  </a:lnTo>
                </a:path>
              </a:pathLst>
            </a:custGeom>
            <a:ln w="28956">
              <a:solidFill>
                <a:srgbClr val="000000"/>
              </a:solidFill>
            </a:ln>
          </p:spPr>
          <p:txBody>
            <a:bodyPr wrap="square" lIns="0" tIns="0" rIns="0" bIns="0" rtlCol="0"/>
            <a:lstStyle/>
            <a:p>
              <a:endParaRPr/>
            </a:p>
          </p:txBody>
        </p:sp>
        <p:sp>
          <p:nvSpPr>
            <p:cNvPr id="86" name="object 86"/>
            <p:cNvSpPr/>
            <p:nvPr/>
          </p:nvSpPr>
          <p:spPr>
            <a:xfrm>
              <a:off x="6979159" y="4629150"/>
              <a:ext cx="7620" cy="776605"/>
            </a:xfrm>
            <a:custGeom>
              <a:avLst/>
              <a:gdLst/>
              <a:ahLst/>
              <a:cxnLst/>
              <a:rect l="l" t="t" r="r" b="b"/>
              <a:pathLst>
                <a:path w="7620" h="776604">
                  <a:moveTo>
                    <a:pt x="7442" y="0"/>
                  </a:moveTo>
                  <a:lnTo>
                    <a:pt x="0" y="776262"/>
                  </a:lnTo>
                </a:path>
              </a:pathLst>
            </a:custGeom>
            <a:ln w="28955">
              <a:solidFill>
                <a:srgbClr val="000000"/>
              </a:solidFill>
            </a:ln>
          </p:spPr>
          <p:txBody>
            <a:bodyPr wrap="square" lIns="0" tIns="0" rIns="0" bIns="0" rtlCol="0"/>
            <a:lstStyle/>
            <a:p>
              <a:endParaRPr/>
            </a:p>
          </p:txBody>
        </p:sp>
        <p:sp>
          <p:nvSpPr>
            <p:cNvPr id="87" name="object 87"/>
            <p:cNvSpPr/>
            <p:nvPr/>
          </p:nvSpPr>
          <p:spPr>
            <a:xfrm>
              <a:off x="9039606" y="723137"/>
              <a:ext cx="0" cy="610235"/>
            </a:xfrm>
            <a:custGeom>
              <a:avLst/>
              <a:gdLst/>
              <a:ahLst/>
              <a:cxnLst/>
              <a:rect l="l" t="t" r="r" b="b"/>
              <a:pathLst>
                <a:path h="610235">
                  <a:moveTo>
                    <a:pt x="0" y="0"/>
                  </a:moveTo>
                  <a:lnTo>
                    <a:pt x="0" y="609663"/>
                  </a:lnTo>
                </a:path>
              </a:pathLst>
            </a:custGeom>
            <a:ln w="28956">
              <a:solidFill>
                <a:srgbClr val="000000"/>
              </a:solidFill>
            </a:ln>
          </p:spPr>
          <p:txBody>
            <a:bodyPr wrap="square" lIns="0" tIns="0" rIns="0" bIns="0" rtlCol="0"/>
            <a:lstStyle/>
            <a:p>
              <a:endParaRPr/>
            </a:p>
          </p:txBody>
        </p:sp>
        <p:sp>
          <p:nvSpPr>
            <p:cNvPr id="88" name="object 88"/>
            <p:cNvSpPr/>
            <p:nvPr/>
          </p:nvSpPr>
          <p:spPr>
            <a:xfrm>
              <a:off x="9605011" y="593598"/>
              <a:ext cx="12065" cy="2249805"/>
            </a:xfrm>
            <a:custGeom>
              <a:avLst/>
              <a:gdLst/>
              <a:ahLst/>
              <a:cxnLst/>
              <a:rect l="l" t="t" r="r" b="b"/>
              <a:pathLst>
                <a:path w="12065" h="2249805">
                  <a:moveTo>
                    <a:pt x="12039" y="0"/>
                  </a:moveTo>
                  <a:lnTo>
                    <a:pt x="0" y="2249271"/>
                  </a:lnTo>
                </a:path>
              </a:pathLst>
            </a:custGeom>
            <a:ln w="28956">
              <a:solidFill>
                <a:srgbClr val="000000"/>
              </a:solidFill>
            </a:ln>
          </p:spPr>
          <p:txBody>
            <a:bodyPr wrap="square" lIns="0" tIns="0" rIns="0" bIns="0" rtlCol="0"/>
            <a:lstStyle/>
            <a:p>
              <a:endParaRPr/>
            </a:p>
          </p:txBody>
        </p:sp>
        <p:sp>
          <p:nvSpPr>
            <p:cNvPr id="89" name="object 89"/>
            <p:cNvSpPr/>
            <p:nvPr/>
          </p:nvSpPr>
          <p:spPr>
            <a:xfrm>
              <a:off x="9432797" y="2394966"/>
              <a:ext cx="185420" cy="0"/>
            </a:xfrm>
            <a:custGeom>
              <a:avLst/>
              <a:gdLst/>
              <a:ahLst/>
              <a:cxnLst/>
              <a:rect l="l" t="t" r="r" b="b"/>
              <a:pathLst>
                <a:path w="185420">
                  <a:moveTo>
                    <a:pt x="185254" y="0"/>
                  </a:moveTo>
                  <a:lnTo>
                    <a:pt x="0" y="0"/>
                  </a:lnTo>
                </a:path>
              </a:pathLst>
            </a:custGeom>
            <a:ln w="28956">
              <a:solidFill>
                <a:srgbClr val="000000"/>
              </a:solidFill>
            </a:ln>
          </p:spPr>
          <p:txBody>
            <a:bodyPr wrap="square" lIns="0" tIns="0" rIns="0" bIns="0" rtlCol="0"/>
            <a:lstStyle/>
            <a:p>
              <a:endParaRPr/>
            </a:p>
          </p:txBody>
        </p:sp>
        <p:sp>
          <p:nvSpPr>
            <p:cNvPr id="90" name="object 90"/>
            <p:cNvSpPr/>
            <p:nvPr/>
          </p:nvSpPr>
          <p:spPr>
            <a:xfrm>
              <a:off x="8638792" y="1332738"/>
              <a:ext cx="400685" cy="0"/>
            </a:xfrm>
            <a:custGeom>
              <a:avLst/>
              <a:gdLst/>
              <a:ahLst/>
              <a:cxnLst/>
              <a:rect l="l" t="t" r="r" b="b"/>
              <a:pathLst>
                <a:path w="400684">
                  <a:moveTo>
                    <a:pt x="400646" y="0"/>
                  </a:moveTo>
                  <a:lnTo>
                    <a:pt x="0" y="0"/>
                  </a:lnTo>
                </a:path>
              </a:pathLst>
            </a:custGeom>
            <a:ln w="28956">
              <a:solidFill>
                <a:srgbClr val="000000"/>
              </a:solidFill>
            </a:ln>
          </p:spPr>
          <p:txBody>
            <a:bodyPr wrap="square" lIns="0" tIns="0" rIns="0" bIns="0" rtlCol="0"/>
            <a:lstStyle/>
            <a:p>
              <a:endParaRPr/>
            </a:p>
          </p:txBody>
        </p:sp>
        <p:sp>
          <p:nvSpPr>
            <p:cNvPr id="91" name="object 91"/>
            <p:cNvSpPr/>
            <p:nvPr/>
          </p:nvSpPr>
          <p:spPr>
            <a:xfrm>
              <a:off x="6730743" y="1511046"/>
              <a:ext cx="530225" cy="0"/>
            </a:xfrm>
            <a:custGeom>
              <a:avLst/>
              <a:gdLst/>
              <a:ahLst/>
              <a:cxnLst/>
              <a:rect l="l" t="t" r="r" b="b"/>
              <a:pathLst>
                <a:path w="530225">
                  <a:moveTo>
                    <a:pt x="530072" y="0"/>
                  </a:moveTo>
                  <a:lnTo>
                    <a:pt x="0" y="0"/>
                  </a:lnTo>
                </a:path>
              </a:pathLst>
            </a:custGeom>
            <a:ln w="28956">
              <a:solidFill>
                <a:srgbClr val="000000"/>
              </a:solidFill>
            </a:ln>
          </p:spPr>
          <p:txBody>
            <a:bodyPr wrap="square" lIns="0" tIns="0" rIns="0" bIns="0" rtlCol="0"/>
            <a:lstStyle/>
            <a:p>
              <a:endParaRPr/>
            </a:p>
          </p:txBody>
        </p:sp>
        <p:sp>
          <p:nvSpPr>
            <p:cNvPr id="92" name="object 92"/>
            <p:cNvSpPr/>
            <p:nvPr/>
          </p:nvSpPr>
          <p:spPr>
            <a:xfrm>
              <a:off x="9585197" y="628650"/>
              <a:ext cx="185420" cy="0"/>
            </a:xfrm>
            <a:custGeom>
              <a:avLst/>
              <a:gdLst/>
              <a:ahLst/>
              <a:cxnLst/>
              <a:rect l="l" t="t" r="r" b="b"/>
              <a:pathLst>
                <a:path w="185420">
                  <a:moveTo>
                    <a:pt x="185254" y="0"/>
                  </a:moveTo>
                  <a:lnTo>
                    <a:pt x="0" y="0"/>
                  </a:lnTo>
                </a:path>
              </a:pathLst>
            </a:custGeom>
            <a:ln w="28956">
              <a:solidFill>
                <a:srgbClr val="000000"/>
              </a:solidFill>
            </a:ln>
          </p:spPr>
          <p:txBody>
            <a:bodyPr wrap="square" lIns="0" tIns="0" rIns="0" bIns="0" rtlCol="0"/>
            <a:lstStyle/>
            <a:p>
              <a:endParaRPr/>
            </a:p>
          </p:txBody>
        </p:sp>
        <p:sp>
          <p:nvSpPr>
            <p:cNvPr id="93" name="object 93"/>
            <p:cNvSpPr/>
            <p:nvPr/>
          </p:nvSpPr>
          <p:spPr>
            <a:xfrm>
              <a:off x="8618981" y="4082034"/>
              <a:ext cx="0" cy="455295"/>
            </a:xfrm>
            <a:custGeom>
              <a:avLst/>
              <a:gdLst/>
              <a:ahLst/>
              <a:cxnLst/>
              <a:rect l="l" t="t" r="r" b="b"/>
              <a:pathLst>
                <a:path h="455295">
                  <a:moveTo>
                    <a:pt x="0" y="0"/>
                  </a:moveTo>
                  <a:lnTo>
                    <a:pt x="0" y="454901"/>
                  </a:lnTo>
                </a:path>
              </a:pathLst>
            </a:custGeom>
            <a:ln w="28956">
              <a:solidFill>
                <a:srgbClr val="000000"/>
              </a:solidFill>
            </a:ln>
          </p:spPr>
          <p:txBody>
            <a:bodyPr wrap="square" lIns="0" tIns="0" rIns="0" bIns="0" rtlCol="0"/>
            <a:lstStyle/>
            <a:p>
              <a:endParaRPr/>
            </a:p>
          </p:txBody>
        </p:sp>
        <p:sp>
          <p:nvSpPr>
            <p:cNvPr id="94" name="object 94"/>
            <p:cNvSpPr txBox="1"/>
            <p:nvPr/>
          </p:nvSpPr>
          <p:spPr>
            <a:xfrm>
              <a:off x="7913392" y="3102397"/>
              <a:ext cx="67437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2007</a:t>
              </a:r>
              <a:r>
                <a:rPr sz="1200" b="1" spc="25" dirty="0">
                  <a:latin typeface="Calibri"/>
                  <a:cs typeface="Calibri"/>
                </a:rPr>
                <a:t> </a:t>
              </a:r>
              <a:r>
                <a:rPr sz="1500" b="1" spc="-15" baseline="-8333" dirty="0">
                  <a:latin typeface="Calibri"/>
                  <a:cs typeface="Calibri"/>
                </a:rPr>
                <a:t>2009</a:t>
              </a:r>
              <a:endParaRPr sz="1500" baseline="-8333">
                <a:latin typeface="Calibri"/>
                <a:cs typeface="Calibri"/>
              </a:endParaRPr>
            </a:p>
          </p:txBody>
        </p:sp>
        <p:sp>
          <p:nvSpPr>
            <p:cNvPr id="95" name="object 95"/>
            <p:cNvSpPr txBox="1"/>
            <p:nvPr/>
          </p:nvSpPr>
          <p:spPr>
            <a:xfrm>
              <a:off x="8136659" y="3298605"/>
              <a:ext cx="619125"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Calibri"/>
                  <a:cs typeface="Calibri"/>
                </a:rPr>
                <a:t>InSTI-based</a:t>
              </a:r>
              <a:endParaRPr sz="1000">
                <a:latin typeface="Calibri"/>
                <a:cs typeface="Calibri"/>
              </a:endParaRPr>
            </a:p>
          </p:txBody>
        </p:sp>
        <p:sp>
          <p:nvSpPr>
            <p:cNvPr id="96" name="object 96"/>
            <p:cNvSpPr txBox="1"/>
            <p:nvPr/>
          </p:nvSpPr>
          <p:spPr>
            <a:xfrm>
              <a:off x="8097067" y="3515515"/>
              <a:ext cx="1384300" cy="193675"/>
            </a:xfrm>
            <a:prstGeom prst="rect">
              <a:avLst/>
            </a:prstGeom>
          </p:spPr>
          <p:txBody>
            <a:bodyPr vert="horz" wrap="square" lIns="0" tIns="13335" rIns="0" bIns="0" rtlCol="0">
              <a:spAutoFit/>
            </a:bodyPr>
            <a:lstStyle/>
            <a:p>
              <a:pPr marL="12700">
                <a:lnSpc>
                  <a:spcPct val="100000"/>
                </a:lnSpc>
                <a:spcBef>
                  <a:spcPts val="105"/>
                </a:spcBef>
              </a:pPr>
              <a:r>
                <a:rPr sz="1500" spc="-7" baseline="33333" dirty="0">
                  <a:latin typeface="Calibri"/>
                  <a:cs typeface="Calibri"/>
                </a:rPr>
                <a:t>regimens are</a:t>
              </a:r>
              <a:r>
                <a:rPr sz="1500" spc="172" baseline="33333" dirty="0">
                  <a:latin typeface="Calibri"/>
                  <a:cs typeface="Calibri"/>
                </a:rPr>
                <a:t> </a:t>
              </a:r>
              <a:r>
                <a:rPr sz="1100" spc="-5" dirty="0">
                  <a:solidFill>
                    <a:srgbClr val="6F2F9F"/>
                  </a:solidFill>
                  <a:latin typeface="Calibri"/>
                  <a:cs typeface="Calibri"/>
                </a:rPr>
                <a:t>Elvitegravir</a:t>
              </a:r>
              <a:endParaRPr sz="1100">
                <a:latin typeface="Calibri"/>
                <a:cs typeface="Calibri"/>
              </a:endParaRPr>
            </a:p>
          </p:txBody>
        </p:sp>
        <p:sp>
          <p:nvSpPr>
            <p:cNvPr id="97" name="object 97"/>
            <p:cNvSpPr txBox="1"/>
            <p:nvPr/>
          </p:nvSpPr>
          <p:spPr>
            <a:xfrm>
              <a:off x="8072654" y="3603450"/>
              <a:ext cx="748030" cy="482600"/>
            </a:xfrm>
            <a:prstGeom prst="rect">
              <a:avLst/>
            </a:prstGeom>
          </p:spPr>
          <p:txBody>
            <a:bodyPr vert="horz" wrap="square" lIns="0" tIns="12065" rIns="0" bIns="0" rtlCol="0">
              <a:spAutoFit/>
            </a:bodyPr>
            <a:lstStyle/>
            <a:p>
              <a:pPr marL="12700" marR="5080" indent="65405">
                <a:lnSpc>
                  <a:spcPct val="100000"/>
                </a:lnSpc>
                <a:spcBef>
                  <a:spcPts val="95"/>
                </a:spcBef>
              </a:pPr>
              <a:r>
                <a:rPr sz="1000" spc="-5" dirty="0">
                  <a:latin typeface="Calibri"/>
                  <a:cs typeface="Calibri"/>
                </a:rPr>
                <a:t>available to  those</a:t>
              </a:r>
              <a:r>
                <a:rPr sz="1000" spc="-70" dirty="0">
                  <a:latin typeface="Calibri"/>
                  <a:cs typeface="Calibri"/>
                </a:rPr>
                <a:t> </a:t>
              </a:r>
              <a:r>
                <a:rPr sz="1000" spc="-5" dirty="0">
                  <a:latin typeface="Calibri"/>
                  <a:cs typeface="Calibri"/>
                </a:rPr>
                <a:t>without  drug</a:t>
              </a:r>
              <a:r>
                <a:rPr sz="1000" spc="-60" dirty="0">
                  <a:latin typeface="Calibri"/>
                  <a:cs typeface="Calibri"/>
                </a:rPr>
                <a:t> </a:t>
              </a:r>
              <a:r>
                <a:rPr sz="1000" spc="-5" dirty="0">
                  <a:latin typeface="Calibri"/>
                  <a:cs typeface="Calibri"/>
                </a:rPr>
                <a:t>resistant</a:t>
              </a:r>
              <a:endParaRPr sz="1000">
                <a:latin typeface="Calibri"/>
                <a:cs typeface="Calibri"/>
              </a:endParaRPr>
            </a:p>
          </p:txBody>
        </p:sp>
        <p:sp>
          <p:nvSpPr>
            <p:cNvPr id="98" name="object 98"/>
            <p:cNvSpPr txBox="1"/>
            <p:nvPr/>
          </p:nvSpPr>
          <p:spPr>
            <a:xfrm>
              <a:off x="8342335" y="4060719"/>
              <a:ext cx="20891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Calibri"/>
                  <a:cs typeface="Calibri"/>
                </a:rPr>
                <a:t>HIV</a:t>
              </a:r>
              <a:endParaRPr sz="1000">
                <a:latin typeface="Calibri"/>
                <a:cs typeface="Calibri"/>
              </a:endParaRPr>
            </a:p>
          </p:txBody>
        </p:sp>
        <p:sp>
          <p:nvSpPr>
            <p:cNvPr id="99" name="object 99"/>
            <p:cNvSpPr/>
            <p:nvPr/>
          </p:nvSpPr>
          <p:spPr>
            <a:xfrm>
              <a:off x="4413507" y="1993392"/>
              <a:ext cx="2540" cy="953769"/>
            </a:xfrm>
            <a:custGeom>
              <a:avLst/>
              <a:gdLst/>
              <a:ahLst/>
              <a:cxnLst/>
              <a:rect l="l" t="t" r="r" b="b"/>
              <a:pathLst>
                <a:path w="2539" h="953769">
                  <a:moveTo>
                    <a:pt x="2311" y="0"/>
                  </a:moveTo>
                  <a:lnTo>
                    <a:pt x="0" y="953706"/>
                  </a:lnTo>
                </a:path>
              </a:pathLst>
            </a:custGeom>
            <a:ln w="6096">
              <a:solidFill>
                <a:srgbClr val="000000"/>
              </a:solidFill>
            </a:ln>
          </p:spPr>
          <p:txBody>
            <a:bodyPr wrap="square" lIns="0" tIns="0" rIns="0" bIns="0" rtlCol="0"/>
            <a:lstStyle/>
            <a:p>
              <a:endParaRPr/>
            </a:p>
          </p:txBody>
        </p:sp>
        <p:sp>
          <p:nvSpPr>
            <p:cNvPr id="100" name="object 100"/>
            <p:cNvSpPr/>
            <p:nvPr/>
          </p:nvSpPr>
          <p:spPr>
            <a:xfrm>
              <a:off x="5125211" y="2104644"/>
              <a:ext cx="0" cy="731520"/>
            </a:xfrm>
            <a:custGeom>
              <a:avLst/>
              <a:gdLst/>
              <a:ahLst/>
              <a:cxnLst/>
              <a:rect l="l" t="t" r="r" b="b"/>
              <a:pathLst>
                <a:path h="731519">
                  <a:moveTo>
                    <a:pt x="0" y="0"/>
                  </a:moveTo>
                  <a:lnTo>
                    <a:pt x="0" y="731380"/>
                  </a:lnTo>
                </a:path>
              </a:pathLst>
            </a:custGeom>
            <a:ln w="6096">
              <a:solidFill>
                <a:srgbClr val="000000"/>
              </a:solidFill>
            </a:ln>
          </p:spPr>
          <p:txBody>
            <a:bodyPr wrap="square" lIns="0" tIns="0" rIns="0" bIns="0" rtlCol="0"/>
            <a:lstStyle/>
            <a:p>
              <a:endParaRPr/>
            </a:p>
          </p:txBody>
        </p:sp>
        <p:sp>
          <p:nvSpPr>
            <p:cNvPr id="101" name="object 101"/>
            <p:cNvSpPr/>
            <p:nvPr/>
          </p:nvSpPr>
          <p:spPr>
            <a:xfrm>
              <a:off x="5310379" y="2657094"/>
              <a:ext cx="0" cy="311150"/>
            </a:xfrm>
            <a:custGeom>
              <a:avLst/>
              <a:gdLst/>
              <a:ahLst/>
              <a:cxnLst/>
              <a:rect l="l" t="t" r="r" b="b"/>
              <a:pathLst>
                <a:path h="311150">
                  <a:moveTo>
                    <a:pt x="0" y="0"/>
                  </a:moveTo>
                  <a:lnTo>
                    <a:pt x="0" y="310870"/>
                  </a:lnTo>
                </a:path>
              </a:pathLst>
            </a:custGeom>
            <a:ln w="28956">
              <a:solidFill>
                <a:srgbClr val="000000"/>
              </a:solidFill>
            </a:ln>
          </p:spPr>
          <p:txBody>
            <a:bodyPr wrap="square" lIns="0" tIns="0" rIns="0" bIns="0" rtlCol="0"/>
            <a:lstStyle/>
            <a:p>
              <a:endParaRPr/>
            </a:p>
          </p:txBody>
        </p:sp>
        <p:sp>
          <p:nvSpPr>
            <p:cNvPr id="102" name="object 102"/>
            <p:cNvSpPr/>
            <p:nvPr/>
          </p:nvSpPr>
          <p:spPr>
            <a:xfrm>
              <a:off x="5885688" y="2857500"/>
              <a:ext cx="0" cy="568960"/>
            </a:xfrm>
            <a:custGeom>
              <a:avLst/>
              <a:gdLst/>
              <a:ahLst/>
              <a:cxnLst/>
              <a:rect l="l" t="t" r="r" b="b"/>
              <a:pathLst>
                <a:path h="568960">
                  <a:moveTo>
                    <a:pt x="0" y="0"/>
                  </a:moveTo>
                  <a:lnTo>
                    <a:pt x="0" y="568833"/>
                  </a:lnTo>
                </a:path>
              </a:pathLst>
            </a:custGeom>
            <a:ln w="6096">
              <a:solidFill>
                <a:srgbClr val="000000"/>
              </a:solidFill>
            </a:ln>
          </p:spPr>
          <p:txBody>
            <a:bodyPr wrap="square" lIns="0" tIns="0" rIns="0" bIns="0" rtlCol="0"/>
            <a:lstStyle/>
            <a:p>
              <a:endParaRPr/>
            </a:p>
          </p:txBody>
        </p:sp>
        <p:sp>
          <p:nvSpPr>
            <p:cNvPr id="103" name="object 103"/>
            <p:cNvSpPr/>
            <p:nvPr/>
          </p:nvSpPr>
          <p:spPr>
            <a:xfrm>
              <a:off x="5696711" y="2874264"/>
              <a:ext cx="0" cy="131445"/>
            </a:xfrm>
            <a:custGeom>
              <a:avLst/>
              <a:gdLst/>
              <a:ahLst/>
              <a:cxnLst/>
              <a:rect l="l" t="t" r="r" b="b"/>
              <a:pathLst>
                <a:path h="131444">
                  <a:moveTo>
                    <a:pt x="0" y="0"/>
                  </a:moveTo>
                  <a:lnTo>
                    <a:pt x="0" y="131038"/>
                  </a:lnTo>
                </a:path>
              </a:pathLst>
            </a:custGeom>
            <a:ln w="6096">
              <a:solidFill>
                <a:srgbClr val="000000"/>
              </a:solidFill>
            </a:ln>
          </p:spPr>
          <p:txBody>
            <a:bodyPr wrap="square" lIns="0" tIns="0" rIns="0" bIns="0" rtlCol="0"/>
            <a:lstStyle/>
            <a:p>
              <a:endParaRPr/>
            </a:p>
          </p:txBody>
        </p:sp>
        <p:sp>
          <p:nvSpPr>
            <p:cNvPr id="104" name="object 104"/>
            <p:cNvSpPr/>
            <p:nvPr/>
          </p:nvSpPr>
          <p:spPr>
            <a:xfrm>
              <a:off x="6248400" y="1993392"/>
              <a:ext cx="0" cy="613410"/>
            </a:xfrm>
            <a:custGeom>
              <a:avLst/>
              <a:gdLst/>
              <a:ahLst/>
              <a:cxnLst/>
              <a:rect l="l" t="t" r="r" b="b"/>
              <a:pathLst>
                <a:path h="613410">
                  <a:moveTo>
                    <a:pt x="0" y="0"/>
                  </a:moveTo>
                  <a:lnTo>
                    <a:pt x="0" y="612927"/>
                  </a:lnTo>
                </a:path>
              </a:pathLst>
            </a:custGeom>
            <a:ln w="6096">
              <a:solidFill>
                <a:srgbClr val="000000"/>
              </a:solidFill>
            </a:ln>
          </p:spPr>
          <p:txBody>
            <a:bodyPr wrap="square" lIns="0" tIns="0" rIns="0" bIns="0" rtlCol="0"/>
            <a:lstStyle/>
            <a:p>
              <a:endParaRPr/>
            </a:p>
          </p:txBody>
        </p:sp>
        <p:sp>
          <p:nvSpPr>
            <p:cNvPr id="105" name="object 105"/>
            <p:cNvSpPr/>
            <p:nvPr/>
          </p:nvSpPr>
          <p:spPr>
            <a:xfrm>
              <a:off x="6454140" y="1620011"/>
              <a:ext cx="0" cy="1215390"/>
            </a:xfrm>
            <a:custGeom>
              <a:avLst/>
              <a:gdLst/>
              <a:ahLst/>
              <a:cxnLst/>
              <a:rect l="l" t="t" r="r" b="b"/>
              <a:pathLst>
                <a:path h="1215389">
                  <a:moveTo>
                    <a:pt x="0" y="0"/>
                  </a:moveTo>
                  <a:lnTo>
                    <a:pt x="0" y="1214907"/>
                  </a:lnTo>
                </a:path>
              </a:pathLst>
            </a:custGeom>
            <a:ln w="6096">
              <a:solidFill>
                <a:srgbClr val="000000"/>
              </a:solidFill>
            </a:ln>
          </p:spPr>
          <p:txBody>
            <a:bodyPr wrap="square" lIns="0" tIns="0" rIns="0" bIns="0" rtlCol="0"/>
            <a:lstStyle/>
            <a:p>
              <a:endParaRPr/>
            </a:p>
          </p:txBody>
        </p:sp>
        <p:sp>
          <p:nvSpPr>
            <p:cNvPr id="106" name="object 106"/>
            <p:cNvSpPr/>
            <p:nvPr/>
          </p:nvSpPr>
          <p:spPr>
            <a:xfrm>
              <a:off x="6630923" y="1993392"/>
              <a:ext cx="0" cy="880744"/>
            </a:xfrm>
            <a:custGeom>
              <a:avLst/>
              <a:gdLst/>
              <a:ahLst/>
              <a:cxnLst/>
              <a:rect l="l" t="t" r="r" b="b"/>
              <a:pathLst>
                <a:path h="880744">
                  <a:moveTo>
                    <a:pt x="0" y="0"/>
                  </a:moveTo>
                  <a:lnTo>
                    <a:pt x="0" y="880643"/>
                  </a:lnTo>
                </a:path>
              </a:pathLst>
            </a:custGeom>
            <a:ln w="6096">
              <a:solidFill>
                <a:srgbClr val="000000"/>
              </a:solidFill>
            </a:ln>
          </p:spPr>
          <p:txBody>
            <a:bodyPr wrap="square" lIns="0" tIns="0" rIns="0" bIns="0" rtlCol="0"/>
            <a:lstStyle/>
            <a:p>
              <a:endParaRPr/>
            </a:p>
          </p:txBody>
        </p:sp>
        <p:sp>
          <p:nvSpPr>
            <p:cNvPr id="107" name="object 107"/>
            <p:cNvSpPr/>
            <p:nvPr/>
          </p:nvSpPr>
          <p:spPr>
            <a:xfrm>
              <a:off x="6827519" y="2705100"/>
              <a:ext cx="0" cy="123825"/>
            </a:xfrm>
            <a:custGeom>
              <a:avLst/>
              <a:gdLst/>
              <a:ahLst/>
              <a:cxnLst/>
              <a:rect l="l" t="t" r="r" b="b"/>
              <a:pathLst>
                <a:path h="123825">
                  <a:moveTo>
                    <a:pt x="0" y="0"/>
                  </a:moveTo>
                  <a:lnTo>
                    <a:pt x="0" y="123634"/>
                  </a:lnTo>
                </a:path>
              </a:pathLst>
            </a:custGeom>
            <a:ln w="6096">
              <a:solidFill>
                <a:srgbClr val="000000"/>
              </a:solidFill>
            </a:ln>
          </p:spPr>
          <p:txBody>
            <a:bodyPr wrap="square" lIns="0" tIns="0" rIns="0" bIns="0" rtlCol="0"/>
            <a:lstStyle/>
            <a:p>
              <a:endParaRPr/>
            </a:p>
          </p:txBody>
        </p:sp>
        <p:sp>
          <p:nvSpPr>
            <p:cNvPr id="108" name="object 108"/>
            <p:cNvSpPr/>
            <p:nvPr/>
          </p:nvSpPr>
          <p:spPr>
            <a:xfrm>
              <a:off x="6966204" y="2857500"/>
              <a:ext cx="0" cy="123825"/>
            </a:xfrm>
            <a:custGeom>
              <a:avLst/>
              <a:gdLst/>
              <a:ahLst/>
              <a:cxnLst/>
              <a:rect l="l" t="t" r="r" b="b"/>
              <a:pathLst>
                <a:path h="123825">
                  <a:moveTo>
                    <a:pt x="0" y="0"/>
                  </a:moveTo>
                  <a:lnTo>
                    <a:pt x="0" y="123634"/>
                  </a:lnTo>
                </a:path>
              </a:pathLst>
            </a:custGeom>
            <a:ln w="6096">
              <a:solidFill>
                <a:srgbClr val="000000"/>
              </a:solidFill>
            </a:ln>
          </p:spPr>
          <p:txBody>
            <a:bodyPr wrap="square" lIns="0" tIns="0" rIns="0" bIns="0" rtlCol="0"/>
            <a:lstStyle/>
            <a:p>
              <a:endParaRPr/>
            </a:p>
          </p:txBody>
        </p:sp>
        <p:sp>
          <p:nvSpPr>
            <p:cNvPr id="109" name="object 109"/>
            <p:cNvSpPr/>
            <p:nvPr/>
          </p:nvSpPr>
          <p:spPr>
            <a:xfrm>
              <a:off x="7312152" y="2836164"/>
              <a:ext cx="0" cy="516890"/>
            </a:xfrm>
            <a:custGeom>
              <a:avLst/>
              <a:gdLst/>
              <a:ahLst/>
              <a:cxnLst/>
              <a:rect l="l" t="t" r="r" b="b"/>
              <a:pathLst>
                <a:path h="516889">
                  <a:moveTo>
                    <a:pt x="0" y="0"/>
                  </a:moveTo>
                  <a:lnTo>
                    <a:pt x="0" y="516559"/>
                  </a:lnTo>
                </a:path>
              </a:pathLst>
            </a:custGeom>
            <a:ln w="6096">
              <a:solidFill>
                <a:srgbClr val="000000"/>
              </a:solidFill>
            </a:ln>
          </p:spPr>
          <p:txBody>
            <a:bodyPr wrap="square" lIns="0" tIns="0" rIns="0" bIns="0" rtlCol="0"/>
            <a:lstStyle/>
            <a:p>
              <a:endParaRPr/>
            </a:p>
          </p:txBody>
        </p:sp>
        <p:sp>
          <p:nvSpPr>
            <p:cNvPr id="110" name="object 110"/>
            <p:cNvSpPr/>
            <p:nvPr/>
          </p:nvSpPr>
          <p:spPr>
            <a:xfrm>
              <a:off x="7476743" y="2823972"/>
              <a:ext cx="0" cy="1399540"/>
            </a:xfrm>
            <a:custGeom>
              <a:avLst/>
              <a:gdLst/>
              <a:ahLst/>
              <a:cxnLst/>
              <a:rect l="l" t="t" r="r" b="b"/>
              <a:pathLst>
                <a:path h="1399539">
                  <a:moveTo>
                    <a:pt x="0" y="0"/>
                  </a:moveTo>
                  <a:lnTo>
                    <a:pt x="0" y="1399184"/>
                  </a:lnTo>
                </a:path>
              </a:pathLst>
            </a:custGeom>
            <a:ln w="6096">
              <a:solidFill>
                <a:srgbClr val="000000"/>
              </a:solidFill>
            </a:ln>
          </p:spPr>
          <p:txBody>
            <a:bodyPr wrap="square" lIns="0" tIns="0" rIns="0" bIns="0" rtlCol="0"/>
            <a:lstStyle/>
            <a:p>
              <a:endParaRPr/>
            </a:p>
          </p:txBody>
        </p:sp>
        <p:sp>
          <p:nvSpPr>
            <p:cNvPr id="111" name="object 111"/>
            <p:cNvSpPr/>
            <p:nvPr/>
          </p:nvSpPr>
          <p:spPr>
            <a:xfrm>
              <a:off x="7856219" y="2874264"/>
              <a:ext cx="0" cy="2306320"/>
            </a:xfrm>
            <a:custGeom>
              <a:avLst/>
              <a:gdLst/>
              <a:ahLst/>
              <a:cxnLst/>
              <a:rect l="l" t="t" r="r" b="b"/>
              <a:pathLst>
                <a:path h="2306320">
                  <a:moveTo>
                    <a:pt x="0" y="0"/>
                  </a:moveTo>
                  <a:lnTo>
                    <a:pt x="0" y="2305900"/>
                  </a:lnTo>
                </a:path>
              </a:pathLst>
            </a:custGeom>
            <a:ln w="6096">
              <a:solidFill>
                <a:srgbClr val="000000"/>
              </a:solidFill>
            </a:ln>
          </p:spPr>
          <p:txBody>
            <a:bodyPr wrap="square" lIns="0" tIns="0" rIns="0" bIns="0" rtlCol="0"/>
            <a:lstStyle/>
            <a:p>
              <a:endParaRPr/>
            </a:p>
          </p:txBody>
        </p:sp>
        <p:sp>
          <p:nvSpPr>
            <p:cNvPr id="112" name="object 112"/>
            <p:cNvSpPr/>
            <p:nvPr/>
          </p:nvSpPr>
          <p:spPr>
            <a:xfrm>
              <a:off x="7658100" y="2836164"/>
              <a:ext cx="0" cy="2012314"/>
            </a:xfrm>
            <a:custGeom>
              <a:avLst/>
              <a:gdLst/>
              <a:ahLst/>
              <a:cxnLst/>
              <a:rect l="l" t="t" r="r" b="b"/>
              <a:pathLst>
                <a:path h="2012314">
                  <a:moveTo>
                    <a:pt x="0" y="0"/>
                  </a:moveTo>
                  <a:lnTo>
                    <a:pt x="0" y="2012302"/>
                  </a:lnTo>
                </a:path>
              </a:pathLst>
            </a:custGeom>
            <a:ln w="6096">
              <a:solidFill>
                <a:srgbClr val="000000"/>
              </a:solidFill>
            </a:ln>
          </p:spPr>
          <p:txBody>
            <a:bodyPr wrap="square" lIns="0" tIns="0" rIns="0" bIns="0" rtlCol="0"/>
            <a:lstStyle/>
            <a:p>
              <a:endParaRPr/>
            </a:p>
          </p:txBody>
        </p:sp>
        <p:sp>
          <p:nvSpPr>
            <p:cNvPr id="113" name="object 113"/>
            <p:cNvSpPr/>
            <p:nvPr/>
          </p:nvSpPr>
          <p:spPr>
            <a:xfrm>
              <a:off x="8083295" y="1053083"/>
              <a:ext cx="0" cy="1531620"/>
            </a:xfrm>
            <a:custGeom>
              <a:avLst/>
              <a:gdLst/>
              <a:ahLst/>
              <a:cxnLst/>
              <a:rect l="l" t="t" r="r" b="b"/>
              <a:pathLst>
                <a:path h="1531620">
                  <a:moveTo>
                    <a:pt x="0" y="0"/>
                  </a:moveTo>
                  <a:lnTo>
                    <a:pt x="0" y="1531467"/>
                  </a:lnTo>
                </a:path>
              </a:pathLst>
            </a:custGeom>
            <a:ln w="6096">
              <a:solidFill>
                <a:srgbClr val="000000"/>
              </a:solidFill>
            </a:ln>
          </p:spPr>
          <p:txBody>
            <a:bodyPr wrap="square" lIns="0" tIns="0" rIns="0" bIns="0" rtlCol="0"/>
            <a:lstStyle/>
            <a:p>
              <a:endParaRPr/>
            </a:p>
          </p:txBody>
        </p:sp>
        <p:sp>
          <p:nvSpPr>
            <p:cNvPr id="114" name="object 114"/>
            <p:cNvSpPr/>
            <p:nvPr/>
          </p:nvSpPr>
          <p:spPr>
            <a:xfrm>
              <a:off x="8264652" y="1447800"/>
              <a:ext cx="0" cy="1363980"/>
            </a:xfrm>
            <a:custGeom>
              <a:avLst/>
              <a:gdLst/>
              <a:ahLst/>
              <a:cxnLst/>
              <a:rect l="l" t="t" r="r" b="b"/>
              <a:pathLst>
                <a:path h="1363980">
                  <a:moveTo>
                    <a:pt x="0" y="0"/>
                  </a:moveTo>
                  <a:lnTo>
                    <a:pt x="0" y="1363789"/>
                  </a:lnTo>
                </a:path>
              </a:pathLst>
            </a:custGeom>
            <a:ln w="6096">
              <a:solidFill>
                <a:srgbClr val="000000"/>
              </a:solidFill>
            </a:ln>
          </p:spPr>
          <p:txBody>
            <a:bodyPr wrap="square" lIns="0" tIns="0" rIns="0" bIns="0" rtlCol="0"/>
            <a:lstStyle/>
            <a:p>
              <a:endParaRPr/>
            </a:p>
          </p:txBody>
        </p:sp>
        <p:sp>
          <p:nvSpPr>
            <p:cNvPr id="115" name="object 115"/>
            <p:cNvSpPr/>
            <p:nvPr/>
          </p:nvSpPr>
          <p:spPr>
            <a:xfrm>
              <a:off x="8781288" y="2176272"/>
              <a:ext cx="0" cy="681990"/>
            </a:xfrm>
            <a:custGeom>
              <a:avLst/>
              <a:gdLst/>
              <a:ahLst/>
              <a:cxnLst/>
              <a:rect l="l" t="t" r="r" b="b"/>
              <a:pathLst>
                <a:path h="681989">
                  <a:moveTo>
                    <a:pt x="0" y="0"/>
                  </a:moveTo>
                  <a:lnTo>
                    <a:pt x="0" y="681901"/>
                  </a:lnTo>
                </a:path>
              </a:pathLst>
            </a:custGeom>
            <a:ln w="6096">
              <a:solidFill>
                <a:srgbClr val="000000"/>
              </a:solidFill>
            </a:ln>
          </p:spPr>
          <p:txBody>
            <a:bodyPr wrap="square" lIns="0" tIns="0" rIns="0" bIns="0" rtlCol="0"/>
            <a:lstStyle/>
            <a:p>
              <a:endParaRPr/>
            </a:p>
          </p:txBody>
        </p:sp>
        <p:sp>
          <p:nvSpPr>
            <p:cNvPr id="116" name="object 116"/>
            <p:cNvSpPr/>
            <p:nvPr/>
          </p:nvSpPr>
          <p:spPr>
            <a:xfrm>
              <a:off x="8971788" y="2580132"/>
              <a:ext cx="0" cy="243204"/>
            </a:xfrm>
            <a:custGeom>
              <a:avLst/>
              <a:gdLst/>
              <a:ahLst/>
              <a:cxnLst/>
              <a:rect l="l" t="t" r="r" b="b"/>
              <a:pathLst>
                <a:path h="243205">
                  <a:moveTo>
                    <a:pt x="0" y="0"/>
                  </a:moveTo>
                  <a:lnTo>
                    <a:pt x="0" y="242938"/>
                  </a:lnTo>
                </a:path>
              </a:pathLst>
            </a:custGeom>
            <a:ln w="6096">
              <a:solidFill>
                <a:srgbClr val="000000"/>
              </a:solidFill>
            </a:ln>
          </p:spPr>
          <p:txBody>
            <a:bodyPr wrap="square" lIns="0" tIns="0" rIns="0" bIns="0" rtlCol="0"/>
            <a:lstStyle/>
            <a:p>
              <a:endParaRPr/>
            </a:p>
          </p:txBody>
        </p:sp>
        <p:sp>
          <p:nvSpPr>
            <p:cNvPr id="117" name="object 117"/>
            <p:cNvSpPr/>
            <p:nvPr/>
          </p:nvSpPr>
          <p:spPr>
            <a:xfrm>
              <a:off x="9918192" y="1728216"/>
              <a:ext cx="0" cy="878205"/>
            </a:xfrm>
            <a:custGeom>
              <a:avLst/>
              <a:gdLst/>
              <a:ahLst/>
              <a:cxnLst/>
              <a:rect l="l" t="t" r="r" b="b"/>
              <a:pathLst>
                <a:path h="878205">
                  <a:moveTo>
                    <a:pt x="0" y="0"/>
                  </a:moveTo>
                  <a:lnTo>
                    <a:pt x="0" y="877595"/>
                  </a:lnTo>
                </a:path>
              </a:pathLst>
            </a:custGeom>
            <a:ln w="6096">
              <a:solidFill>
                <a:srgbClr val="000000"/>
              </a:solidFill>
            </a:ln>
          </p:spPr>
          <p:txBody>
            <a:bodyPr wrap="square" lIns="0" tIns="0" rIns="0" bIns="0" rtlCol="0"/>
            <a:lstStyle/>
            <a:p>
              <a:endParaRPr/>
            </a:p>
          </p:txBody>
        </p:sp>
        <p:sp>
          <p:nvSpPr>
            <p:cNvPr id="118" name="object 118"/>
            <p:cNvSpPr/>
            <p:nvPr/>
          </p:nvSpPr>
          <p:spPr>
            <a:xfrm>
              <a:off x="10110216" y="2759964"/>
              <a:ext cx="0" cy="97155"/>
            </a:xfrm>
            <a:custGeom>
              <a:avLst/>
              <a:gdLst/>
              <a:ahLst/>
              <a:cxnLst/>
              <a:rect l="l" t="t" r="r" b="b"/>
              <a:pathLst>
                <a:path h="97155">
                  <a:moveTo>
                    <a:pt x="0" y="0"/>
                  </a:moveTo>
                  <a:lnTo>
                    <a:pt x="0" y="97002"/>
                  </a:lnTo>
                </a:path>
              </a:pathLst>
            </a:custGeom>
            <a:ln w="6096">
              <a:solidFill>
                <a:srgbClr val="000000"/>
              </a:solidFill>
            </a:ln>
          </p:spPr>
          <p:txBody>
            <a:bodyPr wrap="square" lIns="0" tIns="0" rIns="0" bIns="0" rtlCol="0"/>
            <a:lstStyle/>
            <a:p>
              <a:endParaRPr/>
            </a:p>
          </p:txBody>
        </p:sp>
        <p:sp>
          <p:nvSpPr>
            <p:cNvPr id="119" name="object 119"/>
            <p:cNvSpPr/>
            <p:nvPr/>
          </p:nvSpPr>
          <p:spPr>
            <a:xfrm>
              <a:off x="9176004" y="2842260"/>
              <a:ext cx="0" cy="146050"/>
            </a:xfrm>
            <a:custGeom>
              <a:avLst/>
              <a:gdLst/>
              <a:ahLst/>
              <a:cxnLst/>
              <a:rect l="l" t="t" r="r" b="b"/>
              <a:pathLst>
                <a:path h="146050">
                  <a:moveTo>
                    <a:pt x="0" y="0"/>
                  </a:moveTo>
                  <a:lnTo>
                    <a:pt x="0" y="145643"/>
                  </a:lnTo>
                </a:path>
              </a:pathLst>
            </a:custGeom>
            <a:ln w="6096">
              <a:solidFill>
                <a:srgbClr val="000000"/>
              </a:solidFill>
            </a:ln>
          </p:spPr>
          <p:txBody>
            <a:bodyPr wrap="square" lIns="0" tIns="0" rIns="0" bIns="0" rtlCol="0"/>
            <a:lstStyle/>
            <a:p>
              <a:endParaRPr/>
            </a:p>
          </p:txBody>
        </p:sp>
        <p:sp>
          <p:nvSpPr>
            <p:cNvPr id="120" name="object 120"/>
            <p:cNvSpPr/>
            <p:nvPr/>
          </p:nvSpPr>
          <p:spPr>
            <a:xfrm>
              <a:off x="9377171" y="2874264"/>
              <a:ext cx="0" cy="518795"/>
            </a:xfrm>
            <a:custGeom>
              <a:avLst/>
              <a:gdLst/>
              <a:ahLst/>
              <a:cxnLst/>
              <a:rect l="l" t="t" r="r" b="b"/>
              <a:pathLst>
                <a:path h="518795">
                  <a:moveTo>
                    <a:pt x="0" y="0"/>
                  </a:moveTo>
                  <a:lnTo>
                    <a:pt x="0" y="518401"/>
                  </a:lnTo>
                </a:path>
              </a:pathLst>
            </a:custGeom>
            <a:ln w="6096">
              <a:solidFill>
                <a:srgbClr val="000000"/>
              </a:solidFill>
            </a:ln>
          </p:spPr>
          <p:txBody>
            <a:bodyPr wrap="square" lIns="0" tIns="0" rIns="0" bIns="0" rtlCol="0"/>
            <a:lstStyle/>
            <a:p>
              <a:endParaRPr/>
            </a:p>
          </p:txBody>
        </p:sp>
        <p:sp>
          <p:nvSpPr>
            <p:cNvPr id="121" name="object 121"/>
            <p:cNvSpPr/>
            <p:nvPr/>
          </p:nvSpPr>
          <p:spPr>
            <a:xfrm>
              <a:off x="9712452" y="2869692"/>
              <a:ext cx="0" cy="2124075"/>
            </a:xfrm>
            <a:custGeom>
              <a:avLst/>
              <a:gdLst/>
              <a:ahLst/>
              <a:cxnLst/>
              <a:rect l="l" t="t" r="r" b="b"/>
              <a:pathLst>
                <a:path h="2124075">
                  <a:moveTo>
                    <a:pt x="0" y="0"/>
                  </a:moveTo>
                  <a:lnTo>
                    <a:pt x="0" y="2123973"/>
                  </a:lnTo>
                </a:path>
              </a:pathLst>
            </a:custGeom>
            <a:ln w="6096">
              <a:solidFill>
                <a:srgbClr val="000000"/>
              </a:solidFill>
            </a:ln>
          </p:spPr>
          <p:txBody>
            <a:bodyPr wrap="square" lIns="0" tIns="0" rIns="0" bIns="0" rtlCol="0"/>
            <a:lstStyle/>
            <a:p>
              <a:endParaRPr/>
            </a:p>
          </p:txBody>
        </p:sp>
        <p:sp>
          <p:nvSpPr>
            <p:cNvPr id="122" name="object 122"/>
            <p:cNvSpPr/>
            <p:nvPr/>
          </p:nvSpPr>
          <p:spPr>
            <a:xfrm>
              <a:off x="9532619" y="2868167"/>
              <a:ext cx="0" cy="1331595"/>
            </a:xfrm>
            <a:custGeom>
              <a:avLst/>
              <a:gdLst/>
              <a:ahLst/>
              <a:cxnLst/>
              <a:rect l="l" t="t" r="r" b="b"/>
              <a:pathLst>
                <a:path h="1331595">
                  <a:moveTo>
                    <a:pt x="0" y="0"/>
                  </a:moveTo>
                  <a:lnTo>
                    <a:pt x="0" y="1331087"/>
                  </a:lnTo>
                </a:path>
              </a:pathLst>
            </a:custGeom>
            <a:ln w="6096">
              <a:solidFill>
                <a:srgbClr val="000000"/>
              </a:solidFill>
            </a:ln>
          </p:spPr>
          <p:txBody>
            <a:bodyPr wrap="square" lIns="0" tIns="0" rIns="0" bIns="0" rtlCol="0"/>
            <a:lstStyle/>
            <a:p>
              <a:endParaRPr/>
            </a:p>
          </p:txBody>
        </p:sp>
        <p:sp>
          <p:nvSpPr>
            <p:cNvPr id="123" name="object 123"/>
            <p:cNvSpPr txBox="1"/>
            <p:nvPr/>
          </p:nvSpPr>
          <p:spPr>
            <a:xfrm>
              <a:off x="10049256" y="3444240"/>
              <a:ext cx="1704339" cy="2630805"/>
            </a:xfrm>
            <a:prstGeom prst="rect">
              <a:avLst/>
            </a:prstGeom>
            <a:ln w="9144">
              <a:solidFill>
                <a:srgbClr val="000000"/>
              </a:solidFill>
            </a:ln>
          </p:spPr>
          <p:txBody>
            <a:bodyPr vert="horz" wrap="square" lIns="0" tIns="36830" rIns="0" bIns="0" rtlCol="0">
              <a:spAutoFit/>
            </a:bodyPr>
            <a:lstStyle/>
            <a:p>
              <a:pPr marL="90805">
                <a:lnSpc>
                  <a:spcPct val="100000"/>
                </a:lnSpc>
                <a:spcBef>
                  <a:spcPts val="290"/>
                </a:spcBef>
              </a:pPr>
              <a:r>
                <a:rPr sz="1100" b="1" u="sng" spc="-5" dirty="0">
                  <a:uFill>
                    <a:solidFill>
                      <a:srgbClr val="000000"/>
                    </a:solidFill>
                  </a:uFill>
                  <a:latin typeface="Calibri"/>
                  <a:cs typeface="Calibri"/>
                </a:rPr>
                <a:t>Legend</a:t>
              </a:r>
              <a:endParaRPr sz="1100">
                <a:latin typeface="Calibri"/>
                <a:cs typeface="Calibri"/>
              </a:endParaRPr>
            </a:p>
            <a:p>
              <a:pPr marL="90805" marR="181610">
                <a:lnSpc>
                  <a:spcPct val="100000"/>
                </a:lnSpc>
              </a:pPr>
              <a:r>
                <a:rPr sz="1100" spc="-5" dirty="0">
                  <a:solidFill>
                    <a:srgbClr val="EC7C30"/>
                  </a:solidFill>
                  <a:latin typeface="Calibri"/>
                  <a:cs typeface="Calibri"/>
                </a:rPr>
                <a:t>NRTI: Nucleoside </a:t>
              </a:r>
              <a:r>
                <a:rPr sz="1100" dirty="0">
                  <a:solidFill>
                    <a:srgbClr val="EC7C30"/>
                  </a:solidFill>
                  <a:latin typeface="Calibri"/>
                  <a:cs typeface="Calibri"/>
                </a:rPr>
                <a:t>reverse  </a:t>
              </a:r>
              <a:r>
                <a:rPr sz="1100" spc="-5" dirty="0">
                  <a:solidFill>
                    <a:srgbClr val="EC7C30"/>
                  </a:solidFill>
                  <a:latin typeface="Calibri"/>
                  <a:cs typeface="Calibri"/>
                </a:rPr>
                <a:t>transcriptase inhibitor  </a:t>
              </a:r>
              <a:r>
                <a:rPr sz="1100" spc="-5" dirty="0">
                  <a:solidFill>
                    <a:srgbClr val="00AFEF"/>
                  </a:solidFill>
                  <a:latin typeface="Calibri"/>
                  <a:cs typeface="Calibri"/>
                </a:rPr>
                <a:t>NNRTI: Non-nucleoside  </a:t>
              </a:r>
              <a:r>
                <a:rPr sz="1100" dirty="0">
                  <a:solidFill>
                    <a:srgbClr val="00AFEF"/>
                  </a:solidFill>
                  <a:latin typeface="Calibri"/>
                  <a:cs typeface="Calibri"/>
                </a:rPr>
                <a:t>reverse </a:t>
              </a:r>
              <a:r>
                <a:rPr sz="1100" spc="-5" dirty="0">
                  <a:solidFill>
                    <a:srgbClr val="00AFEF"/>
                  </a:solidFill>
                  <a:latin typeface="Calibri"/>
                  <a:cs typeface="Calibri"/>
                </a:rPr>
                <a:t>transcriptase  inhibitor</a:t>
              </a:r>
              <a:endParaRPr sz="1100">
                <a:latin typeface="Calibri"/>
                <a:cs typeface="Calibri"/>
              </a:endParaRPr>
            </a:p>
            <a:p>
              <a:pPr marL="90805" marR="409575">
                <a:lnSpc>
                  <a:spcPct val="100000"/>
                </a:lnSpc>
              </a:pPr>
              <a:r>
                <a:rPr sz="1100" dirty="0">
                  <a:solidFill>
                    <a:srgbClr val="6FAC46"/>
                  </a:solidFill>
                  <a:latin typeface="Calibri"/>
                  <a:cs typeface="Calibri"/>
                </a:rPr>
                <a:t>PI: Protease</a:t>
              </a:r>
              <a:r>
                <a:rPr sz="1100" spc="-90" dirty="0">
                  <a:solidFill>
                    <a:srgbClr val="6FAC46"/>
                  </a:solidFill>
                  <a:latin typeface="Calibri"/>
                  <a:cs typeface="Calibri"/>
                </a:rPr>
                <a:t> </a:t>
              </a:r>
              <a:r>
                <a:rPr sz="1100" spc="-5" dirty="0">
                  <a:solidFill>
                    <a:srgbClr val="6FAC46"/>
                  </a:solidFill>
                  <a:latin typeface="Calibri"/>
                  <a:cs typeface="Calibri"/>
                </a:rPr>
                <a:t>inhibitor  </a:t>
              </a:r>
              <a:r>
                <a:rPr sz="1100" spc="-5" dirty="0">
                  <a:solidFill>
                    <a:srgbClr val="C00000"/>
                  </a:solidFill>
                  <a:latin typeface="Calibri"/>
                  <a:cs typeface="Calibri"/>
                </a:rPr>
                <a:t>CA: CCR5 Antagonist  </a:t>
              </a:r>
              <a:r>
                <a:rPr sz="1100" spc="-5" dirty="0">
                  <a:solidFill>
                    <a:srgbClr val="7E7E7E"/>
                  </a:solidFill>
                  <a:latin typeface="Calibri"/>
                  <a:cs typeface="Calibri"/>
                </a:rPr>
                <a:t>FI: </a:t>
              </a:r>
              <a:r>
                <a:rPr sz="1100" dirty="0">
                  <a:solidFill>
                    <a:srgbClr val="7E7E7E"/>
                  </a:solidFill>
                  <a:latin typeface="Calibri"/>
                  <a:cs typeface="Calibri"/>
                </a:rPr>
                <a:t>Fusion </a:t>
              </a:r>
              <a:r>
                <a:rPr sz="1100" spc="-5" dirty="0">
                  <a:solidFill>
                    <a:srgbClr val="7E7E7E"/>
                  </a:solidFill>
                  <a:latin typeface="Calibri"/>
                  <a:cs typeface="Calibri"/>
                </a:rPr>
                <a:t>inhibitor  </a:t>
              </a:r>
              <a:r>
                <a:rPr sz="1100" dirty="0">
                  <a:solidFill>
                    <a:srgbClr val="7E5F00"/>
                  </a:solidFill>
                  <a:latin typeface="Calibri"/>
                  <a:cs typeface="Calibri"/>
                </a:rPr>
                <a:t>PE: </a:t>
              </a:r>
              <a:r>
                <a:rPr sz="1100" spc="-5" dirty="0">
                  <a:solidFill>
                    <a:srgbClr val="7E5F00"/>
                  </a:solidFill>
                  <a:latin typeface="Calibri"/>
                  <a:cs typeface="Calibri"/>
                </a:rPr>
                <a:t>pharmacokinetic  enhancer</a:t>
              </a:r>
              <a:endParaRPr sz="1100">
                <a:latin typeface="Calibri"/>
                <a:cs typeface="Calibri"/>
              </a:endParaRPr>
            </a:p>
            <a:p>
              <a:pPr marL="90805" marR="216535">
                <a:lnSpc>
                  <a:spcPct val="100000"/>
                </a:lnSpc>
              </a:pPr>
              <a:r>
                <a:rPr sz="1100" spc="-5" dirty="0">
                  <a:solidFill>
                    <a:srgbClr val="6F2F9F"/>
                  </a:solidFill>
                  <a:latin typeface="Calibri"/>
                  <a:cs typeface="Calibri"/>
                </a:rPr>
                <a:t>InSTI: integrase inhibitor  </a:t>
              </a:r>
              <a:r>
                <a:rPr sz="1100" dirty="0">
                  <a:solidFill>
                    <a:srgbClr val="FF0000"/>
                  </a:solidFill>
                  <a:latin typeface="Calibri"/>
                  <a:cs typeface="Calibri"/>
                </a:rPr>
                <a:t>PAI: </a:t>
              </a:r>
              <a:r>
                <a:rPr sz="1100" spc="-5" dirty="0">
                  <a:solidFill>
                    <a:srgbClr val="FF0000"/>
                  </a:solidFill>
                  <a:latin typeface="Calibri"/>
                  <a:cs typeface="Calibri"/>
                </a:rPr>
                <a:t>Post-attachment  inhibitor</a:t>
              </a:r>
              <a:endParaRPr sz="1100">
                <a:latin typeface="Calibri"/>
                <a:cs typeface="Calibri"/>
              </a:endParaRPr>
            </a:p>
            <a:p>
              <a:pPr marL="90805">
                <a:lnSpc>
                  <a:spcPct val="100000"/>
                </a:lnSpc>
                <a:spcBef>
                  <a:spcPts val="5"/>
                </a:spcBef>
              </a:pPr>
              <a:r>
                <a:rPr sz="1100" spc="-5" dirty="0">
                  <a:solidFill>
                    <a:srgbClr val="2E5496"/>
                  </a:solidFill>
                  <a:latin typeface="Calibri"/>
                  <a:cs typeface="Calibri"/>
                </a:rPr>
                <a:t>Fixed </a:t>
              </a:r>
              <a:r>
                <a:rPr sz="1100" dirty="0">
                  <a:solidFill>
                    <a:srgbClr val="2E5496"/>
                  </a:solidFill>
                  <a:latin typeface="Calibri"/>
                  <a:cs typeface="Calibri"/>
                </a:rPr>
                <a:t>dose</a:t>
              </a:r>
              <a:r>
                <a:rPr sz="1100" spc="-40" dirty="0">
                  <a:solidFill>
                    <a:srgbClr val="2E5496"/>
                  </a:solidFill>
                  <a:latin typeface="Calibri"/>
                  <a:cs typeface="Calibri"/>
                </a:rPr>
                <a:t> </a:t>
              </a:r>
              <a:r>
                <a:rPr sz="1100" spc="-5" dirty="0">
                  <a:solidFill>
                    <a:srgbClr val="2E5496"/>
                  </a:solidFill>
                  <a:latin typeface="Calibri"/>
                  <a:cs typeface="Calibri"/>
                </a:rPr>
                <a:t>combinations</a:t>
              </a:r>
              <a:endParaRPr sz="1100">
                <a:latin typeface="Calibri"/>
                <a:cs typeface="Calibri"/>
              </a:endParaRPr>
            </a:p>
          </p:txBody>
        </p:sp>
        <p:sp>
          <p:nvSpPr>
            <p:cNvPr id="124" name="object 124"/>
            <p:cNvSpPr txBox="1"/>
            <p:nvPr/>
          </p:nvSpPr>
          <p:spPr>
            <a:xfrm>
              <a:off x="10459822" y="2914764"/>
              <a:ext cx="439420" cy="361950"/>
            </a:xfrm>
            <a:prstGeom prst="rect">
              <a:avLst/>
            </a:prstGeom>
          </p:spPr>
          <p:txBody>
            <a:bodyPr vert="horz" wrap="square" lIns="0" tIns="13335" rIns="0" bIns="0" rtlCol="0">
              <a:spAutoFit/>
            </a:bodyPr>
            <a:lstStyle/>
            <a:p>
              <a:pPr marL="139065" marR="5080" indent="-127000">
                <a:lnSpc>
                  <a:spcPct val="100000"/>
                </a:lnSpc>
                <a:spcBef>
                  <a:spcPts val="105"/>
                </a:spcBef>
              </a:pPr>
              <a:r>
                <a:rPr sz="1100" spc="5" dirty="0">
                  <a:solidFill>
                    <a:srgbClr val="2E5496"/>
                  </a:solidFill>
                  <a:latin typeface="Calibri"/>
                  <a:cs typeface="Calibri"/>
                </a:rPr>
                <a:t>Dov</a:t>
              </a:r>
              <a:r>
                <a:rPr sz="1100" spc="-5" dirty="0">
                  <a:solidFill>
                    <a:srgbClr val="2E5496"/>
                  </a:solidFill>
                  <a:latin typeface="Calibri"/>
                  <a:cs typeface="Calibri"/>
                </a:rPr>
                <a:t>a</a:t>
              </a:r>
              <a:r>
                <a:rPr sz="1100" dirty="0">
                  <a:solidFill>
                    <a:srgbClr val="2E5496"/>
                  </a:solidFill>
                  <a:latin typeface="Calibri"/>
                  <a:cs typeface="Calibri"/>
                </a:rPr>
                <a:t>to  </a:t>
              </a:r>
              <a:r>
                <a:rPr sz="1100" dirty="0">
                  <a:latin typeface="Calibri"/>
                  <a:cs typeface="Calibri"/>
                </a:rPr>
                <a:t>2019</a:t>
              </a:r>
              <a:endParaRPr sz="1100">
                <a:latin typeface="Calibri"/>
                <a:cs typeface="Calibri"/>
              </a:endParaRPr>
            </a:p>
          </p:txBody>
        </p:sp>
      </p:grpSp>
      <p:sp>
        <p:nvSpPr>
          <p:cNvPr id="2" name="object 2" descr="Copyright 2019, Johns Hopkins University. All rights reserved"/>
          <p:cNvSpPr/>
          <p:nvPr/>
        </p:nvSpPr>
        <p:spPr>
          <a:xfrm>
            <a:off x="0" y="6238874"/>
            <a:ext cx="12191999" cy="61912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E3F6-221D-43EF-8297-9128E6EE5B0A}"/>
              </a:ext>
            </a:extLst>
          </p:cNvPr>
          <p:cNvSpPr>
            <a:spLocks noGrp="1"/>
          </p:cNvSpPr>
          <p:nvPr>
            <p:ph type="title"/>
          </p:nvPr>
        </p:nvSpPr>
        <p:spPr/>
        <p:txBody>
          <a:bodyPr/>
          <a:lstStyle/>
          <a:p>
            <a:r>
              <a:rPr lang="en-US" dirty="0"/>
              <a:t>     </a:t>
            </a:r>
          </a:p>
        </p:txBody>
      </p:sp>
      <p:pic>
        <p:nvPicPr>
          <p:cNvPr id="4" name="Picture 3" descr="Will the burden of morbidity change if ART initiation occurs earlier in the HIV disease process, among younger individuals, and with ARVs that have less toxicity?">
            <a:extLst>
              <a:ext uri="{FF2B5EF4-FFF2-40B4-BE49-F238E27FC236}">
                <a16:creationId xmlns:a16="http://schemas.microsoft.com/office/drawing/2014/main" id="{8C1E519C-3F02-4805-8C43-D4F260FBDD9B}"/>
              </a:ext>
            </a:extLst>
          </p:cNvPr>
          <p:cNvPicPr>
            <a:picLocks noChangeAspect="1"/>
          </p:cNvPicPr>
          <p:nvPr/>
        </p:nvPicPr>
        <p:blipFill>
          <a:blip r:embed="rId2"/>
          <a:stretch>
            <a:fillRect/>
          </a:stretch>
        </p:blipFill>
        <p:spPr>
          <a:xfrm>
            <a:off x="0" y="-76200"/>
            <a:ext cx="12344400" cy="7004032"/>
          </a:xfrm>
          <a:prstGeom prst="rect">
            <a:avLst/>
          </a:prstGeom>
        </p:spPr>
      </p:pic>
    </p:spTree>
    <p:extLst>
      <p:ext uri="{BB962C8B-B14F-4D97-AF65-F5344CB8AC3E}">
        <p14:creationId xmlns:p14="http://schemas.microsoft.com/office/powerpoint/2010/main" val="802025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73E01E-9B29-42F6-ADA8-7966A06DB94F}"/>
              </a:ext>
            </a:extLst>
          </p:cNvPr>
          <p:cNvSpPr>
            <a:spLocks noGrp="1"/>
          </p:cNvSpPr>
          <p:nvPr>
            <p:ph type="title"/>
          </p:nvPr>
        </p:nvSpPr>
        <p:spPr>
          <a:xfrm>
            <a:off x="555859" y="304800"/>
            <a:ext cx="9045341" cy="846386"/>
          </a:xfrm>
        </p:spPr>
        <p:txBody>
          <a:bodyPr/>
          <a:lstStyle/>
          <a:p>
            <a:r>
              <a:rPr lang="en-US" sz="5500" dirty="0"/>
              <a:t>CD4 count at ART initiation</a:t>
            </a:r>
          </a:p>
        </p:txBody>
      </p:sp>
      <p:sp>
        <p:nvSpPr>
          <p:cNvPr id="3" name="object 3" descr="NA Accord Logo"/>
          <p:cNvSpPr/>
          <p:nvPr/>
        </p:nvSpPr>
        <p:spPr>
          <a:xfrm>
            <a:off x="10799064" y="278762"/>
            <a:ext cx="877823" cy="462063"/>
          </a:xfrm>
          <a:prstGeom prst="rect">
            <a:avLst/>
          </a:prstGeom>
          <a:blipFill>
            <a:blip r:embed="rId2" cstate="print"/>
            <a:stretch>
              <a:fillRect/>
            </a:stretch>
          </a:blipFill>
        </p:spPr>
        <p:txBody>
          <a:bodyPr wrap="square" lIns="0" tIns="0" rIns="0" bIns="0" rtlCol="0"/>
          <a:lstStyle/>
          <a:p>
            <a:endParaRPr/>
          </a:p>
        </p:txBody>
      </p:sp>
      <p:sp>
        <p:nvSpPr>
          <p:cNvPr id="7" name="Text Placeholder 6">
            <a:extLst>
              <a:ext uri="{FF2B5EF4-FFF2-40B4-BE49-F238E27FC236}">
                <a16:creationId xmlns:a16="http://schemas.microsoft.com/office/drawing/2014/main" id="{DB81CAAB-8200-4D95-BFCC-081854F1D00B}"/>
              </a:ext>
            </a:extLst>
          </p:cNvPr>
          <p:cNvSpPr>
            <a:spLocks noGrp="1"/>
          </p:cNvSpPr>
          <p:nvPr>
            <p:ph type="body" idx="1"/>
          </p:nvPr>
        </p:nvSpPr>
        <p:spPr>
          <a:xfrm>
            <a:off x="533400" y="2819400"/>
            <a:ext cx="11488100" cy="615553"/>
          </a:xfrm>
        </p:spPr>
        <p:txBody>
          <a:bodyPr/>
          <a:lstStyle/>
          <a:p>
            <a:pPr algn="ctr"/>
            <a:r>
              <a:rPr lang="en-US" sz="4000" i="1" dirty="0">
                <a:solidFill>
                  <a:srgbClr val="13477E"/>
                </a:solidFill>
              </a:rPr>
              <a:t>Data are unpublished and have been removed.</a:t>
            </a:r>
          </a:p>
        </p:txBody>
      </p:sp>
      <p:sp>
        <p:nvSpPr>
          <p:cNvPr id="4" name="object 4"/>
          <p:cNvSpPr txBox="1"/>
          <p:nvPr/>
        </p:nvSpPr>
        <p:spPr>
          <a:xfrm>
            <a:off x="383540" y="5960850"/>
            <a:ext cx="3194685" cy="208279"/>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Calibri"/>
                <a:cs typeface="Calibri"/>
              </a:rPr>
              <a:t>Updated from </a:t>
            </a:r>
            <a:r>
              <a:rPr sz="1200" i="1" dirty="0">
                <a:latin typeface="Calibri"/>
                <a:cs typeface="Calibri"/>
              </a:rPr>
              <a:t>Althoff </a:t>
            </a:r>
            <a:r>
              <a:rPr sz="1200" i="1" spc="-5" dirty="0">
                <a:latin typeface="Calibri"/>
                <a:cs typeface="Calibri"/>
              </a:rPr>
              <a:t>KN, et a. Clin Infect </a:t>
            </a:r>
            <a:r>
              <a:rPr sz="1200" i="1" dirty="0">
                <a:latin typeface="Calibri"/>
                <a:cs typeface="Calibri"/>
              </a:rPr>
              <a:t>Dis,</a:t>
            </a:r>
            <a:r>
              <a:rPr sz="1200" i="1" spc="-50" dirty="0">
                <a:latin typeface="Calibri"/>
                <a:cs typeface="Calibri"/>
              </a:rPr>
              <a:t> </a:t>
            </a:r>
            <a:r>
              <a:rPr sz="1200" i="1" dirty="0">
                <a:latin typeface="Calibri"/>
                <a:cs typeface="Calibri"/>
              </a:rPr>
              <a:t>2010.</a:t>
            </a:r>
            <a:endParaRPr sz="12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50880" y="299614"/>
            <a:ext cx="7430134" cy="863600"/>
          </a:xfrm>
          <a:prstGeom prst="rect">
            <a:avLst/>
          </a:prstGeom>
        </p:spPr>
        <p:txBody>
          <a:bodyPr vert="horz" wrap="square" lIns="0" tIns="12065" rIns="0" bIns="0" rtlCol="0">
            <a:spAutoFit/>
          </a:bodyPr>
          <a:lstStyle/>
          <a:p>
            <a:pPr marL="12700">
              <a:lnSpc>
                <a:spcPct val="100000"/>
              </a:lnSpc>
              <a:spcBef>
                <a:spcPts val="95"/>
              </a:spcBef>
            </a:pPr>
            <a:r>
              <a:rPr sz="5500" spc="-5" dirty="0"/>
              <a:t>Reality of </a:t>
            </a:r>
            <a:r>
              <a:rPr sz="5500" spc="-10" dirty="0"/>
              <a:t>accessing</a:t>
            </a:r>
            <a:r>
              <a:rPr sz="5500" spc="-290" dirty="0"/>
              <a:t> </a:t>
            </a:r>
            <a:r>
              <a:rPr sz="5500" spc="-70" dirty="0"/>
              <a:t>ART</a:t>
            </a:r>
            <a:endParaRPr sz="5500"/>
          </a:p>
        </p:txBody>
      </p:sp>
      <p:grpSp>
        <p:nvGrpSpPr>
          <p:cNvPr id="11" name="Group 10" descr="Independent&#10;Grady Ponce de Leon Center 341 Ponce de Leon Ave&#10;The grim reality of Atlanta's Grady hospital, where 100 die each year of Aids-related illnesses despite doctors' tireless efforts">
            <a:extLst>
              <a:ext uri="{FF2B5EF4-FFF2-40B4-BE49-F238E27FC236}">
                <a16:creationId xmlns:a16="http://schemas.microsoft.com/office/drawing/2014/main" id="{5AEF2DBE-0B2C-4D52-9B8D-5F0AB913AB1E}"/>
              </a:ext>
            </a:extLst>
          </p:cNvPr>
          <p:cNvGrpSpPr/>
          <p:nvPr/>
        </p:nvGrpSpPr>
        <p:grpSpPr>
          <a:xfrm>
            <a:off x="672083" y="1321308"/>
            <a:ext cx="4858511" cy="4643627"/>
            <a:chOff x="672083" y="1321308"/>
            <a:chExt cx="4858511" cy="4643627"/>
          </a:xfrm>
        </p:grpSpPr>
        <p:sp>
          <p:nvSpPr>
            <p:cNvPr id="6" name="object 6"/>
            <p:cNvSpPr/>
            <p:nvPr/>
          </p:nvSpPr>
          <p:spPr>
            <a:xfrm>
              <a:off x="672083" y="1321308"/>
              <a:ext cx="4858511" cy="464362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67155" y="1516380"/>
              <a:ext cx="4270247" cy="4055363"/>
            </a:xfrm>
            <a:prstGeom prst="rect">
              <a:avLst/>
            </a:prstGeom>
            <a:blipFill>
              <a:blip r:embed="rId3" cstate="print"/>
              <a:stretch>
                <a:fillRect/>
              </a:stretch>
            </a:blipFill>
          </p:spPr>
          <p:txBody>
            <a:bodyPr wrap="square" lIns="0" tIns="0" rIns="0" bIns="0" rtlCol="0"/>
            <a:lstStyle/>
            <a:p>
              <a:endParaRPr/>
            </a:p>
          </p:txBody>
        </p:sp>
      </p:grpSp>
      <p:grpSp>
        <p:nvGrpSpPr>
          <p:cNvPr id="10" name="Group 9" descr="Perspectives&#10;Glimpse of the Early Years of the Human Immunodeficiency Virus Epidemic: A Fellow's Experience in 2014.">
            <a:extLst>
              <a:ext uri="{FF2B5EF4-FFF2-40B4-BE49-F238E27FC236}">
                <a16:creationId xmlns:a16="http://schemas.microsoft.com/office/drawing/2014/main" id="{BFB0C5D6-8949-4744-A1BA-77015D8C4E29}"/>
              </a:ext>
            </a:extLst>
          </p:cNvPr>
          <p:cNvGrpSpPr/>
          <p:nvPr/>
        </p:nvGrpSpPr>
        <p:grpSpPr>
          <a:xfrm>
            <a:off x="4628388" y="3233928"/>
            <a:ext cx="5315711" cy="2828543"/>
            <a:chOff x="4628388" y="3233928"/>
            <a:chExt cx="5315711" cy="2828543"/>
          </a:xfrm>
        </p:grpSpPr>
        <p:sp>
          <p:nvSpPr>
            <p:cNvPr id="8" name="object 8"/>
            <p:cNvSpPr/>
            <p:nvPr/>
          </p:nvSpPr>
          <p:spPr>
            <a:xfrm>
              <a:off x="4628388" y="3233928"/>
              <a:ext cx="5315711" cy="282854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823459" y="3429000"/>
              <a:ext cx="4727447" cy="2240279"/>
            </a:xfrm>
            <a:prstGeom prst="rect">
              <a:avLst/>
            </a:prstGeom>
            <a:blipFill>
              <a:blip r:embed="rId5" cstate="print"/>
              <a:stretch>
                <a:fillRect/>
              </a:stretch>
            </a:blipFill>
          </p:spPr>
          <p:txBody>
            <a:bodyPr wrap="square" lIns="0" tIns="0" rIns="0" bIns="0" rtlCol="0"/>
            <a:lstStyle/>
            <a:p>
              <a:endParaRPr/>
            </a:p>
          </p:txBody>
        </p:sp>
      </p:grpSp>
      <p:grpSp>
        <p:nvGrpSpPr>
          <p:cNvPr id="12" name="Group 11" descr="Matthew Hodson@Matthew_Hodson&#10;'A cure for #HIV is still a long way off. I don't believe I'll ever be cured and, to be honest, I don't really mind. I care more that we've had effective treatment for 23 years and a third of the global population of people with HIV can't access it.' From #AttitudeMagazine">
            <a:extLst>
              <a:ext uri="{FF2B5EF4-FFF2-40B4-BE49-F238E27FC236}">
                <a16:creationId xmlns:a16="http://schemas.microsoft.com/office/drawing/2014/main" id="{2E974A28-5C4D-4D03-9498-C80C4C65FFDB}"/>
              </a:ext>
            </a:extLst>
          </p:cNvPr>
          <p:cNvGrpSpPr/>
          <p:nvPr/>
        </p:nvGrpSpPr>
        <p:grpSpPr>
          <a:xfrm>
            <a:off x="7155192" y="1126236"/>
            <a:ext cx="5036807" cy="2695943"/>
            <a:chOff x="7155192" y="1126236"/>
            <a:chExt cx="5036807" cy="2695943"/>
          </a:xfrm>
        </p:grpSpPr>
        <p:sp>
          <p:nvSpPr>
            <p:cNvPr id="4" name="object 4"/>
            <p:cNvSpPr/>
            <p:nvPr/>
          </p:nvSpPr>
          <p:spPr>
            <a:xfrm>
              <a:off x="7155192" y="1126236"/>
              <a:ext cx="5036807" cy="2695943"/>
            </a:xfrm>
            <a:prstGeom prst="rect">
              <a:avLst/>
            </a:prstGeom>
            <a:blipFill>
              <a:blip r:embed="rId6" cstate="print"/>
              <a:stretch>
                <a:fillRect/>
              </a:stretch>
            </a:blipFill>
          </p:spPr>
          <p:txBody>
            <a:bodyPr wrap="square" lIns="0" tIns="0" rIns="0" bIns="0" rtlCol="0"/>
            <a:lstStyle/>
            <a:p>
              <a:endParaRPr/>
            </a:p>
          </p:txBody>
        </p:sp>
        <p:sp>
          <p:nvSpPr>
            <p:cNvPr id="5" name="object 5"/>
            <p:cNvSpPr/>
            <p:nvPr/>
          </p:nvSpPr>
          <p:spPr>
            <a:xfrm>
              <a:off x="7350252" y="1321308"/>
              <a:ext cx="4495798" cy="2107691"/>
            </a:xfrm>
            <a:prstGeom prst="rect">
              <a:avLst/>
            </a:prstGeom>
            <a:blipFill>
              <a:blip r:embed="rId7" cstate="print"/>
              <a:stretch>
                <a:fillRect/>
              </a:stretch>
            </a:blipFill>
          </p:spPr>
          <p:txBody>
            <a:bodyPr wrap="square" lIns="0" tIns="0" rIns="0" bIns="0" rtlCol="0"/>
            <a:lstStyle/>
            <a:p>
              <a:endParaRPr/>
            </a:p>
          </p:txBody>
        </p:sp>
      </p:grpSp>
      <p:sp>
        <p:nvSpPr>
          <p:cNvPr id="2" name="object 2" descr="Copyright 2019 Johns Hopkins University.  All rights reserved "/>
          <p:cNvSpPr/>
          <p:nvPr/>
        </p:nvSpPr>
        <p:spPr>
          <a:xfrm>
            <a:off x="0" y="6238874"/>
            <a:ext cx="12191999" cy="619124"/>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50880" y="47998"/>
            <a:ext cx="3013075" cy="1617980"/>
          </a:xfrm>
          <a:prstGeom prst="rect">
            <a:avLst/>
          </a:prstGeom>
        </p:spPr>
        <p:txBody>
          <a:bodyPr vert="horz" wrap="square" lIns="0" tIns="107315" rIns="0" bIns="0" rtlCol="0">
            <a:spAutoFit/>
          </a:bodyPr>
          <a:lstStyle/>
          <a:p>
            <a:pPr marL="12700" marR="5080">
              <a:lnSpc>
                <a:spcPts val="5940"/>
              </a:lnSpc>
              <a:spcBef>
                <a:spcPts val="845"/>
              </a:spcBef>
            </a:pPr>
            <a:r>
              <a:rPr sz="5500" spc="-5" dirty="0"/>
              <a:t>Integrase  </a:t>
            </a:r>
            <a:r>
              <a:rPr sz="5500" spc="-10" dirty="0"/>
              <a:t>I</a:t>
            </a:r>
            <a:r>
              <a:rPr sz="5500" spc="-5" dirty="0"/>
              <a:t>nh</a:t>
            </a:r>
            <a:r>
              <a:rPr sz="5500" spc="-10" dirty="0"/>
              <a:t>i</a:t>
            </a:r>
            <a:r>
              <a:rPr sz="5500" spc="-5" dirty="0"/>
              <a:t>b</a:t>
            </a:r>
            <a:r>
              <a:rPr sz="5500" spc="-10" dirty="0"/>
              <a:t>i</a:t>
            </a:r>
            <a:r>
              <a:rPr sz="5500" dirty="0"/>
              <a:t>t</a:t>
            </a:r>
            <a:r>
              <a:rPr sz="5500" spc="-5" dirty="0"/>
              <a:t>o</a:t>
            </a:r>
            <a:r>
              <a:rPr sz="5500" spc="-10" dirty="0"/>
              <a:t>r</a:t>
            </a:r>
            <a:r>
              <a:rPr sz="5500" spc="-5" dirty="0"/>
              <a:t>s</a:t>
            </a:r>
            <a:endParaRPr sz="5500"/>
          </a:p>
        </p:txBody>
      </p:sp>
      <p:sp>
        <p:nvSpPr>
          <p:cNvPr id="2" name="object 2" descr="NA Accord logo"/>
          <p:cNvSpPr/>
          <p:nvPr/>
        </p:nvSpPr>
        <p:spPr>
          <a:xfrm>
            <a:off x="11084052" y="48638"/>
            <a:ext cx="877823" cy="462063"/>
          </a:xfrm>
          <a:prstGeom prst="rect">
            <a:avLst/>
          </a:prstGeom>
          <a:blipFill>
            <a:blip r:embed="rId2" cstate="print"/>
            <a:stretch>
              <a:fillRect/>
            </a:stretch>
          </a:blipFill>
        </p:spPr>
        <p:txBody>
          <a:bodyPr wrap="square" lIns="0" tIns="0" rIns="0" bIns="0" rtlCol="0"/>
          <a:lstStyle/>
          <a:p>
            <a:endParaRPr/>
          </a:p>
        </p:txBody>
      </p:sp>
      <p:grpSp>
        <p:nvGrpSpPr>
          <p:cNvPr id="7" name="Group 6" descr="Graph showing Predicted weight changes for DTG, RAL, PI-based, EVG, and NNRTI-based treatments over a two-year period since ART initiation. All show weight increase. Source: Bourgi&#10;K et al. CROI 2019. Abstract #670">
            <a:extLst>
              <a:ext uri="{FF2B5EF4-FFF2-40B4-BE49-F238E27FC236}">
                <a16:creationId xmlns:a16="http://schemas.microsoft.com/office/drawing/2014/main" id="{2766C243-969F-4909-A7D4-E3646188A7C5}"/>
              </a:ext>
            </a:extLst>
          </p:cNvPr>
          <p:cNvGrpSpPr/>
          <p:nvPr/>
        </p:nvGrpSpPr>
        <p:grpSpPr>
          <a:xfrm>
            <a:off x="3842003" y="412977"/>
            <a:ext cx="7543018" cy="5638410"/>
            <a:chOff x="3842003" y="412977"/>
            <a:chExt cx="7543018" cy="5638410"/>
          </a:xfrm>
        </p:grpSpPr>
        <p:sp>
          <p:nvSpPr>
            <p:cNvPr id="5" name="object 5"/>
            <p:cNvSpPr txBox="1"/>
            <p:nvPr/>
          </p:nvSpPr>
          <p:spPr>
            <a:xfrm>
              <a:off x="10014056" y="1434593"/>
              <a:ext cx="1370965" cy="1855470"/>
            </a:xfrm>
            <a:prstGeom prst="rect">
              <a:avLst/>
            </a:prstGeom>
          </p:spPr>
          <p:txBody>
            <a:bodyPr vert="horz" wrap="square" lIns="0" tIns="13335" rIns="0" bIns="0" rtlCol="0">
              <a:spAutoFit/>
            </a:bodyPr>
            <a:lstStyle/>
            <a:p>
              <a:pPr marL="12700" marR="927735">
                <a:lnSpc>
                  <a:spcPct val="100000"/>
                </a:lnSpc>
                <a:spcBef>
                  <a:spcPts val="105"/>
                </a:spcBef>
              </a:pPr>
              <a:r>
                <a:rPr sz="2000" spc="-25" dirty="0">
                  <a:solidFill>
                    <a:srgbClr val="C00000"/>
                  </a:solidFill>
                  <a:latin typeface="Calibri"/>
                  <a:cs typeface="Calibri"/>
                </a:rPr>
                <a:t>D</a:t>
              </a:r>
              <a:r>
                <a:rPr sz="2000" spc="-65" dirty="0">
                  <a:solidFill>
                    <a:srgbClr val="C00000"/>
                  </a:solidFill>
                  <a:latin typeface="Calibri"/>
                  <a:cs typeface="Calibri"/>
                </a:rPr>
                <a:t>TG  </a:t>
              </a:r>
              <a:r>
                <a:rPr sz="2000" dirty="0">
                  <a:solidFill>
                    <a:srgbClr val="6F2F9F"/>
                  </a:solidFill>
                  <a:latin typeface="Calibri"/>
                  <a:cs typeface="Calibri"/>
                </a:rPr>
                <a:t>RAL</a:t>
              </a:r>
              <a:endParaRPr sz="2000">
                <a:latin typeface="Calibri"/>
                <a:cs typeface="Calibri"/>
              </a:endParaRPr>
            </a:p>
            <a:p>
              <a:pPr marL="12700">
                <a:lnSpc>
                  <a:spcPct val="100000"/>
                </a:lnSpc>
              </a:pPr>
              <a:r>
                <a:rPr sz="2000" spc="-5" dirty="0">
                  <a:solidFill>
                    <a:srgbClr val="00CCFF"/>
                  </a:solidFill>
                  <a:latin typeface="Calibri"/>
                  <a:cs typeface="Calibri"/>
                </a:rPr>
                <a:t>PI-based</a:t>
              </a:r>
              <a:endParaRPr sz="2000">
                <a:latin typeface="Calibri"/>
                <a:cs typeface="Calibri"/>
              </a:endParaRPr>
            </a:p>
            <a:p>
              <a:pPr>
                <a:lnSpc>
                  <a:spcPct val="100000"/>
                </a:lnSpc>
                <a:spcBef>
                  <a:spcPts val="40"/>
                </a:spcBef>
              </a:pPr>
              <a:endParaRPr sz="2050">
                <a:latin typeface="Times New Roman"/>
                <a:cs typeface="Times New Roman"/>
              </a:endParaRPr>
            </a:p>
            <a:p>
              <a:pPr marL="12700">
                <a:lnSpc>
                  <a:spcPct val="100000"/>
                </a:lnSpc>
              </a:pPr>
              <a:r>
                <a:rPr sz="2000" spc="-15" dirty="0">
                  <a:solidFill>
                    <a:srgbClr val="BE9000"/>
                  </a:solidFill>
                  <a:latin typeface="Calibri"/>
                  <a:cs typeface="Calibri"/>
                </a:rPr>
                <a:t>EVG</a:t>
              </a:r>
              <a:endParaRPr sz="2000">
                <a:latin typeface="Calibri"/>
                <a:cs typeface="Calibri"/>
              </a:endParaRPr>
            </a:p>
            <a:p>
              <a:pPr marL="12700">
                <a:lnSpc>
                  <a:spcPct val="100000"/>
                </a:lnSpc>
              </a:pPr>
              <a:r>
                <a:rPr sz="2000" spc="-5" dirty="0">
                  <a:solidFill>
                    <a:srgbClr val="00AF50"/>
                  </a:solidFill>
                  <a:latin typeface="Calibri"/>
                  <a:cs typeface="Calibri"/>
                </a:rPr>
                <a:t>NNRTI-based</a:t>
              </a:r>
              <a:endParaRPr sz="2000">
                <a:latin typeface="Calibri"/>
                <a:cs typeface="Calibri"/>
              </a:endParaRPr>
            </a:p>
          </p:txBody>
        </p:sp>
        <p:sp>
          <p:nvSpPr>
            <p:cNvPr id="4" name="object 4"/>
            <p:cNvSpPr/>
            <p:nvPr/>
          </p:nvSpPr>
          <p:spPr>
            <a:xfrm>
              <a:off x="3842003" y="412977"/>
              <a:ext cx="6202374" cy="5638410"/>
            </a:xfrm>
            <a:prstGeom prst="rect">
              <a:avLst/>
            </a:prstGeom>
            <a:blipFill>
              <a:blip r:embed="rId3" cstate="print"/>
              <a:stretch>
                <a:fillRect/>
              </a:stretch>
            </a:blipFill>
          </p:spPr>
          <p:txBody>
            <a:bodyPr wrap="square" lIns="0" tIns="0" rIns="0" bIns="0" rtlCol="0"/>
            <a:lstStyle/>
            <a:p>
              <a:endParaRPr/>
            </a:p>
          </p:txBody>
        </p:sp>
      </p:grpSp>
      <p:sp>
        <p:nvSpPr>
          <p:cNvPr id="6" name="object 6" descr="Graph Bourgi&#10;K et al. CROI 2019. Abstract #670"/>
          <p:cNvSpPr txBox="1"/>
          <p:nvPr/>
        </p:nvSpPr>
        <p:spPr>
          <a:xfrm>
            <a:off x="443175" y="6033734"/>
            <a:ext cx="2578735" cy="208279"/>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Calibri"/>
                <a:cs typeface="Calibri"/>
              </a:rPr>
              <a:t>Bourgi </a:t>
            </a:r>
            <a:r>
              <a:rPr sz="1200" i="1" dirty="0">
                <a:latin typeface="Calibri"/>
                <a:cs typeface="Calibri"/>
              </a:rPr>
              <a:t>K, </a:t>
            </a:r>
            <a:r>
              <a:rPr sz="1200" i="1" spc="-5" dirty="0">
                <a:latin typeface="Calibri"/>
                <a:cs typeface="Calibri"/>
              </a:rPr>
              <a:t>et al. </a:t>
            </a:r>
            <a:r>
              <a:rPr sz="1200" i="1" spc="-10" dirty="0">
                <a:latin typeface="Calibri"/>
                <a:cs typeface="Calibri"/>
              </a:rPr>
              <a:t>CROI </a:t>
            </a:r>
            <a:r>
              <a:rPr sz="1200" i="1" dirty="0">
                <a:latin typeface="Calibri"/>
                <a:cs typeface="Calibri"/>
              </a:rPr>
              <a:t>2019. </a:t>
            </a:r>
            <a:r>
              <a:rPr sz="1200" i="1" spc="-5" dirty="0">
                <a:latin typeface="Calibri"/>
                <a:cs typeface="Calibri"/>
              </a:rPr>
              <a:t>Abstract</a:t>
            </a:r>
            <a:r>
              <a:rPr sz="1200" i="1" spc="-20" dirty="0">
                <a:latin typeface="Calibri"/>
                <a:cs typeface="Calibri"/>
              </a:rPr>
              <a:t> </a:t>
            </a:r>
            <a:r>
              <a:rPr sz="1200" i="1" dirty="0">
                <a:latin typeface="Calibri"/>
                <a:cs typeface="Calibri"/>
              </a:rPr>
              <a:t>#670.</a:t>
            </a:r>
            <a:endParaRPr sz="1200" dirty="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319426"/>
            <a:ext cx="10028555" cy="696595"/>
          </a:xfrm>
          <a:prstGeom prst="rect">
            <a:avLst/>
          </a:prstGeom>
        </p:spPr>
        <p:txBody>
          <a:bodyPr vert="horz" wrap="square" lIns="0" tIns="12700" rIns="0" bIns="0" rtlCol="0">
            <a:spAutoFit/>
          </a:bodyPr>
          <a:lstStyle/>
          <a:p>
            <a:pPr marL="12700">
              <a:lnSpc>
                <a:spcPct val="100000"/>
              </a:lnSpc>
              <a:spcBef>
                <a:spcPts val="100"/>
              </a:spcBef>
            </a:pPr>
            <a:r>
              <a:rPr dirty="0"/>
              <a:t>Competing </a:t>
            </a:r>
            <a:r>
              <a:rPr spc="-10" dirty="0"/>
              <a:t>currents </a:t>
            </a:r>
            <a:r>
              <a:rPr dirty="0"/>
              <a:t>of morbidity in</a:t>
            </a:r>
            <a:r>
              <a:rPr spc="-140" dirty="0"/>
              <a:t> </a:t>
            </a:r>
            <a:r>
              <a:rPr dirty="0"/>
              <a:t>PWH</a:t>
            </a:r>
          </a:p>
        </p:txBody>
      </p:sp>
      <p:graphicFrame>
        <p:nvGraphicFramePr>
          <p:cNvPr id="3" name="object 3"/>
          <p:cNvGraphicFramePr>
            <a:graphicFrameLocks noGrp="1"/>
          </p:cNvGraphicFramePr>
          <p:nvPr/>
        </p:nvGraphicFramePr>
        <p:xfrm>
          <a:off x="539493" y="1490640"/>
          <a:ext cx="9837420" cy="3452693"/>
        </p:xfrm>
        <a:graphic>
          <a:graphicData uri="http://schemas.openxmlformats.org/drawingml/2006/table">
            <a:tbl>
              <a:tblPr firstRow="1" bandRow="1">
                <a:tableStyleId>{2D5ABB26-0587-4C30-8999-92F81FD0307C}</a:tableStyleId>
              </a:tblPr>
              <a:tblGrid>
                <a:gridCol w="4918710">
                  <a:extLst>
                    <a:ext uri="{9D8B030D-6E8A-4147-A177-3AD203B41FA5}">
                      <a16:colId xmlns:a16="http://schemas.microsoft.com/office/drawing/2014/main" val="20000"/>
                    </a:ext>
                  </a:extLst>
                </a:gridCol>
                <a:gridCol w="4918710">
                  <a:extLst>
                    <a:ext uri="{9D8B030D-6E8A-4147-A177-3AD203B41FA5}">
                      <a16:colId xmlns:a16="http://schemas.microsoft.com/office/drawing/2014/main" val="20001"/>
                    </a:ext>
                  </a:extLst>
                </a:gridCol>
              </a:tblGrid>
              <a:tr h="944095">
                <a:tc>
                  <a:txBody>
                    <a:bodyPr/>
                    <a:lstStyle/>
                    <a:p>
                      <a:pPr marL="91440" marR="885190">
                        <a:lnSpc>
                          <a:spcPct val="100000"/>
                        </a:lnSpc>
                        <a:spcBef>
                          <a:spcPts val="115"/>
                        </a:spcBef>
                      </a:pPr>
                      <a:r>
                        <a:rPr sz="2400" b="1" spc="-20" dirty="0">
                          <a:solidFill>
                            <a:srgbClr val="FFFFFF"/>
                          </a:solidFill>
                          <a:latin typeface="Calibri"/>
                          <a:cs typeface="Calibri"/>
                        </a:rPr>
                        <a:t>Factors </a:t>
                      </a:r>
                      <a:r>
                        <a:rPr sz="2400" b="1" spc="-10" dirty="0">
                          <a:solidFill>
                            <a:srgbClr val="FFFFFF"/>
                          </a:solidFill>
                          <a:latin typeface="Calibri"/>
                          <a:cs typeface="Calibri"/>
                        </a:rPr>
                        <a:t>that </a:t>
                      </a:r>
                      <a:r>
                        <a:rPr sz="2400" b="1" spc="-5" dirty="0">
                          <a:solidFill>
                            <a:srgbClr val="FFFFFF"/>
                          </a:solidFill>
                          <a:latin typeface="Calibri"/>
                          <a:cs typeface="Calibri"/>
                        </a:rPr>
                        <a:t>could </a:t>
                      </a:r>
                      <a:r>
                        <a:rPr sz="2400" b="1" i="1" spc="-5" dirty="0">
                          <a:solidFill>
                            <a:srgbClr val="FFFFFF"/>
                          </a:solidFill>
                          <a:latin typeface="Calibri"/>
                          <a:cs typeface="Calibri"/>
                        </a:rPr>
                        <a:t>decrease </a:t>
                      </a:r>
                      <a:r>
                        <a:rPr sz="2400" b="1" spc="-5" dirty="0">
                          <a:solidFill>
                            <a:srgbClr val="FFFFFF"/>
                          </a:solidFill>
                          <a:latin typeface="Calibri"/>
                          <a:cs typeface="Calibri"/>
                        </a:rPr>
                        <a:t>the  </a:t>
                      </a:r>
                      <a:r>
                        <a:rPr sz="2400" b="1" spc="-10" dirty="0">
                          <a:solidFill>
                            <a:srgbClr val="FFFFFF"/>
                          </a:solidFill>
                          <a:latin typeface="Calibri"/>
                          <a:cs typeface="Calibri"/>
                        </a:rPr>
                        <a:t>burden</a:t>
                      </a:r>
                      <a:endParaRPr sz="2400">
                        <a:latin typeface="Calibri"/>
                        <a:cs typeface="Calibri"/>
                      </a:endParaRPr>
                    </a:p>
                  </a:txBody>
                  <a:tcPr marL="0" marR="0" marT="146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0805">
                        <a:lnSpc>
                          <a:spcPct val="100000"/>
                        </a:lnSpc>
                        <a:spcBef>
                          <a:spcPts val="115"/>
                        </a:spcBef>
                        <a:tabLst>
                          <a:tab pos="3701415" algn="l"/>
                        </a:tabLst>
                      </a:pPr>
                      <a:r>
                        <a:rPr sz="2400" b="1" spc="-20" dirty="0">
                          <a:solidFill>
                            <a:srgbClr val="FFFFFF"/>
                          </a:solidFill>
                          <a:latin typeface="Calibri"/>
                          <a:cs typeface="Calibri"/>
                        </a:rPr>
                        <a:t>Factors </a:t>
                      </a:r>
                      <a:r>
                        <a:rPr sz="2400" b="1" spc="-10" dirty="0">
                          <a:solidFill>
                            <a:srgbClr val="FFFFFF"/>
                          </a:solidFill>
                          <a:latin typeface="Calibri"/>
                          <a:cs typeface="Calibri"/>
                        </a:rPr>
                        <a:t>that </a:t>
                      </a:r>
                      <a:r>
                        <a:rPr sz="2400" b="1" spc="-15" dirty="0">
                          <a:solidFill>
                            <a:srgbClr val="FFFFFF"/>
                          </a:solidFill>
                          <a:latin typeface="Calibri"/>
                          <a:cs typeface="Calibri"/>
                        </a:rPr>
                        <a:t>may</a:t>
                      </a:r>
                      <a:r>
                        <a:rPr sz="2400" b="1" spc="20" dirty="0">
                          <a:solidFill>
                            <a:srgbClr val="FFFFFF"/>
                          </a:solidFill>
                          <a:latin typeface="Calibri"/>
                          <a:cs typeface="Calibri"/>
                        </a:rPr>
                        <a:t> </a:t>
                      </a:r>
                      <a:r>
                        <a:rPr sz="2400" b="1" i="1" spc="-5" dirty="0">
                          <a:solidFill>
                            <a:srgbClr val="FFFFFF"/>
                          </a:solidFill>
                          <a:latin typeface="Calibri"/>
                          <a:cs typeface="Calibri"/>
                        </a:rPr>
                        <a:t>plateau</a:t>
                      </a:r>
                      <a:r>
                        <a:rPr sz="2400" b="1" i="1" spc="-10" dirty="0">
                          <a:solidFill>
                            <a:srgbClr val="FFFFFF"/>
                          </a:solidFill>
                          <a:latin typeface="Calibri"/>
                          <a:cs typeface="Calibri"/>
                        </a:rPr>
                        <a:t> </a:t>
                      </a:r>
                      <a:r>
                        <a:rPr sz="2400" b="1" i="1" spc="-5" dirty="0">
                          <a:solidFill>
                            <a:srgbClr val="FFFFFF"/>
                          </a:solidFill>
                          <a:latin typeface="Calibri"/>
                          <a:cs typeface="Calibri"/>
                        </a:rPr>
                        <a:t>or	increase</a:t>
                      </a:r>
                      <a:endParaRPr sz="2400">
                        <a:latin typeface="Calibri"/>
                        <a:cs typeface="Calibri"/>
                      </a:endParaRPr>
                    </a:p>
                    <a:p>
                      <a:pPr marL="90805">
                        <a:lnSpc>
                          <a:spcPct val="100000"/>
                        </a:lnSpc>
                      </a:pPr>
                      <a:r>
                        <a:rPr sz="2400" b="1" spc="-5" dirty="0">
                          <a:solidFill>
                            <a:srgbClr val="FFFFFF"/>
                          </a:solidFill>
                          <a:latin typeface="Calibri"/>
                          <a:cs typeface="Calibri"/>
                        </a:rPr>
                        <a:t>the</a:t>
                      </a:r>
                      <a:r>
                        <a:rPr sz="2400" b="1" spc="10" dirty="0">
                          <a:solidFill>
                            <a:srgbClr val="FFFFFF"/>
                          </a:solidFill>
                          <a:latin typeface="Calibri"/>
                          <a:cs typeface="Calibri"/>
                        </a:rPr>
                        <a:t> </a:t>
                      </a:r>
                      <a:r>
                        <a:rPr sz="2400" b="1" spc="-10" dirty="0">
                          <a:solidFill>
                            <a:srgbClr val="FFFFFF"/>
                          </a:solidFill>
                          <a:latin typeface="Calibri"/>
                          <a:cs typeface="Calibri"/>
                        </a:rPr>
                        <a:t>burden</a:t>
                      </a:r>
                      <a:endParaRPr sz="2400">
                        <a:latin typeface="Calibri"/>
                        <a:cs typeface="Calibri"/>
                      </a:endParaRPr>
                    </a:p>
                  </a:txBody>
                  <a:tcPr marL="0" marR="0" marT="146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728304">
                <a:tc>
                  <a:txBody>
                    <a:bodyPr/>
                    <a:lstStyle/>
                    <a:p>
                      <a:pPr marL="91440" marR="613410">
                        <a:lnSpc>
                          <a:spcPct val="100000"/>
                        </a:lnSpc>
                        <a:spcBef>
                          <a:spcPts val="150"/>
                        </a:spcBef>
                      </a:pPr>
                      <a:r>
                        <a:rPr sz="1800" spc="-5" dirty="0">
                          <a:latin typeface="Calibri"/>
                          <a:cs typeface="Calibri"/>
                        </a:rPr>
                        <a:t>Less immunologic </a:t>
                      </a:r>
                      <a:r>
                        <a:rPr sz="1800" b="1" spc="-10" dirty="0">
                          <a:latin typeface="Calibri"/>
                          <a:cs typeface="Calibri"/>
                        </a:rPr>
                        <a:t>damage </a:t>
                      </a:r>
                      <a:r>
                        <a:rPr sz="1800" spc="-5" dirty="0">
                          <a:latin typeface="Calibri"/>
                          <a:cs typeface="Calibri"/>
                        </a:rPr>
                        <a:t>prior </a:t>
                      </a:r>
                      <a:r>
                        <a:rPr sz="1800" spc="-10" dirty="0">
                          <a:latin typeface="Calibri"/>
                          <a:cs typeface="Calibri"/>
                        </a:rPr>
                        <a:t>to treatment  initiation</a:t>
                      </a:r>
                      <a:endParaRPr sz="1800">
                        <a:latin typeface="Calibri"/>
                        <a:cs typeface="Calibri"/>
                      </a:endParaRPr>
                    </a:p>
                  </a:txBody>
                  <a:tcPr marL="0" marR="0" marT="190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0805">
                        <a:lnSpc>
                          <a:spcPct val="100000"/>
                        </a:lnSpc>
                        <a:spcBef>
                          <a:spcPts val="150"/>
                        </a:spcBef>
                      </a:pPr>
                      <a:r>
                        <a:rPr sz="1800" b="1" spc="-5" dirty="0">
                          <a:latin typeface="Calibri"/>
                          <a:cs typeface="Calibri"/>
                        </a:rPr>
                        <a:t>Diagnoses </a:t>
                      </a:r>
                      <a:r>
                        <a:rPr sz="1800" spc="-10" dirty="0">
                          <a:latin typeface="Calibri"/>
                          <a:cs typeface="Calibri"/>
                        </a:rPr>
                        <a:t>at later stages </a:t>
                      </a:r>
                      <a:r>
                        <a:rPr sz="1800" spc="-5" dirty="0">
                          <a:latin typeface="Calibri"/>
                          <a:cs typeface="Calibri"/>
                        </a:rPr>
                        <a:t>of</a:t>
                      </a:r>
                      <a:r>
                        <a:rPr sz="1800" spc="-10" dirty="0">
                          <a:latin typeface="Calibri"/>
                          <a:cs typeface="Calibri"/>
                        </a:rPr>
                        <a:t> </a:t>
                      </a:r>
                      <a:r>
                        <a:rPr sz="1800" spc="-5" dirty="0">
                          <a:latin typeface="Calibri"/>
                          <a:cs typeface="Calibri"/>
                        </a:rPr>
                        <a:t>disease</a:t>
                      </a:r>
                      <a:endParaRPr sz="1800">
                        <a:latin typeface="Calibri"/>
                        <a:cs typeface="Calibri"/>
                      </a:endParaRPr>
                    </a:p>
                  </a:txBody>
                  <a:tcPr marL="0" marR="0" marT="190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728303">
                <a:tc>
                  <a:txBody>
                    <a:bodyPr/>
                    <a:lstStyle/>
                    <a:p>
                      <a:pPr marL="90805">
                        <a:lnSpc>
                          <a:spcPts val="2150"/>
                        </a:lnSpc>
                        <a:spcBef>
                          <a:spcPts val="170"/>
                        </a:spcBef>
                      </a:pPr>
                      <a:r>
                        <a:rPr sz="1800" dirty="0">
                          <a:latin typeface="Calibri"/>
                          <a:cs typeface="Calibri"/>
                        </a:rPr>
                        <a:t>Less </a:t>
                      </a:r>
                      <a:r>
                        <a:rPr sz="1800" spc="-5" dirty="0">
                          <a:latin typeface="Calibri"/>
                          <a:cs typeface="Calibri"/>
                        </a:rPr>
                        <a:t>time with </a:t>
                      </a:r>
                      <a:r>
                        <a:rPr sz="1800" spc="-10" dirty="0">
                          <a:latin typeface="Calibri"/>
                          <a:cs typeface="Calibri"/>
                        </a:rPr>
                        <a:t>uncontrolled </a:t>
                      </a:r>
                      <a:r>
                        <a:rPr sz="1800" spc="-5" dirty="0">
                          <a:latin typeface="Calibri"/>
                          <a:cs typeface="Calibri"/>
                        </a:rPr>
                        <a:t>virus </a:t>
                      </a:r>
                      <a:r>
                        <a:rPr sz="1800" dirty="0">
                          <a:latin typeface="Wingdings"/>
                          <a:cs typeface="Wingdings"/>
                        </a:rPr>
                        <a:t></a:t>
                      </a:r>
                      <a:r>
                        <a:rPr sz="1800" dirty="0">
                          <a:latin typeface="Times New Roman"/>
                          <a:cs typeface="Times New Roman"/>
                        </a:rPr>
                        <a:t> </a:t>
                      </a:r>
                      <a:r>
                        <a:rPr sz="1800" spc="-5" dirty="0">
                          <a:latin typeface="Calibri"/>
                          <a:cs typeface="Calibri"/>
                        </a:rPr>
                        <a:t>decreases</a:t>
                      </a:r>
                      <a:r>
                        <a:rPr sz="1800" spc="10" dirty="0">
                          <a:latin typeface="Calibri"/>
                          <a:cs typeface="Calibri"/>
                        </a:rPr>
                        <a:t> </a:t>
                      </a:r>
                      <a:r>
                        <a:rPr sz="1800" spc="-5" dirty="0">
                          <a:latin typeface="Calibri"/>
                          <a:cs typeface="Calibri"/>
                        </a:rPr>
                        <a:t>in</a:t>
                      </a:r>
                      <a:endParaRPr sz="1800">
                        <a:latin typeface="Calibri"/>
                        <a:cs typeface="Calibri"/>
                      </a:endParaRPr>
                    </a:p>
                    <a:p>
                      <a:pPr marL="91440">
                        <a:lnSpc>
                          <a:spcPts val="2150"/>
                        </a:lnSpc>
                      </a:pPr>
                      <a:r>
                        <a:rPr sz="1800" b="1" spc="-5" dirty="0">
                          <a:latin typeface="Calibri"/>
                          <a:cs typeface="Calibri"/>
                        </a:rPr>
                        <a:t>inflammation</a:t>
                      </a:r>
                      <a:endParaRPr sz="1800">
                        <a:latin typeface="Calibri"/>
                        <a:cs typeface="Calibri"/>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0805">
                        <a:lnSpc>
                          <a:spcPct val="100000"/>
                        </a:lnSpc>
                        <a:spcBef>
                          <a:spcPts val="150"/>
                        </a:spcBef>
                      </a:pPr>
                      <a:r>
                        <a:rPr sz="1800" b="1" spc="-10" dirty="0">
                          <a:latin typeface="Calibri"/>
                          <a:cs typeface="Calibri"/>
                        </a:rPr>
                        <a:t>Linkage to </a:t>
                      </a:r>
                      <a:r>
                        <a:rPr sz="1800" b="1" spc="-15" dirty="0">
                          <a:latin typeface="Calibri"/>
                          <a:cs typeface="Calibri"/>
                        </a:rPr>
                        <a:t>care </a:t>
                      </a:r>
                      <a:r>
                        <a:rPr sz="1800" spc="-10" dirty="0">
                          <a:latin typeface="Calibri"/>
                          <a:cs typeface="Calibri"/>
                        </a:rPr>
                        <a:t>at later stages </a:t>
                      </a:r>
                      <a:r>
                        <a:rPr sz="1800" spc="-5" dirty="0">
                          <a:latin typeface="Calibri"/>
                          <a:cs typeface="Calibri"/>
                        </a:rPr>
                        <a:t>of</a:t>
                      </a:r>
                      <a:r>
                        <a:rPr sz="1800" spc="25" dirty="0">
                          <a:latin typeface="Calibri"/>
                          <a:cs typeface="Calibri"/>
                        </a:rPr>
                        <a:t> </a:t>
                      </a:r>
                      <a:r>
                        <a:rPr sz="1800" spc="-5" dirty="0">
                          <a:latin typeface="Calibri"/>
                          <a:cs typeface="Calibri"/>
                        </a:rPr>
                        <a:t>disease</a:t>
                      </a:r>
                      <a:endParaRPr sz="1800">
                        <a:latin typeface="Calibri"/>
                        <a:cs typeface="Calibri"/>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1051991">
                <a:tc>
                  <a:txBody>
                    <a:bodyPr/>
                    <a:lstStyle/>
                    <a:p>
                      <a:pPr marL="91440">
                        <a:lnSpc>
                          <a:spcPct val="100000"/>
                        </a:lnSpc>
                        <a:spcBef>
                          <a:spcPts val="150"/>
                        </a:spcBef>
                      </a:pPr>
                      <a:r>
                        <a:rPr sz="1800" spc="-30" dirty="0">
                          <a:latin typeface="Calibri"/>
                          <a:cs typeface="Calibri"/>
                        </a:rPr>
                        <a:t>ARVs </a:t>
                      </a:r>
                      <a:r>
                        <a:rPr sz="1800" spc="-5" dirty="0">
                          <a:latin typeface="Calibri"/>
                          <a:cs typeface="Calibri"/>
                        </a:rPr>
                        <a:t>with </a:t>
                      </a:r>
                      <a:r>
                        <a:rPr sz="1800" dirty="0">
                          <a:latin typeface="Calibri"/>
                          <a:cs typeface="Calibri"/>
                        </a:rPr>
                        <a:t>less</a:t>
                      </a:r>
                      <a:r>
                        <a:rPr sz="1800" spc="50" dirty="0">
                          <a:latin typeface="Calibri"/>
                          <a:cs typeface="Calibri"/>
                        </a:rPr>
                        <a:t> </a:t>
                      </a:r>
                      <a:r>
                        <a:rPr sz="1800" b="1" spc="-10" dirty="0">
                          <a:latin typeface="Calibri"/>
                          <a:cs typeface="Calibri"/>
                        </a:rPr>
                        <a:t>toxicity</a:t>
                      </a:r>
                      <a:endParaRPr sz="1800">
                        <a:latin typeface="Calibri"/>
                        <a:cs typeface="Calibri"/>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0805" marR="542290">
                        <a:lnSpc>
                          <a:spcPct val="100000"/>
                        </a:lnSpc>
                        <a:spcBef>
                          <a:spcPts val="150"/>
                        </a:spcBef>
                      </a:pPr>
                      <a:r>
                        <a:rPr sz="1800" b="1" spc="-5" dirty="0">
                          <a:latin typeface="Calibri"/>
                          <a:cs typeface="Calibri"/>
                        </a:rPr>
                        <a:t>Less, </a:t>
                      </a:r>
                      <a:r>
                        <a:rPr sz="1800" b="1" dirty="0">
                          <a:latin typeface="Calibri"/>
                          <a:cs typeface="Calibri"/>
                        </a:rPr>
                        <a:t>but not </a:t>
                      </a:r>
                      <a:r>
                        <a:rPr sz="1800" b="1" spc="-10" dirty="0">
                          <a:latin typeface="Calibri"/>
                          <a:cs typeface="Calibri"/>
                        </a:rPr>
                        <a:t>free </a:t>
                      </a:r>
                      <a:r>
                        <a:rPr sz="1800" spc="-5" dirty="0">
                          <a:latin typeface="Calibri"/>
                          <a:cs typeface="Calibri"/>
                        </a:rPr>
                        <a:t>of </a:t>
                      </a:r>
                      <a:r>
                        <a:rPr sz="1800" spc="-10" dirty="0">
                          <a:latin typeface="Calibri"/>
                          <a:cs typeface="Calibri"/>
                        </a:rPr>
                        <a:t>negative </a:t>
                      </a:r>
                      <a:r>
                        <a:rPr sz="1800" spc="-5" dirty="0">
                          <a:latin typeface="Calibri"/>
                          <a:cs typeface="Calibri"/>
                        </a:rPr>
                        <a:t>side </a:t>
                      </a:r>
                      <a:r>
                        <a:rPr sz="1800" spc="-15" dirty="0">
                          <a:latin typeface="Calibri"/>
                          <a:cs typeface="Calibri"/>
                        </a:rPr>
                        <a:t>effects </a:t>
                      </a:r>
                      <a:r>
                        <a:rPr sz="1800" dirty="0">
                          <a:latin typeface="Calibri"/>
                          <a:cs typeface="Calibri"/>
                        </a:rPr>
                        <a:t>and  </a:t>
                      </a:r>
                      <a:r>
                        <a:rPr sz="1800" spc="-10" dirty="0">
                          <a:latin typeface="Calibri"/>
                          <a:cs typeface="Calibri"/>
                        </a:rPr>
                        <a:t>toxicity </a:t>
                      </a:r>
                      <a:r>
                        <a:rPr sz="1800" spc="-5" dirty="0">
                          <a:latin typeface="Calibri"/>
                          <a:cs typeface="Calibri"/>
                        </a:rPr>
                        <a:t>must </a:t>
                      </a:r>
                      <a:r>
                        <a:rPr sz="1800" spc="-10" dirty="0">
                          <a:latin typeface="Calibri"/>
                          <a:cs typeface="Calibri"/>
                        </a:rPr>
                        <a:t>(real-world </a:t>
                      </a:r>
                      <a:r>
                        <a:rPr sz="1800" spc="-5" dirty="0">
                          <a:latin typeface="Calibri"/>
                          <a:cs typeface="Calibri"/>
                        </a:rPr>
                        <a:t>monitoring is</a:t>
                      </a:r>
                      <a:r>
                        <a:rPr sz="1800" spc="60" dirty="0">
                          <a:latin typeface="Calibri"/>
                          <a:cs typeface="Calibri"/>
                        </a:rPr>
                        <a:t> </a:t>
                      </a:r>
                      <a:r>
                        <a:rPr sz="1800" spc="-10" dirty="0">
                          <a:latin typeface="Calibri"/>
                          <a:cs typeface="Calibri"/>
                        </a:rPr>
                        <a:t>critical)</a:t>
                      </a:r>
                      <a:endParaRPr sz="1800" dirty="0">
                        <a:latin typeface="Calibri"/>
                        <a:cs typeface="Calibri"/>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220037"/>
            <a:ext cx="6712502" cy="696595"/>
          </a:xfrm>
          <a:prstGeom prst="rect">
            <a:avLst/>
          </a:prstGeom>
        </p:spPr>
        <p:txBody>
          <a:bodyPr vert="horz" wrap="square" lIns="0" tIns="12700" rIns="0" bIns="0" rtlCol="0">
            <a:spAutoFit/>
          </a:bodyPr>
          <a:lstStyle/>
          <a:p>
            <a:pPr marL="12700">
              <a:lnSpc>
                <a:spcPct val="100000"/>
              </a:lnSpc>
              <a:spcBef>
                <a:spcPts val="100"/>
              </a:spcBef>
            </a:pPr>
            <a:r>
              <a:rPr spc="-5" dirty="0"/>
              <a:t>PEARL </a:t>
            </a:r>
            <a:r>
              <a:rPr dirty="0"/>
              <a:t>simulation</a:t>
            </a:r>
            <a:r>
              <a:rPr spc="-340" dirty="0"/>
              <a:t> </a:t>
            </a:r>
            <a:r>
              <a:rPr dirty="0"/>
              <a:t>model</a:t>
            </a:r>
            <a:r>
              <a:rPr lang="en-US" dirty="0"/>
              <a:t>  </a:t>
            </a:r>
            <a:endParaRPr dirty="0"/>
          </a:p>
        </p:txBody>
      </p:sp>
      <p:sp>
        <p:nvSpPr>
          <p:cNvPr id="140" name="object 140" descr="NA ACCORD Logo"/>
          <p:cNvSpPr/>
          <p:nvPr/>
        </p:nvSpPr>
        <p:spPr>
          <a:xfrm>
            <a:off x="11084052" y="48638"/>
            <a:ext cx="877823" cy="462063"/>
          </a:xfrm>
          <a:prstGeom prst="rect">
            <a:avLst/>
          </a:prstGeom>
          <a:blipFill>
            <a:blip r:embed="rId2" cstate="print"/>
            <a:stretch>
              <a:fillRect/>
            </a:stretch>
          </a:blipFill>
        </p:spPr>
        <p:txBody>
          <a:bodyPr wrap="square" lIns="0" tIns="0" rIns="0" bIns="0" rtlCol="0"/>
          <a:lstStyle/>
          <a:p>
            <a:endParaRPr/>
          </a:p>
        </p:txBody>
      </p:sp>
      <p:sp>
        <p:nvSpPr>
          <p:cNvPr id="3" name="object 3" descr="ProjEcting Age, multimoRbidity, and poLypharmacy (PEARL) model (Althoff, NIH/NIH, R01 AG053100"/>
          <p:cNvSpPr txBox="1"/>
          <p:nvPr/>
        </p:nvSpPr>
        <p:spPr>
          <a:xfrm>
            <a:off x="2483356" y="878778"/>
            <a:ext cx="6922770" cy="683895"/>
          </a:xfrm>
          <a:prstGeom prst="rect">
            <a:avLst/>
          </a:prstGeom>
        </p:spPr>
        <p:txBody>
          <a:bodyPr vert="horz" wrap="square" lIns="0" tIns="83820" rIns="0" bIns="0" rtlCol="0">
            <a:spAutoFit/>
          </a:bodyPr>
          <a:lstStyle/>
          <a:p>
            <a:pPr marL="449580" marR="5080" indent="-437515">
              <a:lnSpc>
                <a:spcPts val="2300"/>
              </a:lnSpc>
              <a:spcBef>
                <a:spcPts val="660"/>
              </a:spcBef>
            </a:pPr>
            <a:r>
              <a:rPr sz="2400" spc="-5" dirty="0">
                <a:latin typeface="Arial"/>
                <a:cs typeface="Arial"/>
              </a:rPr>
              <a:t>ProjEcting Age, </a:t>
            </a:r>
            <a:r>
              <a:rPr sz="2400" spc="-20" dirty="0">
                <a:latin typeface="Arial"/>
                <a:cs typeface="Arial"/>
              </a:rPr>
              <a:t>multimoRbidity, </a:t>
            </a:r>
            <a:r>
              <a:rPr sz="2400" spc="-5" dirty="0">
                <a:latin typeface="Arial"/>
                <a:cs typeface="Arial"/>
              </a:rPr>
              <a:t>and </a:t>
            </a:r>
            <a:r>
              <a:rPr sz="2400" spc="-15" dirty="0">
                <a:latin typeface="Arial"/>
                <a:cs typeface="Arial"/>
              </a:rPr>
              <a:t>poLypharmacy  </a:t>
            </a:r>
            <a:r>
              <a:rPr sz="2400" spc="-5" dirty="0">
                <a:latin typeface="Arial"/>
                <a:cs typeface="Arial"/>
              </a:rPr>
              <a:t>(PEARL) model </a:t>
            </a:r>
            <a:r>
              <a:rPr sz="2000" spc="-10" dirty="0">
                <a:latin typeface="Arial"/>
                <a:cs typeface="Arial"/>
              </a:rPr>
              <a:t>(Althoff, </a:t>
            </a:r>
            <a:r>
              <a:rPr sz="2000" spc="-5" dirty="0">
                <a:latin typeface="Arial"/>
                <a:cs typeface="Arial"/>
              </a:rPr>
              <a:t>NIA/NIH, </a:t>
            </a:r>
            <a:r>
              <a:rPr sz="2000" dirty="0">
                <a:latin typeface="Arial"/>
                <a:cs typeface="Arial"/>
              </a:rPr>
              <a:t>R01</a:t>
            </a:r>
            <a:r>
              <a:rPr sz="2000" spc="-235" dirty="0">
                <a:latin typeface="Arial"/>
                <a:cs typeface="Arial"/>
              </a:rPr>
              <a:t> </a:t>
            </a:r>
            <a:r>
              <a:rPr sz="2000" dirty="0">
                <a:latin typeface="Arial"/>
                <a:cs typeface="Arial"/>
              </a:rPr>
              <a:t>AG053100)</a:t>
            </a:r>
          </a:p>
        </p:txBody>
      </p:sp>
      <p:grpSp>
        <p:nvGrpSpPr>
          <p:cNvPr id="141" name="Group 140" descr="Diagram">
            <a:extLst>
              <a:ext uri="{FF2B5EF4-FFF2-40B4-BE49-F238E27FC236}">
                <a16:creationId xmlns:a16="http://schemas.microsoft.com/office/drawing/2014/main" id="{8F9C3986-76A7-4966-B6B0-F584C9C50FB1}"/>
              </a:ext>
            </a:extLst>
          </p:cNvPr>
          <p:cNvGrpSpPr/>
          <p:nvPr/>
        </p:nvGrpSpPr>
        <p:grpSpPr>
          <a:xfrm>
            <a:off x="2058923" y="1671827"/>
            <a:ext cx="7889748" cy="4713731"/>
            <a:chOff x="2058923" y="1671827"/>
            <a:chExt cx="7889748" cy="4713731"/>
          </a:xfrm>
        </p:grpSpPr>
        <p:sp>
          <p:nvSpPr>
            <p:cNvPr id="4" name="object 4"/>
            <p:cNvSpPr/>
            <p:nvPr/>
          </p:nvSpPr>
          <p:spPr>
            <a:xfrm>
              <a:off x="2058923" y="1671827"/>
              <a:ext cx="5990843" cy="38602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06167" y="1699260"/>
              <a:ext cx="5896355" cy="376580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106167" y="1699260"/>
              <a:ext cx="5896610" cy="3766185"/>
            </a:xfrm>
            <a:custGeom>
              <a:avLst/>
              <a:gdLst/>
              <a:ahLst/>
              <a:cxnLst/>
              <a:rect l="l" t="t" r="r" b="b"/>
              <a:pathLst>
                <a:path w="5896609" h="3766185">
                  <a:moveTo>
                    <a:pt x="0" y="0"/>
                  </a:moveTo>
                  <a:lnTo>
                    <a:pt x="5896356" y="0"/>
                  </a:lnTo>
                  <a:lnTo>
                    <a:pt x="5896356" y="3765804"/>
                  </a:lnTo>
                  <a:lnTo>
                    <a:pt x="0" y="3765804"/>
                  </a:lnTo>
                  <a:lnTo>
                    <a:pt x="0" y="0"/>
                  </a:lnTo>
                  <a:close/>
                </a:path>
              </a:pathLst>
            </a:custGeom>
            <a:ln w="9144">
              <a:solidFill>
                <a:srgbClr val="46AAC5"/>
              </a:solidFill>
            </a:ln>
          </p:spPr>
          <p:txBody>
            <a:bodyPr wrap="square" lIns="0" tIns="0" rIns="0" bIns="0" rtlCol="0"/>
            <a:lstStyle/>
            <a:p>
              <a:endParaRPr/>
            </a:p>
          </p:txBody>
        </p:sp>
        <p:sp>
          <p:nvSpPr>
            <p:cNvPr id="7" name="object 7"/>
            <p:cNvSpPr/>
            <p:nvPr/>
          </p:nvSpPr>
          <p:spPr>
            <a:xfrm>
              <a:off x="4469892" y="1975104"/>
              <a:ext cx="1508759" cy="66141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550664" y="2103120"/>
              <a:ext cx="1347215" cy="45872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517135" y="1999488"/>
              <a:ext cx="1414780" cy="567055"/>
            </a:xfrm>
            <a:custGeom>
              <a:avLst/>
              <a:gdLst/>
              <a:ahLst/>
              <a:cxnLst/>
              <a:rect l="l" t="t" r="r" b="b"/>
              <a:pathLst>
                <a:path w="1414779" h="567055">
                  <a:moveTo>
                    <a:pt x="0" y="0"/>
                  </a:moveTo>
                  <a:lnTo>
                    <a:pt x="1414272" y="0"/>
                  </a:lnTo>
                  <a:lnTo>
                    <a:pt x="1414272" y="566927"/>
                  </a:lnTo>
                  <a:lnTo>
                    <a:pt x="0" y="566927"/>
                  </a:lnTo>
                  <a:lnTo>
                    <a:pt x="0" y="0"/>
                  </a:lnTo>
                  <a:close/>
                </a:path>
              </a:pathLst>
            </a:custGeom>
            <a:ln w="9144">
              <a:solidFill>
                <a:srgbClr val="000000"/>
              </a:solidFill>
            </a:ln>
          </p:spPr>
          <p:txBody>
            <a:bodyPr wrap="square" lIns="0" tIns="0" rIns="0" bIns="0" rtlCol="0"/>
            <a:lstStyle/>
            <a:p>
              <a:endParaRPr/>
            </a:p>
          </p:txBody>
        </p:sp>
        <p:sp>
          <p:nvSpPr>
            <p:cNvPr id="10" name="object 10"/>
            <p:cNvSpPr txBox="1"/>
            <p:nvPr/>
          </p:nvSpPr>
          <p:spPr>
            <a:xfrm>
              <a:off x="4517135" y="1999488"/>
              <a:ext cx="1414780" cy="567055"/>
            </a:xfrm>
            <a:prstGeom prst="rect">
              <a:avLst/>
            </a:prstGeom>
            <a:ln w="9144">
              <a:solidFill>
                <a:srgbClr val="000000"/>
              </a:solidFill>
            </a:ln>
          </p:spPr>
          <p:txBody>
            <a:bodyPr vert="horz" wrap="square" lIns="0" tIns="170815" rIns="0" bIns="0" rtlCol="0">
              <a:spAutoFit/>
            </a:bodyPr>
            <a:lstStyle/>
            <a:p>
              <a:pPr marL="181610">
                <a:lnSpc>
                  <a:spcPct val="100000"/>
                </a:lnSpc>
                <a:spcBef>
                  <a:spcPts val="1345"/>
                </a:spcBef>
              </a:pPr>
              <a:r>
                <a:rPr sz="1400" spc="-5" dirty="0">
                  <a:latin typeface="Arial"/>
                  <a:cs typeface="Arial"/>
                </a:rPr>
                <a:t>Hypertension</a:t>
              </a:r>
              <a:endParaRPr sz="1400">
                <a:latin typeface="Arial"/>
                <a:cs typeface="Arial"/>
              </a:endParaRPr>
            </a:p>
          </p:txBody>
        </p:sp>
        <p:sp>
          <p:nvSpPr>
            <p:cNvPr id="11" name="object 11"/>
            <p:cNvSpPr/>
            <p:nvPr/>
          </p:nvSpPr>
          <p:spPr>
            <a:xfrm>
              <a:off x="6350508" y="1975104"/>
              <a:ext cx="1507235" cy="661415"/>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405372" y="1996440"/>
              <a:ext cx="1397507" cy="672083"/>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6397752" y="1999488"/>
              <a:ext cx="1412875" cy="567055"/>
            </a:xfrm>
            <a:custGeom>
              <a:avLst/>
              <a:gdLst/>
              <a:ahLst/>
              <a:cxnLst/>
              <a:rect l="l" t="t" r="r" b="b"/>
              <a:pathLst>
                <a:path w="1412875" h="567055">
                  <a:moveTo>
                    <a:pt x="0" y="0"/>
                  </a:moveTo>
                  <a:lnTo>
                    <a:pt x="1412748" y="0"/>
                  </a:lnTo>
                  <a:lnTo>
                    <a:pt x="1412748" y="566927"/>
                  </a:lnTo>
                  <a:lnTo>
                    <a:pt x="0" y="566927"/>
                  </a:lnTo>
                  <a:lnTo>
                    <a:pt x="0" y="0"/>
                  </a:lnTo>
                  <a:close/>
                </a:path>
              </a:pathLst>
            </a:custGeom>
            <a:ln w="9144">
              <a:solidFill>
                <a:srgbClr val="000000"/>
              </a:solidFill>
            </a:ln>
          </p:spPr>
          <p:txBody>
            <a:bodyPr wrap="square" lIns="0" tIns="0" rIns="0" bIns="0" rtlCol="0"/>
            <a:lstStyle/>
            <a:p>
              <a:endParaRPr/>
            </a:p>
          </p:txBody>
        </p:sp>
        <p:sp>
          <p:nvSpPr>
            <p:cNvPr id="14" name="object 14"/>
            <p:cNvSpPr txBox="1"/>
            <p:nvPr/>
          </p:nvSpPr>
          <p:spPr>
            <a:xfrm>
              <a:off x="6410705" y="1999488"/>
              <a:ext cx="1413510" cy="567055"/>
            </a:xfrm>
            <a:prstGeom prst="rect">
              <a:avLst/>
            </a:prstGeom>
            <a:ln w="9144">
              <a:solidFill>
                <a:srgbClr val="000000"/>
              </a:solidFill>
            </a:ln>
          </p:spPr>
          <p:txBody>
            <a:bodyPr vert="horz" wrap="square" lIns="0" tIns="64135" rIns="0" bIns="0" rtlCol="0">
              <a:spAutoFit/>
            </a:bodyPr>
            <a:lstStyle/>
            <a:p>
              <a:pPr marL="400685" marR="163195" indent="-257810">
                <a:lnSpc>
                  <a:spcPct val="100000"/>
                </a:lnSpc>
                <a:spcBef>
                  <a:spcPts val="505"/>
                </a:spcBef>
              </a:pPr>
              <a:r>
                <a:rPr sz="1400" spc="-10" dirty="0">
                  <a:latin typeface="Arial"/>
                  <a:cs typeface="Arial"/>
                </a:rPr>
                <a:t>H</a:t>
              </a:r>
              <a:r>
                <a:rPr sz="1400" spc="-20" dirty="0">
                  <a:latin typeface="Arial"/>
                  <a:cs typeface="Arial"/>
                </a:rPr>
                <a:t>y</a:t>
              </a:r>
              <a:r>
                <a:rPr sz="1400" spc="-5" dirty="0">
                  <a:latin typeface="Arial"/>
                  <a:cs typeface="Arial"/>
                </a:rPr>
                <a:t>pe</a:t>
              </a:r>
              <a:r>
                <a:rPr sz="1400" dirty="0">
                  <a:latin typeface="Arial"/>
                  <a:cs typeface="Arial"/>
                </a:rPr>
                <a:t>r</a:t>
              </a:r>
              <a:r>
                <a:rPr sz="1400" spc="5" dirty="0">
                  <a:latin typeface="Arial"/>
                  <a:cs typeface="Arial"/>
                </a:rPr>
                <a:t>c</a:t>
              </a:r>
              <a:r>
                <a:rPr sz="1400" spc="-5" dirty="0">
                  <a:latin typeface="Arial"/>
                  <a:cs typeface="Arial"/>
                </a:rPr>
                <a:t>ho</a:t>
              </a:r>
              <a:r>
                <a:rPr sz="1400" dirty="0">
                  <a:latin typeface="Arial"/>
                  <a:cs typeface="Arial"/>
                </a:rPr>
                <a:t>l</a:t>
              </a:r>
              <a:r>
                <a:rPr sz="1400" spc="-5" dirty="0">
                  <a:latin typeface="Arial"/>
                  <a:cs typeface="Arial"/>
                </a:rPr>
                <a:t>e</a:t>
              </a:r>
              <a:r>
                <a:rPr sz="1400" spc="5" dirty="0">
                  <a:latin typeface="Arial"/>
                  <a:cs typeface="Arial"/>
                </a:rPr>
                <a:t>st</a:t>
              </a:r>
              <a:r>
                <a:rPr sz="1400" dirty="0">
                  <a:latin typeface="Arial"/>
                  <a:cs typeface="Arial"/>
                </a:rPr>
                <a:t>-  </a:t>
              </a:r>
              <a:r>
                <a:rPr sz="1400" spc="-5" dirty="0">
                  <a:latin typeface="Arial"/>
                  <a:cs typeface="Arial"/>
                </a:rPr>
                <a:t>rolemia</a:t>
              </a:r>
              <a:endParaRPr sz="1400">
                <a:latin typeface="Arial"/>
                <a:cs typeface="Arial"/>
              </a:endParaRPr>
            </a:p>
          </p:txBody>
        </p:sp>
        <p:sp>
          <p:nvSpPr>
            <p:cNvPr id="15" name="object 15"/>
            <p:cNvSpPr/>
            <p:nvPr/>
          </p:nvSpPr>
          <p:spPr>
            <a:xfrm>
              <a:off x="2124455" y="3006852"/>
              <a:ext cx="1507235" cy="662939"/>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2366772" y="3029711"/>
              <a:ext cx="1068323" cy="672083"/>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2171700" y="3031235"/>
              <a:ext cx="1412875" cy="568960"/>
            </a:xfrm>
            <a:custGeom>
              <a:avLst/>
              <a:gdLst/>
              <a:ahLst/>
              <a:cxnLst/>
              <a:rect l="l" t="t" r="r" b="b"/>
              <a:pathLst>
                <a:path w="1412875" h="568960">
                  <a:moveTo>
                    <a:pt x="0" y="0"/>
                  </a:moveTo>
                  <a:lnTo>
                    <a:pt x="1412748" y="0"/>
                  </a:lnTo>
                  <a:lnTo>
                    <a:pt x="1412748" y="568451"/>
                  </a:lnTo>
                  <a:lnTo>
                    <a:pt x="0" y="568451"/>
                  </a:lnTo>
                  <a:lnTo>
                    <a:pt x="0" y="0"/>
                  </a:lnTo>
                  <a:close/>
                </a:path>
              </a:pathLst>
            </a:custGeom>
            <a:ln w="9144">
              <a:solidFill>
                <a:srgbClr val="000000"/>
              </a:solidFill>
            </a:ln>
          </p:spPr>
          <p:txBody>
            <a:bodyPr wrap="square" lIns="0" tIns="0" rIns="0" bIns="0" rtlCol="0"/>
            <a:lstStyle/>
            <a:p>
              <a:endParaRPr/>
            </a:p>
          </p:txBody>
        </p:sp>
        <p:sp>
          <p:nvSpPr>
            <p:cNvPr id="18" name="object 18"/>
            <p:cNvSpPr txBox="1"/>
            <p:nvPr/>
          </p:nvSpPr>
          <p:spPr>
            <a:xfrm>
              <a:off x="2171700" y="3031235"/>
              <a:ext cx="1412875" cy="568960"/>
            </a:xfrm>
            <a:prstGeom prst="rect">
              <a:avLst/>
            </a:prstGeom>
            <a:ln w="9144">
              <a:solidFill>
                <a:srgbClr val="000000"/>
              </a:solidFill>
            </a:ln>
          </p:spPr>
          <p:txBody>
            <a:bodyPr vert="horz" wrap="square" lIns="0" tIns="64769" rIns="0" bIns="0" rtlCol="0">
              <a:spAutoFit/>
            </a:bodyPr>
            <a:lstStyle/>
            <a:p>
              <a:pPr marL="458470" marR="337820" indent="-114300">
                <a:lnSpc>
                  <a:spcPct val="100000"/>
                </a:lnSpc>
                <a:spcBef>
                  <a:spcPts val="509"/>
                </a:spcBef>
              </a:pPr>
              <a:r>
                <a:rPr sz="1400" spc="-5" dirty="0">
                  <a:latin typeface="Arial"/>
                  <a:cs typeface="Arial"/>
                </a:rPr>
                <a:t>CKD</a:t>
              </a:r>
              <a:r>
                <a:rPr sz="1400" spc="-75" dirty="0">
                  <a:latin typeface="Arial"/>
                  <a:cs typeface="Arial"/>
                </a:rPr>
                <a:t> </a:t>
              </a:r>
              <a:r>
                <a:rPr sz="1400" spc="-5" dirty="0">
                  <a:latin typeface="Arial"/>
                  <a:cs typeface="Arial"/>
                </a:rPr>
                <a:t>and  </a:t>
              </a:r>
              <a:r>
                <a:rPr sz="1400" dirty="0">
                  <a:latin typeface="Arial"/>
                  <a:cs typeface="Arial"/>
                </a:rPr>
                <a:t>ESRD</a:t>
              </a:r>
              <a:endParaRPr sz="1400">
                <a:latin typeface="Arial"/>
                <a:cs typeface="Arial"/>
              </a:endParaRPr>
            </a:p>
          </p:txBody>
        </p:sp>
        <p:sp>
          <p:nvSpPr>
            <p:cNvPr id="19" name="object 19"/>
            <p:cNvSpPr/>
            <p:nvPr/>
          </p:nvSpPr>
          <p:spPr>
            <a:xfrm>
              <a:off x="5507735" y="3006852"/>
              <a:ext cx="1508759" cy="662939"/>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5759196" y="3136392"/>
              <a:ext cx="1002791" cy="458723"/>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5554979" y="3031235"/>
              <a:ext cx="1414780" cy="568960"/>
            </a:xfrm>
            <a:custGeom>
              <a:avLst/>
              <a:gdLst/>
              <a:ahLst/>
              <a:cxnLst/>
              <a:rect l="l" t="t" r="r" b="b"/>
              <a:pathLst>
                <a:path w="1414779" h="568960">
                  <a:moveTo>
                    <a:pt x="0" y="0"/>
                  </a:moveTo>
                  <a:lnTo>
                    <a:pt x="1414272" y="0"/>
                  </a:lnTo>
                  <a:lnTo>
                    <a:pt x="1414272" y="568451"/>
                  </a:lnTo>
                  <a:lnTo>
                    <a:pt x="0" y="568451"/>
                  </a:lnTo>
                  <a:lnTo>
                    <a:pt x="0" y="0"/>
                  </a:lnTo>
                  <a:close/>
                </a:path>
              </a:pathLst>
            </a:custGeom>
            <a:ln w="9143">
              <a:solidFill>
                <a:srgbClr val="000000"/>
              </a:solidFill>
            </a:ln>
          </p:spPr>
          <p:txBody>
            <a:bodyPr wrap="square" lIns="0" tIns="0" rIns="0" bIns="0" rtlCol="0"/>
            <a:lstStyle/>
            <a:p>
              <a:endParaRPr/>
            </a:p>
          </p:txBody>
        </p:sp>
        <p:sp>
          <p:nvSpPr>
            <p:cNvPr id="22" name="object 22"/>
            <p:cNvSpPr txBox="1"/>
            <p:nvPr/>
          </p:nvSpPr>
          <p:spPr>
            <a:xfrm>
              <a:off x="5554979" y="3031235"/>
              <a:ext cx="1414780" cy="568960"/>
            </a:xfrm>
            <a:prstGeom prst="rect">
              <a:avLst/>
            </a:prstGeom>
            <a:ln w="9144">
              <a:solidFill>
                <a:srgbClr val="000000"/>
              </a:solidFill>
            </a:ln>
          </p:spPr>
          <p:txBody>
            <a:bodyPr vert="horz" wrap="square" lIns="0" tIns="3810" rIns="0" bIns="0" rtlCol="0">
              <a:spAutoFit/>
            </a:bodyPr>
            <a:lstStyle/>
            <a:p>
              <a:pPr>
                <a:lnSpc>
                  <a:spcPct val="100000"/>
                </a:lnSpc>
                <a:spcBef>
                  <a:spcPts val="30"/>
                </a:spcBef>
              </a:pPr>
              <a:endParaRPr sz="1150">
                <a:latin typeface="Times New Roman"/>
                <a:cs typeface="Times New Roman"/>
              </a:endParaRPr>
            </a:p>
            <a:p>
              <a:pPr marL="353695">
                <a:lnSpc>
                  <a:spcPct val="100000"/>
                </a:lnSpc>
              </a:pPr>
              <a:r>
                <a:rPr sz="1400" spc="-5" dirty="0">
                  <a:latin typeface="Arial"/>
                  <a:cs typeface="Arial"/>
                </a:rPr>
                <a:t>Diabetes</a:t>
              </a:r>
              <a:endParaRPr sz="1400">
                <a:latin typeface="Arial"/>
                <a:cs typeface="Arial"/>
              </a:endParaRPr>
            </a:p>
          </p:txBody>
        </p:sp>
        <p:sp>
          <p:nvSpPr>
            <p:cNvPr id="23" name="object 23"/>
            <p:cNvSpPr/>
            <p:nvPr/>
          </p:nvSpPr>
          <p:spPr>
            <a:xfrm>
              <a:off x="4155948" y="3820667"/>
              <a:ext cx="1508759" cy="661415"/>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4329684" y="3842003"/>
              <a:ext cx="1205483" cy="672083"/>
            </a:xfrm>
            <a:prstGeom prst="rect">
              <a:avLst/>
            </a:prstGeom>
            <a:blipFill>
              <a:blip r:embed="rId11" cstate="print"/>
              <a:stretch>
                <a:fillRect/>
              </a:stretch>
            </a:blipFill>
          </p:spPr>
          <p:txBody>
            <a:bodyPr wrap="square" lIns="0" tIns="0" rIns="0" bIns="0" rtlCol="0"/>
            <a:lstStyle/>
            <a:p>
              <a:endParaRPr/>
            </a:p>
          </p:txBody>
        </p:sp>
        <p:sp>
          <p:nvSpPr>
            <p:cNvPr id="25" name="object 25"/>
            <p:cNvSpPr/>
            <p:nvPr/>
          </p:nvSpPr>
          <p:spPr>
            <a:xfrm>
              <a:off x="4203191" y="3845052"/>
              <a:ext cx="1414780" cy="567055"/>
            </a:xfrm>
            <a:custGeom>
              <a:avLst/>
              <a:gdLst/>
              <a:ahLst/>
              <a:cxnLst/>
              <a:rect l="l" t="t" r="r" b="b"/>
              <a:pathLst>
                <a:path w="1414779" h="567054">
                  <a:moveTo>
                    <a:pt x="0" y="0"/>
                  </a:moveTo>
                  <a:lnTo>
                    <a:pt x="1414272" y="0"/>
                  </a:lnTo>
                  <a:lnTo>
                    <a:pt x="1414272" y="566927"/>
                  </a:lnTo>
                  <a:lnTo>
                    <a:pt x="0" y="566927"/>
                  </a:lnTo>
                  <a:lnTo>
                    <a:pt x="0" y="0"/>
                  </a:lnTo>
                  <a:close/>
                </a:path>
              </a:pathLst>
            </a:custGeom>
            <a:ln w="9144">
              <a:solidFill>
                <a:srgbClr val="000000"/>
              </a:solidFill>
            </a:ln>
          </p:spPr>
          <p:txBody>
            <a:bodyPr wrap="square" lIns="0" tIns="0" rIns="0" bIns="0" rtlCol="0"/>
            <a:lstStyle/>
            <a:p>
              <a:endParaRPr/>
            </a:p>
          </p:txBody>
        </p:sp>
        <p:sp>
          <p:nvSpPr>
            <p:cNvPr id="26" name="object 26"/>
            <p:cNvSpPr txBox="1"/>
            <p:nvPr/>
          </p:nvSpPr>
          <p:spPr>
            <a:xfrm>
              <a:off x="4220074" y="3845052"/>
              <a:ext cx="1397635" cy="567055"/>
            </a:xfrm>
            <a:prstGeom prst="rect">
              <a:avLst/>
            </a:prstGeom>
            <a:ln w="9144">
              <a:solidFill>
                <a:srgbClr val="000000"/>
              </a:solidFill>
            </a:ln>
          </p:spPr>
          <p:txBody>
            <a:bodyPr vert="horz" wrap="square" lIns="0" tIns="64769" rIns="0" bIns="0" rtlCol="0">
              <a:spAutoFit/>
            </a:bodyPr>
            <a:lstStyle/>
            <a:p>
              <a:pPr marL="327660" marR="270510" indent="-69215">
                <a:lnSpc>
                  <a:spcPct val="100000"/>
                </a:lnSpc>
                <a:spcBef>
                  <a:spcPts val="509"/>
                </a:spcBef>
              </a:pPr>
              <a:r>
                <a:rPr sz="1400" spc="-10" dirty="0">
                  <a:latin typeface="Arial"/>
                  <a:cs typeface="Arial"/>
                </a:rPr>
                <a:t>M</a:t>
              </a:r>
              <a:r>
                <a:rPr sz="1400" spc="-20" dirty="0">
                  <a:latin typeface="Arial"/>
                  <a:cs typeface="Arial"/>
                </a:rPr>
                <a:t>y</a:t>
              </a:r>
              <a:r>
                <a:rPr sz="1400" spc="-5" dirty="0">
                  <a:latin typeface="Arial"/>
                  <a:cs typeface="Arial"/>
                </a:rPr>
                <a:t>o</a:t>
              </a:r>
              <a:r>
                <a:rPr sz="1400" spc="5" dirty="0">
                  <a:latin typeface="Arial"/>
                  <a:cs typeface="Arial"/>
                </a:rPr>
                <a:t>c</a:t>
              </a:r>
              <a:r>
                <a:rPr sz="1400" spc="-5" dirty="0">
                  <a:latin typeface="Arial"/>
                  <a:cs typeface="Arial"/>
                </a:rPr>
                <a:t>a</a:t>
              </a:r>
              <a:r>
                <a:rPr sz="1400" dirty="0">
                  <a:latin typeface="Arial"/>
                  <a:cs typeface="Arial"/>
                </a:rPr>
                <a:t>r</a:t>
              </a:r>
              <a:r>
                <a:rPr sz="1400" spc="-5" dirty="0">
                  <a:latin typeface="Arial"/>
                  <a:cs typeface="Arial"/>
                </a:rPr>
                <a:t>d</a:t>
              </a:r>
              <a:r>
                <a:rPr sz="1400" dirty="0">
                  <a:latin typeface="Arial"/>
                  <a:cs typeface="Arial"/>
                </a:rPr>
                <a:t>i</a:t>
              </a:r>
              <a:r>
                <a:rPr sz="1400" spc="-5" dirty="0">
                  <a:latin typeface="Arial"/>
                  <a:cs typeface="Arial"/>
                </a:rPr>
                <a:t>a</a:t>
              </a:r>
              <a:r>
                <a:rPr sz="1400" dirty="0">
                  <a:latin typeface="Arial"/>
                  <a:cs typeface="Arial"/>
                </a:rPr>
                <a:t>l  </a:t>
              </a:r>
              <a:r>
                <a:rPr sz="1400" spc="-5" dirty="0">
                  <a:latin typeface="Arial"/>
                  <a:cs typeface="Arial"/>
                </a:rPr>
                <a:t>infarction</a:t>
              </a:r>
              <a:endParaRPr sz="1400">
                <a:latin typeface="Arial"/>
                <a:cs typeface="Arial"/>
              </a:endParaRPr>
            </a:p>
          </p:txBody>
        </p:sp>
        <p:sp>
          <p:nvSpPr>
            <p:cNvPr id="27" name="object 27"/>
            <p:cNvSpPr/>
            <p:nvPr/>
          </p:nvSpPr>
          <p:spPr>
            <a:xfrm>
              <a:off x="2743200" y="4736591"/>
              <a:ext cx="1507235" cy="661415"/>
            </a:xfrm>
            <a:prstGeom prst="rect">
              <a:avLst/>
            </a:prstGeom>
            <a:blipFill>
              <a:blip r:embed="rId5" cstate="print"/>
              <a:stretch>
                <a:fillRect/>
              </a:stretch>
            </a:blipFill>
          </p:spPr>
          <p:txBody>
            <a:bodyPr wrap="square" lIns="0" tIns="0" rIns="0" bIns="0" rtlCol="0"/>
            <a:lstStyle/>
            <a:p>
              <a:endParaRPr/>
            </a:p>
          </p:txBody>
        </p:sp>
        <p:sp>
          <p:nvSpPr>
            <p:cNvPr id="28" name="object 28"/>
            <p:cNvSpPr/>
            <p:nvPr/>
          </p:nvSpPr>
          <p:spPr>
            <a:xfrm>
              <a:off x="3060192" y="4864608"/>
              <a:ext cx="873251" cy="458723"/>
            </a:xfrm>
            <a:prstGeom prst="rect">
              <a:avLst/>
            </a:prstGeom>
            <a:blipFill>
              <a:blip r:embed="rId12" cstate="print"/>
              <a:stretch>
                <a:fillRect/>
              </a:stretch>
            </a:blipFill>
          </p:spPr>
          <p:txBody>
            <a:bodyPr wrap="square" lIns="0" tIns="0" rIns="0" bIns="0" rtlCol="0"/>
            <a:lstStyle/>
            <a:p>
              <a:endParaRPr/>
            </a:p>
          </p:txBody>
        </p:sp>
        <p:sp>
          <p:nvSpPr>
            <p:cNvPr id="29" name="object 29"/>
            <p:cNvSpPr/>
            <p:nvPr/>
          </p:nvSpPr>
          <p:spPr>
            <a:xfrm>
              <a:off x="2790444" y="4760976"/>
              <a:ext cx="1412875" cy="567055"/>
            </a:xfrm>
            <a:custGeom>
              <a:avLst/>
              <a:gdLst/>
              <a:ahLst/>
              <a:cxnLst/>
              <a:rect l="l" t="t" r="r" b="b"/>
              <a:pathLst>
                <a:path w="1412875" h="567054">
                  <a:moveTo>
                    <a:pt x="0" y="0"/>
                  </a:moveTo>
                  <a:lnTo>
                    <a:pt x="1412747" y="0"/>
                  </a:lnTo>
                  <a:lnTo>
                    <a:pt x="1412747" y="566928"/>
                  </a:lnTo>
                  <a:lnTo>
                    <a:pt x="0" y="566928"/>
                  </a:lnTo>
                  <a:lnTo>
                    <a:pt x="0" y="0"/>
                  </a:lnTo>
                  <a:close/>
                </a:path>
              </a:pathLst>
            </a:custGeom>
            <a:ln w="9144">
              <a:solidFill>
                <a:srgbClr val="000000"/>
              </a:solidFill>
            </a:ln>
          </p:spPr>
          <p:txBody>
            <a:bodyPr wrap="square" lIns="0" tIns="0" rIns="0" bIns="0" rtlCol="0"/>
            <a:lstStyle/>
            <a:p>
              <a:endParaRPr/>
            </a:p>
          </p:txBody>
        </p:sp>
        <p:sp>
          <p:nvSpPr>
            <p:cNvPr id="30" name="object 30"/>
            <p:cNvSpPr txBox="1"/>
            <p:nvPr/>
          </p:nvSpPr>
          <p:spPr>
            <a:xfrm>
              <a:off x="2790444" y="4760976"/>
              <a:ext cx="1430020" cy="567055"/>
            </a:xfrm>
            <a:prstGeom prst="rect">
              <a:avLst/>
            </a:prstGeom>
            <a:ln w="9144">
              <a:solidFill>
                <a:srgbClr val="000000"/>
              </a:solidFill>
            </a:ln>
          </p:spPr>
          <p:txBody>
            <a:bodyPr vert="horz" wrap="square" lIns="0" tIns="3175" rIns="0" bIns="0" rtlCol="0">
              <a:spAutoFit/>
            </a:bodyPr>
            <a:lstStyle/>
            <a:p>
              <a:pPr>
                <a:lnSpc>
                  <a:spcPct val="100000"/>
                </a:lnSpc>
                <a:spcBef>
                  <a:spcPts val="25"/>
                </a:spcBef>
              </a:pPr>
              <a:endParaRPr sz="1150">
                <a:latin typeface="Times New Roman"/>
                <a:cs typeface="Times New Roman"/>
              </a:endParaRPr>
            </a:p>
            <a:p>
              <a:pPr marL="418465">
                <a:lnSpc>
                  <a:spcPct val="100000"/>
                </a:lnSpc>
              </a:pPr>
              <a:r>
                <a:rPr sz="1400" spc="-5" dirty="0">
                  <a:latin typeface="Arial"/>
                  <a:cs typeface="Arial"/>
                </a:rPr>
                <a:t>Cancer</a:t>
              </a:r>
              <a:endParaRPr sz="1400">
                <a:latin typeface="Arial"/>
                <a:cs typeface="Arial"/>
              </a:endParaRPr>
            </a:p>
          </p:txBody>
        </p:sp>
        <p:sp>
          <p:nvSpPr>
            <p:cNvPr id="31" name="object 31"/>
            <p:cNvSpPr/>
            <p:nvPr/>
          </p:nvSpPr>
          <p:spPr>
            <a:xfrm>
              <a:off x="5529071" y="2432304"/>
              <a:ext cx="315467" cy="672083"/>
            </a:xfrm>
            <a:prstGeom prst="rect">
              <a:avLst/>
            </a:prstGeom>
            <a:blipFill>
              <a:blip r:embed="rId13" cstate="print"/>
              <a:stretch>
                <a:fillRect/>
              </a:stretch>
            </a:blipFill>
          </p:spPr>
          <p:txBody>
            <a:bodyPr wrap="square" lIns="0" tIns="0" rIns="0" bIns="0" rtlCol="0"/>
            <a:lstStyle/>
            <a:p>
              <a:endParaRPr/>
            </a:p>
          </p:txBody>
        </p:sp>
        <p:sp>
          <p:nvSpPr>
            <p:cNvPr id="32" name="object 32"/>
            <p:cNvSpPr/>
            <p:nvPr/>
          </p:nvSpPr>
          <p:spPr>
            <a:xfrm>
              <a:off x="5686805" y="2595876"/>
              <a:ext cx="0" cy="445770"/>
            </a:xfrm>
            <a:custGeom>
              <a:avLst/>
              <a:gdLst/>
              <a:ahLst/>
              <a:cxnLst/>
              <a:rect l="l" t="t" r="r" b="b"/>
              <a:pathLst>
                <a:path h="445769">
                  <a:moveTo>
                    <a:pt x="0" y="445439"/>
                  </a:moveTo>
                  <a:lnTo>
                    <a:pt x="0" y="209892"/>
                  </a:lnTo>
                  <a:lnTo>
                    <a:pt x="0" y="0"/>
                  </a:lnTo>
                </a:path>
              </a:pathLst>
            </a:custGeom>
            <a:ln w="25908">
              <a:solidFill>
                <a:srgbClr val="000000"/>
              </a:solidFill>
            </a:ln>
          </p:spPr>
          <p:txBody>
            <a:bodyPr wrap="square" lIns="0" tIns="0" rIns="0" bIns="0" rtlCol="0"/>
            <a:lstStyle/>
            <a:p>
              <a:endParaRPr/>
            </a:p>
          </p:txBody>
        </p:sp>
        <p:sp>
          <p:nvSpPr>
            <p:cNvPr id="33" name="object 33"/>
            <p:cNvSpPr/>
            <p:nvPr/>
          </p:nvSpPr>
          <p:spPr>
            <a:xfrm>
              <a:off x="5641464" y="2595872"/>
              <a:ext cx="90805" cy="78105"/>
            </a:xfrm>
            <a:custGeom>
              <a:avLst/>
              <a:gdLst/>
              <a:ahLst/>
              <a:cxnLst/>
              <a:rect l="l" t="t" r="r" b="b"/>
              <a:pathLst>
                <a:path w="90804" h="78105">
                  <a:moveTo>
                    <a:pt x="0" y="77724"/>
                  </a:moveTo>
                  <a:lnTo>
                    <a:pt x="45339" y="0"/>
                  </a:lnTo>
                  <a:lnTo>
                    <a:pt x="90678" y="77724"/>
                  </a:lnTo>
                </a:path>
              </a:pathLst>
            </a:custGeom>
            <a:ln w="25908">
              <a:solidFill>
                <a:srgbClr val="000000"/>
              </a:solidFill>
            </a:ln>
          </p:spPr>
          <p:txBody>
            <a:bodyPr wrap="square" lIns="0" tIns="0" rIns="0" bIns="0" rtlCol="0"/>
            <a:lstStyle/>
            <a:p>
              <a:endParaRPr/>
            </a:p>
          </p:txBody>
        </p:sp>
        <p:sp>
          <p:nvSpPr>
            <p:cNvPr id="34" name="object 34"/>
            <p:cNvSpPr/>
            <p:nvPr/>
          </p:nvSpPr>
          <p:spPr>
            <a:xfrm>
              <a:off x="6928103" y="2429255"/>
              <a:ext cx="335279" cy="963167"/>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6970014" y="2592828"/>
              <a:ext cx="135255" cy="723900"/>
            </a:xfrm>
            <a:custGeom>
              <a:avLst/>
              <a:gdLst/>
              <a:ahLst/>
              <a:cxnLst/>
              <a:rect l="l" t="t" r="r" b="b"/>
              <a:pathLst>
                <a:path w="135254" h="723900">
                  <a:moveTo>
                    <a:pt x="0" y="723353"/>
                  </a:moveTo>
                  <a:lnTo>
                    <a:pt x="135255" y="723353"/>
                  </a:lnTo>
                  <a:lnTo>
                    <a:pt x="135255" y="0"/>
                  </a:lnTo>
                </a:path>
              </a:pathLst>
            </a:custGeom>
            <a:ln w="25908">
              <a:solidFill>
                <a:srgbClr val="000000"/>
              </a:solidFill>
            </a:ln>
          </p:spPr>
          <p:txBody>
            <a:bodyPr wrap="square" lIns="0" tIns="0" rIns="0" bIns="0" rtlCol="0"/>
            <a:lstStyle/>
            <a:p>
              <a:endParaRPr/>
            </a:p>
          </p:txBody>
        </p:sp>
        <p:sp>
          <p:nvSpPr>
            <p:cNvPr id="36" name="object 36"/>
            <p:cNvSpPr/>
            <p:nvPr/>
          </p:nvSpPr>
          <p:spPr>
            <a:xfrm>
              <a:off x="7059934" y="2592827"/>
              <a:ext cx="90805" cy="78105"/>
            </a:xfrm>
            <a:custGeom>
              <a:avLst/>
              <a:gdLst/>
              <a:ahLst/>
              <a:cxnLst/>
              <a:rect l="l" t="t" r="r" b="b"/>
              <a:pathLst>
                <a:path w="90804" h="78105">
                  <a:moveTo>
                    <a:pt x="90677" y="77724"/>
                  </a:moveTo>
                  <a:lnTo>
                    <a:pt x="45338" y="0"/>
                  </a:lnTo>
                  <a:lnTo>
                    <a:pt x="0" y="77724"/>
                  </a:lnTo>
                </a:path>
              </a:pathLst>
            </a:custGeom>
            <a:ln w="25908">
              <a:solidFill>
                <a:srgbClr val="000000"/>
              </a:solidFill>
            </a:ln>
          </p:spPr>
          <p:txBody>
            <a:bodyPr wrap="square" lIns="0" tIns="0" rIns="0" bIns="0" rtlCol="0"/>
            <a:lstStyle/>
            <a:p>
              <a:endParaRPr/>
            </a:p>
          </p:txBody>
        </p:sp>
        <p:sp>
          <p:nvSpPr>
            <p:cNvPr id="37" name="object 37"/>
            <p:cNvSpPr/>
            <p:nvPr/>
          </p:nvSpPr>
          <p:spPr>
            <a:xfrm>
              <a:off x="5460491" y="2548127"/>
              <a:ext cx="1952243" cy="1760219"/>
            </a:xfrm>
            <a:prstGeom prst="rect">
              <a:avLst/>
            </a:prstGeom>
            <a:blipFill>
              <a:blip r:embed="rId15" cstate="print"/>
              <a:stretch>
                <a:fillRect/>
              </a:stretch>
            </a:blipFill>
          </p:spPr>
          <p:txBody>
            <a:bodyPr wrap="square" lIns="0" tIns="0" rIns="0" bIns="0" rtlCol="0"/>
            <a:lstStyle/>
            <a:p>
              <a:endParaRPr/>
            </a:p>
          </p:txBody>
        </p:sp>
        <p:sp>
          <p:nvSpPr>
            <p:cNvPr id="38" name="object 38"/>
            <p:cNvSpPr/>
            <p:nvPr/>
          </p:nvSpPr>
          <p:spPr>
            <a:xfrm>
              <a:off x="5643868" y="2570226"/>
              <a:ext cx="1712595" cy="1560195"/>
            </a:xfrm>
            <a:custGeom>
              <a:avLst/>
              <a:gdLst/>
              <a:ahLst/>
              <a:cxnLst/>
              <a:rect l="l" t="t" r="r" b="b"/>
              <a:pathLst>
                <a:path w="1712595" h="1560195">
                  <a:moveTo>
                    <a:pt x="1712531" y="0"/>
                  </a:moveTo>
                  <a:lnTo>
                    <a:pt x="1712531" y="1560068"/>
                  </a:lnTo>
                  <a:lnTo>
                    <a:pt x="0" y="1560068"/>
                  </a:lnTo>
                </a:path>
              </a:pathLst>
            </a:custGeom>
            <a:ln w="25908">
              <a:solidFill>
                <a:srgbClr val="000000"/>
              </a:solidFill>
            </a:ln>
          </p:spPr>
          <p:txBody>
            <a:bodyPr wrap="square" lIns="0" tIns="0" rIns="0" bIns="0" rtlCol="0"/>
            <a:lstStyle/>
            <a:p>
              <a:endParaRPr/>
            </a:p>
          </p:txBody>
        </p:sp>
        <p:sp>
          <p:nvSpPr>
            <p:cNvPr id="39" name="object 39"/>
            <p:cNvSpPr/>
            <p:nvPr/>
          </p:nvSpPr>
          <p:spPr>
            <a:xfrm>
              <a:off x="5643874" y="4084961"/>
              <a:ext cx="78105" cy="90805"/>
            </a:xfrm>
            <a:custGeom>
              <a:avLst/>
              <a:gdLst/>
              <a:ahLst/>
              <a:cxnLst/>
              <a:rect l="l" t="t" r="r" b="b"/>
              <a:pathLst>
                <a:path w="78104" h="90804">
                  <a:moveTo>
                    <a:pt x="77724" y="90677"/>
                  </a:moveTo>
                  <a:lnTo>
                    <a:pt x="0" y="45338"/>
                  </a:lnTo>
                  <a:lnTo>
                    <a:pt x="77724" y="0"/>
                  </a:lnTo>
                </a:path>
              </a:pathLst>
            </a:custGeom>
            <a:ln w="25908">
              <a:solidFill>
                <a:srgbClr val="000000"/>
              </a:solidFill>
            </a:ln>
          </p:spPr>
          <p:txBody>
            <a:bodyPr wrap="square" lIns="0" tIns="0" rIns="0" bIns="0" rtlCol="0"/>
            <a:lstStyle/>
            <a:p>
              <a:endParaRPr/>
            </a:p>
          </p:txBody>
        </p:sp>
        <p:sp>
          <p:nvSpPr>
            <p:cNvPr id="40" name="object 40"/>
            <p:cNvSpPr/>
            <p:nvPr/>
          </p:nvSpPr>
          <p:spPr>
            <a:xfrm>
              <a:off x="5774436" y="2145792"/>
              <a:ext cx="665987" cy="315467"/>
            </a:xfrm>
            <a:prstGeom prst="rect">
              <a:avLst/>
            </a:prstGeom>
            <a:blipFill>
              <a:blip r:embed="rId16" cstate="print"/>
              <a:stretch>
                <a:fillRect/>
              </a:stretch>
            </a:blipFill>
          </p:spPr>
          <p:txBody>
            <a:bodyPr wrap="square" lIns="0" tIns="0" rIns="0" bIns="0" rtlCol="0"/>
            <a:lstStyle/>
            <a:p>
              <a:endParaRPr/>
            </a:p>
          </p:txBody>
        </p:sp>
        <p:sp>
          <p:nvSpPr>
            <p:cNvPr id="41" name="object 41"/>
            <p:cNvSpPr/>
            <p:nvPr/>
          </p:nvSpPr>
          <p:spPr>
            <a:xfrm>
              <a:off x="5957823" y="2283714"/>
              <a:ext cx="440690" cy="0"/>
            </a:xfrm>
            <a:custGeom>
              <a:avLst/>
              <a:gdLst/>
              <a:ahLst/>
              <a:cxnLst/>
              <a:rect l="l" t="t" r="r" b="b"/>
              <a:pathLst>
                <a:path w="440689">
                  <a:moveTo>
                    <a:pt x="440372" y="0"/>
                  </a:moveTo>
                  <a:lnTo>
                    <a:pt x="0" y="0"/>
                  </a:lnTo>
                </a:path>
              </a:pathLst>
            </a:custGeom>
            <a:ln w="25908">
              <a:solidFill>
                <a:srgbClr val="000000"/>
              </a:solidFill>
            </a:ln>
          </p:spPr>
          <p:txBody>
            <a:bodyPr wrap="square" lIns="0" tIns="0" rIns="0" bIns="0" rtlCol="0"/>
            <a:lstStyle/>
            <a:p>
              <a:endParaRPr/>
            </a:p>
          </p:txBody>
        </p:sp>
        <p:sp>
          <p:nvSpPr>
            <p:cNvPr id="42" name="object 42"/>
            <p:cNvSpPr/>
            <p:nvPr/>
          </p:nvSpPr>
          <p:spPr>
            <a:xfrm>
              <a:off x="5957816" y="2238371"/>
              <a:ext cx="78105" cy="90805"/>
            </a:xfrm>
            <a:custGeom>
              <a:avLst/>
              <a:gdLst/>
              <a:ahLst/>
              <a:cxnLst/>
              <a:rect l="l" t="t" r="r" b="b"/>
              <a:pathLst>
                <a:path w="78104" h="90805">
                  <a:moveTo>
                    <a:pt x="77724" y="0"/>
                  </a:moveTo>
                  <a:lnTo>
                    <a:pt x="0" y="45339"/>
                  </a:lnTo>
                  <a:lnTo>
                    <a:pt x="77724" y="90678"/>
                  </a:lnTo>
                </a:path>
              </a:pathLst>
            </a:custGeom>
            <a:ln w="25908">
              <a:solidFill>
                <a:srgbClr val="000000"/>
              </a:solidFill>
            </a:ln>
          </p:spPr>
          <p:txBody>
            <a:bodyPr wrap="square" lIns="0" tIns="0" rIns="0" bIns="0" rtlCol="0"/>
            <a:lstStyle/>
            <a:p>
              <a:endParaRPr/>
            </a:p>
          </p:txBody>
        </p:sp>
        <p:sp>
          <p:nvSpPr>
            <p:cNvPr id="43" name="object 43"/>
            <p:cNvSpPr/>
            <p:nvPr/>
          </p:nvSpPr>
          <p:spPr>
            <a:xfrm>
              <a:off x="6376416" y="4736591"/>
              <a:ext cx="1508759" cy="661415"/>
            </a:xfrm>
            <a:prstGeom prst="rect">
              <a:avLst/>
            </a:prstGeom>
            <a:blipFill>
              <a:blip r:embed="rId5" cstate="print"/>
              <a:stretch>
                <a:fillRect/>
              </a:stretch>
            </a:blipFill>
          </p:spPr>
          <p:txBody>
            <a:bodyPr wrap="square" lIns="0" tIns="0" rIns="0" bIns="0" rtlCol="0"/>
            <a:lstStyle/>
            <a:p>
              <a:endParaRPr/>
            </a:p>
          </p:txBody>
        </p:sp>
        <p:sp>
          <p:nvSpPr>
            <p:cNvPr id="44" name="object 44"/>
            <p:cNvSpPr/>
            <p:nvPr/>
          </p:nvSpPr>
          <p:spPr>
            <a:xfrm>
              <a:off x="6749796" y="4864608"/>
              <a:ext cx="763523" cy="458723"/>
            </a:xfrm>
            <a:prstGeom prst="rect">
              <a:avLst/>
            </a:prstGeom>
            <a:blipFill>
              <a:blip r:embed="rId17" cstate="print"/>
              <a:stretch>
                <a:fillRect/>
              </a:stretch>
            </a:blipFill>
          </p:spPr>
          <p:txBody>
            <a:bodyPr wrap="square" lIns="0" tIns="0" rIns="0" bIns="0" rtlCol="0"/>
            <a:lstStyle/>
            <a:p>
              <a:endParaRPr/>
            </a:p>
          </p:txBody>
        </p:sp>
        <p:sp>
          <p:nvSpPr>
            <p:cNvPr id="45" name="object 45"/>
            <p:cNvSpPr/>
            <p:nvPr/>
          </p:nvSpPr>
          <p:spPr>
            <a:xfrm>
              <a:off x="6423659" y="4760976"/>
              <a:ext cx="1414780" cy="567055"/>
            </a:xfrm>
            <a:custGeom>
              <a:avLst/>
              <a:gdLst/>
              <a:ahLst/>
              <a:cxnLst/>
              <a:rect l="l" t="t" r="r" b="b"/>
              <a:pathLst>
                <a:path w="1414779" h="567054">
                  <a:moveTo>
                    <a:pt x="0" y="0"/>
                  </a:moveTo>
                  <a:lnTo>
                    <a:pt x="1414271" y="0"/>
                  </a:lnTo>
                  <a:lnTo>
                    <a:pt x="1414271" y="566928"/>
                  </a:lnTo>
                  <a:lnTo>
                    <a:pt x="0" y="566928"/>
                  </a:lnTo>
                  <a:lnTo>
                    <a:pt x="0" y="0"/>
                  </a:lnTo>
                  <a:close/>
                </a:path>
              </a:pathLst>
            </a:custGeom>
            <a:ln w="9144">
              <a:solidFill>
                <a:srgbClr val="000000"/>
              </a:solidFill>
            </a:ln>
          </p:spPr>
          <p:txBody>
            <a:bodyPr wrap="square" lIns="0" tIns="0" rIns="0" bIns="0" rtlCol="0"/>
            <a:lstStyle/>
            <a:p>
              <a:endParaRPr/>
            </a:p>
          </p:txBody>
        </p:sp>
        <p:sp>
          <p:nvSpPr>
            <p:cNvPr id="46" name="object 46"/>
            <p:cNvSpPr txBox="1"/>
            <p:nvPr/>
          </p:nvSpPr>
          <p:spPr>
            <a:xfrm>
              <a:off x="6410705" y="4760976"/>
              <a:ext cx="1413510" cy="567055"/>
            </a:xfrm>
            <a:prstGeom prst="rect">
              <a:avLst/>
            </a:prstGeom>
            <a:ln w="9144">
              <a:solidFill>
                <a:srgbClr val="000000"/>
              </a:solidFill>
            </a:ln>
          </p:spPr>
          <p:txBody>
            <a:bodyPr vert="horz" wrap="square" lIns="0" tIns="3175" rIns="0" bIns="0" rtlCol="0">
              <a:spAutoFit/>
            </a:bodyPr>
            <a:lstStyle/>
            <a:p>
              <a:pPr>
                <a:lnSpc>
                  <a:spcPct val="100000"/>
                </a:lnSpc>
                <a:spcBef>
                  <a:spcPts val="25"/>
                </a:spcBef>
              </a:pPr>
              <a:endParaRPr sz="1150">
                <a:latin typeface="Times New Roman"/>
                <a:cs typeface="Times New Roman"/>
              </a:endParaRPr>
            </a:p>
            <a:p>
              <a:pPr marL="487680">
                <a:lnSpc>
                  <a:spcPct val="100000"/>
                </a:lnSpc>
              </a:pPr>
              <a:r>
                <a:rPr sz="1400" dirty="0">
                  <a:latin typeface="Arial"/>
                  <a:cs typeface="Arial"/>
                </a:rPr>
                <a:t>ESLD</a:t>
              </a:r>
              <a:endParaRPr sz="1400">
                <a:latin typeface="Arial"/>
                <a:cs typeface="Arial"/>
              </a:endParaRPr>
            </a:p>
          </p:txBody>
        </p:sp>
        <p:sp>
          <p:nvSpPr>
            <p:cNvPr id="47" name="object 47"/>
            <p:cNvSpPr/>
            <p:nvPr/>
          </p:nvSpPr>
          <p:spPr>
            <a:xfrm>
              <a:off x="8439912" y="1833372"/>
              <a:ext cx="1508759" cy="661415"/>
            </a:xfrm>
            <a:prstGeom prst="rect">
              <a:avLst/>
            </a:prstGeom>
            <a:blipFill>
              <a:blip r:embed="rId5" cstate="print"/>
              <a:stretch>
                <a:fillRect/>
              </a:stretch>
            </a:blipFill>
          </p:spPr>
          <p:txBody>
            <a:bodyPr wrap="square" lIns="0" tIns="0" rIns="0" bIns="0" rtlCol="0"/>
            <a:lstStyle/>
            <a:p>
              <a:endParaRPr/>
            </a:p>
          </p:txBody>
        </p:sp>
        <p:sp>
          <p:nvSpPr>
            <p:cNvPr id="48" name="object 48"/>
            <p:cNvSpPr/>
            <p:nvPr/>
          </p:nvSpPr>
          <p:spPr>
            <a:xfrm>
              <a:off x="8543543" y="1854707"/>
              <a:ext cx="1342643" cy="672083"/>
            </a:xfrm>
            <a:prstGeom prst="rect">
              <a:avLst/>
            </a:prstGeom>
            <a:blipFill>
              <a:blip r:embed="rId18" cstate="print"/>
              <a:stretch>
                <a:fillRect/>
              </a:stretch>
            </a:blipFill>
          </p:spPr>
          <p:txBody>
            <a:bodyPr wrap="square" lIns="0" tIns="0" rIns="0" bIns="0" rtlCol="0"/>
            <a:lstStyle/>
            <a:p>
              <a:endParaRPr/>
            </a:p>
          </p:txBody>
        </p:sp>
        <p:sp>
          <p:nvSpPr>
            <p:cNvPr id="49" name="object 49"/>
            <p:cNvSpPr/>
            <p:nvPr/>
          </p:nvSpPr>
          <p:spPr>
            <a:xfrm>
              <a:off x="8487156" y="1857755"/>
              <a:ext cx="1414780" cy="567055"/>
            </a:xfrm>
            <a:custGeom>
              <a:avLst/>
              <a:gdLst/>
              <a:ahLst/>
              <a:cxnLst/>
              <a:rect l="l" t="t" r="r" b="b"/>
              <a:pathLst>
                <a:path w="1414779" h="567055">
                  <a:moveTo>
                    <a:pt x="0" y="0"/>
                  </a:moveTo>
                  <a:lnTo>
                    <a:pt x="1414272" y="0"/>
                  </a:lnTo>
                  <a:lnTo>
                    <a:pt x="1414272" y="566927"/>
                  </a:lnTo>
                  <a:lnTo>
                    <a:pt x="0" y="566927"/>
                  </a:lnTo>
                  <a:lnTo>
                    <a:pt x="0" y="0"/>
                  </a:lnTo>
                  <a:close/>
                </a:path>
              </a:pathLst>
            </a:custGeom>
            <a:ln w="9144">
              <a:solidFill>
                <a:srgbClr val="000000"/>
              </a:solidFill>
            </a:ln>
          </p:spPr>
          <p:txBody>
            <a:bodyPr wrap="square" lIns="0" tIns="0" rIns="0" bIns="0" rtlCol="0"/>
            <a:lstStyle/>
            <a:p>
              <a:endParaRPr/>
            </a:p>
          </p:txBody>
        </p:sp>
        <p:sp>
          <p:nvSpPr>
            <p:cNvPr id="50" name="object 50"/>
            <p:cNvSpPr txBox="1"/>
            <p:nvPr/>
          </p:nvSpPr>
          <p:spPr>
            <a:xfrm>
              <a:off x="8487156" y="1857755"/>
              <a:ext cx="1414780" cy="567055"/>
            </a:xfrm>
            <a:prstGeom prst="rect">
              <a:avLst/>
            </a:prstGeom>
            <a:ln w="9144">
              <a:solidFill>
                <a:srgbClr val="000000"/>
              </a:solidFill>
            </a:ln>
          </p:spPr>
          <p:txBody>
            <a:bodyPr vert="horz" wrap="square" lIns="0" tIns="64769" rIns="0" bIns="0" rtlCol="0">
              <a:spAutoFit/>
            </a:bodyPr>
            <a:lstStyle/>
            <a:p>
              <a:pPr marL="230504" marR="200025" indent="-24765">
                <a:lnSpc>
                  <a:spcPct val="100000"/>
                </a:lnSpc>
                <a:spcBef>
                  <a:spcPts val="509"/>
                </a:spcBef>
              </a:pPr>
              <a:r>
                <a:rPr sz="1400" spc="-10" dirty="0">
                  <a:latin typeface="Arial"/>
                  <a:cs typeface="Arial"/>
                </a:rPr>
                <a:t>C</a:t>
              </a:r>
              <a:r>
                <a:rPr sz="1400" spc="-5" dirty="0">
                  <a:latin typeface="Arial"/>
                  <a:cs typeface="Arial"/>
                </a:rPr>
                <a:t>on</a:t>
              </a:r>
              <a:r>
                <a:rPr sz="1400" spc="5" dirty="0">
                  <a:latin typeface="Arial"/>
                  <a:cs typeface="Arial"/>
                </a:rPr>
                <a:t>c</a:t>
              </a:r>
              <a:r>
                <a:rPr sz="1400" spc="-5" dirty="0">
                  <a:latin typeface="Arial"/>
                  <a:cs typeface="Arial"/>
                </a:rPr>
                <a:t>o</a:t>
              </a:r>
              <a:r>
                <a:rPr sz="1400" spc="-10" dirty="0">
                  <a:latin typeface="Arial"/>
                  <a:cs typeface="Arial"/>
                </a:rPr>
                <a:t>m</a:t>
              </a:r>
              <a:r>
                <a:rPr sz="1400" dirty="0">
                  <a:latin typeface="Arial"/>
                  <a:cs typeface="Arial"/>
                </a:rPr>
                <a:t>i</a:t>
              </a:r>
              <a:r>
                <a:rPr sz="1400" spc="5" dirty="0">
                  <a:latin typeface="Arial"/>
                  <a:cs typeface="Arial"/>
                </a:rPr>
                <a:t>t</a:t>
              </a:r>
              <a:r>
                <a:rPr sz="1400" spc="-5" dirty="0">
                  <a:latin typeface="Arial"/>
                  <a:cs typeface="Arial"/>
                </a:rPr>
                <a:t>an</a:t>
              </a:r>
              <a:r>
                <a:rPr sz="1400" dirty="0">
                  <a:latin typeface="Arial"/>
                  <a:cs typeface="Arial"/>
                </a:rPr>
                <a:t>t  </a:t>
              </a:r>
              <a:r>
                <a:rPr sz="1400" spc="-5" dirty="0">
                  <a:latin typeface="Arial"/>
                  <a:cs typeface="Arial"/>
                </a:rPr>
                <a:t>medications</a:t>
              </a:r>
              <a:endParaRPr sz="1400">
                <a:latin typeface="Arial"/>
                <a:cs typeface="Arial"/>
              </a:endParaRPr>
            </a:p>
          </p:txBody>
        </p:sp>
        <p:sp>
          <p:nvSpPr>
            <p:cNvPr id="51" name="object 51"/>
            <p:cNvSpPr/>
            <p:nvPr/>
          </p:nvSpPr>
          <p:spPr>
            <a:xfrm>
              <a:off x="8439912" y="2788920"/>
              <a:ext cx="1508759" cy="661415"/>
            </a:xfrm>
            <a:prstGeom prst="rect">
              <a:avLst/>
            </a:prstGeom>
            <a:blipFill>
              <a:blip r:embed="rId5" cstate="print"/>
              <a:stretch>
                <a:fillRect/>
              </a:stretch>
            </a:blipFill>
          </p:spPr>
          <p:txBody>
            <a:bodyPr wrap="square" lIns="0" tIns="0" rIns="0" bIns="0" rtlCol="0"/>
            <a:lstStyle/>
            <a:p>
              <a:endParaRPr/>
            </a:p>
          </p:txBody>
        </p:sp>
        <p:sp>
          <p:nvSpPr>
            <p:cNvPr id="52" name="object 52"/>
            <p:cNvSpPr/>
            <p:nvPr/>
          </p:nvSpPr>
          <p:spPr>
            <a:xfrm>
              <a:off x="8884919" y="2916935"/>
              <a:ext cx="615695" cy="458723"/>
            </a:xfrm>
            <a:prstGeom prst="rect">
              <a:avLst/>
            </a:prstGeom>
            <a:blipFill>
              <a:blip r:embed="rId19" cstate="print"/>
              <a:stretch>
                <a:fillRect/>
              </a:stretch>
            </a:blipFill>
          </p:spPr>
          <p:txBody>
            <a:bodyPr wrap="square" lIns="0" tIns="0" rIns="0" bIns="0" rtlCol="0"/>
            <a:lstStyle/>
            <a:p>
              <a:endParaRPr/>
            </a:p>
          </p:txBody>
        </p:sp>
        <p:sp>
          <p:nvSpPr>
            <p:cNvPr id="53" name="object 53"/>
            <p:cNvSpPr/>
            <p:nvPr/>
          </p:nvSpPr>
          <p:spPr>
            <a:xfrm>
              <a:off x="8487156" y="2813304"/>
              <a:ext cx="1414780" cy="567055"/>
            </a:xfrm>
            <a:custGeom>
              <a:avLst/>
              <a:gdLst/>
              <a:ahLst/>
              <a:cxnLst/>
              <a:rect l="l" t="t" r="r" b="b"/>
              <a:pathLst>
                <a:path w="1414779" h="567054">
                  <a:moveTo>
                    <a:pt x="0" y="0"/>
                  </a:moveTo>
                  <a:lnTo>
                    <a:pt x="1414272" y="0"/>
                  </a:lnTo>
                  <a:lnTo>
                    <a:pt x="1414272" y="566927"/>
                  </a:lnTo>
                  <a:lnTo>
                    <a:pt x="0" y="566927"/>
                  </a:lnTo>
                  <a:lnTo>
                    <a:pt x="0" y="0"/>
                  </a:lnTo>
                  <a:close/>
                </a:path>
              </a:pathLst>
            </a:custGeom>
            <a:ln w="9144">
              <a:solidFill>
                <a:srgbClr val="000000"/>
              </a:solidFill>
            </a:ln>
          </p:spPr>
          <p:txBody>
            <a:bodyPr wrap="square" lIns="0" tIns="0" rIns="0" bIns="0" rtlCol="0"/>
            <a:lstStyle/>
            <a:p>
              <a:endParaRPr/>
            </a:p>
          </p:txBody>
        </p:sp>
        <p:sp>
          <p:nvSpPr>
            <p:cNvPr id="54" name="object 54"/>
            <p:cNvSpPr txBox="1"/>
            <p:nvPr/>
          </p:nvSpPr>
          <p:spPr>
            <a:xfrm>
              <a:off x="8487156" y="2813304"/>
              <a:ext cx="1414780" cy="567055"/>
            </a:xfrm>
            <a:prstGeom prst="rect">
              <a:avLst/>
            </a:prstGeom>
            <a:ln w="9144">
              <a:solidFill>
                <a:srgbClr val="000000"/>
              </a:solidFill>
            </a:ln>
          </p:spPr>
          <p:txBody>
            <a:bodyPr vert="horz" wrap="square" lIns="0" tIns="170815" rIns="0" bIns="0" rtlCol="0">
              <a:spAutoFit/>
            </a:bodyPr>
            <a:lstStyle/>
            <a:p>
              <a:pPr algn="ctr">
                <a:lnSpc>
                  <a:spcPct val="100000"/>
                </a:lnSpc>
                <a:spcBef>
                  <a:spcPts val="1345"/>
                </a:spcBef>
              </a:pPr>
              <a:r>
                <a:rPr sz="1400" spc="-5" dirty="0">
                  <a:solidFill>
                    <a:srgbClr val="005CB8"/>
                  </a:solidFill>
                  <a:latin typeface="Arial"/>
                  <a:cs typeface="Arial"/>
                </a:rPr>
                <a:t>Age</a:t>
              </a:r>
              <a:endParaRPr sz="1400">
                <a:latin typeface="Arial"/>
                <a:cs typeface="Arial"/>
              </a:endParaRPr>
            </a:p>
          </p:txBody>
        </p:sp>
        <p:sp>
          <p:nvSpPr>
            <p:cNvPr id="55" name="object 55"/>
            <p:cNvSpPr/>
            <p:nvPr/>
          </p:nvSpPr>
          <p:spPr>
            <a:xfrm>
              <a:off x="8439912" y="3715511"/>
              <a:ext cx="1508759" cy="661415"/>
            </a:xfrm>
            <a:prstGeom prst="rect">
              <a:avLst/>
            </a:prstGeom>
            <a:blipFill>
              <a:blip r:embed="rId5" cstate="print"/>
              <a:stretch>
                <a:fillRect/>
              </a:stretch>
            </a:blipFill>
          </p:spPr>
          <p:txBody>
            <a:bodyPr wrap="square" lIns="0" tIns="0" rIns="0" bIns="0" rtlCol="0"/>
            <a:lstStyle/>
            <a:p>
              <a:endParaRPr/>
            </a:p>
          </p:txBody>
        </p:sp>
        <p:sp>
          <p:nvSpPr>
            <p:cNvPr id="56" name="object 56"/>
            <p:cNvSpPr/>
            <p:nvPr/>
          </p:nvSpPr>
          <p:spPr>
            <a:xfrm>
              <a:off x="8866632" y="3843528"/>
              <a:ext cx="653795" cy="458723"/>
            </a:xfrm>
            <a:prstGeom prst="rect">
              <a:avLst/>
            </a:prstGeom>
            <a:blipFill>
              <a:blip r:embed="rId20" cstate="print"/>
              <a:stretch>
                <a:fillRect/>
              </a:stretch>
            </a:blipFill>
          </p:spPr>
          <p:txBody>
            <a:bodyPr wrap="square" lIns="0" tIns="0" rIns="0" bIns="0" rtlCol="0"/>
            <a:lstStyle/>
            <a:p>
              <a:endParaRPr/>
            </a:p>
          </p:txBody>
        </p:sp>
        <p:sp>
          <p:nvSpPr>
            <p:cNvPr id="57" name="object 57"/>
            <p:cNvSpPr/>
            <p:nvPr/>
          </p:nvSpPr>
          <p:spPr>
            <a:xfrm>
              <a:off x="8487156" y="3739896"/>
              <a:ext cx="1414780" cy="567055"/>
            </a:xfrm>
            <a:custGeom>
              <a:avLst/>
              <a:gdLst/>
              <a:ahLst/>
              <a:cxnLst/>
              <a:rect l="l" t="t" r="r" b="b"/>
              <a:pathLst>
                <a:path w="1414779" h="567054">
                  <a:moveTo>
                    <a:pt x="0" y="0"/>
                  </a:moveTo>
                  <a:lnTo>
                    <a:pt x="1414272" y="0"/>
                  </a:lnTo>
                  <a:lnTo>
                    <a:pt x="1414272" y="566927"/>
                  </a:lnTo>
                  <a:lnTo>
                    <a:pt x="0" y="566927"/>
                  </a:lnTo>
                  <a:lnTo>
                    <a:pt x="0" y="0"/>
                  </a:lnTo>
                  <a:close/>
                </a:path>
              </a:pathLst>
            </a:custGeom>
            <a:ln w="9144">
              <a:solidFill>
                <a:srgbClr val="000000"/>
              </a:solidFill>
            </a:ln>
          </p:spPr>
          <p:txBody>
            <a:bodyPr wrap="square" lIns="0" tIns="0" rIns="0" bIns="0" rtlCol="0"/>
            <a:lstStyle/>
            <a:p>
              <a:endParaRPr/>
            </a:p>
          </p:txBody>
        </p:sp>
        <p:sp>
          <p:nvSpPr>
            <p:cNvPr id="58" name="object 58"/>
            <p:cNvSpPr txBox="1"/>
            <p:nvPr/>
          </p:nvSpPr>
          <p:spPr>
            <a:xfrm>
              <a:off x="8487156" y="3739896"/>
              <a:ext cx="1414780" cy="567055"/>
            </a:xfrm>
            <a:prstGeom prst="rect">
              <a:avLst/>
            </a:prstGeom>
            <a:ln w="9144">
              <a:solidFill>
                <a:srgbClr val="000000"/>
              </a:solidFill>
            </a:ln>
          </p:spPr>
          <p:txBody>
            <a:bodyPr vert="horz" wrap="square" lIns="0" tIns="3175" rIns="0" bIns="0" rtlCol="0">
              <a:spAutoFit/>
            </a:bodyPr>
            <a:lstStyle/>
            <a:p>
              <a:pPr>
                <a:lnSpc>
                  <a:spcPct val="100000"/>
                </a:lnSpc>
                <a:spcBef>
                  <a:spcPts val="25"/>
                </a:spcBef>
              </a:pPr>
              <a:endParaRPr sz="1150">
                <a:latin typeface="Times New Roman"/>
                <a:cs typeface="Times New Roman"/>
              </a:endParaRPr>
            </a:p>
            <a:p>
              <a:pPr algn="ctr">
                <a:lnSpc>
                  <a:spcPct val="100000"/>
                </a:lnSpc>
              </a:pPr>
              <a:r>
                <a:rPr sz="1400" spc="-10" dirty="0">
                  <a:solidFill>
                    <a:srgbClr val="005CB8"/>
                  </a:solidFill>
                  <a:latin typeface="Arial"/>
                  <a:cs typeface="Arial"/>
                </a:rPr>
                <a:t>ART</a:t>
              </a:r>
              <a:endParaRPr sz="1400">
                <a:latin typeface="Arial"/>
                <a:cs typeface="Arial"/>
              </a:endParaRPr>
            </a:p>
          </p:txBody>
        </p:sp>
        <p:sp>
          <p:nvSpPr>
            <p:cNvPr id="59" name="object 59"/>
            <p:cNvSpPr/>
            <p:nvPr/>
          </p:nvSpPr>
          <p:spPr>
            <a:xfrm>
              <a:off x="8439912" y="4672584"/>
              <a:ext cx="1508759" cy="661415"/>
            </a:xfrm>
            <a:prstGeom prst="rect">
              <a:avLst/>
            </a:prstGeom>
            <a:blipFill>
              <a:blip r:embed="rId5" cstate="print"/>
              <a:stretch>
                <a:fillRect/>
              </a:stretch>
            </a:blipFill>
          </p:spPr>
          <p:txBody>
            <a:bodyPr wrap="square" lIns="0" tIns="0" rIns="0" bIns="0" rtlCol="0"/>
            <a:lstStyle/>
            <a:p>
              <a:endParaRPr/>
            </a:p>
          </p:txBody>
        </p:sp>
        <p:sp>
          <p:nvSpPr>
            <p:cNvPr id="60" name="object 60"/>
            <p:cNvSpPr/>
            <p:nvPr/>
          </p:nvSpPr>
          <p:spPr>
            <a:xfrm>
              <a:off x="8708135" y="4800600"/>
              <a:ext cx="970787" cy="458723"/>
            </a:xfrm>
            <a:prstGeom prst="rect">
              <a:avLst/>
            </a:prstGeom>
            <a:blipFill>
              <a:blip r:embed="rId21" cstate="print"/>
              <a:stretch>
                <a:fillRect/>
              </a:stretch>
            </a:blipFill>
          </p:spPr>
          <p:txBody>
            <a:bodyPr wrap="square" lIns="0" tIns="0" rIns="0" bIns="0" rtlCol="0"/>
            <a:lstStyle/>
            <a:p>
              <a:endParaRPr/>
            </a:p>
          </p:txBody>
        </p:sp>
        <p:sp>
          <p:nvSpPr>
            <p:cNvPr id="61" name="object 61"/>
            <p:cNvSpPr/>
            <p:nvPr/>
          </p:nvSpPr>
          <p:spPr>
            <a:xfrm>
              <a:off x="8487156" y="4696967"/>
              <a:ext cx="1414780" cy="567055"/>
            </a:xfrm>
            <a:custGeom>
              <a:avLst/>
              <a:gdLst/>
              <a:ahLst/>
              <a:cxnLst/>
              <a:rect l="l" t="t" r="r" b="b"/>
              <a:pathLst>
                <a:path w="1414779" h="567054">
                  <a:moveTo>
                    <a:pt x="0" y="0"/>
                  </a:moveTo>
                  <a:lnTo>
                    <a:pt x="1414272" y="0"/>
                  </a:lnTo>
                  <a:lnTo>
                    <a:pt x="1414272" y="566927"/>
                  </a:lnTo>
                  <a:lnTo>
                    <a:pt x="0" y="566927"/>
                  </a:lnTo>
                  <a:lnTo>
                    <a:pt x="0" y="0"/>
                  </a:lnTo>
                  <a:close/>
                </a:path>
              </a:pathLst>
            </a:custGeom>
            <a:ln w="9144">
              <a:solidFill>
                <a:srgbClr val="000000"/>
              </a:solidFill>
            </a:ln>
          </p:spPr>
          <p:txBody>
            <a:bodyPr wrap="square" lIns="0" tIns="0" rIns="0" bIns="0" rtlCol="0"/>
            <a:lstStyle/>
            <a:p>
              <a:endParaRPr/>
            </a:p>
          </p:txBody>
        </p:sp>
        <p:sp>
          <p:nvSpPr>
            <p:cNvPr id="62" name="object 62"/>
            <p:cNvSpPr txBox="1"/>
            <p:nvPr/>
          </p:nvSpPr>
          <p:spPr>
            <a:xfrm>
              <a:off x="8487156" y="4675479"/>
              <a:ext cx="1414780" cy="567690"/>
            </a:xfrm>
            <a:prstGeom prst="rect">
              <a:avLst/>
            </a:prstGeom>
            <a:ln w="9144">
              <a:solidFill>
                <a:srgbClr val="000000"/>
              </a:solidFill>
            </a:ln>
          </p:spPr>
          <p:txBody>
            <a:bodyPr vert="horz" wrap="square" lIns="0" tIns="3175" rIns="0" bIns="0" rtlCol="0">
              <a:spAutoFit/>
            </a:bodyPr>
            <a:lstStyle/>
            <a:p>
              <a:pPr>
                <a:lnSpc>
                  <a:spcPct val="100000"/>
                </a:lnSpc>
                <a:spcBef>
                  <a:spcPts val="25"/>
                </a:spcBef>
              </a:pPr>
              <a:endParaRPr sz="1300">
                <a:latin typeface="Times New Roman"/>
                <a:cs typeface="Times New Roman"/>
              </a:endParaRPr>
            </a:p>
            <a:p>
              <a:pPr marL="370840">
                <a:lnSpc>
                  <a:spcPct val="100000"/>
                </a:lnSpc>
              </a:pPr>
              <a:r>
                <a:rPr sz="1400" spc="-5" dirty="0">
                  <a:latin typeface="Arial"/>
                  <a:cs typeface="Arial"/>
                </a:rPr>
                <a:t>Mortality</a:t>
              </a:r>
              <a:endParaRPr sz="1400">
                <a:latin typeface="Arial"/>
                <a:cs typeface="Arial"/>
              </a:endParaRPr>
            </a:p>
          </p:txBody>
        </p:sp>
        <p:sp>
          <p:nvSpPr>
            <p:cNvPr id="63" name="object 63"/>
            <p:cNvSpPr/>
            <p:nvPr/>
          </p:nvSpPr>
          <p:spPr>
            <a:xfrm>
              <a:off x="7862316" y="2959607"/>
              <a:ext cx="669035" cy="315467"/>
            </a:xfrm>
            <a:prstGeom prst="rect">
              <a:avLst/>
            </a:prstGeom>
            <a:blipFill>
              <a:blip r:embed="rId22" cstate="print"/>
              <a:stretch>
                <a:fillRect/>
              </a:stretch>
            </a:blipFill>
          </p:spPr>
          <p:txBody>
            <a:bodyPr wrap="square" lIns="0" tIns="0" rIns="0" bIns="0" rtlCol="0"/>
            <a:lstStyle/>
            <a:p>
              <a:endParaRPr/>
            </a:p>
          </p:txBody>
        </p:sp>
        <p:sp>
          <p:nvSpPr>
            <p:cNvPr id="64" name="object 64"/>
            <p:cNvSpPr/>
            <p:nvPr/>
          </p:nvSpPr>
          <p:spPr>
            <a:xfrm>
              <a:off x="8045694" y="3097529"/>
              <a:ext cx="442595" cy="0"/>
            </a:xfrm>
            <a:custGeom>
              <a:avLst/>
              <a:gdLst/>
              <a:ahLst/>
              <a:cxnLst/>
              <a:rect l="l" t="t" r="r" b="b"/>
              <a:pathLst>
                <a:path w="442595">
                  <a:moveTo>
                    <a:pt x="442518" y="0"/>
                  </a:moveTo>
                  <a:lnTo>
                    <a:pt x="0" y="0"/>
                  </a:lnTo>
                </a:path>
              </a:pathLst>
            </a:custGeom>
            <a:ln w="25908">
              <a:solidFill>
                <a:srgbClr val="000000"/>
              </a:solidFill>
            </a:ln>
          </p:spPr>
          <p:txBody>
            <a:bodyPr wrap="square" lIns="0" tIns="0" rIns="0" bIns="0" rtlCol="0"/>
            <a:lstStyle/>
            <a:p>
              <a:endParaRPr/>
            </a:p>
          </p:txBody>
        </p:sp>
        <p:sp>
          <p:nvSpPr>
            <p:cNvPr id="65" name="object 65"/>
            <p:cNvSpPr/>
            <p:nvPr/>
          </p:nvSpPr>
          <p:spPr>
            <a:xfrm>
              <a:off x="8045696" y="3052187"/>
              <a:ext cx="78105" cy="90805"/>
            </a:xfrm>
            <a:custGeom>
              <a:avLst/>
              <a:gdLst/>
              <a:ahLst/>
              <a:cxnLst/>
              <a:rect l="l" t="t" r="r" b="b"/>
              <a:pathLst>
                <a:path w="78104" h="90805">
                  <a:moveTo>
                    <a:pt x="77724" y="0"/>
                  </a:moveTo>
                  <a:lnTo>
                    <a:pt x="0" y="45339"/>
                  </a:lnTo>
                  <a:lnTo>
                    <a:pt x="77724" y="90678"/>
                  </a:lnTo>
                </a:path>
              </a:pathLst>
            </a:custGeom>
            <a:ln w="25908">
              <a:solidFill>
                <a:srgbClr val="000000"/>
              </a:solidFill>
            </a:ln>
          </p:spPr>
          <p:txBody>
            <a:bodyPr wrap="square" lIns="0" tIns="0" rIns="0" bIns="0" rtlCol="0"/>
            <a:lstStyle/>
            <a:p>
              <a:endParaRPr/>
            </a:p>
          </p:txBody>
        </p:sp>
        <p:sp>
          <p:nvSpPr>
            <p:cNvPr id="66" name="object 66"/>
            <p:cNvSpPr/>
            <p:nvPr/>
          </p:nvSpPr>
          <p:spPr>
            <a:xfrm>
              <a:off x="9037319" y="3358896"/>
              <a:ext cx="315467" cy="559307"/>
            </a:xfrm>
            <a:prstGeom prst="rect">
              <a:avLst/>
            </a:prstGeom>
            <a:blipFill>
              <a:blip r:embed="rId23" cstate="print"/>
              <a:stretch>
                <a:fillRect/>
              </a:stretch>
            </a:blipFill>
          </p:spPr>
          <p:txBody>
            <a:bodyPr wrap="square" lIns="0" tIns="0" rIns="0" bIns="0" rtlCol="0"/>
            <a:lstStyle/>
            <a:p>
              <a:endParaRPr/>
            </a:p>
          </p:txBody>
        </p:sp>
        <p:sp>
          <p:nvSpPr>
            <p:cNvPr id="67" name="object 67"/>
            <p:cNvSpPr/>
            <p:nvPr/>
          </p:nvSpPr>
          <p:spPr>
            <a:xfrm>
              <a:off x="9195054" y="3380994"/>
              <a:ext cx="0" cy="334645"/>
            </a:xfrm>
            <a:custGeom>
              <a:avLst/>
              <a:gdLst/>
              <a:ahLst/>
              <a:cxnLst/>
              <a:rect l="l" t="t" r="r" b="b"/>
              <a:pathLst>
                <a:path h="334645">
                  <a:moveTo>
                    <a:pt x="0" y="0"/>
                  </a:moveTo>
                  <a:lnTo>
                    <a:pt x="0" y="334137"/>
                  </a:lnTo>
                </a:path>
              </a:pathLst>
            </a:custGeom>
            <a:ln w="25908">
              <a:solidFill>
                <a:srgbClr val="000000"/>
              </a:solidFill>
            </a:ln>
          </p:spPr>
          <p:txBody>
            <a:bodyPr wrap="square" lIns="0" tIns="0" rIns="0" bIns="0" rtlCol="0"/>
            <a:lstStyle/>
            <a:p>
              <a:endParaRPr/>
            </a:p>
          </p:txBody>
        </p:sp>
        <p:sp>
          <p:nvSpPr>
            <p:cNvPr id="68" name="object 68"/>
            <p:cNvSpPr/>
            <p:nvPr/>
          </p:nvSpPr>
          <p:spPr>
            <a:xfrm>
              <a:off x="9149719" y="3637409"/>
              <a:ext cx="90805" cy="78105"/>
            </a:xfrm>
            <a:custGeom>
              <a:avLst/>
              <a:gdLst/>
              <a:ahLst/>
              <a:cxnLst/>
              <a:rect l="l" t="t" r="r" b="b"/>
              <a:pathLst>
                <a:path w="90804" h="78104">
                  <a:moveTo>
                    <a:pt x="90677" y="0"/>
                  </a:moveTo>
                  <a:lnTo>
                    <a:pt x="45338" y="77723"/>
                  </a:lnTo>
                  <a:lnTo>
                    <a:pt x="0" y="0"/>
                  </a:lnTo>
                </a:path>
              </a:pathLst>
            </a:custGeom>
            <a:ln w="25908">
              <a:solidFill>
                <a:srgbClr val="000000"/>
              </a:solidFill>
            </a:ln>
          </p:spPr>
          <p:txBody>
            <a:bodyPr wrap="square" lIns="0" tIns="0" rIns="0" bIns="0" rtlCol="0"/>
            <a:lstStyle/>
            <a:p>
              <a:endParaRPr/>
            </a:p>
          </p:txBody>
        </p:sp>
        <p:sp>
          <p:nvSpPr>
            <p:cNvPr id="69" name="object 69"/>
            <p:cNvSpPr/>
            <p:nvPr/>
          </p:nvSpPr>
          <p:spPr>
            <a:xfrm>
              <a:off x="7976616" y="2004060"/>
              <a:ext cx="669035" cy="315467"/>
            </a:xfrm>
            <a:prstGeom prst="rect">
              <a:avLst/>
            </a:prstGeom>
            <a:blipFill>
              <a:blip r:embed="rId24" cstate="print"/>
              <a:stretch>
                <a:fillRect/>
              </a:stretch>
            </a:blipFill>
          </p:spPr>
          <p:txBody>
            <a:bodyPr wrap="square" lIns="0" tIns="0" rIns="0" bIns="0" rtlCol="0"/>
            <a:lstStyle/>
            <a:p>
              <a:endParaRPr/>
            </a:p>
          </p:txBody>
        </p:sp>
        <p:sp>
          <p:nvSpPr>
            <p:cNvPr id="70" name="object 70"/>
            <p:cNvSpPr/>
            <p:nvPr/>
          </p:nvSpPr>
          <p:spPr>
            <a:xfrm>
              <a:off x="8020050" y="2141982"/>
              <a:ext cx="442595" cy="0"/>
            </a:xfrm>
            <a:custGeom>
              <a:avLst/>
              <a:gdLst/>
              <a:ahLst/>
              <a:cxnLst/>
              <a:rect l="l" t="t" r="r" b="b"/>
              <a:pathLst>
                <a:path w="442595">
                  <a:moveTo>
                    <a:pt x="0" y="0"/>
                  </a:moveTo>
                  <a:lnTo>
                    <a:pt x="442518" y="0"/>
                  </a:lnTo>
                </a:path>
              </a:pathLst>
            </a:custGeom>
            <a:ln w="25908">
              <a:solidFill>
                <a:srgbClr val="000000"/>
              </a:solidFill>
            </a:ln>
          </p:spPr>
          <p:txBody>
            <a:bodyPr wrap="square" lIns="0" tIns="0" rIns="0" bIns="0" rtlCol="0"/>
            <a:lstStyle/>
            <a:p>
              <a:endParaRPr/>
            </a:p>
          </p:txBody>
        </p:sp>
        <p:sp>
          <p:nvSpPr>
            <p:cNvPr id="71" name="object 71"/>
            <p:cNvSpPr/>
            <p:nvPr/>
          </p:nvSpPr>
          <p:spPr>
            <a:xfrm>
              <a:off x="8384843" y="2096639"/>
              <a:ext cx="78105" cy="90805"/>
            </a:xfrm>
            <a:custGeom>
              <a:avLst/>
              <a:gdLst/>
              <a:ahLst/>
              <a:cxnLst/>
              <a:rect l="l" t="t" r="r" b="b"/>
              <a:pathLst>
                <a:path w="78104" h="90805">
                  <a:moveTo>
                    <a:pt x="0" y="0"/>
                  </a:moveTo>
                  <a:lnTo>
                    <a:pt x="77724" y="45339"/>
                  </a:lnTo>
                  <a:lnTo>
                    <a:pt x="0" y="90678"/>
                  </a:lnTo>
                </a:path>
              </a:pathLst>
            </a:custGeom>
            <a:ln w="25908">
              <a:solidFill>
                <a:srgbClr val="000000"/>
              </a:solidFill>
            </a:ln>
          </p:spPr>
          <p:txBody>
            <a:bodyPr wrap="square" lIns="0" tIns="0" rIns="0" bIns="0" rtlCol="0"/>
            <a:lstStyle/>
            <a:p>
              <a:endParaRPr/>
            </a:p>
          </p:txBody>
        </p:sp>
        <p:sp>
          <p:nvSpPr>
            <p:cNvPr id="72" name="object 72"/>
            <p:cNvSpPr/>
            <p:nvPr/>
          </p:nvSpPr>
          <p:spPr>
            <a:xfrm>
              <a:off x="7976616" y="4843271"/>
              <a:ext cx="669035" cy="315467"/>
            </a:xfrm>
            <a:prstGeom prst="rect">
              <a:avLst/>
            </a:prstGeom>
            <a:blipFill>
              <a:blip r:embed="rId25" cstate="print"/>
              <a:stretch>
                <a:fillRect/>
              </a:stretch>
            </a:blipFill>
          </p:spPr>
          <p:txBody>
            <a:bodyPr wrap="square" lIns="0" tIns="0" rIns="0" bIns="0" rtlCol="0"/>
            <a:lstStyle/>
            <a:p>
              <a:endParaRPr/>
            </a:p>
          </p:txBody>
        </p:sp>
        <p:sp>
          <p:nvSpPr>
            <p:cNvPr id="73" name="object 73"/>
            <p:cNvSpPr/>
            <p:nvPr/>
          </p:nvSpPr>
          <p:spPr>
            <a:xfrm>
              <a:off x="8020050" y="4981229"/>
              <a:ext cx="442595" cy="635"/>
            </a:xfrm>
            <a:custGeom>
              <a:avLst/>
              <a:gdLst/>
              <a:ahLst/>
              <a:cxnLst/>
              <a:rect l="l" t="t" r="r" b="b"/>
              <a:pathLst>
                <a:path w="442595" h="635">
                  <a:moveTo>
                    <a:pt x="0" y="571"/>
                  </a:moveTo>
                  <a:lnTo>
                    <a:pt x="442518" y="0"/>
                  </a:lnTo>
                </a:path>
              </a:pathLst>
            </a:custGeom>
            <a:ln w="25908">
              <a:solidFill>
                <a:srgbClr val="000000"/>
              </a:solidFill>
            </a:ln>
          </p:spPr>
          <p:txBody>
            <a:bodyPr wrap="square" lIns="0" tIns="0" rIns="0" bIns="0" rtlCol="0"/>
            <a:lstStyle/>
            <a:p>
              <a:endParaRPr/>
            </a:p>
          </p:txBody>
        </p:sp>
        <p:sp>
          <p:nvSpPr>
            <p:cNvPr id="74" name="object 74"/>
            <p:cNvSpPr/>
            <p:nvPr/>
          </p:nvSpPr>
          <p:spPr>
            <a:xfrm>
              <a:off x="8384776" y="4935993"/>
              <a:ext cx="78105" cy="90805"/>
            </a:xfrm>
            <a:custGeom>
              <a:avLst/>
              <a:gdLst/>
              <a:ahLst/>
              <a:cxnLst/>
              <a:rect l="l" t="t" r="r" b="b"/>
              <a:pathLst>
                <a:path w="78104" h="90804">
                  <a:moveTo>
                    <a:pt x="126" y="90677"/>
                  </a:moveTo>
                  <a:lnTo>
                    <a:pt x="77787" y="45237"/>
                  </a:lnTo>
                  <a:lnTo>
                    <a:pt x="0" y="0"/>
                  </a:lnTo>
                </a:path>
              </a:pathLst>
            </a:custGeom>
            <a:ln w="25908">
              <a:solidFill>
                <a:srgbClr val="000000"/>
              </a:solidFill>
            </a:ln>
          </p:spPr>
          <p:txBody>
            <a:bodyPr wrap="square" lIns="0" tIns="0" rIns="0" bIns="0" rtlCol="0"/>
            <a:lstStyle/>
            <a:p>
              <a:endParaRPr/>
            </a:p>
          </p:txBody>
        </p:sp>
        <p:sp>
          <p:nvSpPr>
            <p:cNvPr id="75" name="object 75"/>
            <p:cNvSpPr/>
            <p:nvPr/>
          </p:nvSpPr>
          <p:spPr>
            <a:xfrm>
              <a:off x="8228076" y="3075432"/>
              <a:ext cx="111251" cy="1981199"/>
            </a:xfrm>
            <a:prstGeom prst="rect">
              <a:avLst/>
            </a:prstGeom>
            <a:blipFill>
              <a:blip r:embed="rId26" cstate="print"/>
              <a:stretch>
                <a:fillRect/>
              </a:stretch>
            </a:blipFill>
          </p:spPr>
          <p:txBody>
            <a:bodyPr wrap="square" lIns="0" tIns="0" rIns="0" bIns="0" rtlCol="0"/>
            <a:lstStyle/>
            <a:p>
              <a:endParaRPr/>
            </a:p>
          </p:txBody>
        </p:sp>
        <p:sp>
          <p:nvSpPr>
            <p:cNvPr id="76" name="object 76"/>
            <p:cNvSpPr/>
            <p:nvPr/>
          </p:nvSpPr>
          <p:spPr>
            <a:xfrm>
              <a:off x="8283702" y="3097529"/>
              <a:ext cx="0" cy="1884680"/>
            </a:xfrm>
            <a:custGeom>
              <a:avLst/>
              <a:gdLst/>
              <a:ahLst/>
              <a:cxnLst/>
              <a:rect l="l" t="t" r="r" b="b"/>
              <a:pathLst>
                <a:path h="1884679">
                  <a:moveTo>
                    <a:pt x="0" y="0"/>
                  </a:moveTo>
                  <a:lnTo>
                    <a:pt x="0" y="1884108"/>
                  </a:lnTo>
                </a:path>
              </a:pathLst>
            </a:custGeom>
            <a:ln w="25908">
              <a:solidFill>
                <a:srgbClr val="000000"/>
              </a:solidFill>
            </a:ln>
          </p:spPr>
          <p:txBody>
            <a:bodyPr wrap="square" lIns="0" tIns="0" rIns="0" bIns="0" rtlCol="0"/>
            <a:lstStyle/>
            <a:p>
              <a:endParaRPr/>
            </a:p>
          </p:txBody>
        </p:sp>
        <p:sp>
          <p:nvSpPr>
            <p:cNvPr id="77" name="object 77"/>
            <p:cNvSpPr/>
            <p:nvPr/>
          </p:nvSpPr>
          <p:spPr>
            <a:xfrm>
              <a:off x="2823972" y="3578352"/>
              <a:ext cx="1539239" cy="729995"/>
            </a:xfrm>
            <a:prstGeom prst="rect">
              <a:avLst/>
            </a:prstGeom>
            <a:blipFill>
              <a:blip r:embed="rId27" cstate="print"/>
              <a:stretch>
                <a:fillRect/>
              </a:stretch>
            </a:blipFill>
          </p:spPr>
          <p:txBody>
            <a:bodyPr wrap="square" lIns="0" tIns="0" rIns="0" bIns="0" rtlCol="0"/>
            <a:lstStyle/>
            <a:p>
              <a:endParaRPr/>
            </a:p>
          </p:txBody>
        </p:sp>
        <p:sp>
          <p:nvSpPr>
            <p:cNvPr id="78" name="object 78"/>
            <p:cNvSpPr/>
            <p:nvPr/>
          </p:nvSpPr>
          <p:spPr>
            <a:xfrm>
              <a:off x="2879598" y="3600450"/>
              <a:ext cx="1299845" cy="530225"/>
            </a:xfrm>
            <a:custGeom>
              <a:avLst/>
              <a:gdLst/>
              <a:ahLst/>
              <a:cxnLst/>
              <a:rect l="l" t="t" r="r" b="b"/>
              <a:pathLst>
                <a:path w="1299845" h="530225">
                  <a:moveTo>
                    <a:pt x="0" y="0"/>
                  </a:moveTo>
                  <a:lnTo>
                    <a:pt x="0" y="530123"/>
                  </a:lnTo>
                  <a:lnTo>
                    <a:pt x="1299616" y="530123"/>
                  </a:lnTo>
                </a:path>
              </a:pathLst>
            </a:custGeom>
            <a:ln w="25908">
              <a:solidFill>
                <a:srgbClr val="000000"/>
              </a:solidFill>
            </a:ln>
          </p:spPr>
          <p:txBody>
            <a:bodyPr wrap="square" lIns="0" tIns="0" rIns="0" bIns="0" rtlCol="0"/>
            <a:lstStyle/>
            <a:p>
              <a:endParaRPr/>
            </a:p>
          </p:txBody>
        </p:sp>
        <p:sp>
          <p:nvSpPr>
            <p:cNvPr id="79" name="object 79"/>
            <p:cNvSpPr/>
            <p:nvPr/>
          </p:nvSpPr>
          <p:spPr>
            <a:xfrm>
              <a:off x="4101486" y="4085234"/>
              <a:ext cx="78105" cy="90805"/>
            </a:xfrm>
            <a:custGeom>
              <a:avLst/>
              <a:gdLst/>
              <a:ahLst/>
              <a:cxnLst/>
              <a:rect l="l" t="t" r="r" b="b"/>
              <a:pathLst>
                <a:path w="78104" h="90804">
                  <a:moveTo>
                    <a:pt x="0" y="90677"/>
                  </a:moveTo>
                  <a:lnTo>
                    <a:pt x="77724" y="45338"/>
                  </a:lnTo>
                  <a:lnTo>
                    <a:pt x="0" y="0"/>
                  </a:lnTo>
                </a:path>
              </a:pathLst>
            </a:custGeom>
            <a:ln w="25908">
              <a:solidFill>
                <a:srgbClr val="000000"/>
              </a:solidFill>
            </a:ln>
          </p:spPr>
          <p:txBody>
            <a:bodyPr wrap="square" lIns="0" tIns="0" rIns="0" bIns="0" rtlCol="0"/>
            <a:lstStyle/>
            <a:p>
              <a:endParaRPr/>
            </a:p>
          </p:txBody>
        </p:sp>
        <p:sp>
          <p:nvSpPr>
            <p:cNvPr id="80" name="object 80"/>
            <p:cNvSpPr/>
            <p:nvPr/>
          </p:nvSpPr>
          <p:spPr>
            <a:xfrm>
              <a:off x="4532376" y="5512308"/>
              <a:ext cx="1507235" cy="807719"/>
            </a:xfrm>
            <a:prstGeom prst="rect">
              <a:avLst/>
            </a:prstGeom>
            <a:blipFill>
              <a:blip r:embed="rId28" cstate="print"/>
              <a:stretch>
                <a:fillRect/>
              </a:stretch>
            </a:blipFill>
          </p:spPr>
          <p:txBody>
            <a:bodyPr wrap="square" lIns="0" tIns="0" rIns="0" bIns="0" rtlCol="0"/>
            <a:lstStyle/>
            <a:p>
              <a:endParaRPr/>
            </a:p>
          </p:txBody>
        </p:sp>
        <p:sp>
          <p:nvSpPr>
            <p:cNvPr id="81" name="object 81"/>
            <p:cNvSpPr/>
            <p:nvPr/>
          </p:nvSpPr>
          <p:spPr>
            <a:xfrm>
              <a:off x="4707635" y="5500115"/>
              <a:ext cx="1207007" cy="885443"/>
            </a:xfrm>
            <a:prstGeom prst="rect">
              <a:avLst/>
            </a:prstGeom>
            <a:blipFill>
              <a:blip r:embed="rId29" cstate="print"/>
              <a:stretch>
                <a:fillRect/>
              </a:stretch>
            </a:blipFill>
          </p:spPr>
          <p:txBody>
            <a:bodyPr wrap="square" lIns="0" tIns="0" rIns="0" bIns="0" rtlCol="0"/>
            <a:lstStyle/>
            <a:p>
              <a:endParaRPr/>
            </a:p>
          </p:txBody>
        </p:sp>
        <p:sp>
          <p:nvSpPr>
            <p:cNvPr id="82" name="object 82"/>
            <p:cNvSpPr/>
            <p:nvPr/>
          </p:nvSpPr>
          <p:spPr>
            <a:xfrm>
              <a:off x="4579620" y="5536691"/>
              <a:ext cx="1412875" cy="713740"/>
            </a:xfrm>
            <a:custGeom>
              <a:avLst/>
              <a:gdLst/>
              <a:ahLst/>
              <a:cxnLst/>
              <a:rect l="l" t="t" r="r" b="b"/>
              <a:pathLst>
                <a:path w="1412875" h="713739">
                  <a:moveTo>
                    <a:pt x="0" y="0"/>
                  </a:moveTo>
                  <a:lnTo>
                    <a:pt x="1412748" y="0"/>
                  </a:lnTo>
                  <a:lnTo>
                    <a:pt x="1412748" y="713232"/>
                  </a:lnTo>
                  <a:lnTo>
                    <a:pt x="0" y="713232"/>
                  </a:lnTo>
                  <a:lnTo>
                    <a:pt x="0" y="0"/>
                  </a:lnTo>
                  <a:close/>
                </a:path>
              </a:pathLst>
            </a:custGeom>
            <a:ln w="9144">
              <a:solidFill>
                <a:srgbClr val="000000"/>
              </a:solidFill>
            </a:ln>
          </p:spPr>
          <p:txBody>
            <a:bodyPr wrap="square" lIns="0" tIns="0" rIns="0" bIns="0" rtlCol="0"/>
            <a:lstStyle/>
            <a:p>
              <a:endParaRPr/>
            </a:p>
          </p:txBody>
        </p:sp>
        <p:sp>
          <p:nvSpPr>
            <p:cNvPr id="83" name="object 83"/>
            <p:cNvSpPr txBox="1"/>
            <p:nvPr/>
          </p:nvSpPr>
          <p:spPr>
            <a:xfrm>
              <a:off x="4588764" y="5536691"/>
              <a:ext cx="1412875" cy="713740"/>
            </a:xfrm>
            <a:prstGeom prst="rect">
              <a:avLst/>
            </a:prstGeom>
            <a:ln w="9144">
              <a:solidFill>
                <a:srgbClr val="000000"/>
              </a:solidFill>
            </a:ln>
          </p:spPr>
          <p:txBody>
            <a:bodyPr vert="horz" wrap="square" lIns="0" tIns="31115" rIns="0" bIns="0" rtlCol="0">
              <a:spAutoFit/>
            </a:bodyPr>
            <a:lstStyle/>
            <a:p>
              <a:pPr marL="357505" marR="278765" indent="-90170">
                <a:lnSpc>
                  <a:spcPct val="100000"/>
                </a:lnSpc>
                <a:spcBef>
                  <a:spcPts val="245"/>
                </a:spcBef>
              </a:pPr>
              <a:r>
                <a:rPr sz="1400" dirty="0">
                  <a:latin typeface="Arial"/>
                  <a:cs typeface="Arial"/>
                </a:rPr>
                <a:t>Hepatitis</a:t>
              </a:r>
              <a:r>
                <a:rPr sz="1400" spc="-125" dirty="0">
                  <a:latin typeface="Arial"/>
                  <a:cs typeface="Arial"/>
                </a:rPr>
                <a:t> </a:t>
              </a:r>
              <a:r>
                <a:rPr sz="1400" dirty="0">
                  <a:latin typeface="Arial"/>
                  <a:cs typeface="Arial"/>
                </a:rPr>
                <a:t>B  </a:t>
              </a:r>
              <a:r>
                <a:rPr sz="1400" spc="-5" dirty="0">
                  <a:latin typeface="Arial"/>
                  <a:cs typeface="Arial"/>
                </a:rPr>
                <a:t>and/or </a:t>
              </a:r>
              <a:r>
                <a:rPr sz="1400" dirty="0">
                  <a:latin typeface="Arial"/>
                  <a:cs typeface="Arial"/>
                </a:rPr>
                <a:t>C  infection</a:t>
              </a:r>
              <a:endParaRPr sz="1400">
                <a:latin typeface="Arial"/>
                <a:cs typeface="Arial"/>
              </a:endParaRPr>
            </a:p>
          </p:txBody>
        </p:sp>
        <p:sp>
          <p:nvSpPr>
            <p:cNvPr id="84" name="object 84"/>
            <p:cNvSpPr/>
            <p:nvPr/>
          </p:nvSpPr>
          <p:spPr>
            <a:xfrm>
              <a:off x="3339084" y="5190744"/>
              <a:ext cx="1283207" cy="778763"/>
            </a:xfrm>
            <a:prstGeom prst="rect">
              <a:avLst/>
            </a:prstGeom>
            <a:blipFill>
              <a:blip r:embed="rId30" cstate="print"/>
              <a:stretch>
                <a:fillRect/>
              </a:stretch>
            </a:blipFill>
          </p:spPr>
          <p:txBody>
            <a:bodyPr wrap="square" lIns="0" tIns="0" rIns="0" bIns="0" rtlCol="0"/>
            <a:lstStyle/>
            <a:p>
              <a:endParaRPr/>
            </a:p>
          </p:txBody>
        </p:sp>
        <p:sp>
          <p:nvSpPr>
            <p:cNvPr id="85" name="object 85"/>
            <p:cNvSpPr/>
            <p:nvPr/>
          </p:nvSpPr>
          <p:spPr>
            <a:xfrm>
              <a:off x="3496820" y="5354315"/>
              <a:ext cx="1082675" cy="539750"/>
            </a:xfrm>
            <a:custGeom>
              <a:avLst/>
              <a:gdLst/>
              <a:ahLst/>
              <a:cxnLst/>
              <a:rect l="l" t="t" r="r" b="b"/>
              <a:pathLst>
                <a:path w="1082675" h="539750">
                  <a:moveTo>
                    <a:pt x="1082675" y="539584"/>
                  </a:moveTo>
                  <a:lnTo>
                    <a:pt x="0" y="539584"/>
                  </a:lnTo>
                  <a:lnTo>
                    <a:pt x="0" y="0"/>
                  </a:lnTo>
                </a:path>
              </a:pathLst>
            </a:custGeom>
            <a:ln w="25908">
              <a:solidFill>
                <a:srgbClr val="000000"/>
              </a:solidFill>
            </a:ln>
          </p:spPr>
          <p:txBody>
            <a:bodyPr wrap="square" lIns="0" tIns="0" rIns="0" bIns="0" rtlCol="0"/>
            <a:lstStyle/>
            <a:p>
              <a:endParaRPr/>
            </a:p>
          </p:txBody>
        </p:sp>
        <p:sp>
          <p:nvSpPr>
            <p:cNvPr id="86" name="object 86"/>
            <p:cNvSpPr/>
            <p:nvPr/>
          </p:nvSpPr>
          <p:spPr>
            <a:xfrm>
              <a:off x="3451478" y="5354315"/>
              <a:ext cx="90805" cy="78105"/>
            </a:xfrm>
            <a:custGeom>
              <a:avLst/>
              <a:gdLst/>
              <a:ahLst/>
              <a:cxnLst/>
              <a:rect l="l" t="t" r="r" b="b"/>
              <a:pathLst>
                <a:path w="90804" h="78104">
                  <a:moveTo>
                    <a:pt x="0" y="77723"/>
                  </a:moveTo>
                  <a:lnTo>
                    <a:pt x="45339" y="0"/>
                  </a:lnTo>
                  <a:lnTo>
                    <a:pt x="90678" y="77723"/>
                  </a:lnTo>
                </a:path>
              </a:pathLst>
            </a:custGeom>
            <a:ln w="25908">
              <a:solidFill>
                <a:srgbClr val="000000"/>
              </a:solidFill>
            </a:ln>
          </p:spPr>
          <p:txBody>
            <a:bodyPr wrap="square" lIns="0" tIns="0" rIns="0" bIns="0" rtlCol="0"/>
            <a:lstStyle/>
            <a:p>
              <a:endParaRPr/>
            </a:p>
          </p:txBody>
        </p:sp>
        <p:sp>
          <p:nvSpPr>
            <p:cNvPr id="87" name="object 87"/>
            <p:cNvSpPr/>
            <p:nvPr/>
          </p:nvSpPr>
          <p:spPr>
            <a:xfrm>
              <a:off x="5951220" y="5190744"/>
              <a:ext cx="1338071" cy="778763"/>
            </a:xfrm>
            <a:prstGeom prst="rect">
              <a:avLst/>
            </a:prstGeom>
            <a:blipFill>
              <a:blip r:embed="rId31" cstate="print"/>
              <a:stretch>
                <a:fillRect/>
              </a:stretch>
            </a:blipFill>
          </p:spPr>
          <p:txBody>
            <a:bodyPr wrap="square" lIns="0" tIns="0" rIns="0" bIns="0" rtlCol="0"/>
            <a:lstStyle/>
            <a:p>
              <a:endParaRPr/>
            </a:p>
          </p:txBody>
        </p:sp>
        <p:sp>
          <p:nvSpPr>
            <p:cNvPr id="88" name="object 88"/>
            <p:cNvSpPr/>
            <p:nvPr/>
          </p:nvSpPr>
          <p:spPr>
            <a:xfrm>
              <a:off x="5993129" y="5354315"/>
              <a:ext cx="1138555" cy="539750"/>
            </a:xfrm>
            <a:custGeom>
              <a:avLst/>
              <a:gdLst/>
              <a:ahLst/>
              <a:cxnLst/>
              <a:rect l="l" t="t" r="r" b="b"/>
              <a:pathLst>
                <a:path w="1138554" h="539750">
                  <a:moveTo>
                    <a:pt x="0" y="539584"/>
                  </a:moveTo>
                  <a:lnTo>
                    <a:pt x="1138135" y="539584"/>
                  </a:lnTo>
                  <a:lnTo>
                    <a:pt x="1138135" y="0"/>
                  </a:lnTo>
                </a:path>
              </a:pathLst>
            </a:custGeom>
            <a:ln w="25908">
              <a:solidFill>
                <a:srgbClr val="000000"/>
              </a:solidFill>
            </a:ln>
          </p:spPr>
          <p:txBody>
            <a:bodyPr wrap="square" lIns="0" tIns="0" rIns="0" bIns="0" rtlCol="0"/>
            <a:lstStyle/>
            <a:p>
              <a:endParaRPr/>
            </a:p>
          </p:txBody>
        </p:sp>
        <p:sp>
          <p:nvSpPr>
            <p:cNvPr id="89" name="object 89"/>
            <p:cNvSpPr/>
            <p:nvPr/>
          </p:nvSpPr>
          <p:spPr>
            <a:xfrm>
              <a:off x="7085931" y="5354315"/>
              <a:ext cx="90805" cy="78105"/>
            </a:xfrm>
            <a:custGeom>
              <a:avLst/>
              <a:gdLst/>
              <a:ahLst/>
              <a:cxnLst/>
              <a:rect l="l" t="t" r="r" b="b"/>
              <a:pathLst>
                <a:path w="90804" h="78104">
                  <a:moveTo>
                    <a:pt x="90677" y="77723"/>
                  </a:moveTo>
                  <a:lnTo>
                    <a:pt x="45338" y="0"/>
                  </a:lnTo>
                  <a:lnTo>
                    <a:pt x="0" y="77723"/>
                  </a:lnTo>
                </a:path>
              </a:pathLst>
            </a:custGeom>
            <a:ln w="25908">
              <a:solidFill>
                <a:srgbClr val="000000"/>
              </a:solidFill>
            </a:ln>
          </p:spPr>
          <p:txBody>
            <a:bodyPr wrap="square" lIns="0" tIns="0" rIns="0" bIns="0" rtlCol="0"/>
            <a:lstStyle/>
            <a:p>
              <a:endParaRPr/>
            </a:p>
          </p:txBody>
        </p:sp>
        <p:sp>
          <p:nvSpPr>
            <p:cNvPr id="90" name="object 90"/>
            <p:cNvSpPr/>
            <p:nvPr/>
          </p:nvSpPr>
          <p:spPr>
            <a:xfrm>
              <a:off x="5969508" y="5126735"/>
              <a:ext cx="3383279" cy="1001267"/>
            </a:xfrm>
            <a:prstGeom prst="rect">
              <a:avLst/>
            </a:prstGeom>
            <a:blipFill>
              <a:blip r:embed="rId32" cstate="print"/>
              <a:stretch>
                <a:fillRect/>
              </a:stretch>
            </a:blipFill>
          </p:spPr>
          <p:txBody>
            <a:bodyPr wrap="square" lIns="0" tIns="0" rIns="0" bIns="0" rtlCol="0"/>
            <a:lstStyle/>
            <a:p>
              <a:endParaRPr/>
            </a:p>
          </p:txBody>
        </p:sp>
        <p:sp>
          <p:nvSpPr>
            <p:cNvPr id="91" name="object 91"/>
            <p:cNvSpPr/>
            <p:nvPr/>
          </p:nvSpPr>
          <p:spPr>
            <a:xfrm>
              <a:off x="6011417" y="5290313"/>
              <a:ext cx="3183890" cy="762000"/>
            </a:xfrm>
            <a:custGeom>
              <a:avLst/>
              <a:gdLst/>
              <a:ahLst/>
              <a:cxnLst/>
              <a:rect l="l" t="t" r="r" b="b"/>
              <a:pathLst>
                <a:path w="3183890" h="762000">
                  <a:moveTo>
                    <a:pt x="0" y="761568"/>
                  </a:moveTo>
                  <a:lnTo>
                    <a:pt x="3183331" y="761568"/>
                  </a:lnTo>
                  <a:lnTo>
                    <a:pt x="3183331" y="0"/>
                  </a:lnTo>
                </a:path>
              </a:pathLst>
            </a:custGeom>
            <a:ln w="25908">
              <a:solidFill>
                <a:srgbClr val="000000"/>
              </a:solidFill>
            </a:ln>
          </p:spPr>
          <p:txBody>
            <a:bodyPr wrap="square" lIns="0" tIns="0" rIns="0" bIns="0" rtlCol="0"/>
            <a:lstStyle/>
            <a:p>
              <a:endParaRPr/>
            </a:p>
          </p:txBody>
        </p:sp>
        <p:sp>
          <p:nvSpPr>
            <p:cNvPr id="92" name="object 92"/>
            <p:cNvSpPr/>
            <p:nvPr/>
          </p:nvSpPr>
          <p:spPr>
            <a:xfrm>
              <a:off x="9149413" y="5290306"/>
              <a:ext cx="90805" cy="78105"/>
            </a:xfrm>
            <a:custGeom>
              <a:avLst/>
              <a:gdLst/>
              <a:ahLst/>
              <a:cxnLst/>
              <a:rect l="l" t="t" r="r" b="b"/>
              <a:pathLst>
                <a:path w="90804" h="78104">
                  <a:moveTo>
                    <a:pt x="90677" y="77724"/>
                  </a:moveTo>
                  <a:lnTo>
                    <a:pt x="45338" y="0"/>
                  </a:lnTo>
                  <a:lnTo>
                    <a:pt x="0" y="77724"/>
                  </a:lnTo>
                </a:path>
              </a:pathLst>
            </a:custGeom>
            <a:ln w="25908">
              <a:solidFill>
                <a:srgbClr val="000000"/>
              </a:solidFill>
            </a:ln>
          </p:spPr>
          <p:txBody>
            <a:bodyPr wrap="square" lIns="0" tIns="0" rIns="0" bIns="0" rtlCol="0"/>
            <a:lstStyle/>
            <a:p>
              <a:endParaRPr/>
            </a:p>
          </p:txBody>
        </p:sp>
        <p:sp>
          <p:nvSpPr>
            <p:cNvPr id="93" name="object 93"/>
            <p:cNvSpPr/>
            <p:nvPr/>
          </p:nvSpPr>
          <p:spPr>
            <a:xfrm>
              <a:off x="5396484" y="3569208"/>
              <a:ext cx="315467" cy="463295"/>
            </a:xfrm>
            <a:prstGeom prst="rect">
              <a:avLst/>
            </a:prstGeom>
            <a:blipFill>
              <a:blip r:embed="rId33" cstate="print"/>
              <a:stretch>
                <a:fillRect/>
              </a:stretch>
            </a:blipFill>
          </p:spPr>
          <p:txBody>
            <a:bodyPr wrap="square" lIns="0" tIns="0" rIns="0" bIns="0" rtlCol="0"/>
            <a:lstStyle/>
            <a:p>
              <a:endParaRPr/>
            </a:p>
          </p:txBody>
        </p:sp>
        <p:sp>
          <p:nvSpPr>
            <p:cNvPr id="94" name="object 94"/>
            <p:cNvSpPr/>
            <p:nvPr/>
          </p:nvSpPr>
          <p:spPr>
            <a:xfrm>
              <a:off x="5554408" y="3591305"/>
              <a:ext cx="1905" cy="237490"/>
            </a:xfrm>
            <a:custGeom>
              <a:avLst/>
              <a:gdLst/>
              <a:ahLst/>
              <a:cxnLst/>
              <a:rect l="l" t="t" r="r" b="b"/>
              <a:pathLst>
                <a:path w="1904" h="237489">
                  <a:moveTo>
                    <a:pt x="895" y="-12953"/>
                  </a:moveTo>
                  <a:lnTo>
                    <a:pt x="895" y="250202"/>
                  </a:lnTo>
                </a:path>
              </a:pathLst>
            </a:custGeom>
            <a:ln w="27698">
              <a:solidFill>
                <a:srgbClr val="000000"/>
              </a:solidFill>
            </a:ln>
          </p:spPr>
          <p:txBody>
            <a:bodyPr wrap="square" lIns="0" tIns="0" rIns="0" bIns="0" rtlCol="0"/>
            <a:lstStyle/>
            <a:p>
              <a:endParaRPr/>
            </a:p>
          </p:txBody>
        </p:sp>
        <p:sp>
          <p:nvSpPr>
            <p:cNvPr id="95" name="object 95"/>
            <p:cNvSpPr/>
            <p:nvPr/>
          </p:nvSpPr>
          <p:spPr>
            <a:xfrm>
              <a:off x="5509653" y="3750488"/>
              <a:ext cx="90805" cy="78105"/>
            </a:xfrm>
            <a:custGeom>
              <a:avLst/>
              <a:gdLst/>
              <a:ahLst/>
              <a:cxnLst/>
              <a:rect l="l" t="t" r="r" b="b"/>
              <a:pathLst>
                <a:path w="90804" h="78104">
                  <a:moveTo>
                    <a:pt x="0" y="0"/>
                  </a:moveTo>
                  <a:lnTo>
                    <a:pt x="44754" y="78066"/>
                  </a:lnTo>
                  <a:lnTo>
                    <a:pt x="90678" y="673"/>
                  </a:lnTo>
                </a:path>
              </a:pathLst>
            </a:custGeom>
            <a:ln w="25908">
              <a:solidFill>
                <a:srgbClr val="000000"/>
              </a:solidFill>
            </a:ln>
          </p:spPr>
          <p:txBody>
            <a:bodyPr wrap="square" lIns="0" tIns="0" rIns="0" bIns="0" rtlCol="0"/>
            <a:lstStyle/>
            <a:p>
              <a:endParaRPr/>
            </a:p>
          </p:txBody>
        </p:sp>
        <p:sp>
          <p:nvSpPr>
            <p:cNvPr id="96" name="object 96"/>
            <p:cNvSpPr/>
            <p:nvPr/>
          </p:nvSpPr>
          <p:spPr>
            <a:xfrm>
              <a:off x="2308860" y="1795272"/>
              <a:ext cx="1138427" cy="1021079"/>
            </a:xfrm>
            <a:prstGeom prst="rect">
              <a:avLst/>
            </a:prstGeom>
            <a:blipFill>
              <a:blip r:embed="rId34" cstate="print"/>
              <a:stretch>
                <a:fillRect/>
              </a:stretch>
            </a:blipFill>
          </p:spPr>
          <p:txBody>
            <a:bodyPr wrap="square" lIns="0" tIns="0" rIns="0" bIns="0" rtlCol="0"/>
            <a:lstStyle/>
            <a:p>
              <a:endParaRPr/>
            </a:p>
          </p:txBody>
        </p:sp>
        <p:sp>
          <p:nvSpPr>
            <p:cNvPr id="97" name="object 97"/>
            <p:cNvSpPr/>
            <p:nvPr/>
          </p:nvSpPr>
          <p:spPr>
            <a:xfrm>
              <a:off x="2382011" y="1783079"/>
              <a:ext cx="1025651" cy="1098803"/>
            </a:xfrm>
            <a:prstGeom prst="rect">
              <a:avLst/>
            </a:prstGeom>
            <a:blipFill>
              <a:blip r:embed="rId35" cstate="print"/>
              <a:stretch>
                <a:fillRect/>
              </a:stretch>
            </a:blipFill>
          </p:spPr>
          <p:txBody>
            <a:bodyPr wrap="square" lIns="0" tIns="0" rIns="0" bIns="0" rtlCol="0"/>
            <a:lstStyle/>
            <a:p>
              <a:endParaRPr/>
            </a:p>
          </p:txBody>
        </p:sp>
        <p:sp>
          <p:nvSpPr>
            <p:cNvPr id="98" name="object 98"/>
            <p:cNvSpPr/>
            <p:nvPr/>
          </p:nvSpPr>
          <p:spPr>
            <a:xfrm>
              <a:off x="2356104" y="1819655"/>
              <a:ext cx="1043940" cy="927100"/>
            </a:xfrm>
            <a:custGeom>
              <a:avLst/>
              <a:gdLst/>
              <a:ahLst/>
              <a:cxnLst/>
              <a:rect l="l" t="t" r="r" b="b"/>
              <a:pathLst>
                <a:path w="1043939" h="927100">
                  <a:moveTo>
                    <a:pt x="0" y="0"/>
                  </a:moveTo>
                  <a:lnTo>
                    <a:pt x="1043940" y="0"/>
                  </a:lnTo>
                  <a:lnTo>
                    <a:pt x="1043940" y="926591"/>
                  </a:lnTo>
                  <a:lnTo>
                    <a:pt x="0" y="926591"/>
                  </a:lnTo>
                  <a:lnTo>
                    <a:pt x="0" y="0"/>
                  </a:lnTo>
                  <a:close/>
                </a:path>
              </a:pathLst>
            </a:custGeom>
            <a:ln w="9144">
              <a:solidFill>
                <a:srgbClr val="000000"/>
              </a:solidFill>
            </a:ln>
          </p:spPr>
          <p:txBody>
            <a:bodyPr wrap="square" lIns="0" tIns="0" rIns="0" bIns="0" rtlCol="0"/>
            <a:lstStyle/>
            <a:p>
              <a:endParaRPr/>
            </a:p>
          </p:txBody>
        </p:sp>
        <p:sp>
          <p:nvSpPr>
            <p:cNvPr id="99" name="object 99"/>
            <p:cNvSpPr txBox="1"/>
            <p:nvPr/>
          </p:nvSpPr>
          <p:spPr>
            <a:xfrm>
              <a:off x="2355723" y="1858522"/>
              <a:ext cx="1044575" cy="887730"/>
            </a:xfrm>
            <a:prstGeom prst="rect">
              <a:avLst/>
            </a:prstGeom>
            <a:ln w="9144">
              <a:solidFill>
                <a:srgbClr val="000000"/>
              </a:solidFill>
            </a:ln>
          </p:spPr>
          <p:txBody>
            <a:bodyPr vert="horz" wrap="square" lIns="0" tIns="0" rIns="0" bIns="0" rtlCol="0">
              <a:spAutoFit/>
            </a:bodyPr>
            <a:lstStyle/>
            <a:p>
              <a:pPr marL="175260">
                <a:lnSpc>
                  <a:spcPts val="1614"/>
                </a:lnSpc>
              </a:pPr>
              <a:r>
                <a:rPr sz="1400" dirty="0">
                  <a:latin typeface="Arial"/>
                  <a:cs typeface="Arial"/>
                </a:rPr>
                <a:t>Schizop-</a:t>
              </a:r>
              <a:endParaRPr sz="1400">
                <a:latin typeface="Arial"/>
                <a:cs typeface="Arial"/>
              </a:endParaRPr>
            </a:p>
            <a:p>
              <a:pPr marL="199390" marR="184785" indent="-8255" algn="just">
                <a:lnSpc>
                  <a:spcPct val="100000"/>
                </a:lnSpc>
              </a:pPr>
              <a:r>
                <a:rPr sz="1400" spc="-5" dirty="0">
                  <a:latin typeface="Arial"/>
                  <a:cs typeface="Arial"/>
                </a:rPr>
                <a:t>hrenia</a:t>
              </a:r>
              <a:r>
                <a:rPr sz="1400" spc="-100" dirty="0">
                  <a:latin typeface="Arial"/>
                  <a:cs typeface="Arial"/>
                </a:rPr>
                <a:t> </a:t>
              </a:r>
              <a:r>
                <a:rPr sz="1400" dirty="0">
                  <a:latin typeface="Arial"/>
                  <a:cs typeface="Arial"/>
                </a:rPr>
                <a:t>&amp;  </a:t>
              </a:r>
              <a:r>
                <a:rPr sz="1400" spc="-5" dirty="0">
                  <a:latin typeface="Arial"/>
                  <a:cs typeface="Arial"/>
                </a:rPr>
                <a:t>Bipolar  disorder</a:t>
              </a:r>
              <a:endParaRPr sz="1400">
                <a:latin typeface="Arial"/>
                <a:cs typeface="Arial"/>
              </a:endParaRPr>
            </a:p>
          </p:txBody>
        </p:sp>
        <p:sp>
          <p:nvSpPr>
            <p:cNvPr id="100" name="object 100"/>
            <p:cNvSpPr/>
            <p:nvPr/>
          </p:nvSpPr>
          <p:spPr>
            <a:xfrm>
              <a:off x="4550664" y="4628388"/>
              <a:ext cx="1507235" cy="662939"/>
            </a:xfrm>
            <a:prstGeom prst="rect">
              <a:avLst/>
            </a:prstGeom>
            <a:blipFill>
              <a:blip r:embed="rId8" cstate="print"/>
              <a:stretch>
                <a:fillRect/>
              </a:stretch>
            </a:blipFill>
          </p:spPr>
          <p:txBody>
            <a:bodyPr wrap="square" lIns="0" tIns="0" rIns="0" bIns="0" rtlCol="0"/>
            <a:lstStyle/>
            <a:p>
              <a:endParaRPr/>
            </a:p>
          </p:txBody>
        </p:sp>
        <p:sp>
          <p:nvSpPr>
            <p:cNvPr id="101" name="object 101"/>
            <p:cNvSpPr/>
            <p:nvPr/>
          </p:nvSpPr>
          <p:spPr>
            <a:xfrm>
              <a:off x="4622291" y="4651248"/>
              <a:ext cx="1412747" cy="672083"/>
            </a:xfrm>
            <a:prstGeom prst="rect">
              <a:avLst/>
            </a:prstGeom>
            <a:blipFill>
              <a:blip r:embed="rId36" cstate="print"/>
              <a:stretch>
                <a:fillRect/>
              </a:stretch>
            </a:blipFill>
          </p:spPr>
          <p:txBody>
            <a:bodyPr wrap="square" lIns="0" tIns="0" rIns="0" bIns="0" rtlCol="0"/>
            <a:lstStyle/>
            <a:p>
              <a:endParaRPr/>
            </a:p>
          </p:txBody>
        </p:sp>
        <p:sp>
          <p:nvSpPr>
            <p:cNvPr id="102" name="object 102"/>
            <p:cNvSpPr/>
            <p:nvPr/>
          </p:nvSpPr>
          <p:spPr>
            <a:xfrm>
              <a:off x="4597908" y="4652771"/>
              <a:ext cx="1412875" cy="568960"/>
            </a:xfrm>
            <a:custGeom>
              <a:avLst/>
              <a:gdLst/>
              <a:ahLst/>
              <a:cxnLst/>
              <a:rect l="l" t="t" r="r" b="b"/>
              <a:pathLst>
                <a:path w="1412875" h="568960">
                  <a:moveTo>
                    <a:pt x="0" y="0"/>
                  </a:moveTo>
                  <a:lnTo>
                    <a:pt x="1412748" y="0"/>
                  </a:lnTo>
                  <a:lnTo>
                    <a:pt x="1412748" y="568451"/>
                  </a:lnTo>
                  <a:lnTo>
                    <a:pt x="0" y="568451"/>
                  </a:lnTo>
                  <a:lnTo>
                    <a:pt x="0" y="0"/>
                  </a:lnTo>
                  <a:close/>
                </a:path>
              </a:pathLst>
            </a:custGeom>
            <a:ln w="9144">
              <a:solidFill>
                <a:srgbClr val="000000"/>
              </a:solidFill>
            </a:ln>
          </p:spPr>
          <p:txBody>
            <a:bodyPr wrap="square" lIns="0" tIns="0" rIns="0" bIns="0" rtlCol="0"/>
            <a:lstStyle/>
            <a:p>
              <a:endParaRPr/>
            </a:p>
          </p:txBody>
        </p:sp>
        <p:sp>
          <p:nvSpPr>
            <p:cNvPr id="103" name="object 103"/>
            <p:cNvSpPr txBox="1"/>
            <p:nvPr/>
          </p:nvSpPr>
          <p:spPr>
            <a:xfrm>
              <a:off x="4588764" y="4675479"/>
              <a:ext cx="1412875" cy="567690"/>
            </a:xfrm>
            <a:prstGeom prst="rect">
              <a:avLst/>
            </a:prstGeom>
            <a:ln w="9144">
              <a:solidFill>
                <a:srgbClr val="000000"/>
              </a:solidFill>
            </a:ln>
          </p:spPr>
          <p:txBody>
            <a:bodyPr vert="horz" wrap="square" lIns="0" tIns="42544" rIns="0" bIns="0" rtlCol="0">
              <a:spAutoFit/>
            </a:bodyPr>
            <a:lstStyle/>
            <a:p>
              <a:pPr marL="398780" marR="157480" indent="-216535">
                <a:lnSpc>
                  <a:spcPct val="100000"/>
                </a:lnSpc>
                <a:spcBef>
                  <a:spcPts val="334"/>
                </a:spcBef>
              </a:pPr>
              <a:r>
                <a:rPr sz="1400" dirty="0">
                  <a:latin typeface="Arial"/>
                  <a:cs typeface="Arial"/>
                </a:rPr>
                <a:t>Depression</a:t>
              </a:r>
              <a:r>
                <a:rPr sz="1400" spc="-135" dirty="0">
                  <a:latin typeface="Arial"/>
                  <a:cs typeface="Arial"/>
                </a:rPr>
                <a:t> </a:t>
              </a:r>
              <a:r>
                <a:rPr sz="1400" dirty="0">
                  <a:latin typeface="Arial"/>
                  <a:cs typeface="Arial"/>
                </a:rPr>
                <a:t>&amp;  </a:t>
              </a:r>
              <a:r>
                <a:rPr sz="1400" spc="-10" dirty="0">
                  <a:latin typeface="Arial"/>
                  <a:cs typeface="Arial"/>
                </a:rPr>
                <a:t>Anxiety,</a:t>
              </a:r>
              <a:endParaRPr sz="1400">
                <a:latin typeface="Arial"/>
                <a:cs typeface="Arial"/>
              </a:endParaRPr>
            </a:p>
          </p:txBody>
        </p:sp>
        <p:sp>
          <p:nvSpPr>
            <p:cNvPr id="104" name="object 104"/>
            <p:cNvSpPr/>
            <p:nvPr/>
          </p:nvSpPr>
          <p:spPr>
            <a:xfrm>
              <a:off x="4046220" y="4907279"/>
              <a:ext cx="606551" cy="315467"/>
            </a:xfrm>
            <a:prstGeom prst="rect">
              <a:avLst/>
            </a:prstGeom>
            <a:blipFill>
              <a:blip r:embed="rId37" cstate="print"/>
              <a:stretch>
                <a:fillRect/>
              </a:stretch>
            </a:blipFill>
          </p:spPr>
          <p:txBody>
            <a:bodyPr wrap="square" lIns="0" tIns="0" rIns="0" bIns="0" rtlCol="0"/>
            <a:lstStyle/>
            <a:p>
              <a:endParaRPr/>
            </a:p>
          </p:txBody>
        </p:sp>
        <p:sp>
          <p:nvSpPr>
            <p:cNvPr id="105" name="object 105"/>
            <p:cNvSpPr/>
            <p:nvPr/>
          </p:nvSpPr>
          <p:spPr>
            <a:xfrm>
              <a:off x="4229587" y="5046079"/>
              <a:ext cx="368300" cy="12700"/>
            </a:xfrm>
            <a:custGeom>
              <a:avLst/>
              <a:gdLst/>
              <a:ahLst/>
              <a:cxnLst/>
              <a:rect l="l" t="t" r="r" b="b"/>
              <a:pathLst>
                <a:path w="368300" h="12700">
                  <a:moveTo>
                    <a:pt x="0" y="0"/>
                  </a:moveTo>
                  <a:lnTo>
                    <a:pt x="368211" y="12611"/>
                  </a:lnTo>
                </a:path>
              </a:pathLst>
            </a:custGeom>
            <a:ln w="25908">
              <a:solidFill>
                <a:srgbClr val="000000"/>
              </a:solidFill>
            </a:ln>
          </p:spPr>
          <p:txBody>
            <a:bodyPr wrap="square" lIns="0" tIns="0" rIns="0" bIns="0" rtlCol="0"/>
            <a:lstStyle/>
            <a:p>
              <a:endParaRPr/>
            </a:p>
          </p:txBody>
        </p:sp>
        <p:sp>
          <p:nvSpPr>
            <p:cNvPr id="106" name="object 106"/>
            <p:cNvSpPr/>
            <p:nvPr/>
          </p:nvSpPr>
          <p:spPr>
            <a:xfrm>
              <a:off x="4229592" y="5003420"/>
              <a:ext cx="79375" cy="90805"/>
            </a:xfrm>
            <a:custGeom>
              <a:avLst/>
              <a:gdLst/>
              <a:ahLst/>
              <a:cxnLst/>
              <a:rect l="l" t="t" r="r" b="b"/>
              <a:pathLst>
                <a:path w="79375" h="90804">
                  <a:moveTo>
                    <a:pt x="76123" y="90627"/>
                  </a:moveTo>
                  <a:lnTo>
                    <a:pt x="0" y="42659"/>
                  </a:lnTo>
                  <a:lnTo>
                    <a:pt x="79222" y="0"/>
                  </a:lnTo>
                </a:path>
              </a:pathLst>
            </a:custGeom>
            <a:ln w="25908">
              <a:solidFill>
                <a:srgbClr val="000000"/>
              </a:solidFill>
            </a:ln>
          </p:spPr>
          <p:txBody>
            <a:bodyPr wrap="square" lIns="0" tIns="0" rIns="0" bIns="0" rtlCol="0"/>
            <a:lstStyle/>
            <a:p>
              <a:endParaRPr/>
            </a:p>
          </p:txBody>
        </p:sp>
        <p:sp>
          <p:nvSpPr>
            <p:cNvPr id="107" name="object 107"/>
            <p:cNvSpPr/>
            <p:nvPr/>
          </p:nvSpPr>
          <p:spPr>
            <a:xfrm>
              <a:off x="5955792" y="4907279"/>
              <a:ext cx="626363" cy="315467"/>
            </a:xfrm>
            <a:prstGeom prst="rect">
              <a:avLst/>
            </a:prstGeom>
            <a:blipFill>
              <a:blip r:embed="rId38" cstate="print"/>
              <a:stretch>
                <a:fillRect/>
              </a:stretch>
            </a:blipFill>
          </p:spPr>
          <p:txBody>
            <a:bodyPr wrap="square" lIns="0" tIns="0" rIns="0" bIns="0" rtlCol="0"/>
            <a:lstStyle/>
            <a:p>
              <a:endParaRPr/>
            </a:p>
          </p:txBody>
        </p:sp>
        <p:sp>
          <p:nvSpPr>
            <p:cNvPr id="108" name="object 108"/>
            <p:cNvSpPr/>
            <p:nvPr/>
          </p:nvSpPr>
          <p:spPr>
            <a:xfrm>
              <a:off x="6011414" y="5045202"/>
              <a:ext cx="387985" cy="0"/>
            </a:xfrm>
            <a:custGeom>
              <a:avLst/>
              <a:gdLst/>
              <a:ahLst/>
              <a:cxnLst/>
              <a:rect l="l" t="t" r="r" b="b"/>
              <a:pathLst>
                <a:path w="387985">
                  <a:moveTo>
                    <a:pt x="387731" y="0"/>
                  </a:moveTo>
                  <a:lnTo>
                    <a:pt x="0" y="0"/>
                  </a:lnTo>
                </a:path>
              </a:pathLst>
            </a:custGeom>
            <a:ln w="25908">
              <a:solidFill>
                <a:srgbClr val="000000"/>
              </a:solidFill>
            </a:ln>
          </p:spPr>
          <p:txBody>
            <a:bodyPr wrap="square" lIns="0" tIns="0" rIns="0" bIns="0" rtlCol="0"/>
            <a:lstStyle/>
            <a:p>
              <a:endParaRPr/>
            </a:p>
          </p:txBody>
        </p:sp>
        <p:sp>
          <p:nvSpPr>
            <p:cNvPr id="109" name="object 109"/>
            <p:cNvSpPr/>
            <p:nvPr/>
          </p:nvSpPr>
          <p:spPr>
            <a:xfrm>
              <a:off x="6321418" y="4999857"/>
              <a:ext cx="78105" cy="90805"/>
            </a:xfrm>
            <a:custGeom>
              <a:avLst/>
              <a:gdLst/>
              <a:ahLst/>
              <a:cxnLst/>
              <a:rect l="l" t="t" r="r" b="b"/>
              <a:pathLst>
                <a:path w="78104" h="90804">
                  <a:moveTo>
                    <a:pt x="0" y="90677"/>
                  </a:moveTo>
                  <a:lnTo>
                    <a:pt x="77724" y="45338"/>
                  </a:lnTo>
                  <a:lnTo>
                    <a:pt x="0" y="0"/>
                  </a:lnTo>
                </a:path>
              </a:pathLst>
            </a:custGeom>
            <a:ln w="25908">
              <a:solidFill>
                <a:srgbClr val="000000"/>
              </a:solidFill>
            </a:ln>
          </p:spPr>
          <p:txBody>
            <a:bodyPr wrap="square" lIns="0" tIns="0" rIns="0" bIns="0" rtlCol="0"/>
            <a:lstStyle/>
            <a:p>
              <a:endParaRPr/>
            </a:p>
          </p:txBody>
        </p:sp>
        <p:sp>
          <p:nvSpPr>
            <p:cNvPr id="110" name="object 110"/>
            <p:cNvSpPr/>
            <p:nvPr/>
          </p:nvSpPr>
          <p:spPr>
            <a:xfrm>
              <a:off x="2199132" y="3453384"/>
              <a:ext cx="2441447" cy="1275587"/>
            </a:xfrm>
            <a:prstGeom prst="rect">
              <a:avLst/>
            </a:prstGeom>
            <a:blipFill>
              <a:blip r:embed="rId39" cstate="print"/>
              <a:stretch>
                <a:fillRect/>
              </a:stretch>
            </a:blipFill>
          </p:spPr>
          <p:txBody>
            <a:bodyPr wrap="square" lIns="0" tIns="0" rIns="0" bIns="0" rtlCol="0"/>
            <a:lstStyle/>
            <a:p>
              <a:endParaRPr/>
            </a:p>
          </p:txBody>
        </p:sp>
        <p:sp>
          <p:nvSpPr>
            <p:cNvPr id="111" name="object 111"/>
            <p:cNvSpPr/>
            <p:nvPr/>
          </p:nvSpPr>
          <p:spPr>
            <a:xfrm>
              <a:off x="2355342" y="3616909"/>
              <a:ext cx="2242820" cy="1037590"/>
            </a:xfrm>
            <a:custGeom>
              <a:avLst/>
              <a:gdLst/>
              <a:ahLst/>
              <a:cxnLst/>
              <a:rect l="l" t="t" r="r" b="b"/>
              <a:pathLst>
                <a:path w="2242820" h="1037589">
                  <a:moveTo>
                    <a:pt x="0" y="0"/>
                  </a:moveTo>
                  <a:lnTo>
                    <a:pt x="0" y="1037082"/>
                  </a:lnTo>
                  <a:lnTo>
                    <a:pt x="2242248" y="1037082"/>
                  </a:lnTo>
                </a:path>
              </a:pathLst>
            </a:custGeom>
            <a:ln w="25908">
              <a:solidFill>
                <a:srgbClr val="000000"/>
              </a:solidFill>
            </a:ln>
          </p:spPr>
          <p:txBody>
            <a:bodyPr wrap="square" lIns="0" tIns="0" rIns="0" bIns="0" rtlCol="0"/>
            <a:lstStyle/>
            <a:p>
              <a:endParaRPr/>
            </a:p>
          </p:txBody>
        </p:sp>
        <p:sp>
          <p:nvSpPr>
            <p:cNvPr id="112" name="object 112"/>
            <p:cNvSpPr/>
            <p:nvPr/>
          </p:nvSpPr>
          <p:spPr>
            <a:xfrm>
              <a:off x="2305458" y="3616907"/>
              <a:ext cx="90805" cy="80645"/>
            </a:xfrm>
            <a:custGeom>
              <a:avLst/>
              <a:gdLst/>
              <a:ahLst/>
              <a:cxnLst/>
              <a:rect l="l" t="t" r="r" b="b"/>
              <a:pathLst>
                <a:path w="90805" h="80645">
                  <a:moveTo>
                    <a:pt x="0" y="74891"/>
                  </a:moveTo>
                  <a:lnTo>
                    <a:pt x="49885" y="0"/>
                  </a:lnTo>
                  <a:lnTo>
                    <a:pt x="90512" y="80289"/>
                  </a:lnTo>
                </a:path>
              </a:pathLst>
            </a:custGeom>
            <a:ln w="25908">
              <a:solidFill>
                <a:srgbClr val="000000"/>
              </a:solidFill>
            </a:ln>
          </p:spPr>
          <p:txBody>
            <a:bodyPr wrap="square" lIns="0" tIns="0" rIns="0" bIns="0" rtlCol="0"/>
            <a:lstStyle/>
            <a:p>
              <a:endParaRPr/>
            </a:p>
          </p:txBody>
        </p:sp>
        <p:sp>
          <p:nvSpPr>
            <p:cNvPr id="113" name="object 113"/>
            <p:cNvSpPr/>
            <p:nvPr/>
          </p:nvSpPr>
          <p:spPr>
            <a:xfrm>
              <a:off x="3357371" y="2145792"/>
              <a:ext cx="1319783" cy="315467"/>
            </a:xfrm>
            <a:prstGeom prst="rect">
              <a:avLst/>
            </a:prstGeom>
            <a:blipFill>
              <a:blip r:embed="rId40" cstate="print"/>
              <a:stretch>
                <a:fillRect/>
              </a:stretch>
            </a:blipFill>
          </p:spPr>
          <p:txBody>
            <a:bodyPr wrap="square" lIns="0" tIns="0" rIns="0" bIns="0" rtlCol="0"/>
            <a:lstStyle/>
            <a:p>
              <a:endParaRPr/>
            </a:p>
          </p:txBody>
        </p:sp>
        <p:sp>
          <p:nvSpPr>
            <p:cNvPr id="114" name="object 114"/>
            <p:cNvSpPr/>
            <p:nvPr/>
          </p:nvSpPr>
          <p:spPr>
            <a:xfrm>
              <a:off x="3400805" y="2283714"/>
              <a:ext cx="1092835" cy="0"/>
            </a:xfrm>
            <a:custGeom>
              <a:avLst/>
              <a:gdLst/>
              <a:ahLst/>
              <a:cxnLst/>
              <a:rect l="l" t="t" r="r" b="b"/>
              <a:pathLst>
                <a:path w="1092835">
                  <a:moveTo>
                    <a:pt x="0" y="0"/>
                  </a:moveTo>
                  <a:lnTo>
                    <a:pt x="1092225" y="0"/>
                  </a:lnTo>
                </a:path>
              </a:pathLst>
            </a:custGeom>
            <a:ln w="25908">
              <a:solidFill>
                <a:srgbClr val="000000"/>
              </a:solidFill>
            </a:ln>
          </p:spPr>
          <p:txBody>
            <a:bodyPr wrap="square" lIns="0" tIns="0" rIns="0" bIns="0" rtlCol="0"/>
            <a:lstStyle/>
            <a:p>
              <a:endParaRPr/>
            </a:p>
          </p:txBody>
        </p:sp>
        <p:sp>
          <p:nvSpPr>
            <p:cNvPr id="115" name="object 115"/>
            <p:cNvSpPr/>
            <p:nvPr/>
          </p:nvSpPr>
          <p:spPr>
            <a:xfrm>
              <a:off x="4415313" y="2238372"/>
              <a:ext cx="78105" cy="90805"/>
            </a:xfrm>
            <a:custGeom>
              <a:avLst/>
              <a:gdLst/>
              <a:ahLst/>
              <a:cxnLst/>
              <a:rect l="l" t="t" r="r" b="b"/>
              <a:pathLst>
                <a:path w="78104" h="90805">
                  <a:moveTo>
                    <a:pt x="0" y="0"/>
                  </a:moveTo>
                  <a:lnTo>
                    <a:pt x="77724" y="45339"/>
                  </a:lnTo>
                  <a:lnTo>
                    <a:pt x="0" y="90678"/>
                  </a:lnTo>
                </a:path>
              </a:pathLst>
            </a:custGeom>
            <a:ln w="25908">
              <a:solidFill>
                <a:srgbClr val="000000"/>
              </a:solidFill>
            </a:ln>
          </p:spPr>
          <p:txBody>
            <a:bodyPr wrap="square" lIns="0" tIns="0" rIns="0" bIns="0" rtlCol="0"/>
            <a:lstStyle/>
            <a:p>
              <a:endParaRPr/>
            </a:p>
          </p:txBody>
        </p:sp>
        <p:sp>
          <p:nvSpPr>
            <p:cNvPr id="116" name="object 116"/>
            <p:cNvSpPr/>
            <p:nvPr/>
          </p:nvSpPr>
          <p:spPr>
            <a:xfrm>
              <a:off x="4875276" y="2545079"/>
              <a:ext cx="315467" cy="1487423"/>
            </a:xfrm>
            <a:prstGeom prst="rect">
              <a:avLst/>
            </a:prstGeom>
            <a:blipFill>
              <a:blip r:embed="rId41" cstate="print"/>
              <a:stretch>
                <a:fillRect/>
              </a:stretch>
            </a:blipFill>
          </p:spPr>
          <p:txBody>
            <a:bodyPr wrap="square" lIns="0" tIns="0" rIns="0" bIns="0" rtlCol="0"/>
            <a:lstStyle/>
            <a:p>
              <a:endParaRPr/>
            </a:p>
          </p:txBody>
        </p:sp>
        <p:sp>
          <p:nvSpPr>
            <p:cNvPr id="117" name="object 117"/>
            <p:cNvSpPr/>
            <p:nvPr/>
          </p:nvSpPr>
          <p:spPr>
            <a:xfrm>
              <a:off x="5033009" y="2567177"/>
              <a:ext cx="0" cy="1261745"/>
            </a:xfrm>
            <a:custGeom>
              <a:avLst/>
              <a:gdLst/>
              <a:ahLst/>
              <a:cxnLst/>
              <a:rect l="l" t="t" r="r" b="b"/>
              <a:pathLst>
                <a:path h="1261745">
                  <a:moveTo>
                    <a:pt x="0" y="0"/>
                  </a:moveTo>
                  <a:lnTo>
                    <a:pt x="0" y="643585"/>
                  </a:lnTo>
                  <a:lnTo>
                    <a:pt x="0" y="1261516"/>
                  </a:lnTo>
                </a:path>
              </a:pathLst>
            </a:custGeom>
            <a:ln w="25908">
              <a:solidFill>
                <a:srgbClr val="000000"/>
              </a:solidFill>
            </a:ln>
          </p:spPr>
          <p:txBody>
            <a:bodyPr wrap="square" lIns="0" tIns="0" rIns="0" bIns="0" rtlCol="0"/>
            <a:lstStyle/>
            <a:p>
              <a:endParaRPr/>
            </a:p>
          </p:txBody>
        </p:sp>
        <p:sp>
          <p:nvSpPr>
            <p:cNvPr id="118" name="object 118"/>
            <p:cNvSpPr/>
            <p:nvPr/>
          </p:nvSpPr>
          <p:spPr>
            <a:xfrm>
              <a:off x="4987667" y="3750978"/>
              <a:ext cx="90805" cy="78105"/>
            </a:xfrm>
            <a:custGeom>
              <a:avLst/>
              <a:gdLst/>
              <a:ahLst/>
              <a:cxnLst/>
              <a:rect l="l" t="t" r="r" b="b"/>
              <a:pathLst>
                <a:path w="90804" h="78104">
                  <a:moveTo>
                    <a:pt x="0" y="0"/>
                  </a:moveTo>
                  <a:lnTo>
                    <a:pt x="45339" y="77724"/>
                  </a:lnTo>
                  <a:lnTo>
                    <a:pt x="90678" y="0"/>
                  </a:lnTo>
                </a:path>
              </a:pathLst>
            </a:custGeom>
            <a:ln w="25908">
              <a:solidFill>
                <a:srgbClr val="000000"/>
              </a:solidFill>
            </a:ln>
          </p:spPr>
          <p:txBody>
            <a:bodyPr wrap="square" lIns="0" tIns="0" rIns="0" bIns="0" rtlCol="0"/>
            <a:lstStyle/>
            <a:p>
              <a:endParaRPr/>
            </a:p>
          </p:txBody>
        </p:sp>
        <p:sp>
          <p:nvSpPr>
            <p:cNvPr id="119" name="object 119"/>
            <p:cNvSpPr/>
            <p:nvPr/>
          </p:nvSpPr>
          <p:spPr>
            <a:xfrm>
              <a:off x="2721864" y="2724912"/>
              <a:ext cx="315467" cy="486155"/>
            </a:xfrm>
            <a:prstGeom prst="rect">
              <a:avLst/>
            </a:prstGeom>
            <a:blipFill>
              <a:blip r:embed="rId42" cstate="print"/>
              <a:stretch>
                <a:fillRect/>
              </a:stretch>
            </a:blipFill>
          </p:spPr>
          <p:txBody>
            <a:bodyPr wrap="square" lIns="0" tIns="0" rIns="0" bIns="0" rtlCol="0"/>
            <a:lstStyle/>
            <a:p>
              <a:endParaRPr/>
            </a:p>
          </p:txBody>
        </p:sp>
        <p:sp>
          <p:nvSpPr>
            <p:cNvPr id="120" name="object 120"/>
            <p:cNvSpPr/>
            <p:nvPr/>
          </p:nvSpPr>
          <p:spPr>
            <a:xfrm>
              <a:off x="2879598" y="2747010"/>
              <a:ext cx="0" cy="260350"/>
            </a:xfrm>
            <a:custGeom>
              <a:avLst/>
              <a:gdLst/>
              <a:ahLst/>
              <a:cxnLst/>
              <a:rect l="l" t="t" r="r" b="b"/>
              <a:pathLst>
                <a:path h="260350">
                  <a:moveTo>
                    <a:pt x="0" y="0"/>
                  </a:moveTo>
                  <a:lnTo>
                    <a:pt x="0" y="260286"/>
                  </a:lnTo>
                </a:path>
              </a:pathLst>
            </a:custGeom>
            <a:ln w="25908">
              <a:solidFill>
                <a:srgbClr val="000000"/>
              </a:solidFill>
            </a:ln>
          </p:spPr>
          <p:txBody>
            <a:bodyPr wrap="square" lIns="0" tIns="0" rIns="0" bIns="0" rtlCol="0"/>
            <a:lstStyle/>
            <a:p>
              <a:endParaRPr/>
            </a:p>
          </p:txBody>
        </p:sp>
        <p:sp>
          <p:nvSpPr>
            <p:cNvPr id="121" name="object 121"/>
            <p:cNvSpPr/>
            <p:nvPr/>
          </p:nvSpPr>
          <p:spPr>
            <a:xfrm>
              <a:off x="2834264" y="2929576"/>
              <a:ext cx="90805" cy="78105"/>
            </a:xfrm>
            <a:custGeom>
              <a:avLst/>
              <a:gdLst/>
              <a:ahLst/>
              <a:cxnLst/>
              <a:rect l="l" t="t" r="r" b="b"/>
              <a:pathLst>
                <a:path w="90805" h="78105">
                  <a:moveTo>
                    <a:pt x="90677" y="0"/>
                  </a:moveTo>
                  <a:lnTo>
                    <a:pt x="45338" y="77724"/>
                  </a:lnTo>
                  <a:lnTo>
                    <a:pt x="0" y="0"/>
                  </a:lnTo>
                </a:path>
              </a:pathLst>
            </a:custGeom>
            <a:ln w="25908">
              <a:solidFill>
                <a:srgbClr val="000000"/>
              </a:solidFill>
            </a:ln>
          </p:spPr>
          <p:txBody>
            <a:bodyPr wrap="square" lIns="0" tIns="0" rIns="0" bIns="0" rtlCol="0"/>
            <a:lstStyle/>
            <a:p>
              <a:endParaRPr/>
            </a:p>
          </p:txBody>
        </p:sp>
        <p:sp>
          <p:nvSpPr>
            <p:cNvPr id="122" name="object 122"/>
            <p:cNvSpPr/>
            <p:nvPr/>
          </p:nvSpPr>
          <p:spPr>
            <a:xfrm>
              <a:off x="4753355" y="4274820"/>
              <a:ext cx="315467" cy="441959"/>
            </a:xfrm>
            <a:prstGeom prst="rect">
              <a:avLst/>
            </a:prstGeom>
            <a:blipFill>
              <a:blip r:embed="rId43" cstate="print"/>
              <a:stretch>
                <a:fillRect/>
              </a:stretch>
            </a:blipFill>
          </p:spPr>
          <p:txBody>
            <a:bodyPr wrap="square" lIns="0" tIns="0" rIns="0" bIns="0" rtlCol="0"/>
            <a:lstStyle/>
            <a:p>
              <a:endParaRPr/>
            </a:p>
          </p:txBody>
        </p:sp>
        <p:sp>
          <p:nvSpPr>
            <p:cNvPr id="123" name="object 123"/>
            <p:cNvSpPr/>
            <p:nvPr/>
          </p:nvSpPr>
          <p:spPr>
            <a:xfrm>
              <a:off x="4911090" y="4438396"/>
              <a:ext cx="0" cy="215265"/>
            </a:xfrm>
            <a:custGeom>
              <a:avLst/>
              <a:gdLst/>
              <a:ahLst/>
              <a:cxnLst/>
              <a:rect l="l" t="t" r="r" b="b"/>
              <a:pathLst>
                <a:path h="215264">
                  <a:moveTo>
                    <a:pt x="0" y="215010"/>
                  </a:moveTo>
                  <a:lnTo>
                    <a:pt x="0" y="0"/>
                  </a:lnTo>
                </a:path>
              </a:pathLst>
            </a:custGeom>
            <a:ln w="25908">
              <a:solidFill>
                <a:srgbClr val="000000"/>
              </a:solidFill>
            </a:ln>
          </p:spPr>
          <p:txBody>
            <a:bodyPr wrap="square" lIns="0" tIns="0" rIns="0" bIns="0" rtlCol="0"/>
            <a:lstStyle/>
            <a:p>
              <a:endParaRPr/>
            </a:p>
          </p:txBody>
        </p:sp>
        <p:sp>
          <p:nvSpPr>
            <p:cNvPr id="124" name="object 124"/>
            <p:cNvSpPr/>
            <p:nvPr/>
          </p:nvSpPr>
          <p:spPr>
            <a:xfrm>
              <a:off x="4865756" y="4438389"/>
              <a:ext cx="90805" cy="78105"/>
            </a:xfrm>
            <a:custGeom>
              <a:avLst/>
              <a:gdLst/>
              <a:ahLst/>
              <a:cxnLst/>
              <a:rect l="l" t="t" r="r" b="b"/>
              <a:pathLst>
                <a:path w="90804" h="78104">
                  <a:moveTo>
                    <a:pt x="90677" y="77723"/>
                  </a:moveTo>
                  <a:lnTo>
                    <a:pt x="45338" y="0"/>
                  </a:lnTo>
                  <a:lnTo>
                    <a:pt x="0" y="77723"/>
                  </a:lnTo>
                </a:path>
              </a:pathLst>
            </a:custGeom>
            <a:ln w="25908">
              <a:solidFill>
                <a:srgbClr val="000000"/>
              </a:solidFill>
            </a:ln>
          </p:spPr>
          <p:txBody>
            <a:bodyPr wrap="square" lIns="0" tIns="0" rIns="0" bIns="0" rtlCol="0"/>
            <a:lstStyle/>
            <a:p>
              <a:endParaRPr/>
            </a:p>
          </p:txBody>
        </p:sp>
        <p:sp>
          <p:nvSpPr>
            <p:cNvPr id="125" name="object 125"/>
            <p:cNvSpPr/>
            <p:nvPr/>
          </p:nvSpPr>
          <p:spPr>
            <a:xfrm>
              <a:off x="3346703" y="2590800"/>
              <a:ext cx="2365247" cy="684275"/>
            </a:xfrm>
            <a:prstGeom prst="rect">
              <a:avLst/>
            </a:prstGeom>
            <a:blipFill>
              <a:blip r:embed="rId44" cstate="print"/>
              <a:stretch>
                <a:fillRect/>
              </a:stretch>
            </a:blipFill>
          </p:spPr>
          <p:txBody>
            <a:bodyPr wrap="square" lIns="0" tIns="0" rIns="0" bIns="0" rtlCol="0"/>
            <a:lstStyle/>
            <a:p>
              <a:endParaRPr/>
            </a:p>
          </p:txBody>
        </p:sp>
        <p:sp>
          <p:nvSpPr>
            <p:cNvPr id="126" name="object 126"/>
            <p:cNvSpPr/>
            <p:nvPr/>
          </p:nvSpPr>
          <p:spPr>
            <a:xfrm>
              <a:off x="3388614" y="2626614"/>
              <a:ext cx="2140585" cy="471170"/>
            </a:xfrm>
            <a:custGeom>
              <a:avLst/>
              <a:gdLst/>
              <a:ahLst/>
              <a:cxnLst/>
              <a:rect l="l" t="t" r="r" b="b"/>
              <a:pathLst>
                <a:path w="2140585" h="471169">
                  <a:moveTo>
                    <a:pt x="0" y="0"/>
                  </a:moveTo>
                  <a:lnTo>
                    <a:pt x="865225" y="0"/>
                  </a:lnTo>
                  <a:lnTo>
                    <a:pt x="865225" y="471017"/>
                  </a:lnTo>
                  <a:lnTo>
                    <a:pt x="2140165" y="471017"/>
                  </a:lnTo>
                </a:path>
              </a:pathLst>
            </a:custGeom>
            <a:ln w="25908">
              <a:solidFill>
                <a:srgbClr val="000000"/>
              </a:solidFill>
            </a:ln>
          </p:spPr>
          <p:txBody>
            <a:bodyPr wrap="square" lIns="0" tIns="0" rIns="0" bIns="0" rtlCol="0"/>
            <a:lstStyle/>
            <a:p>
              <a:endParaRPr/>
            </a:p>
          </p:txBody>
        </p:sp>
        <p:sp>
          <p:nvSpPr>
            <p:cNvPr id="127" name="object 127"/>
            <p:cNvSpPr/>
            <p:nvPr/>
          </p:nvSpPr>
          <p:spPr>
            <a:xfrm>
              <a:off x="5451059" y="3052291"/>
              <a:ext cx="78105" cy="90805"/>
            </a:xfrm>
            <a:custGeom>
              <a:avLst/>
              <a:gdLst/>
              <a:ahLst/>
              <a:cxnLst/>
              <a:rect l="l" t="t" r="r" b="b"/>
              <a:pathLst>
                <a:path w="78104" h="90805">
                  <a:moveTo>
                    <a:pt x="0" y="0"/>
                  </a:moveTo>
                  <a:lnTo>
                    <a:pt x="77724" y="45339"/>
                  </a:lnTo>
                  <a:lnTo>
                    <a:pt x="0" y="90678"/>
                  </a:lnTo>
                </a:path>
              </a:pathLst>
            </a:custGeom>
            <a:ln w="25908">
              <a:solidFill>
                <a:srgbClr val="000000"/>
              </a:solidFill>
            </a:ln>
          </p:spPr>
          <p:txBody>
            <a:bodyPr wrap="square" lIns="0" tIns="0" rIns="0" bIns="0" rtlCol="0"/>
            <a:lstStyle/>
            <a:p>
              <a:endParaRPr/>
            </a:p>
          </p:txBody>
        </p:sp>
        <p:sp>
          <p:nvSpPr>
            <p:cNvPr id="128" name="object 128"/>
            <p:cNvSpPr/>
            <p:nvPr/>
          </p:nvSpPr>
          <p:spPr>
            <a:xfrm>
              <a:off x="5876544" y="3462528"/>
              <a:ext cx="544067" cy="1254251"/>
            </a:xfrm>
            <a:prstGeom prst="rect">
              <a:avLst/>
            </a:prstGeom>
            <a:blipFill>
              <a:blip r:embed="rId45" cstate="print"/>
              <a:stretch>
                <a:fillRect/>
              </a:stretch>
            </a:blipFill>
          </p:spPr>
          <p:txBody>
            <a:bodyPr wrap="square" lIns="0" tIns="0" rIns="0" bIns="0" rtlCol="0"/>
            <a:lstStyle/>
            <a:p>
              <a:endParaRPr/>
            </a:p>
          </p:txBody>
        </p:sp>
        <p:sp>
          <p:nvSpPr>
            <p:cNvPr id="129" name="object 129"/>
            <p:cNvSpPr/>
            <p:nvPr/>
          </p:nvSpPr>
          <p:spPr>
            <a:xfrm>
              <a:off x="5932165" y="3626098"/>
              <a:ext cx="330835" cy="1029335"/>
            </a:xfrm>
            <a:custGeom>
              <a:avLst/>
              <a:gdLst/>
              <a:ahLst/>
              <a:cxnLst/>
              <a:rect l="l" t="t" r="r" b="b"/>
              <a:pathLst>
                <a:path w="330835" h="1029335">
                  <a:moveTo>
                    <a:pt x="330771" y="0"/>
                  </a:moveTo>
                  <a:lnTo>
                    <a:pt x="330771" y="784783"/>
                  </a:lnTo>
                  <a:lnTo>
                    <a:pt x="0" y="784783"/>
                  </a:lnTo>
                  <a:lnTo>
                    <a:pt x="0" y="1028725"/>
                  </a:lnTo>
                </a:path>
              </a:pathLst>
            </a:custGeom>
            <a:ln w="25908">
              <a:solidFill>
                <a:srgbClr val="000000"/>
              </a:solidFill>
            </a:ln>
          </p:spPr>
          <p:txBody>
            <a:bodyPr wrap="square" lIns="0" tIns="0" rIns="0" bIns="0" rtlCol="0"/>
            <a:lstStyle/>
            <a:p>
              <a:endParaRPr/>
            </a:p>
          </p:txBody>
        </p:sp>
        <p:sp>
          <p:nvSpPr>
            <p:cNvPr id="130" name="object 130"/>
            <p:cNvSpPr/>
            <p:nvPr/>
          </p:nvSpPr>
          <p:spPr>
            <a:xfrm>
              <a:off x="6217602" y="3626100"/>
              <a:ext cx="90805" cy="78105"/>
            </a:xfrm>
            <a:custGeom>
              <a:avLst/>
              <a:gdLst/>
              <a:ahLst/>
              <a:cxnLst/>
              <a:rect l="l" t="t" r="r" b="b"/>
              <a:pathLst>
                <a:path w="90804" h="78104">
                  <a:moveTo>
                    <a:pt x="0" y="77724"/>
                  </a:moveTo>
                  <a:lnTo>
                    <a:pt x="45339" y="0"/>
                  </a:lnTo>
                  <a:lnTo>
                    <a:pt x="90678" y="77724"/>
                  </a:lnTo>
                </a:path>
              </a:pathLst>
            </a:custGeom>
            <a:ln w="25908">
              <a:solidFill>
                <a:srgbClr val="000000"/>
              </a:solidFill>
            </a:ln>
          </p:spPr>
          <p:txBody>
            <a:bodyPr wrap="square" lIns="0" tIns="0" rIns="0" bIns="0" rtlCol="0"/>
            <a:lstStyle/>
            <a:p>
              <a:endParaRPr/>
            </a:p>
          </p:txBody>
        </p:sp>
        <p:sp>
          <p:nvSpPr>
            <p:cNvPr id="131" name="object 131"/>
            <p:cNvSpPr/>
            <p:nvPr/>
          </p:nvSpPr>
          <p:spPr>
            <a:xfrm>
              <a:off x="3427476" y="3177540"/>
              <a:ext cx="2170175" cy="315467"/>
            </a:xfrm>
            <a:prstGeom prst="rect">
              <a:avLst/>
            </a:prstGeom>
            <a:blipFill>
              <a:blip r:embed="rId46" cstate="print"/>
              <a:stretch>
                <a:fillRect/>
              </a:stretch>
            </a:blipFill>
          </p:spPr>
          <p:txBody>
            <a:bodyPr wrap="square" lIns="0" tIns="0" rIns="0" bIns="0" rtlCol="0"/>
            <a:lstStyle/>
            <a:p>
              <a:endParaRPr/>
            </a:p>
          </p:txBody>
        </p:sp>
        <p:sp>
          <p:nvSpPr>
            <p:cNvPr id="132" name="object 132"/>
            <p:cNvSpPr/>
            <p:nvPr/>
          </p:nvSpPr>
          <p:spPr>
            <a:xfrm>
              <a:off x="3610860" y="3315461"/>
              <a:ext cx="1945005" cy="0"/>
            </a:xfrm>
            <a:custGeom>
              <a:avLst/>
              <a:gdLst/>
              <a:ahLst/>
              <a:cxnLst/>
              <a:rect l="l" t="t" r="r" b="b"/>
              <a:pathLst>
                <a:path w="1945004">
                  <a:moveTo>
                    <a:pt x="1944624" y="0"/>
                  </a:moveTo>
                  <a:lnTo>
                    <a:pt x="0" y="0"/>
                  </a:lnTo>
                </a:path>
              </a:pathLst>
            </a:custGeom>
            <a:ln w="25908">
              <a:solidFill>
                <a:srgbClr val="000000"/>
              </a:solidFill>
            </a:ln>
          </p:spPr>
          <p:txBody>
            <a:bodyPr wrap="square" lIns="0" tIns="0" rIns="0" bIns="0" rtlCol="0"/>
            <a:lstStyle/>
            <a:p>
              <a:endParaRPr/>
            </a:p>
          </p:txBody>
        </p:sp>
        <p:sp>
          <p:nvSpPr>
            <p:cNvPr id="133" name="object 133"/>
            <p:cNvSpPr/>
            <p:nvPr/>
          </p:nvSpPr>
          <p:spPr>
            <a:xfrm>
              <a:off x="3610856" y="3270119"/>
              <a:ext cx="78105" cy="90805"/>
            </a:xfrm>
            <a:custGeom>
              <a:avLst/>
              <a:gdLst/>
              <a:ahLst/>
              <a:cxnLst/>
              <a:rect l="l" t="t" r="r" b="b"/>
              <a:pathLst>
                <a:path w="78104" h="90804">
                  <a:moveTo>
                    <a:pt x="77724" y="0"/>
                  </a:moveTo>
                  <a:lnTo>
                    <a:pt x="0" y="45339"/>
                  </a:lnTo>
                  <a:lnTo>
                    <a:pt x="77724" y="90678"/>
                  </a:lnTo>
                </a:path>
              </a:pathLst>
            </a:custGeom>
            <a:ln w="25908">
              <a:solidFill>
                <a:srgbClr val="000000"/>
              </a:solidFill>
            </a:ln>
          </p:spPr>
          <p:txBody>
            <a:bodyPr wrap="square" lIns="0" tIns="0" rIns="0" bIns="0" rtlCol="0"/>
            <a:lstStyle/>
            <a:p>
              <a:endParaRPr/>
            </a:p>
          </p:txBody>
        </p:sp>
        <p:sp>
          <p:nvSpPr>
            <p:cNvPr id="134" name="object 134"/>
            <p:cNvSpPr/>
            <p:nvPr/>
          </p:nvSpPr>
          <p:spPr>
            <a:xfrm>
              <a:off x="3357371" y="1822704"/>
              <a:ext cx="3906011" cy="355091"/>
            </a:xfrm>
            <a:prstGeom prst="rect">
              <a:avLst/>
            </a:prstGeom>
            <a:blipFill>
              <a:blip r:embed="rId47" cstate="print"/>
              <a:stretch>
                <a:fillRect/>
              </a:stretch>
            </a:blipFill>
          </p:spPr>
          <p:txBody>
            <a:bodyPr wrap="square" lIns="0" tIns="0" rIns="0" bIns="0" rtlCol="0"/>
            <a:lstStyle/>
            <a:p>
              <a:endParaRPr/>
            </a:p>
          </p:txBody>
        </p:sp>
        <p:sp>
          <p:nvSpPr>
            <p:cNvPr id="135" name="object 135"/>
            <p:cNvSpPr/>
            <p:nvPr/>
          </p:nvSpPr>
          <p:spPr>
            <a:xfrm>
              <a:off x="3400800" y="1858522"/>
              <a:ext cx="3704590" cy="116205"/>
            </a:xfrm>
            <a:custGeom>
              <a:avLst/>
              <a:gdLst/>
              <a:ahLst/>
              <a:cxnLst/>
              <a:rect l="l" t="t" r="r" b="b"/>
              <a:pathLst>
                <a:path w="3704590" h="116205">
                  <a:moveTo>
                    <a:pt x="3704310" y="115620"/>
                  </a:moveTo>
                  <a:lnTo>
                    <a:pt x="3704310" y="0"/>
                  </a:lnTo>
                  <a:lnTo>
                    <a:pt x="0" y="0"/>
                  </a:lnTo>
                </a:path>
              </a:pathLst>
            </a:custGeom>
            <a:ln w="25908">
              <a:solidFill>
                <a:srgbClr val="000000"/>
              </a:solidFill>
            </a:ln>
          </p:spPr>
          <p:txBody>
            <a:bodyPr wrap="square" lIns="0" tIns="0" rIns="0" bIns="0" rtlCol="0"/>
            <a:lstStyle/>
            <a:p>
              <a:endParaRPr/>
            </a:p>
          </p:txBody>
        </p:sp>
        <p:sp>
          <p:nvSpPr>
            <p:cNvPr id="136" name="object 136"/>
            <p:cNvSpPr/>
            <p:nvPr/>
          </p:nvSpPr>
          <p:spPr>
            <a:xfrm>
              <a:off x="7059776" y="1896417"/>
              <a:ext cx="90805" cy="78105"/>
            </a:xfrm>
            <a:custGeom>
              <a:avLst/>
              <a:gdLst/>
              <a:ahLst/>
              <a:cxnLst/>
              <a:rect l="l" t="t" r="r" b="b"/>
              <a:pathLst>
                <a:path w="90804" h="78105">
                  <a:moveTo>
                    <a:pt x="0" y="0"/>
                  </a:moveTo>
                  <a:lnTo>
                    <a:pt x="45339" y="77724"/>
                  </a:lnTo>
                  <a:lnTo>
                    <a:pt x="90678" y="0"/>
                  </a:lnTo>
                </a:path>
              </a:pathLst>
            </a:custGeom>
            <a:ln w="25908">
              <a:solidFill>
                <a:srgbClr val="000000"/>
              </a:solidFill>
            </a:ln>
          </p:spPr>
          <p:txBody>
            <a:bodyPr wrap="square" lIns="0" tIns="0" rIns="0" bIns="0" rtlCol="0"/>
            <a:lstStyle/>
            <a:p>
              <a:endParaRPr/>
            </a:p>
          </p:txBody>
        </p:sp>
        <p:sp>
          <p:nvSpPr>
            <p:cNvPr id="137" name="object 137"/>
            <p:cNvSpPr/>
            <p:nvPr/>
          </p:nvSpPr>
          <p:spPr>
            <a:xfrm>
              <a:off x="3427476" y="2389632"/>
              <a:ext cx="1133855" cy="819911"/>
            </a:xfrm>
            <a:prstGeom prst="rect">
              <a:avLst/>
            </a:prstGeom>
            <a:blipFill>
              <a:blip r:embed="rId48" cstate="print"/>
              <a:stretch>
                <a:fillRect/>
              </a:stretch>
            </a:blipFill>
          </p:spPr>
          <p:txBody>
            <a:bodyPr wrap="square" lIns="0" tIns="0" rIns="0" bIns="0" rtlCol="0"/>
            <a:lstStyle/>
            <a:p>
              <a:endParaRPr/>
            </a:p>
          </p:txBody>
        </p:sp>
        <p:sp>
          <p:nvSpPr>
            <p:cNvPr id="138" name="object 138"/>
            <p:cNvSpPr/>
            <p:nvPr/>
          </p:nvSpPr>
          <p:spPr>
            <a:xfrm>
              <a:off x="3610859" y="2425445"/>
              <a:ext cx="907415" cy="607060"/>
            </a:xfrm>
            <a:custGeom>
              <a:avLst/>
              <a:gdLst/>
              <a:ahLst/>
              <a:cxnLst/>
              <a:rect l="l" t="t" r="r" b="b"/>
              <a:pathLst>
                <a:path w="907414" h="607060">
                  <a:moveTo>
                    <a:pt x="0" y="606691"/>
                  </a:moveTo>
                  <a:lnTo>
                    <a:pt x="440702" y="606691"/>
                  </a:lnTo>
                  <a:lnTo>
                    <a:pt x="440702" y="0"/>
                  </a:lnTo>
                  <a:lnTo>
                    <a:pt x="907059" y="0"/>
                  </a:lnTo>
                </a:path>
              </a:pathLst>
            </a:custGeom>
            <a:ln w="25908">
              <a:solidFill>
                <a:srgbClr val="000000"/>
              </a:solidFill>
            </a:ln>
          </p:spPr>
          <p:txBody>
            <a:bodyPr wrap="square" lIns="0" tIns="0" rIns="0" bIns="0" rtlCol="0"/>
            <a:lstStyle/>
            <a:p>
              <a:endParaRPr/>
            </a:p>
          </p:txBody>
        </p:sp>
        <p:sp>
          <p:nvSpPr>
            <p:cNvPr id="139" name="object 139"/>
            <p:cNvSpPr/>
            <p:nvPr/>
          </p:nvSpPr>
          <p:spPr>
            <a:xfrm>
              <a:off x="3610861" y="2986803"/>
              <a:ext cx="78105" cy="90805"/>
            </a:xfrm>
            <a:custGeom>
              <a:avLst/>
              <a:gdLst/>
              <a:ahLst/>
              <a:cxnLst/>
              <a:rect l="l" t="t" r="r" b="b"/>
              <a:pathLst>
                <a:path w="78104" h="90805">
                  <a:moveTo>
                    <a:pt x="77724" y="0"/>
                  </a:moveTo>
                  <a:lnTo>
                    <a:pt x="0" y="45339"/>
                  </a:lnTo>
                  <a:lnTo>
                    <a:pt x="77724" y="90678"/>
                  </a:lnTo>
                </a:path>
              </a:pathLst>
            </a:custGeom>
            <a:ln w="25908">
              <a:solidFill>
                <a:srgbClr val="000000"/>
              </a:solidFill>
            </a:ln>
          </p:spPr>
          <p:txBody>
            <a:bodyPr wrap="square" lIns="0" tIns="0" rIns="0" bIns="0" rtlCol="0"/>
            <a:lstStyle/>
            <a:p>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259" y="299614"/>
            <a:ext cx="5581015" cy="863600"/>
          </a:xfrm>
          <a:prstGeom prst="rect">
            <a:avLst/>
          </a:prstGeom>
        </p:spPr>
        <p:txBody>
          <a:bodyPr vert="horz" wrap="square" lIns="0" tIns="12065" rIns="0" bIns="0" rtlCol="0">
            <a:spAutoFit/>
          </a:bodyPr>
          <a:lstStyle/>
          <a:p>
            <a:pPr marL="12700">
              <a:lnSpc>
                <a:spcPct val="100000"/>
              </a:lnSpc>
              <a:spcBef>
                <a:spcPts val="95"/>
              </a:spcBef>
            </a:pPr>
            <a:r>
              <a:rPr sz="5500" spc="-55" dirty="0"/>
              <a:t>CEPAC-US </a:t>
            </a:r>
            <a:r>
              <a:rPr sz="5500" spc="-10" dirty="0"/>
              <a:t>Model</a:t>
            </a:r>
            <a:endParaRPr sz="5500"/>
          </a:p>
        </p:txBody>
      </p:sp>
      <p:grpSp>
        <p:nvGrpSpPr>
          <p:cNvPr id="9" name="Group 8" descr="Photo of Rochelle Walensky">
            <a:extLst>
              <a:ext uri="{FF2B5EF4-FFF2-40B4-BE49-F238E27FC236}">
                <a16:creationId xmlns:a16="http://schemas.microsoft.com/office/drawing/2014/main" id="{577CE789-0F53-49DF-8831-FE2F211B185A}"/>
              </a:ext>
            </a:extLst>
          </p:cNvPr>
          <p:cNvGrpSpPr/>
          <p:nvPr/>
        </p:nvGrpSpPr>
        <p:grpSpPr>
          <a:xfrm>
            <a:off x="8215883" y="256032"/>
            <a:ext cx="1197910" cy="1526580"/>
            <a:chOff x="8215883" y="256032"/>
            <a:chExt cx="1197910" cy="1526580"/>
          </a:xfrm>
        </p:grpSpPr>
        <p:sp>
          <p:nvSpPr>
            <p:cNvPr id="4" name="object 4"/>
            <p:cNvSpPr txBox="1"/>
            <p:nvPr/>
          </p:nvSpPr>
          <p:spPr>
            <a:xfrm>
              <a:off x="8448719" y="1329222"/>
              <a:ext cx="717550" cy="453390"/>
            </a:xfrm>
            <a:prstGeom prst="rect">
              <a:avLst/>
            </a:prstGeom>
          </p:spPr>
          <p:txBody>
            <a:bodyPr vert="horz" wrap="square" lIns="0" tIns="13335" rIns="0" bIns="0" rtlCol="0">
              <a:spAutoFit/>
            </a:bodyPr>
            <a:lstStyle/>
            <a:p>
              <a:pPr marL="12700" marR="5080" indent="38100">
                <a:lnSpc>
                  <a:spcPct val="100000"/>
                </a:lnSpc>
                <a:spcBef>
                  <a:spcPts val="105"/>
                </a:spcBef>
              </a:pPr>
              <a:r>
                <a:rPr sz="1400" spc="-5" dirty="0">
                  <a:latin typeface="Calibri"/>
                  <a:cs typeface="Calibri"/>
                </a:rPr>
                <a:t>Rochelle  </a:t>
              </a:r>
              <a:r>
                <a:rPr sz="1400" spc="-50" dirty="0">
                  <a:latin typeface="Calibri"/>
                  <a:cs typeface="Calibri"/>
                </a:rPr>
                <a:t>W</a:t>
              </a:r>
              <a:r>
                <a:rPr sz="1400" spc="-5" dirty="0">
                  <a:latin typeface="Calibri"/>
                  <a:cs typeface="Calibri"/>
                </a:rPr>
                <a:t>a</a:t>
              </a:r>
              <a:r>
                <a:rPr sz="1400" dirty="0">
                  <a:latin typeface="Calibri"/>
                  <a:cs typeface="Calibri"/>
                </a:rPr>
                <a:t>l</a:t>
              </a:r>
              <a:r>
                <a:rPr sz="1400" spc="-5" dirty="0">
                  <a:latin typeface="Calibri"/>
                  <a:cs typeface="Calibri"/>
                </a:rPr>
                <a:t>en</a:t>
              </a:r>
              <a:r>
                <a:rPr sz="1400" dirty="0">
                  <a:latin typeface="Calibri"/>
                  <a:cs typeface="Calibri"/>
                </a:rPr>
                <a:t>s</a:t>
              </a:r>
              <a:r>
                <a:rPr sz="1400" spc="-5" dirty="0">
                  <a:latin typeface="Calibri"/>
                  <a:cs typeface="Calibri"/>
                </a:rPr>
                <a:t>ky</a:t>
              </a:r>
              <a:endParaRPr sz="1400">
                <a:latin typeface="Calibri"/>
                <a:cs typeface="Calibri"/>
              </a:endParaRPr>
            </a:p>
          </p:txBody>
        </p:sp>
        <p:sp>
          <p:nvSpPr>
            <p:cNvPr id="6" name="object 6"/>
            <p:cNvSpPr/>
            <p:nvPr/>
          </p:nvSpPr>
          <p:spPr>
            <a:xfrm>
              <a:off x="8215883" y="256032"/>
              <a:ext cx="1197910" cy="1085468"/>
            </a:xfrm>
            <a:prstGeom prst="rect">
              <a:avLst/>
            </a:prstGeom>
            <a:blipFill>
              <a:blip r:embed="rId2" cstate="print"/>
              <a:stretch>
                <a:fillRect/>
              </a:stretch>
            </a:blipFill>
          </p:spPr>
          <p:txBody>
            <a:bodyPr wrap="square" lIns="0" tIns="0" rIns="0" bIns="0" rtlCol="0"/>
            <a:lstStyle/>
            <a:p>
              <a:endParaRPr/>
            </a:p>
          </p:txBody>
        </p:sp>
      </p:grpSp>
      <p:grpSp>
        <p:nvGrpSpPr>
          <p:cNvPr id="10" name="Group 9" descr="Photo of Emily Hyle">
            <a:extLst>
              <a:ext uri="{FF2B5EF4-FFF2-40B4-BE49-F238E27FC236}">
                <a16:creationId xmlns:a16="http://schemas.microsoft.com/office/drawing/2014/main" id="{FEDC5BDE-5B6A-44C2-9B9E-02C916609EF8}"/>
              </a:ext>
            </a:extLst>
          </p:cNvPr>
          <p:cNvGrpSpPr/>
          <p:nvPr/>
        </p:nvGrpSpPr>
        <p:grpSpPr>
          <a:xfrm>
            <a:off x="9454896" y="265176"/>
            <a:ext cx="1014983" cy="1332862"/>
            <a:chOff x="9454896" y="265176"/>
            <a:chExt cx="1014983" cy="1332862"/>
          </a:xfrm>
        </p:grpSpPr>
        <p:sp>
          <p:nvSpPr>
            <p:cNvPr id="5" name="object 5"/>
            <p:cNvSpPr txBox="1"/>
            <p:nvPr/>
          </p:nvSpPr>
          <p:spPr>
            <a:xfrm>
              <a:off x="9569029" y="1358643"/>
              <a:ext cx="778510"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Emily</a:t>
              </a:r>
              <a:r>
                <a:rPr sz="1400" spc="-65" dirty="0">
                  <a:latin typeface="Calibri"/>
                  <a:cs typeface="Calibri"/>
                </a:rPr>
                <a:t> </a:t>
              </a:r>
              <a:r>
                <a:rPr sz="1400" dirty="0">
                  <a:latin typeface="Calibri"/>
                  <a:cs typeface="Calibri"/>
                </a:rPr>
                <a:t>Hyle</a:t>
              </a:r>
              <a:endParaRPr sz="1400">
                <a:latin typeface="Calibri"/>
                <a:cs typeface="Calibri"/>
              </a:endParaRPr>
            </a:p>
          </p:txBody>
        </p:sp>
        <p:sp>
          <p:nvSpPr>
            <p:cNvPr id="3" name="object 3"/>
            <p:cNvSpPr/>
            <p:nvPr/>
          </p:nvSpPr>
          <p:spPr>
            <a:xfrm>
              <a:off x="9454896" y="265176"/>
              <a:ext cx="1014983" cy="1091183"/>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1442096" y="2797224"/>
            <a:ext cx="9613265" cy="635000"/>
          </a:xfrm>
          <a:prstGeom prst="rect">
            <a:avLst/>
          </a:prstGeom>
        </p:spPr>
        <p:txBody>
          <a:bodyPr vert="horz" wrap="square" lIns="0" tIns="12065" rIns="0" bIns="0" rtlCol="0">
            <a:spAutoFit/>
          </a:bodyPr>
          <a:lstStyle/>
          <a:p>
            <a:pPr marL="12700">
              <a:lnSpc>
                <a:spcPct val="100000"/>
              </a:lnSpc>
              <a:spcBef>
                <a:spcPts val="95"/>
              </a:spcBef>
            </a:pPr>
            <a:r>
              <a:rPr sz="4000" i="1" spc="-20" dirty="0">
                <a:solidFill>
                  <a:srgbClr val="13477E"/>
                </a:solidFill>
                <a:latin typeface="Calibri"/>
                <a:cs typeface="Calibri"/>
              </a:rPr>
              <a:t>Data </a:t>
            </a:r>
            <a:r>
              <a:rPr sz="4000" i="1" spc="-10" dirty="0">
                <a:solidFill>
                  <a:srgbClr val="13477E"/>
                </a:solidFill>
                <a:latin typeface="Calibri"/>
                <a:cs typeface="Calibri"/>
              </a:rPr>
              <a:t>are </a:t>
            </a:r>
            <a:r>
              <a:rPr sz="4000" i="1" spc="-5" dirty="0">
                <a:solidFill>
                  <a:srgbClr val="13477E"/>
                </a:solidFill>
                <a:latin typeface="Calibri"/>
                <a:cs typeface="Calibri"/>
              </a:rPr>
              <a:t>unpublished </a:t>
            </a:r>
            <a:r>
              <a:rPr sz="4000" i="1" spc="-10" dirty="0">
                <a:solidFill>
                  <a:srgbClr val="13477E"/>
                </a:solidFill>
                <a:latin typeface="Calibri"/>
                <a:cs typeface="Calibri"/>
              </a:rPr>
              <a:t>and have been</a:t>
            </a:r>
            <a:r>
              <a:rPr sz="4000" i="1" spc="190" dirty="0">
                <a:solidFill>
                  <a:srgbClr val="13477E"/>
                </a:solidFill>
                <a:latin typeface="Calibri"/>
                <a:cs typeface="Calibri"/>
              </a:rPr>
              <a:t> </a:t>
            </a:r>
            <a:r>
              <a:rPr sz="4000" i="1" spc="-10" dirty="0">
                <a:solidFill>
                  <a:srgbClr val="13477E"/>
                </a:solidFill>
                <a:latin typeface="Calibri"/>
                <a:cs typeface="Calibri"/>
              </a:rPr>
              <a:t>removed.</a:t>
            </a:r>
            <a:endParaRPr sz="4000">
              <a:latin typeface="Calibri"/>
              <a:cs typeface="Calibri"/>
            </a:endParaRPr>
          </a:p>
        </p:txBody>
      </p:sp>
      <p:sp>
        <p:nvSpPr>
          <p:cNvPr id="7" name="object 7"/>
          <p:cNvSpPr txBox="1"/>
          <p:nvPr/>
        </p:nvSpPr>
        <p:spPr>
          <a:xfrm>
            <a:off x="443175" y="6040361"/>
            <a:ext cx="1669414" cy="208279"/>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Calibri"/>
                <a:cs typeface="Calibri"/>
              </a:rPr>
              <a:t>Hyle </a:t>
            </a:r>
            <a:r>
              <a:rPr sz="1200" i="1" dirty="0">
                <a:latin typeface="Calibri"/>
                <a:cs typeface="Calibri"/>
              </a:rPr>
              <a:t>E, </a:t>
            </a:r>
            <a:r>
              <a:rPr sz="1200" i="1" spc="-5" dirty="0">
                <a:latin typeface="Calibri"/>
                <a:cs typeface="Calibri"/>
              </a:rPr>
              <a:t>et al. IWHOD</a:t>
            </a:r>
            <a:r>
              <a:rPr sz="1200" i="1" spc="-40" dirty="0">
                <a:latin typeface="Calibri"/>
                <a:cs typeface="Calibri"/>
              </a:rPr>
              <a:t> </a:t>
            </a:r>
            <a:r>
              <a:rPr sz="1200" i="1" dirty="0">
                <a:latin typeface="Calibri"/>
                <a:cs typeface="Calibri"/>
              </a:rPr>
              <a:t>2019.</a:t>
            </a:r>
            <a:endParaRPr sz="12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descr="Data for the burden of cardiovascular DALYs attributable to HIV were available for 20 of the 21 priority countries from sub-Saharan Africa in the UNAIDS Global Plan.22 HIV-associated cardiovascular DALYs across these countries increased from 0.21 million (95% CI, 0.11–0.38) in 1990 to 0.74 million (95% CI, 0.39–1.37) in 2015. https://www.ahajournals.org/doi/10.1161/CIRCULATIONAHA.117.033369 "/>
          <p:cNvSpPr/>
          <p:nvPr/>
        </p:nvSpPr>
        <p:spPr>
          <a:xfrm>
            <a:off x="1536191" y="1107947"/>
            <a:ext cx="8727947" cy="464621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219200" y="253365"/>
            <a:ext cx="9900285" cy="1270635"/>
          </a:xfrm>
          <a:prstGeom prst="rect">
            <a:avLst/>
          </a:prstGeom>
          <a:solidFill>
            <a:schemeClr val="bg1"/>
          </a:solidFill>
        </p:spPr>
        <p:txBody>
          <a:bodyPr vert="horz" wrap="square" lIns="0" tIns="12065" rIns="0" bIns="0" rtlCol="0">
            <a:spAutoFit/>
          </a:bodyPr>
          <a:lstStyle/>
          <a:p>
            <a:pPr marL="12700">
              <a:lnSpc>
                <a:spcPts val="6525"/>
              </a:lnSpc>
              <a:spcBef>
                <a:spcPts val="95"/>
              </a:spcBef>
            </a:pPr>
            <a:r>
              <a:rPr sz="5500" spc="-105" dirty="0"/>
              <a:t>DALYs </a:t>
            </a:r>
            <a:r>
              <a:rPr sz="5500" spc="-5" dirty="0"/>
              <a:t>of </a:t>
            </a:r>
            <a:r>
              <a:rPr sz="5500" spc="-35" dirty="0"/>
              <a:t>HIV-associated</a:t>
            </a:r>
            <a:r>
              <a:rPr sz="5500" spc="125" dirty="0"/>
              <a:t> </a:t>
            </a:r>
            <a:r>
              <a:rPr sz="5500" spc="-5" dirty="0"/>
              <a:t>CVD</a:t>
            </a:r>
            <a:endParaRPr sz="5500" dirty="0"/>
          </a:p>
          <a:p>
            <a:pPr marL="1137920">
              <a:lnSpc>
                <a:spcPts val="3285"/>
              </a:lnSpc>
            </a:pPr>
            <a:r>
              <a:rPr sz="2800" b="0" spc="-10" dirty="0">
                <a:solidFill>
                  <a:srgbClr val="000000"/>
                </a:solidFill>
                <a:latin typeface="Calibri"/>
                <a:cs typeface="Calibri"/>
              </a:rPr>
              <a:t>Disability </a:t>
            </a:r>
            <a:r>
              <a:rPr sz="2800" b="0" spc="-15" dirty="0">
                <a:solidFill>
                  <a:srgbClr val="000000"/>
                </a:solidFill>
                <a:latin typeface="Calibri"/>
                <a:cs typeface="Calibri"/>
              </a:rPr>
              <a:t>adjusted </a:t>
            </a:r>
            <a:r>
              <a:rPr sz="2800" b="0" spc="-25" dirty="0">
                <a:solidFill>
                  <a:srgbClr val="000000"/>
                </a:solidFill>
                <a:latin typeface="Calibri"/>
                <a:cs typeface="Calibri"/>
              </a:rPr>
              <a:t>life years </a:t>
            </a:r>
            <a:r>
              <a:rPr sz="2800" b="0" spc="-5" dirty="0">
                <a:solidFill>
                  <a:srgbClr val="000000"/>
                </a:solidFill>
                <a:latin typeface="Calibri"/>
                <a:cs typeface="Calibri"/>
              </a:rPr>
              <a:t>per </a:t>
            </a:r>
            <a:r>
              <a:rPr sz="2800" b="0" spc="-10" dirty="0">
                <a:solidFill>
                  <a:srgbClr val="000000"/>
                </a:solidFill>
                <a:latin typeface="Calibri"/>
                <a:cs typeface="Calibri"/>
              </a:rPr>
              <a:t>100,000 </a:t>
            </a:r>
            <a:r>
              <a:rPr sz="2800" b="0" spc="-15" dirty="0">
                <a:solidFill>
                  <a:srgbClr val="000000"/>
                </a:solidFill>
                <a:latin typeface="Calibri"/>
                <a:cs typeface="Calibri"/>
              </a:rPr>
              <a:t>persons, by</a:t>
            </a:r>
            <a:r>
              <a:rPr sz="2800" b="0" spc="330" dirty="0">
                <a:solidFill>
                  <a:srgbClr val="000000"/>
                </a:solidFill>
                <a:latin typeface="Calibri"/>
                <a:cs typeface="Calibri"/>
              </a:rPr>
              <a:t> </a:t>
            </a:r>
            <a:r>
              <a:rPr sz="2800" b="0" spc="-10" dirty="0">
                <a:solidFill>
                  <a:srgbClr val="000000"/>
                </a:solidFill>
                <a:latin typeface="Calibri"/>
                <a:cs typeface="Calibri"/>
              </a:rPr>
              <a:t>country</a:t>
            </a:r>
            <a:endParaRPr sz="2800" dirty="0">
              <a:latin typeface="Calibri"/>
              <a:cs typeface="Calibri"/>
            </a:endParaRPr>
          </a:p>
        </p:txBody>
      </p:sp>
      <p:sp>
        <p:nvSpPr>
          <p:cNvPr id="4" name="object 4"/>
          <p:cNvSpPr txBox="1"/>
          <p:nvPr/>
        </p:nvSpPr>
        <p:spPr>
          <a:xfrm>
            <a:off x="1326724" y="5982163"/>
            <a:ext cx="2312035" cy="208279"/>
          </a:xfrm>
          <a:prstGeom prst="rect">
            <a:avLst/>
          </a:prstGeom>
        </p:spPr>
        <p:txBody>
          <a:bodyPr vert="horz" wrap="square" lIns="0" tIns="12700" rIns="0" bIns="0" rtlCol="0">
            <a:spAutoFit/>
          </a:bodyPr>
          <a:lstStyle/>
          <a:p>
            <a:pPr marL="12700">
              <a:lnSpc>
                <a:spcPct val="100000"/>
              </a:lnSpc>
              <a:spcBef>
                <a:spcPts val="100"/>
              </a:spcBef>
            </a:pPr>
            <a:r>
              <a:rPr sz="1200" i="1" dirty="0">
                <a:latin typeface="Arial"/>
                <a:cs typeface="Arial"/>
              </a:rPr>
              <a:t>Shah </a:t>
            </a:r>
            <a:r>
              <a:rPr sz="1200" i="1" spc="-25" dirty="0">
                <a:latin typeface="Arial"/>
                <a:cs typeface="Arial"/>
              </a:rPr>
              <a:t>ASV, </a:t>
            </a:r>
            <a:r>
              <a:rPr sz="1200" i="1" dirty="0">
                <a:latin typeface="Arial"/>
                <a:cs typeface="Arial"/>
              </a:rPr>
              <a:t>et </a:t>
            </a:r>
            <a:r>
              <a:rPr sz="1200" i="1" spc="-5" dirty="0">
                <a:latin typeface="Arial"/>
                <a:cs typeface="Arial"/>
              </a:rPr>
              <a:t>al. Circulation</a:t>
            </a:r>
            <a:r>
              <a:rPr sz="1200" i="1" spc="-135" dirty="0">
                <a:latin typeface="Arial"/>
                <a:cs typeface="Arial"/>
              </a:rPr>
              <a:t> </a:t>
            </a:r>
            <a:r>
              <a:rPr sz="1200" i="1" dirty="0">
                <a:latin typeface="Arial"/>
                <a:cs typeface="Arial"/>
              </a:rPr>
              <a:t>2018.</a:t>
            </a:r>
            <a:endParaRPr sz="1200" dirty="0">
              <a:latin typeface="Arial"/>
              <a:cs typeface="Arial"/>
            </a:endParaRPr>
          </a:p>
        </p:txBody>
      </p:sp>
      <p:sp>
        <p:nvSpPr>
          <p:cNvPr id="2" name="object 2" descr="Copyright 2019 Johns Hopkins University. All rights reserved."/>
          <p:cNvSpPr/>
          <p:nvPr/>
        </p:nvSpPr>
        <p:spPr>
          <a:xfrm>
            <a:off x="0" y="6238874"/>
            <a:ext cx="12191999" cy="6191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299614"/>
            <a:ext cx="10360660" cy="863600"/>
          </a:xfrm>
          <a:prstGeom prst="rect">
            <a:avLst/>
          </a:prstGeom>
        </p:spPr>
        <p:txBody>
          <a:bodyPr vert="horz" wrap="square" lIns="0" tIns="12065" rIns="0" bIns="0" rtlCol="0">
            <a:spAutoFit/>
          </a:bodyPr>
          <a:lstStyle/>
          <a:p>
            <a:pPr marL="12700">
              <a:lnSpc>
                <a:spcPct val="100000"/>
              </a:lnSpc>
              <a:spcBef>
                <a:spcPts val="95"/>
              </a:spcBef>
            </a:pPr>
            <a:r>
              <a:rPr sz="5500" spc="-5" dirty="0"/>
              <a:t>Major influences on </a:t>
            </a:r>
            <a:r>
              <a:rPr sz="5500" spc="-20" dirty="0"/>
              <a:t>future</a:t>
            </a:r>
            <a:r>
              <a:rPr sz="5500" spc="-120" dirty="0"/>
              <a:t> </a:t>
            </a:r>
            <a:r>
              <a:rPr sz="5500" spc="-5" dirty="0"/>
              <a:t>burden</a:t>
            </a:r>
            <a:r>
              <a:rPr lang="en-US" sz="5500" spc="-5" dirty="0"/>
              <a:t>  </a:t>
            </a:r>
            <a:endParaRPr sz="5500" dirty="0"/>
          </a:p>
        </p:txBody>
      </p:sp>
      <p:sp>
        <p:nvSpPr>
          <p:cNvPr id="3" name="object 3"/>
          <p:cNvSpPr txBox="1"/>
          <p:nvPr/>
        </p:nvSpPr>
        <p:spPr>
          <a:xfrm>
            <a:off x="555280" y="1442614"/>
            <a:ext cx="10761345" cy="3616325"/>
          </a:xfrm>
          <a:prstGeom prst="rect">
            <a:avLst/>
          </a:prstGeom>
        </p:spPr>
        <p:txBody>
          <a:bodyPr vert="horz" wrap="square" lIns="0" tIns="38100" rIns="0" bIns="0" rtlCol="0">
            <a:spAutoFit/>
          </a:bodyPr>
          <a:lstStyle/>
          <a:p>
            <a:pPr marL="12700">
              <a:lnSpc>
                <a:spcPct val="100000"/>
              </a:lnSpc>
              <a:spcBef>
                <a:spcPts val="300"/>
              </a:spcBef>
            </a:pPr>
            <a:r>
              <a:rPr sz="2400" spc="-5" dirty="0">
                <a:latin typeface="Arial"/>
                <a:cs typeface="Arial"/>
              </a:rPr>
              <a:t>Characteristics of </a:t>
            </a:r>
            <a:r>
              <a:rPr sz="2400" dirty="0">
                <a:latin typeface="Arial"/>
                <a:cs typeface="Arial"/>
              </a:rPr>
              <a:t>the </a:t>
            </a:r>
            <a:r>
              <a:rPr sz="2400" spc="-5" dirty="0">
                <a:latin typeface="Arial"/>
                <a:cs typeface="Arial"/>
              </a:rPr>
              <a:t>population with</a:t>
            </a:r>
            <a:r>
              <a:rPr sz="2400" spc="60" dirty="0">
                <a:latin typeface="Arial"/>
                <a:cs typeface="Arial"/>
              </a:rPr>
              <a:t> </a:t>
            </a:r>
            <a:r>
              <a:rPr sz="2400" spc="-5" dirty="0">
                <a:latin typeface="Arial"/>
                <a:cs typeface="Arial"/>
              </a:rPr>
              <a:t>HIV</a:t>
            </a:r>
            <a:endParaRPr sz="2400">
              <a:latin typeface="Arial"/>
              <a:cs typeface="Arial"/>
            </a:endParaRPr>
          </a:p>
          <a:p>
            <a:pPr marL="698500" indent="-228600">
              <a:lnSpc>
                <a:spcPct val="100000"/>
              </a:lnSpc>
              <a:spcBef>
                <a:spcPts val="204"/>
              </a:spcBef>
              <a:buChar char="•"/>
              <a:tabLst>
                <a:tab pos="698500" algn="l"/>
              </a:tabLst>
            </a:pPr>
            <a:r>
              <a:rPr sz="2400" spc="-5" dirty="0">
                <a:latin typeface="Arial"/>
                <a:cs typeface="Arial"/>
              </a:rPr>
              <a:t>Increasing</a:t>
            </a:r>
            <a:r>
              <a:rPr sz="2400" spc="5" dirty="0">
                <a:latin typeface="Arial"/>
                <a:cs typeface="Arial"/>
              </a:rPr>
              <a:t> </a:t>
            </a:r>
            <a:r>
              <a:rPr sz="2400" spc="-5" dirty="0">
                <a:latin typeface="Arial"/>
                <a:cs typeface="Arial"/>
              </a:rPr>
              <a:t>age</a:t>
            </a:r>
            <a:endParaRPr sz="2400">
              <a:latin typeface="Arial"/>
              <a:cs typeface="Arial"/>
            </a:endParaRPr>
          </a:p>
          <a:p>
            <a:pPr marL="698500" indent="-228600">
              <a:lnSpc>
                <a:spcPct val="100000"/>
              </a:lnSpc>
              <a:spcBef>
                <a:spcPts val="215"/>
              </a:spcBef>
              <a:buChar char="•"/>
              <a:tabLst>
                <a:tab pos="698500" algn="l"/>
              </a:tabLst>
            </a:pPr>
            <a:r>
              <a:rPr sz="2400" spc="-5" dirty="0">
                <a:latin typeface="Arial"/>
                <a:cs typeface="Arial"/>
              </a:rPr>
              <a:t>Risk profiles and burden of outcomes are </a:t>
            </a:r>
            <a:r>
              <a:rPr sz="2400" spc="-10" dirty="0">
                <a:latin typeface="Arial"/>
                <a:cs typeface="Arial"/>
              </a:rPr>
              <a:t>different </a:t>
            </a:r>
            <a:r>
              <a:rPr sz="2400" spc="-5" dirty="0">
                <a:latin typeface="Arial"/>
                <a:cs typeface="Arial"/>
              </a:rPr>
              <a:t>in populations of</a:t>
            </a:r>
            <a:r>
              <a:rPr sz="2400" spc="125" dirty="0">
                <a:latin typeface="Arial"/>
                <a:cs typeface="Arial"/>
              </a:rPr>
              <a:t> </a:t>
            </a:r>
            <a:r>
              <a:rPr sz="2400" spc="-5" dirty="0">
                <a:latin typeface="Arial"/>
                <a:cs typeface="Arial"/>
              </a:rPr>
              <a:t>PWH</a:t>
            </a:r>
            <a:endParaRPr sz="2400">
              <a:latin typeface="Arial"/>
              <a:cs typeface="Arial"/>
            </a:endParaRPr>
          </a:p>
          <a:p>
            <a:pPr>
              <a:lnSpc>
                <a:spcPct val="100000"/>
              </a:lnSpc>
              <a:spcBef>
                <a:spcPts val="5"/>
              </a:spcBef>
            </a:pPr>
            <a:endParaRPr sz="2500">
              <a:latin typeface="Times New Roman"/>
              <a:cs typeface="Times New Roman"/>
            </a:endParaRPr>
          </a:p>
          <a:p>
            <a:pPr marL="12700">
              <a:lnSpc>
                <a:spcPct val="100000"/>
              </a:lnSpc>
              <a:spcBef>
                <a:spcPts val="5"/>
              </a:spcBef>
            </a:pPr>
            <a:r>
              <a:rPr sz="2400" spc="-10" dirty="0">
                <a:latin typeface="Arial"/>
                <a:cs typeface="Arial"/>
              </a:rPr>
              <a:t>Changing </a:t>
            </a:r>
            <a:r>
              <a:rPr sz="2400" spc="-5" dirty="0">
                <a:latin typeface="Arial"/>
                <a:cs typeface="Arial"/>
              </a:rPr>
              <a:t>exposures that may influence future</a:t>
            </a:r>
            <a:r>
              <a:rPr sz="2400" spc="105" dirty="0">
                <a:latin typeface="Arial"/>
                <a:cs typeface="Arial"/>
              </a:rPr>
              <a:t> </a:t>
            </a:r>
            <a:r>
              <a:rPr sz="2400" spc="-5" dirty="0">
                <a:latin typeface="Arial"/>
                <a:cs typeface="Arial"/>
              </a:rPr>
              <a:t>comorbidity</a:t>
            </a:r>
            <a:endParaRPr sz="2400">
              <a:latin typeface="Arial"/>
              <a:cs typeface="Arial"/>
            </a:endParaRPr>
          </a:p>
          <a:p>
            <a:pPr marL="355600" marR="798195" indent="-342900">
              <a:lnSpc>
                <a:spcPts val="2300"/>
              </a:lnSpc>
              <a:spcBef>
                <a:spcPts val="560"/>
              </a:spcBef>
              <a:buChar char="•"/>
              <a:tabLst>
                <a:tab pos="354965" algn="l"/>
                <a:tab pos="355600" algn="l"/>
              </a:tabLst>
            </a:pPr>
            <a:r>
              <a:rPr sz="2400" spc="-5" dirty="0">
                <a:latin typeface="Arial"/>
                <a:cs typeface="Arial"/>
              </a:rPr>
              <a:t>Prior exposure </a:t>
            </a:r>
            <a:r>
              <a:rPr sz="2400" dirty="0">
                <a:latin typeface="Arial"/>
                <a:cs typeface="Arial"/>
              </a:rPr>
              <a:t>to </a:t>
            </a:r>
            <a:r>
              <a:rPr sz="2400" spc="-5" dirty="0">
                <a:latin typeface="Arial"/>
                <a:cs typeface="Arial"/>
              </a:rPr>
              <a:t>more toxic </a:t>
            </a:r>
            <a:r>
              <a:rPr sz="2400" spc="-20" dirty="0">
                <a:latin typeface="Arial"/>
                <a:cs typeface="Arial"/>
              </a:rPr>
              <a:t>ART </a:t>
            </a:r>
            <a:r>
              <a:rPr sz="2400" spc="-5" dirty="0">
                <a:latin typeface="Arial"/>
                <a:cs typeface="Arial"/>
              </a:rPr>
              <a:t>and longer durations of </a:t>
            </a:r>
            <a:r>
              <a:rPr sz="2400" dirty="0">
                <a:latin typeface="Arial"/>
                <a:cs typeface="Arial"/>
              </a:rPr>
              <a:t>pre-treatment  </a:t>
            </a:r>
            <a:r>
              <a:rPr sz="2400" spc="-5" dirty="0">
                <a:latin typeface="Arial"/>
                <a:cs typeface="Arial"/>
              </a:rPr>
              <a:t>viremia</a:t>
            </a:r>
            <a:endParaRPr sz="2400">
              <a:latin typeface="Arial"/>
              <a:cs typeface="Arial"/>
            </a:endParaRPr>
          </a:p>
          <a:p>
            <a:pPr marL="355600" marR="5080" indent="-342900">
              <a:lnSpc>
                <a:spcPct val="80000"/>
              </a:lnSpc>
              <a:spcBef>
                <a:spcPts val="600"/>
              </a:spcBef>
              <a:buChar char="•"/>
              <a:tabLst>
                <a:tab pos="354965" algn="l"/>
                <a:tab pos="355600" algn="l"/>
              </a:tabLst>
            </a:pPr>
            <a:r>
              <a:rPr sz="2400" spc="-20" dirty="0">
                <a:latin typeface="Arial"/>
                <a:cs typeface="Arial"/>
              </a:rPr>
              <a:t>Treat </a:t>
            </a:r>
            <a:r>
              <a:rPr sz="2400" spc="-10" dirty="0">
                <a:latin typeface="Arial"/>
                <a:cs typeface="Arial"/>
              </a:rPr>
              <a:t>All: </a:t>
            </a:r>
            <a:r>
              <a:rPr sz="2400" spc="-5" dirty="0">
                <a:latin typeface="Arial"/>
                <a:cs typeface="Arial"/>
              </a:rPr>
              <a:t>initiate at younger ages, earlier stage of disease, and with less toxic  </a:t>
            </a:r>
            <a:r>
              <a:rPr sz="2400" spc="-40" dirty="0">
                <a:latin typeface="Arial"/>
                <a:cs typeface="Arial"/>
              </a:rPr>
              <a:t>ART</a:t>
            </a:r>
            <a:endParaRPr sz="2400">
              <a:latin typeface="Arial"/>
              <a:cs typeface="Arial"/>
            </a:endParaRPr>
          </a:p>
          <a:p>
            <a:pPr marL="355600" indent="-342900">
              <a:lnSpc>
                <a:spcPct val="100000"/>
              </a:lnSpc>
              <a:buChar char="•"/>
              <a:tabLst>
                <a:tab pos="354965" algn="l"/>
                <a:tab pos="355600" algn="l"/>
              </a:tabLst>
            </a:pPr>
            <a:r>
              <a:rPr sz="2400" spc="-5" dirty="0">
                <a:latin typeface="Arial"/>
                <a:cs typeface="Arial"/>
              </a:rPr>
              <a:t>Long </a:t>
            </a:r>
            <a:r>
              <a:rPr sz="2400" dirty="0">
                <a:latin typeface="Arial"/>
                <a:cs typeface="Arial"/>
              </a:rPr>
              <a:t>term </a:t>
            </a:r>
            <a:r>
              <a:rPr sz="2400" spc="-5" dirty="0">
                <a:latin typeface="Arial"/>
                <a:cs typeface="Arial"/>
              </a:rPr>
              <a:t>viral</a:t>
            </a:r>
            <a:r>
              <a:rPr sz="2400" spc="5" dirty="0">
                <a:latin typeface="Arial"/>
                <a:cs typeface="Arial"/>
              </a:rPr>
              <a:t> </a:t>
            </a:r>
            <a:r>
              <a:rPr sz="2400" spc="-5" dirty="0">
                <a:latin typeface="Arial"/>
                <a:cs typeface="Arial"/>
              </a:rPr>
              <a:t>suppression</a:t>
            </a:r>
            <a:endParaRPr sz="24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311806"/>
            <a:ext cx="10022840" cy="756920"/>
          </a:xfrm>
          <a:prstGeom prst="rect">
            <a:avLst/>
          </a:prstGeom>
        </p:spPr>
        <p:txBody>
          <a:bodyPr vert="horz" wrap="square" lIns="0" tIns="12700" rIns="0" bIns="0" rtlCol="0">
            <a:spAutoFit/>
          </a:bodyPr>
          <a:lstStyle/>
          <a:p>
            <a:pPr marL="12700">
              <a:lnSpc>
                <a:spcPct val="100000"/>
              </a:lnSpc>
              <a:spcBef>
                <a:spcPts val="100"/>
              </a:spcBef>
            </a:pPr>
            <a:r>
              <a:rPr sz="4800" spc="-5" dirty="0"/>
              <a:t>Long-term (decades) </a:t>
            </a:r>
            <a:r>
              <a:rPr sz="4800" dirty="0"/>
              <a:t>viral</a:t>
            </a:r>
            <a:r>
              <a:rPr sz="4800" spc="-35" dirty="0"/>
              <a:t> </a:t>
            </a:r>
            <a:r>
              <a:rPr sz="4800" spc="-10" dirty="0"/>
              <a:t>suppression</a:t>
            </a:r>
            <a:endParaRPr sz="4800"/>
          </a:p>
        </p:txBody>
      </p:sp>
      <p:sp>
        <p:nvSpPr>
          <p:cNvPr id="5" name="object 5" descr="NA ACCORD logo"/>
          <p:cNvSpPr/>
          <p:nvPr/>
        </p:nvSpPr>
        <p:spPr>
          <a:xfrm>
            <a:off x="11084052" y="48638"/>
            <a:ext cx="877823" cy="462063"/>
          </a:xfrm>
          <a:prstGeom prst="rect">
            <a:avLst/>
          </a:prstGeom>
          <a:blipFill>
            <a:blip r:embed="rId2" cstate="print"/>
            <a:stretch>
              <a:fillRect/>
            </a:stretch>
          </a:blipFill>
        </p:spPr>
        <p:txBody>
          <a:bodyPr wrap="square" lIns="0" tIns="0" rIns="0" bIns="0" rtlCol="0"/>
          <a:lstStyle/>
          <a:p>
            <a:endParaRPr/>
          </a:p>
        </p:txBody>
      </p:sp>
      <p:pic>
        <p:nvPicPr>
          <p:cNvPr id="8" name="Picture 7" descr="1 in 3 adults will experience a transmissible (HIV RNA ≥1500 copies/mL) viral load in the first decade after ART initiation. 1 in 2 Black MSM; 1 in 2 PWID; 1 in 2 Black women; 1 in 3 Hispanic; 1 in 5 non-Black MSM. Source: Althoff KN, et al. CROI 2018. Abstract #904">
            <a:extLst>
              <a:ext uri="{FF2B5EF4-FFF2-40B4-BE49-F238E27FC236}">
                <a16:creationId xmlns:a16="http://schemas.microsoft.com/office/drawing/2014/main" id="{7A564BAA-A8BF-46A8-A97F-B83228B811E3}"/>
              </a:ext>
            </a:extLst>
          </p:cNvPr>
          <p:cNvPicPr>
            <a:picLocks noChangeAspect="1"/>
          </p:cNvPicPr>
          <p:nvPr/>
        </p:nvPicPr>
        <p:blipFill>
          <a:blip r:embed="rId3"/>
          <a:stretch>
            <a:fillRect/>
          </a:stretch>
        </p:blipFill>
        <p:spPr>
          <a:xfrm>
            <a:off x="304800" y="1138232"/>
            <a:ext cx="11430000" cy="5020851"/>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299614"/>
            <a:ext cx="10360660" cy="863600"/>
          </a:xfrm>
          <a:prstGeom prst="rect">
            <a:avLst/>
          </a:prstGeom>
        </p:spPr>
        <p:txBody>
          <a:bodyPr vert="horz" wrap="square" lIns="0" tIns="12065" rIns="0" bIns="0" rtlCol="0">
            <a:spAutoFit/>
          </a:bodyPr>
          <a:lstStyle/>
          <a:p>
            <a:pPr marL="12700">
              <a:lnSpc>
                <a:spcPct val="100000"/>
              </a:lnSpc>
              <a:spcBef>
                <a:spcPts val="95"/>
              </a:spcBef>
            </a:pPr>
            <a:r>
              <a:rPr sz="5500" spc="-5" dirty="0"/>
              <a:t>Major influences on </a:t>
            </a:r>
            <a:r>
              <a:rPr sz="5500" spc="-20" dirty="0"/>
              <a:t>future</a:t>
            </a:r>
            <a:r>
              <a:rPr sz="5500" spc="-120" dirty="0"/>
              <a:t> </a:t>
            </a:r>
            <a:r>
              <a:rPr sz="5500" spc="-5" dirty="0"/>
              <a:t>burden</a:t>
            </a:r>
            <a:r>
              <a:rPr lang="en-US" sz="5500" spc="-5" dirty="0"/>
              <a:t>   </a:t>
            </a:r>
            <a:endParaRPr sz="5500" dirty="0"/>
          </a:p>
        </p:txBody>
      </p:sp>
      <p:sp>
        <p:nvSpPr>
          <p:cNvPr id="3" name="object 3"/>
          <p:cNvSpPr txBox="1"/>
          <p:nvPr/>
        </p:nvSpPr>
        <p:spPr>
          <a:xfrm>
            <a:off x="555280" y="1442614"/>
            <a:ext cx="10761345" cy="3982085"/>
          </a:xfrm>
          <a:prstGeom prst="rect">
            <a:avLst/>
          </a:prstGeom>
        </p:spPr>
        <p:txBody>
          <a:bodyPr vert="horz" wrap="square" lIns="0" tIns="38100" rIns="0" bIns="0" rtlCol="0">
            <a:spAutoFit/>
          </a:bodyPr>
          <a:lstStyle/>
          <a:p>
            <a:pPr marL="12700">
              <a:lnSpc>
                <a:spcPct val="100000"/>
              </a:lnSpc>
              <a:spcBef>
                <a:spcPts val="300"/>
              </a:spcBef>
            </a:pPr>
            <a:r>
              <a:rPr sz="2400" spc="-5" dirty="0">
                <a:latin typeface="Arial"/>
                <a:cs typeface="Arial"/>
              </a:rPr>
              <a:t>Characteristics of </a:t>
            </a:r>
            <a:r>
              <a:rPr sz="2400" dirty="0">
                <a:latin typeface="Arial"/>
                <a:cs typeface="Arial"/>
              </a:rPr>
              <a:t>the </a:t>
            </a:r>
            <a:r>
              <a:rPr sz="2400" spc="-5" dirty="0">
                <a:latin typeface="Arial"/>
                <a:cs typeface="Arial"/>
              </a:rPr>
              <a:t>population with</a:t>
            </a:r>
            <a:r>
              <a:rPr sz="2400" spc="60" dirty="0">
                <a:latin typeface="Arial"/>
                <a:cs typeface="Arial"/>
              </a:rPr>
              <a:t> </a:t>
            </a:r>
            <a:r>
              <a:rPr sz="2400" spc="-5" dirty="0">
                <a:latin typeface="Arial"/>
                <a:cs typeface="Arial"/>
              </a:rPr>
              <a:t>HIV</a:t>
            </a:r>
            <a:endParaRPr sz="2400">
              <a:latin typeface="Arial"/>
              <a:cs typeface="Arial"/>
            </a:endParaRPr>
          </a:p>
          <a:p>
            <a:pPr marL="698500" indent="-228600">
              <a:lnSpc>
                <a:spcPct val="100000"/>
              </a:lnSpc>
              <a:spcBef>
                <a:spcPts val="204"/>
              </a:spcBef>
              <a:buChar char="•"/>
              <a:tabLst>
                <a:tab pos="698500" algn="l"/>
              </a:tabLst>
            </a:pPr>
            <a:r>
              <a:rPr sz="2400" spc="-5" dirty="0">
                <a:latin typeface="Arial"/>
                <a:cs typeface="Arial"/>
              </a:rPr>
              <a:t>Increasing</a:t>
            </a:r>
            <a:r>
              <a:rPr sz="2400" spc="5" dirty="0">
                <a:latin typeface="Arial"/>
                <a:cs typeface="Arial"/>
              </a:rPr>
              <a:t> </a:t>
            </a:r>
            <a:r>
              <a:rPr sz="2400" spc="-5" dirty="0">
                <a:latin typeface="Arial"/>
                <a:cs typeface="Arial"/>
              </a:rPr>
              <a:t>age</a:t>
            </a:r>
            <a:endParaRPr sz="2400">
              <a:latin typeface="Arial"/>
              <a:cs typeface="Arial"/>
            </a:endParaRPr>
          </a:p>
          <a:p>
            <a:pPr marL="698500" indent="-228600">
              <a:lnSpc>
                <a:spcPct val="100000"/>
              </a:lnSpc>
              <a:spcBef>
                <a:spcPts val="215"/>
              </a:spcBef>
              <a:buChar char="•"/>
              <a:tabLst>
                <a:tab pos="698500" algn="l"/>
              </a:tabLst>
            </a:pPr>
            <a:r>
              <a:rPr sz="2400" spc="-5" dirty="0">
                <a:latin typeface="Arial"/>
                <a:cs typeface="Arial"/>
              </a:rPr>
              <a:t>Risk profiles and burden of outcomes are </a:t>
            </a:r>
            <a:r>
              <a:rPr sz="2400" spc="-10" dirty="0">
                <a:latin typeface="Arial"/>
                <a:cs typeface="Arial"/>
              </a:rPr>
              <a:t>different </a:t>
            </a:r>
            <a:r>
              <a:rPr sz="2400" spc="-5" dirty="0">
                <a:latin typeface="Arial"/>
                <a:cs typeface="Arial"/>
              </a:rPr>
              <a:t>in populations of</a:t>
            </a:r>
            <a:r>
              <a:rPr sz="2400" spc="125" dirty="0">
                <a:latin typeface="Arial"/>
                <a:cs typeface="Arial"/>
              </a:rPr>
              <a:t> </a:t>
            </a:r>
            <a:r>
              <a:rPr sz="2400" spc="-5" dirty="0">
                <a:latin typeface="Arial"/>
                <a:cs typeface="Arial"/>
              </a:rPr>
              <a:t>PWH</a:t>
            </a:r>
            <a:endParaRPr sz="2400">
              <a:latin typeface="Arial"/>
              <a:cs typeface="Arial"/>
            </a:endParaRPr>
          </a:p>
          <a:p>
            <a:pPr>
              <a:lnSpc>
                <a:spcPct val="100000"/>
              </a:lnSpc>
              <a:spcBef>
                <a:spcPts val="5"/>
              </a:spcBef>
            </a:pPr>
            <a:endParaRPr sz="2500">
              <a:latin typeface="Times New Roman"/>
              <a:cs typeface="Times New Roman"/>
            </a:endParaRPr>
          </a:p>
          <a:p>
            <a:pPr marL="12700">
              <a:lnSpc>
                <a:spcPct val="100000"/>
              </a:lnSpc>
              <a:spcBef>
                <a:spcPts val="5"/>
              </a:spcBef>
            </a:pPr>
            <a:r>
              <a:rPr sz="2400" spc="-10" dirty="0">
                <a:latin typeface="Arial"/>
                <a:cs typeface="Arial"/>
              </a:rPr>
              <a:t>Changing </a:t>
            </a:r>
            <a:r>
              <a:rPr sz="2400" spc="-5" dirty="0">
                <a:latin typeface="Arial"/>
                <a:cs typeface="Arial"/>
              </a:rPr>
              <a:t>exposures that may influence future</a:t>
            </a:r>
            <a:r>
              <a:rPr sz="2400" spc="105" dirty="0">
                <a:latin typeface="Arial"/>
                <a:cs typeface="Arial"/>
              </a:rPr>
              <a:t> </a:t>
            </a:r>
            <a:r>
              <a:rPr sz="2400" spc="-5" dirty="0">
                <a:latin typeface="Arial"/>
                <a:cs typeface="Arial"/>
              </a:rPr>
              <a:t>comorbidity</a:t>
            </a:r>
            <a:endParaRPr sz="2400">
              <a:latin typeface="Arial"/>
              <a:cs typeface="Arial"/>
            </a:endParaRPr>
          </a:p>
          <a:p>
            <a:pPr marL="355600" marR="798195" indent="-342900">
              <a:lnSpc>
                <a:spcPts val="2300"/>
              </a:lnSpc>
              <a:spcBef>
                <a:spcPts val="560"/>
              </a:spcBef>
              <a:buChar char="•"/>
              <a:tabLst>
                <a:tab pos="354965" algn="l"/>
                <a:tab pos="355600" algn="l"/>
              </a:tabLst>
            </a:pPr>
            <a:r>
              <a:rPr sz="2400" spc="-5" dirty="0">
                <a:latin typeface="Arial"/>
                <a:cs typeface="Arial"/>
              </a:rPr>
              <a:t>Prior exposure </a:t>
            </a:r>
            <a:r>
              <a:rPr sz="2400" dirty="0">
                <a:latin typeface="Arial"/>
                <a:cs typeface="Arial"/>
              </a:rPr>
              <a:t>to </a:t>
            </a:r>
            <a:r>
              <a:rPr sz="2400" spc="-5" dirty="0">
                <a:latin typeface="Arial"/>
                <a:cs typeface="Arial"/>
              </a:rPr>
              <a:t>more toxic </a:t>
            </a:r>
            <a:r>
              <a:rPr sz="2400" spc="-20" dirty="0">
                <a:latin typeface="Arial"/>
                <a:cs typeface="Arial"/>
              </a:rPr>
              <a:t>ART </a:t>
            </a:r>
            <a:r>
              <a:rPr sz="2400" spc="-5" dirty="0">
                <a:latin typeface="Arial"/>
                <a:cs typeface="Arial"/>
              </a:rPr>
              <a:t>and longer durations of </a:t>
            </a:r>
            <a:r>
              <a:rPr sz="2400" dirty="0">
                <a:latin typeface="Arial"/>
                <a:cs typeface="Arial"/>
              </a:rPr>
              <a:t>pre-treatment  </a:t>
            </a:r>
            <a:r>
              <a:rPr sz="2400" spc="-5" dirty="0">
                <a:latin typeface="Arial"/>
                <a:cs typeface="Arial"/>
              </a:rPr>
              <a:t>viremia</a:t>
            </a:r>
            <a:endParaRPr sz="2400">
              <a:latin typeface="Arial"/>
              <a:cs typeface="Arial"/>
            </a:endParaRPr>
          </a:p>
          <a:p>
            <a:pPr marL="355600" marR="5080" indent="-342900">
              <a:lnSpc>
                <a:spcPct val="80000"/>
              </a:lnSpc>
              <a:spcBef>
                <a:spcPts val="600"/>
              </a:spcBef>
              <a:buChar char="•"/>
              <a:tabLst>
                <a:tab pos="354965" algn="l"/>
                <a:tab pos="355600" algn="l"/>
              </a:tabLst>
            </a:pPr>
            <a:r>
              <a:rPr sz="2400" spc="-20" dirty="0">
                <a:latin typeface="Arial"/>
                <a:cs typeface="Arial"/>
              </a:rPr>
              <a:t>Treat </a:t>
            </a:r>
            <a:r>
              <a:rPr sz="2400" spc="-10" dirty="0">
                <a:latin typeface="Arial"/>
                <a:cs typeface="Arial"/>
              </a:rPr>
              <a:t>All: </a:t>
            </a:r>
            <a:r>
              <a:rPr sz="2400" spc="-5" dirty="0">
                <a:latin typeface="Arial"/>
                <a:cs typeface="Arial"/>
              </a:rPr>
              <a:t>initiate at younger ages, earlier stage of disease, and with less toxic  </a:t>
            </a:r>
            <a:r>
              <a:rPr sz="2400" spc="-40" dirty="0">
                <a:latin typeface="Arial"/>
                <a:cs typeface="Arial"/>
              </a:rPr>
              <a:t>ART</a:t>
            </a:r>
            <a:endParaRPr sz="2400">
              <a:latin typeface="Arial"/>
              <a:cs typeface="Arial"/>
            </a:endParaRPr>
          </a:p>
          <a:p>
            <a:pPr marL="355600" indent="-342900">
              <a:lnSpc>
                <a:spcPct val="100000"/>
              </a:lnSpc>
              <a:buChar char="•"/>
              <a:tabLst>
                <a:tab pos="354965" algn="l"/>
                <a:tab pos="355600" algn="l"/>
              </a:tabLst>
            </a:pPr>
            <a:r>
              <a:rPr sz="2400" spc="-5" dirty="0">
                <a:latin typeface="Arial"/>
                <a:cs typeface="Arial"/>
              </a:rPr>
              <a:t>Long </a:t>
            </a:r>
            <a:r>
              <a:rPr sz="2400" dirty="0">
                <a:latin typeface="Arial"/>
                <a:cs typeface="Arial"/>
              </a:rPr>
              <a:t>term </a:t>
            </a:r>
            <a:r>
              <a:rPr sz="2400" spc="-5" dirty="0">
                <a:latin typeface="Arial"/>
                <a:cs typeface="Arial"/>
              </a:rPr>
              <a:t>viral</a:t>
            </a:r>
            <a:r>
              <a:rPr sz="2400" spc="5" dirty="0">
                <a:latin typeface="Arial"/>
                <a:cs typeface="Arial"/>
              </a:rPr>
              <a:t> </a:t>
            </a:r>
            <a:r>
              <a:rPr sz="2400" spc="-5" dirty="0">
                <a:latin typeface="Arial"/>
                <a:cs typeface="Arial"/>
              </a:rPr>
              <a:t>suppression</a:t>
            </a:r>
            <a:endParaRPr sz="2400">
              <a:latin typeface="Arial"/>
              <a:cs typeface="Arial"/>
            </a:endParaRPr>
          </a:p>
          <a:p>
            <a:pPr marL="355600" indent="-342900">
              <a:lnSpc>
                <a:spcPct val="100000"/>
              </a:lnSpc>
              <a:buChar char="•"/>
              <a:tabLst>
                <a:tab pos="354965" algn="l"/>
                <a:tab pos="355600" algn="l"/>
              </a:tabLst>
            </a:pPr>
            <a:r>
              <a:rPr sz="2400" spc="-5" dirty="0">
                <a:latin typeface="Arial"/>
                <a:cs typeface="Arial"/>
              </a:rPr>
              <a:t>Secular changes in substance</a:t>
            </a:r>
            <a:r>
              <a:rPr sz="2400" spc="65" dirty="0">
                <a:latin typeface="Arial"/>
                <a:cs typeface="Arial"/>
              </a:rPr>
              <a:t> </a:t>
            </a:r>
            <a:r>
              <a:rPr sz="2400" spc="-5" dirty="0">
                <a:latin typeface="Arial"/>
                <a:cs typeface="Arial"/>
              </a:rPr>
              <a:t>use</a:t>
            </a:r>
            <a:endParaRPr sz="24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311806"/>
            <a:ext cx="7206615" cy="756920"/>
          </a:xfrm>
          <a:prstGeom prst="rect">
            <a:avLst/>
          </a:prstGeom>
        </p:spPr>
        <p:txBody>
          <a:bodyPr vert="horz" wrap="square" lIns="0" tIns="12700" rIns="0" bIns="0" rtlCol="0">
            <a:spAutoFit/>
          </a:bodyPr>
          <a:lstStyle/>
          <a:p>
            <a:pPr marL="12700">
              <a:lnSpc>
                <a:spcPct val="100000"/>
              </a:lnSpc>
              <a:spcBef>
                <a:spcPts val="100"/>
              </a:spcBef>
            </a:pPr>
            <a:r>
              <a:rPr sz="4800" spc="-5" dirty="0"/>
              <a:t>Opioids, Chem-sex,</a:t>
            </a:r>
            <a:r>
              <a:rPr sz="4800" spc="-290" dirty="0"/>
              <a:t> </a:t>
            </a:r>
            <a:r>
              <a:rPr sz="4800" spc="-5" dirty="0"/>
              <a:t>Alcohol</a:t>
            </a:r>
            <a:endParaRPr sz="4800"/>
          </a:p>
        </p:txBody>
      </p:sp>
      <p:grpSp>
        <p:nvGrpSpPr>
          <p:cNvPr id="16" name="Group 15" descr="Health Care&#10;'The nightmare everyone is worried about': HIV case tied to opioids spike in West Virginia county&#10;The surge in cases comes as the Trump administration sets out to eradicate HIV transmission by 2030. https://www.politico.com/story/2019/09/02/hiv-opioids-cabell-west-virginia-1668389">
            <a:extLst>
              <a:ext uri="{FF2B5EF4-FFF2-40B4-BE49-F238E27FC236}">
                <a16:creationId xmlns:a16="http://schemas.microsoft.com/office/drawing/2014/main" id="{1C998261-9A00-4043-BABE-81CC86F332F7}"/>
              </a:ext>
            </a:extLst>
          </p:cNvPr>
          <p:cNvGrpSpPr/>
          <p:nvPr/>
        </p:nvGrpSpPr>
        <p:grpSpPr>
          <a:xfrm>
            <a:off x="1266444" y="960120"/>
            <a:ext cx="4721351" cy="3128962"/>
            <a:chOff x="1266444" y="960120"/>
            <a:chExt cx="4721351" cy="3128962"/>
          </a:xfrm>
        </p:grpSpPr>
        <p:sp>
          <p:nvSpPr>
            <p:cNvPr id="3" name="object 3"/>
            <p:cNvSpPr/>
            <p:nvPr/>
          </p:nvSpPr>
          <p:spPr>
            <a:xfrm>
              <a:off x="1266444" y="960120"/>
              <a:ext cx="4721351" cy="31196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61516" y="1155191"/>
              <a:ext cx="4133087" cy="2531363"/>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539708" y="3697922"/>
              <a:ext cx="3916045" cy="391160"/>
            </a:xfrm>
            <a:prstGeom prst="rect">
              <a:avLst/>
            </a:prstGeom>
          </p:spPr>
          <p:txBody>
            <a:bodyPr vert="horz" wrap="square" lIns="0" tIns="12700" rIns="0" bIns="0" rtlCol="0">
              <a:spAutoFit/>
            </a:bodyPr>
            <a:lstStyle/>
            <a:p>
              <a:pPr marL="12700" marR="5080">
                <a:lnSpc>
                  <a:spcPct val="100000"/>
                </a:lnSpc>
                <a:spcBef>
                  <a:spcPts val="100"/>
                </a:spcBef>
              </a:pPr>
              <a:r>
                <a:rPr sz="1200" i="1" u="sng" spc="-5" dirty="0">
                  <a:solidFill>
                    <a:srgbClr val="0562C1"/>
                  </a:solidFill>
                  <a:uFill>
                    <a:solidFill>
                      <a:srgbClr val="0562C1"/>
                    </a:solidFill>
                  </a:uFill>
                  <a:latin typeface="Calibri"/>
                  <a:cs typeface="Calibri"/>
                  <a:hlinkClick r:id="rId4"/>
                </a:rPr>
                <a:t>https://www.politico.com/story/2019/09/02/hiv-opiods-cabell- </a:t>
              </a:r>
              <a:r>
                <a:rPr sz="1200" i="1" spc="-5" dirty="0">
                  <a:solidFill>
                    <a:srgbClr val="0562C1"/>
                  </a:solidFill>
                  <a:latin typeface="Calibri"/>
                  <a:cs typeface="Calibri"/>
                  <a:hlinkClick r:id="rId4"/>
                </a:rPr>
                <a:t> </a:t>
              </a:r>
              <a:r>
                <a:rPr sz="1200" i="1" u="sng" spc="-5" dirty="0">
                  <a:solidFill>
                    <a:srgbClr val="0562C1"/>
                  </a:solidFill>
                  <a:uFill>
                    <a:solidFill>
                      <a:srgbClr val="0562C1"/>
                    </a:solidFill>
                  </a:uFill>
                  <a:latin typeface="Calibri"/>
                  <a:cs typeface="Calibri"/>
                  <a:hlinkClick r:id="rId4"/>
                </a:rPr>
                <a:t>west-virginia-1668389</a:t>
              </a:r>
              <a:endParaRPr sz="1200">
                <a:latin typeface="Calibri"/>
                <a:cs typeface="Calibri"/>
              </a:endParaRPr>
            </a:p>
          </p:txBody>
        </p:sp>
      </p:grpSp>
      <p:grpSp>
        <p:nvGrpSpPr>
          <p:cNvPr id="14" name="Group 13" descr="&quot;Conditions&quot; refers to unhealthy alcohol use, cigarette smoking, and depressive symptoms. Chichetto N, et al. Open Forum Infectious Diseases, 2019">
            <a:extLst>
              <a:ext uri="{FF2B5EF4-FFF2-40B4-BE49-F238E27FC236}">
                <a16:creationId xmlns:a16="http://schemas.microsoft.com/office/drawing/2014/main" id="{835CD2B6-9DBC-47E0-9949-09FCC9047229}"/>
              </a:ext>
            </a:extLst>
          </p:cNvPr>
          <p:cNvGrpSpPr/>
          <p:nvPr/>
        </p:nvGrpSpPr>
        <p:grpSpPr>
          <a:xfrm>
            <a:off x="5900928" y="906780"/>
            <a:ext cx="5419725" cy="3390899"/>
            <a:chOff x="5900928" y="906780"/>
            <a:chExt cx="5419725" cy="3390899"/>
          </a:xfrm>
        </p:grpSpPr>
        <p:sp>
          <p:nvSpPr>
            <p:cNvPr id="9" name="object 9"/>
            <p:cNvSpPr/>
            <p:nvPr/>
          </p:nvSpPr>
          <p:spPr>
            <a:xfrm>
              <a:off x="5900928" y="906780"/>
              <a:ext cx="3563111" cy="3390899"/>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096000" y="1101852"/>
              <a:ext cx="2978861" cy="2801505"/>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9190228" y="1483031"/>
              <a:ext cx="2130425" cy="1122680"/>
            </a:xfrm>
            <a:prstGeom prst="rect">
              <a:avLst/>
            </a:prstGeom>
          </p:spPr>
          <p:txBody>
            <a:bodyPr vert="horz" wrap="square" lIns="0" tIns="12700" rIns="0" bIns="0" rtlCol="0">
              <a:spAutoFit/>
            </a:bodyPr>
            <a:lstStyle/>
            <a:p>
              <a:pPr marL="12700" marR="5080" indent="43815" algn="just">
                <a:lnSpc>
                  <a:spcPct val="100000"/>
                </a:lnSpc>
                <a:spcBef>
                  <a:spcPts val="100"/>
                </a:spcBef>
              </a:pPr>
              <a:r>
                <a:rPr sz="1800" spc="-5" dirty="0">
                  <a:latin typeface="Calibri"/>
                  <a:cs typeface="Calibri"/>
                </a:rPr>
                <a:t>“Conditions” </a:t>
              </a:r>
              <a:r>
                <a:rPr sz="1800" spc="-25" dirty="0">
                  <a:latin typeface="Calibri"/>
                  <a:cs typeface="Calibri"/>
                </a:rPr>
                <a:t>refers </a:t>
              </a:r>
              <a:r>
                <a:rPr sz="1800" spc="-10" dirty="0">
                  <a:latin typeface="Calibri"/>
                  <a:cs typeface="Calibri"/>
                </a:rPr>
                <a:t>to  </a:t>
              </a:r>
              <a:r>
                <a:rPr sz="1800" spc="-5" dirty="0">
                  <a:latin typeface="Calibri"/>
                  <a:cs typeface="Calibri"/>
                </a:rPr>
                <a:t>unhealthy alcohol </a:t>
              </a:r>
              <a:r>
                <a:rPr sz="1800" dirty="0">
                  <a:latin typeface="Calibri"/>
                  <a:cs typeface="Calibri"/>
                </a:rPr>
                <a:t>use,  </a:t>
              </a:r>
              <a:r>
                <a:rPr sz="1800" spc="-20" dirty="0">
                  <a:latin typeface="Calibri"/>
                  <a:cs typeface="Calibri"/>
                </a:rPr>
                <a:t>cigarette </a:t>
              </a:r>
              <a:r>
                <a:rPr sz="1800" dirty="0">
                  <a:latin typeface="Calibri"/>
                  <a:cs typeface="Calibri"/>
                </a:rPr>
                <a:t>smoking, and  </a:t>
              </a:r>
              <a:r>
                <a:rPr sz="1800" spc="-5" dirty="0">
                  <a:latin typeface="Calibri"/>
                  <a:cs typeface="Calibri"/>
                </a:rPr>
                <a:t>depressive</a:t>
              </a:r>
              <a:r>
                <a:rPr sz="1800" spc="-45" dirty="0">
                  <a:latin typeface="Calibri"/>
                  <a:cs typeface="Calibri"/>
                </a:rPr>
                <a:t> </a:t>
              </a:r>
              <a:r>
                <a:rPr sz="1800" spc="-10" dirty="0">
                  <a:latin typeface="Calibri"/>
                  <a:cs typeface="Calibri"/>
                </a:rPr>
                <a:t>symptoms.</a:t>
              </a:r>
              <a:endParaRPr sz="1800">
                <a:latin typeface="Calibri"/>
                <a:cs typeface="Calibri"/>
              </a:endParaRPr>
            </a:p>
          </p:txBody>
        </p:sp>
        <p:sp>
          <p:nvSpPr>
            <p:cNvPr id="12" name="object 12"/>
            <p:cNvSpPr/>
            <p:nvPr/>
          </p:nvSpPr>
          <p:spPr>
            <a:xfrm>
              <a:off x="6678168" y="2644139"/>
              <a:ext cx="1809519" cy="788458"/>
            </a:xfrm>
            <a:prstGeom prst="rect">
              <a:avLst/>
            </a:prstGeom>
            <a:blipFill>
              <a:blip r:embed="rId7" cstate="print"/>
              <a:stretch>
                <a:fillRect/>
              </a:stretch>
            </a:blipFill>
          </p:spPr>
          <p:txBody>
            <a:bodyPr wrap="square" lIns="0" tIns="0" rIns="0" bIns="0" rtlCol="0"/>
            <a:lstStyle/>
            <a:p>
              <a:endParaRPr/>
            </a:p>
          </p:txBody>
        </p:sp>
        <p:sp>
          <p:nvSpPr>
            <p:cNvPr id="13" name="object 13"/>
            <p:cNvSpPr txBox="1"/>
            <p:nvPr/>
          </p:nvSpPr>
          <p:spPr>
            <a:xfrm>
              <a:off x="9177804" y="3495207"/>
              <a:ext cx="1916430" cy="391160"/>
            </a:xfrm>
            <a:prstGeom prst="rect">
              <a:avLst/>
            </a:prstGeom>
          </p:spPr>
          <p:txBody>
            <a:bodyPr vert="horz" wrap="square" lIns="0" tIns="12700" rIns="0" bIns="0" rtlCol="0">
              <a:spAutoFit/>
            </a:bodyPr>
            <a:lstStyle/>
            <a:p>
              <a:pPr marL="12700" marR="5080">
                <a:lnSpc>
                  <a:spcPct val="100000"/>
                </a:lnSpc>
                <a:spcBef>
                  <a:spcPts val="100"/>
                </a:spcBef>
              </a:pPr>
              <a:r>
                <a:rPr sz="1200" i="1" spc="-5" dirty="0">
                  <a:latin typeface="Calibri"/>
                  <a:cs typeface="Calibri"/>
                </a:rPr>
                <a:t>Chichetto N, et al. Open </a:t>
              </a:r>
              <a:r>
                <a:rPr sz="1200" i="1" spc="-10" dirty="0">
                  <a:latin typeface="Calibri"/>
                  <a:cs typeface="Calibri"/>
                </a:rPr>
                <a:t>Forum  </a:t>
              </a:r>
              <a:r>
                <a:rPr sz="1200" i="1" spc="-5" dirty="0">
                  <a:latin typeface="Calibri"/>
                  <a:cs typeface="Calibri"/>
                </a:rPr>
                <a:t>Infectious </a:t>
              </a:r>
              <a:r>
                <a:rPr sz="1200" i="1" dirty="0">
                  <a:latin typeface="Calibri"/>
                  <a:cs typeface="Calibri"/>
                </a:rPr>
                <a:t>Diseases</a:t>
              </a:r>
              <a:r>
                <a:rPr sz="1200" i="1" spc="-50" dirty="0">
                  <a:latin typeface="Calibri"/>
                  <a:cs typeface="Calibri"/>
                </a:rPr>
                <a:t> </a:t>
              </a:r>
              <a:r>
                <a:rPr sz="1200" i="1" dirty="0">
                  <a:latin typeface="Calibri"/>
                  <a:cs typeface="Calibri"/>
                </a:rPr>
                <a:t>2019.</a:t>
              </a:r>
              <a:endParaRPr sz="1200">
                <a:latin typeface="Calibri"/>
                <a:cs typeface="Calibri"/>
              </a:endParaRPr>
            </a:p>
          </p:txBody>
        </p:sp>
      </p:grpSp>
      <p:grpSp>
        <p:nvGrpSpPr>
          <p:cNvPr id="15" name="Group 14" descr="Surge in chemsex parties arranged on 'hook-up' apps is fuelling fresh HIV epidemic in European cities, doctors warn. Rise in drug-fuelled parties is behind spike in new HIV cases across Europe but gay men involved are often too closeted to reach. Kate Kelland. https://www.independent.co.uk/news/world/europe/chemsex-parties-rise-gay-men-lgbt-hiv-cause-risk-prep-drugs-dating-app-grindr-europe-a9103881.html">
            <a:extLst>
              <a:ext uri="{FF2B5EF4-FFF2-40B4-BE49-F238E27FC236}">
                <a16:creationId xmlns:a16="http://schemas.microsoft.com/office/drawing/2014/main" id="{7486C45D-3125-4F92-87B2-F5BE3960D029}"/>
              </a:ext>
            </a:extLst>
          </p:cNvPr>
          <p:cNvGrpSpPr/>
          <p:nvPr/>
        </p:nvGrpSpPr>
        <p:grpSpPr>
          <a:xfrm>
            <a:off x="1964435" y="3941064"/>
            <a:ext cx="7889747" cy="2330183"/>
            <a:chOff x="1964435" y="3941064"/>
            <a:chExt cx="7889747" cy="2330183"/>
          </a:xfrm>
        </p:grpSpPr>
        <p:sp>
          <p:nvSpPr>
            <p:cNvPr id="6" name="object 6"/>
            <p:cNvSpPr/>
            <p:nvPr/>
          </p:nvSpPr>
          <p:spPr>
            <a:xfrm>
              <a:off x="1964435" y="3941064"/>
              <a:ext cx="7889747" cy="2330183"/>
            </a:xfrm>
            <a:prstGeom prst="rect">
              <a:avLst/>
            </a:prstGeom>
            <a:blipFill>
              <a:blip r:embed="rId8" cstate="print"/>
              <a:stretch>
                <a:fillRect/>
              </a:stretch>
            </a:blipFill>
          </p:spPr>
          <p:txBody>
            <a:bodyPr wrap="square" lIns="0" tIns="0" rIns="0" bIns="0" rtlCol="0"/>
            <a:lstStyle/>
            <a:p>
              <a:endParaRPr/>
            </a:p>
          </p:txBody>
        </p:sp>
        <p:sp>
          <p:nvSpPr>
            <p:cNvPr id="7" name="object 7"/>
            <p:cNvSpPr/>
            <p:nvPr/>
          </p:nvSpPr>
          <p:spPr>
            <a:xfrm>
              <a:off x="2159507" y="4136135"/>
              <a:ext cx="7301483" cy="1741931"/>
            </a:xfrm>
            <a:prstGeom prst="rect">
              <a:avLst/>
            </a:prstGeom>
            <a:blipFill>
              <a:blip r:embed="rId9" cstate="print"/>
              <a:stretch>
                <a:fillRect/>
              </a:stretch>
            </a:blipFill>
          </p:spPr>
          <p:txBody>
            <a:bodyPr wrap="square" lIns="0" tIns="0" rIns="0" bIns="0" rtlCol="0"/>
            <a:lstStyle/>
            <a:p>
              <a:endParaRPr/>
            </a:p>
          </p:txBody>
        </p:sp>
        <p:sp>
          <p:nvSpPr>
            <p:cNvPr id="8" name="object 8"/>
            <p:cNvSpPr txBox="1"/>
            <p:nvPr/>
          </p:nvSpPr>
          <p:spPr>
            <a:xfrm>
              <a:off x="2189838" y="5850962"/>
              <a:ext cx="7117715" cy="391160"/>
            </a:xfrm>
            <a:prstGeom prst="rect">
              <a:avLst/>
            </a:prstGeom>
          </p:spPr>
          <p:txBody>
            <a:bodyPr vert="horz" wrap="square" lIns="0" tIns="12700" rIns="0" bIns="0" rtlCol="0">
              <a:spAutoFit/>
            </a:bodyPr>
            <a:lstStyle/>
            <a:p>
              <a:pPr marL="12700" marR="5080">
                <a:lnSpc>
                  <a:spcPct val="100000"/>
                </a:lnSpc>
                <a:spcBef>
                  <a:spcPts val="100"/>
                </a:spcBef>
              </a:pPr>
              <a:r>
                <a:rPr sz="1200" i="1" u="sng" spc="-5" dirty="0">
                  <a:solidFill>
                    <a:srgbClr val="0562C1"/>
                  </a:solidFill>
                  <a:uFill>
                    <a:solidFill>
                      <a:srgbClr val="0562C1"/>
                    </a:solidFill>
                  </a:uFill>
                  <a:latin typeface="Calibri"/>
                  <a:cs typeface="Calibri"/>
                  <a:hlinkClick r:id="rId10"/>
                </a:rPr>
                <a:t>https://www.independent.co.uk/news/world/europe/chemsex-parties-rise-gay-men-lgbt-hiv-cause-risk-prep-drugs- </a:t>
              </a:r>
              <a:r>
                <a:rPr sz="1200" i="1" spc="-5" dirty="0">
                  <a:solidFill>
                    <a:srgbClr val="0562C1"/>
                  </a:solidFill>
                  <a:latin typeface="Calibri"/>
                  <a:cs typeface="Calibri"/>
                  <a:hlinkClick r:id="rId10"/>
                </a:rPr>
                <a:t> </a:t>
              </a:r>
              <a:r>
                <a:rPr sz="1200" i="1" u="sng" spc="-5" dirty="0">
                  <a:solidFill>
                    <a:srgbClr val="0562C1"/>
                  </a:solidFill>
                  <a:uFill>
                    <a:solidFill>
                      <a:srgbClr val="0562C1"/>
                    </a:solidFill>
                  </a:uFill>
                  <a:latin typeface="Calibri"/>
                  <a:cs typeface="Calibri"/>
                  <a:hlinkClick r:id="rId10"/>
                </a:rPr>
                <a:t>dating-app-grindr-europe-a9103881.html</a:t>
              </a:r>
              <a:endParaRPr sz="1200">
                <a:latin typeface="Calibri"/>
                <a:cs typeface="Calibri"/>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50880" y="299614"/>
            <a:ext cx="7707630" cy="863600"/>
          </a:xfrm>
          <a:prstGeom prst="rect">
            <a:avLst/>
          </a:prstGeom>
        </p:spPr>
        <p:txBody>
          <a:bodyPr vert="horz" wrap="square" lIns="0" tIns="12065" rIns="0" bIns="0" rtlCol="0">
            <a:spAutoFit/>
          </a:bodyPr>
          <a:lstStyle/>
          <a:p>
            <a:pPr marL="12700">
              <a:lnSpc>
                <a:spcPct val="100000"/>
              </a:lnSpc>
              <a:spcBef>
                <a:spcPts val="95"/>
              </a:spcBef>
            </a:pPr>
            <a:r>
              <a:rPr sz="5500" spc="-5" dirty="0"/>
              <a:t>A final</a:t>
            </a:r>
            <a:r>
              <a:rPr sz="5500" spc="-335" dirty="0"/>
              <a:t> </a:t>
            </a:r>
            <a:r>
              <a:rPr sz="5500" spc="-5" dirty="0"/>
              <a:t>word…translation</a:t>
            </a:r>
            <a:endParaRPr sz="5500"/>
          </a:p>
        </p:txBody>
      </p:sp>
      <p:grpSp>
        <p:nvGrpSpPr>
          <p:cNvPr id="16" name="Group 15" descr="Figure 1: Prevalence-based HIV Care Continuum, 2016. 86 Diagnosed; 64 Receipt of Care; 49 Retained in Care; 53 Viral Supression. CDC. Fact Sheet: Understanding the HIV Care Continuum, July 2019">
            <a:extLst>
              <a:ext uri="{FF2B5EF4-FFF2-40B4-BE49-F238E27FC236}">
                <a16:creationId xmlns:a16="http://schemas.microsoft.com/office/drawing/2014/main" id="{0AA7E5FF-D9F4-48EE-B5AE-8AEE342CF046}"/>
              </a:ext>
            </a:extLst>
          </p:cNvPr>
          <p:cNvGrpSpPr/>
          <p:nvPr/>
        </p:nvGrpSpPr>
        <p:grpSpPr>
          <a:xfrm>
            <a:off x="7080503" y="946416"/>
            <a:ext cx="5111496" cy="3832977"/>
            <a:chOff x="7080503" y="946416"/>
            <a:chExt cx="5111496" cy="3832977"/>
          </a:xfrm>
        </p:grpSpPr>
        <p:sp>
          <p:nvSpPr>
            <p:cNvPr id="2" name="object 2"/>
            <p:cNvSpPr/>
            <p:nvPr/>
          </p:nvSpPr>
          <p:spPr>
            <a:xfrm>
              <a:off x="7080503" y="946416"/>
              <a:ext cx="5111496" cy="375969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275576" y="1141475"/>
              <a:ext cx="4657343" cy="3171443"/>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8326005" y="4388233"/>
              <a:ext cx="3528695" cy="391160"/>
            </a:xfrm>
            <a:prstGeom prst="rect">
              <a:avLst/>
            </a:prstGeom>
          </p:spPr>
          <p:txBody>
            <a:bodyPr vert="horz" wrap="square" lIns="0" tIns="12700" rIns="0" bIns="0" rtlCol="0">
              <a:spAutoFit/>
            </a:bodyPr>
            <a:lstStyle/>
            <a:p>
              <a:pPr marR="5715" algn="r">
                <a:lnSpc>
                  <a:spcPct val="100000"/>
                </a:lnSpc>
                <a:spcBef>
                  <a:spcPts val="100"/>
                </a:spcBef>
              </a:pPr>
              <a:r>
                <a:rPr sz="1200" i="1" spc="-5" dirty="0">
                  <a:latin typeface="Calibri"/>
                  <a:cs typeface="Calibri"/>
                </a:rPr>
                <a:t>CDC. Fact Sheet: </a:t>
              </a:r>
              <a:r>
                <a:rPr sz="1200" i="1" spc="-10" dirty="0">
                  <a:latin typeface="Calibri"/>
                  <a:cs typeface="Calibri"/>
                </a:rPr>
                <a:t>Understanding </a:t>
              </a:r>
              <a:r>
                <a:rPr sz="1200" i="1" dirty="0">
                  <a:latin typeface="Calibri"/>
                  <a:cs typeface="Calibri"/>
                </a:rPr>
                <a:t>the </a:t>
              </a:r>
              <a:r>
                <a:rPr sz="1200" i="1" spc="-5" dirty="0">
                  <a:latin typeface="Calibri"/>
                  <a:cs typeface="Calibri"/>
                </a:rPr>
                <a:t>HIV Care</a:t>
              </a:r>
              <a:r>
                <a:rPr sz="1200" i="1" spc="10" dirty="0">
                  <a:latin typeface="Calibri"/>
                  <a:cs typeface="Calibri"/>
                </a:rPr>
                <a:t> </a:t>
              </a:r>
              <a:r>
                <a:rPr sz="1200" i="1" spc="-5" dirty="0">
                  <a:latin typeface="Calibri"/>
                  <a:cs typeface="Calibri"/>
                </a:rPr>
                <a:t>Continuum.</a:t>
              </a:r>
              <a:endParaRPr sz="1200">
                <a:latin typeface="Calibri"/>
                <a:cs typeface="Calibri"/>
              </a:endParaRPr>
            </a:p>
            <a:p>
              <a:pPr marR="5080" algn="r">
                <a:lnSpc>
                  <a:spcPct val="100000"/>
                </a:lnSpc>
              </a:pPr>
              <a:r>
                <a:rPr sz="1200" i="1" spc="-5" dirty="0">
                  <a:latin typeface="Calibri"/>
                  <a:cs typeface="Calibri"/>
                </a:rPr>
                <a:t>July</a:t>
              </a:r>
              <a:r>
                <a:rPr sz="1200" i="1" spc="-80" dirty="0">
                  <a:latin typeface="Calibri"/>
                  <a:cs typeface="Calibri"/>
                </a:rPr>
                <a:t> </a:t>
              </a:r>
              <a:r>
                <a:rPr sz="1200" i="1" dirty="0">
                  <a:latin typeface="Calibri"/>
                  <a:cs typeface="Calibri"/>
                </a:rPr>
                <a:t>2019.</a:t>
              </a:r>
              <a:endParaRPr sz="1200">
                <a:latin typeface="Calibri"/>
                <a:cs typeface="Calibri"/>
              </a:endParaRPr>
            </a:p>
          </p:txBody>
        </p:sp>
      </p:grpSp>
      <p:grpSp>
        <p:nvGrpSpPr>
          <p:cNvPr id="14" name="Group 13" descr="Screenshot of VACS Index Calculator. Tate JP, et al. AIDS 2019">
            <a:extLst>
              <a:ext uri="{FF2B5EF4-FFF2-40B4-BE49-F238E27FC236}">
                <a16:creationId xmlns:a16="http://schemas.microsoft.com/office/drawing/2014/main" id="{1A51472C-3C34-4027-B062-E666F0B90338}"/>
              </a:ext>
            </a:extLst>
          </p:cNvPr>
          <p:cNvGrpSpPr/>
          <p:nvPr/>
        </p:nvGrpSpPr>
        <p:grpSpPr>
          <a:xfrm>
            <a:off x="338327" y="925080"/>
            <a:ext cx="6224003" cy="5401042"/>
            <a:chOff x="338327" y="925080"/>
            <a:chExt cx="6224003" cy="5401042"/>
          </a:xfrm>
        </p:grpSpPr>
        <p:sp>
          <p:nvSpPr>
            <p:cNvPr id="5" name="object 5"/>
            <p:cNvSpPr/>
            <p:nvPr/>
          </p:nvSpPr>
          <p:spPr>
            <a:xfrm>
              <a:off x="338327" y="925080"/>
              <a:ext cx="6224003" cy="540104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33400" y="1120140"/>
              <a:ext cx="5635751" cy="4812791"/>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50880" y="5964621"/>
              <a:ext cx="1485265" cy="208279"/>
            </a:xfrm>
            <a:prstGeom prst="rect">
              <a:avLst/>
            </a:prstGeom>
          </p:spPr>
          <p:txBody>
            <a:bodyPr vert="horz" wrap="square" lIns="0" tIns="12700" rIns="0" bIns="0" rtlCol="0">
              <a:spAutoFit/>
            </a:bodyPr>
            <a:lstStyle/>
            <a:p>
              <a:pPr marL="12700">
                <a:lnSpc>
                  <a:spcPct val="100000"/>
                </a:lnSpc>
                <a:spcBef>
                  <a:spcPts val="100"/>
                </a:spcBef>
              </a:pPr>
              <a:r>
                <a:rPr sz="1200" i="1" spc="-30" dirty="0">
                  <a:latin typeface="Calibri"/>
                  <a:cs typeface="Calibri"/>
                </a:rPr>
                <a:t>Tate </a:t>
              </a:r>
              <a:r>
                <a:rPr sz="1200" i="1" spc="-45" dirty="0">
                  <a:latin typeface="Calibri"/>
                  <a:cs typeface="Calibri"/>
                </a:rPr>
                <a:t>JP, </a:t>
              </a:r>
              <a:r>
                <a:rPr sz="1200" i="1" spc="-5" dirty="0">
                  <a:latin typeface="Calibri"/>
                  <a:cs typeface="Calibri"/>
                </a:rPr>
                <a:t>et al. </a:t>
              </a:r>
              <a:r>
                <a:rPr sz="1200" i="1" dirty="0">
                  <a:latin typeface="Calibri"/>
                  <a:cs typeface="Calibri"/>
                </a:rPr>
                <a:t>AIDS</a:t>
              </a:r>
              <a:r>
                <a:rPr sz="1200" i="1" spc="10" dirty="0">
                  <a:latin typeface="Calibri"/>
                  <a:cs typeface="Calibri"/>
                </a:rPr>
                <a:t> </a:t>
              </a:r>
              <a:r>
                <a:rPr sz="1200" i="1" dirty="0">
                  <a:latin typeface="Calibri"/>
                  <a:cs typeface="Calibri"/>
                </a:rPr>
                <a:t>2019</a:t>
              </a:r>
              <a:endParaRPr sz="1200">
                <a:latin typeface="Calibri"/>
                <a:cs typeface="Calibri"/>
              </a:endParaRPr>
            </a:p>
          </p:txBody>
        </p:sp>
      </p:grpSp>
      <p:grpSp>
        <p:nvGrpSpPr>
          <p:cNvPr id="13" name="Group 12">
            <a:extLst>
              <a:ext uri="{FF2B5EF4-FFF2-40B4-BE49-F238E27FC236}">
                <a16:creationId xmlns:a16="http://schemas.microsoft.com/office/drawing/2014/main" id="{C4F9C197-05F6-496B-BD7B-187E783F9A74}"/>
              </a:ext>
              <a:ext uri="{C183D7F6-B498-43B3-948B-1728B52AA6E4}">
                <adec:decorative xmlns:adec="http://schemas.microsoft.com/office/drawing/2017/decorative" val="1"/>
              </a:ext>
            </a:extLst>
          </p:cNvPr>
          <p:cNvGrpSpPr/>
          <p:nvPr/>
        </p:nvGrpSpPr>
        <p:grpSpPr>
          <a:xfrm>
            <a:off x="4433328" y="2808732"/>
            <a:ext cx="3963910" cy="2831591"/>
            <a:chOff x="4433328" y="2808732"/>
            <a:chExt cx="3963910" cy="2831591"/>
          </a:xfrm>
        </p:grpSpPr>
        <p:sp>
          <p:nvSpPr>
            <p:cNvPr id="8" name="object 8"/>
            <p:cNvSpPr/>
            <p:nvPr/>
          </p:nvSpPr>
          <p:spPr>
            <a:xfrm>
              <a:off x="4433328" y="2808732"/>
              <a:ext cx="3963910" cy="2831591"/>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6359588" y="5271086"/>
              <a:ext cx="1595755" cy="208279"/>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Calibri"/>
                  <a:cs typeface="Calibri"/>
                </a:rPr>
                <a:t>Photo credit: </a:t>
              </a:r>
              <a:r>
                <a:rPr sz="1200" i="1" dirty="0">
                  <a:latin typeface="Calibri"/>
                  <a:cs typeface="Calibri"/>
                </a:rPr>
                <a:t>C</a:t>
              </a:r>
              <a:r>
                <a:rPr sz="1200" i="1" spc="-40" dirty="0">
                  <a:latin typeface="Calibri"/>
                  <a:cs typeface="Calibri"/>
                </a:rPr>
                <a:t> </a:t>
              </a:r>
              <a:r>
                <a:rPr sz="1200" i="1" spc="-5" dirty="0">
                  <a:latin typeface="Calibri"/>
                  <a:cs typeface="Calibri"/>
                </a:rPr>
                <a:t>Goldsmith</a:t>
              </a:r>
              <a:endParaRPr sz="1200">
                <a:latin typeface="Calibri"/>
                <a:cs typeface="Calibri"/>
              </a:endParaRPr>
            </a:p>
          </p:txBody>
        </p:sp>
        <p:sp>
          <p:nvSpPr>
            <p:cNvPr id="9" name="object 9"/>
            <p:cNvSpPr/>
            <p:nvPr/>
          </p:nvSpPr>
          <p:spPr>
            <a:xfrm>
              <a:off x="4628388" y="3003804"/>
              <a:ext cx="3375659" cy="2243327"/>
            </a:xfrm>
            <a:prstGeom prst="rect">
              <a:avLst/>
            </a:prstGeom>
            <a:blipFill>
              <a:blip r:embed="rId7" cstate="print"/>
              <a:stretch>
                <a:fillRect/>
              </a:stretch>
            </a:blipFill>
          </p:spPr>
          <p:txBody>
            <a:bodyPr wrap="square" lIns="0" tIns="0" rIns="0" bIns="0" rtlCol="0"/>
            <a:lstStyle/>
            <a:p>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299614"/>
            <a:ext cx="2974340" cy="863600"/>
          </a:xfrm>
          <a:prstGeom prst="rect">
            <a:avLst/>
          </a:prstGeom>
        </p:spPr>
        <p:txBody>
          <a:bodyPr vert="horz" wrap="square" lIns="0" tIns="12065" rIns="0" bIns="0" rtlCol="0">
            <a:spAutoFit/>
          </a:bodyPr>
          <a:lstStyle/>
          <a:p>
            <a:pPr marL="12700">
              <a:lnSpc>
                <a:spcPct val="100000"/>
              </a:lnSpc>
              <a:spcBef>
                <a:spcPts val="95"/>
              </a:spcBef>
            </a:pPr>
            <a:r>
              <a:rPr sz="5500" spc="-5" dirty="0"/>
              <a:t>Summ</a:t>
            </a:r>
            <a:r>
              <a:rPr sz="5500" spc="-10" dirty="0"/>
              <a:t>ar</a:t>
            </a:r>
            <a:r>
              <a:rPr sz="5500" spc="-5" dirty="0"/>
              <a:t>y</a:t>
            </a:r>
            <a:endParaRPr sz="5500"/>
          </a:p>
        </p:txBody>
      </p:sp>
      <p:sp>
        <p:nvSpPr>
          <p:cNvPr id="3" name="object 3"/>
          <p:cNvSpPr txBox="1"/>
          <p:nvPr/>
        </p:nvSpPr>
        <p:spPr>
          <a:xfrm>
            <a:off x="616649" y="1051213"/>
            <a:ext cx="9744075" cy="4552315"/>
          </a:xfrm>
          <a:prstGeom prst="rect">
            <a:avLst/>
          </a:prstGeom>
        </p:spPr>
        <p:txBody>
          <a:bodyPr vert="horz" wrap="square" lIns="0" tIns="12700" rIns="0" bIns="0" rtlCol="0">
            <a:spAutoFit/>
          </a:bodyPr>
          <a:lstStyle/>
          <a:p>
            <a:pPr marL="12700" marR="1111885">
              <a:lnSpc>
                <a:spcPct val="100000"/>
              </a:lnSpc>
              <a:spcBef>
                <a:spcPts val="100"/>
              </a:spcBef>
            </a:pPr>
            <a:r>
              <a:rPr sz="2400" spc="-5" dirty="0">
                <a:latin typeface="Arial"/>
                <a:cs typeface="Arial"/>
              </a:rPr>
              <a:t>People with HIV currently </a:t>
            </a:r>
            <a:r>
              <a:rPr sz="2400" spc="-10" dirty="0">
                <a:latin typeface="Arial"/>
                <a:cs typeface="Arial"/>
              </a:rPr>
              <a:t>experience </a:t>
            </a:r>
            <a:r>
              <a:rPr sz="2400" dirty="0">
                <a:latin typeface="Arial"/>
                <a:cs typeface="Arial"/>
              </a:rPr>
              <a:t>a </a:t>
            </a:r>
            <a:r>
              <a:rPr sz="2400" spc="-5" dirty="0">
                <a:latin typeface="Arial"/>
                <a:cs typeface="Arial"/>
              </a:rPr>
              <a:t>high burden of morbidity  Influences on </a:t>
            </a:r>
            <a:r>
              <a:rPr sz="2400" dirty="0">
                <a:latin typeface="Arial"/>
                <a:cs typeface="Arial"/>
              </a:rPr>
              <a:t>the </a:t>
            </a:r>
            <a:r>
              <a:rPr sz="2400" spc="-5" dirty="0">
                <a:latin typeface="Arial"/>
                <a:cs typeface="Arial"/>
              </a:rPr>
              <a:t>future burden of morbidity may</a:t>
            </a:r>
            <a:r>
              <a:rPr sz="2400" spc="40" dirty="0">
                <a:latin typeface="Arial"/>
                <a:cs typeface="Arial"/>
              </a:rPr>
              <a:t> </a:t>
            </a:r>
            <a:r>
              <a:rPr sz="2400" spc="-10" dirty="0">
                <a:latin typeface="Arial"/>
                <a:cs typeface="Arial"/>
              </a:rPr>
              <a:t>include</a:t>
            </a:r>
            <a:endParaRPr sz="2400">
              <a:latin typeface="Arial"/>
              <a:cs typeface="Arial"/>
            </a:endParaRPr>
          </a:p>
          <a:p>
            <a:pPr marL="1041400" indent="-342900">
              <a:lnSpc>
                <a:spcPct val="100000"/>
              </a:lnSpc>
              <a:spcBef>
                <a:spcPts val="265"/>
              </a:spcBef>
              <a:buChar char="•"/>
              <a:tabLst>
                <a:tab pos="1040765" algn="l"/>
                <a:tab pos="1041400" algn="l"/>
              </a:tabLst>
            </a:pPr>
            <a:r>
              <a:rPr sz="2000" dirty="0">
                <a:latin typeface="Arial"/>
                <a:cs typeface="Arial"/>
              </a:rPr>
              <a:t>Changing age </a:t>
            </a:r>
            <a:r>
              <a:rPr sz="2000" spc="-5" dirty="0">
                <a:latin typeface="Arial"/>
                <a:cs typeface="Arial"/>
              </a:rPr>
              <a:t>distribution </a:t>
            </a:r>
            <a:r>
              <a:rPr sz="2000" dirty="0">
                <a:latin typeface="Arial"/>
                <a:cs typeface="Arial"/>
              </a:rPr>
              <a:t>– the right</a:t>
            </a:r>
            <a:r>
              <a:rPr sz="2000" spc="-120" dirty="0">
                <a:latin typeface="Arial"/>
                <a:cs typeface="Arial"/>
              </a:rPr>
              <a:t> </a:t>
            </a:r>
            <a:r>
              <a:rPr sz="2000" spc="-5" dirty="0">
                <a:latin typeface="Arial"/>
                <a:cs typeface="Arial"/>
              </a:rPr>
              <a:t>tail</a:t>
            </a:r>
            <a:endParaRPr sz="2000">
              <a:latin typeface="Arial"/>
              <a:cs typeface="Arial"/>
            </a:endParaRPr>
          </a:p>
          <a:p>
            <a:pPr marL="1041400" indent="-342900">
              <a:lnSpc>
                <a:spcPct val="100000"/>
              </a:lnSpc>
              <a:spcBef>
                <a:spcPts val="254"/>
              </a:spcBef>
              <a:buChar char="•"/>
              <a:tabLst>
                <a:tab pos="1040765" algn="l"/>
                <a:tab pos="1041400" algn="l"/>
              </a:tabLst>
            </a:pPr>
            <a:r>
              <a:rPr sz="2000" spc="-5" dirty="0">
                <a:latin typeface="Arial"/>
                <a:cs typeface="Arial"/>
              </a:rPr>
              <a:t>Prior </a:t>
            </a:r>
            <a:r>
              <a:rPr sz="2000" dirty="0">
                <a:latin typeface="Arial"/>
                <a:cs typeface="Arial"/>
              </a:rPr>
              <a:t>exposure </a:t>
            </a:r>
            <a:r>
              <a:rPr sz="2000" spc="-5" dirty="0">
                <a:latin typeface="Arial"/>
                <a:cs typeface="Arial"/>
              </a:rPr>
              <a:t>to </a:t>
            </a:r>
            <a:r>
              <a:rPr sz="2000" spc="-25" dirty="0">
                <a:latin typeface="Arial"/>
                <a:cs typeface="Arial"/>
              </a:rPr>
              <a:t>early, </a:t>
            </a:r>
            <a:r>
              <a:rPr sz="2000" dirty="0">
                <a:latin typeface="Arial"/>
                <a:cs typeface="Arial"/>
              </a:rPr>
              <a:t>more </a:t>
            </a:r>
            <a:r>
              <a:rPr sz="2000" spc="-5" dirty="0">
                <a:latin typeface="Arial"/>
                <a:cs typeface="Arial"/>
              </a:rPr>
              <a:t>toxic</a:t>
            </a:r>
            <a:r>
              <a:rPr sz="2000" spc="-204" dirty="0">
                <a:latin typeface="Arial"/>
                <a:cs typeface="Arial"/>
              </a:rPr>
              <a:t> </a:t>
            </a:r>
            <a:r>
              <a:rPr sz="2000" spc="-15" dirty="0">
                <a:latin typeface="Arial"/>
                <a:cs typeface="Arial"/>
              </a:rPr>
              <a:t>ART</a:t>
            </a:r>
            <a:endParaRPr sz="2000">
              <a:latin typeface="Arial"/>
              <a:cs typeface="Arial"/>
            </a:endParaRPr>
          </a:p>
          <a:p>
            <a:pPr marL="1041400" indent="-342900">
              <a:lnSpc>
                <a:spcPct val="100000"/>
              </a:lnSpc>
              <a:spcBef>
                <a:spcPts val="260"/>
              </a:spcBef>
              <a:buChar char="•"/>
              <a:tabLst>
                <a:tab pos="1040765" algn="l"/>
                <a:tab pos="1041400" algn="l"/>
              </a:tabLst>
            </a:pPr>
            <a:r>
              <a:rPr sz="2000" spc="-15" dirty="0">
                <a:latin typeface="Arial"/>
                <a:cs typeface="Arial"/>
              </a:rPr>
              <a:t>Treat </a:t>
            </a:r>
            <a:r>
              <a:rPr sz="2000" spc="-5" dirty="0">
                <a:latin typeface="Arial"/>
                <a:cs typeface="Arial"/>
              </a:rPr>
              <a:t>All: initiate </a:t>
            </a:r>
            <a:r>
              <a:rPr sz="2000" dirty="0">
                <a:latin typeface="Arial"/>
                <a:cs typeface="Arial"/>
              </a:rPr>
              <a:t>at younger ages, higher CD4 counts, and </a:t>
            </a:r>
            <a:r>
              <a:rPr sz="2000" spc="-5" dirty="0">
                <a:latin typeface="Arial"/>
                <a:cs typeface="Arial"/>
              </a:rPr>
              <a:t>with </a:t>
            </a:r>
            <a:r>
              <a:rPr sz="2000" dirty="0">
                <a:latin typeface="Arial"/>
                <a:cs typeface="Arial"/>
              </a:rPr>
              <a:t>less </a:t>
            </a:r>
            <a:r>
              <a:rPr sz="2000" spc="-5" dirty="0">
                <a:latin typeface="Arial"/>
                <a:cs typeface="Arial"/>
              </a:rPr>
              <a:t>toxic</a:t>
            </a:r>
            <a:r>
              <a:rPr sz="2000" spc="-380" dirty="0">
                <a:latin typeface="Arial"/>
                <a:cs typeface="Arial"/>
              </a:rPr>
              <a:t> </a:t>
            </a:r>
            <a:r>
              <a:rPr sz="2000" spc="-15" dirty="0">
                <a:latin typeface="Arial"/>
                <a:cs typeface="Arial"/>
              </a:rPr>
              <a:t>ART</a:t>
            </a:r>
            <a:endParaRPr sz="2000">
              <a:latin typeface="Arial"/>
              <a:cs typeface="Arial"/>
            </a:endParaRPr>
          </a:p>
          <a:p>
            <a:pPr marL="1041400" indent="-342900">
              <a:lnSpc>
                <a:spcPct val="100000"/>
              </a:lnSpc>
              <a:spcBef>
                <a:spcPts val="265"/>
              </a:spcBef>
              <a:buChar char="•"/>
              <a:tabLst>
                <a:tab pos="1040765" algn="l"/>
                <a:tab pos="1041400" algn="l"/>
              </a:tabLst>
            </a:pPr>
            <a:r>
              <a:rPr sz="2000" dirty="0">
                <a:latin typeface="Arial"/>
                <a:cs typeface="Arial"/>
              </a:rPr>
              <a:t>Long term </a:t>
            </a:r>
            <a:r>
              <a:rPr sz="2000" spc="-5" dirty="0">
                <a:latin typeface="Arial"/>
                <a:cs typeface="Arial"/>
              </a:rPr>
              <a:t>viral</a:t>
            </a:r>
            <a:r>
              <a:rPr sz="2000" spc="-60" dirty="0">
                <a:latin typeface="Arial"/>
                <a:cs typeface="Arial"/>
              </a:rPr>
              <a:t> </a:t>
            </a:r>
            <a:r>
              <a:rPr sz="2000" dirty="0">
                <a:latin typeface="Arial"/>
                <a:cs typeface="Arial"/>
              </a:rPr>
              <a:t>suppression</a:t>
            </a:r>
            <a:endParaRPr sz="2000">
              <a:latin typeface="Arial"/>
              <a:cs typeface="Arial"/>
            </a:endParaRPr>
          </a:p>
          <a:p>
            <a:pPr marL="1041400" indent="-342900">
              <a:lnSpc>
                <a:spcPct val="100000"/>
              </a:lnSpc>
              <a:spcBef>
                <a:spcPts val="254"/>
              </a:spcBef>
              <a:buChar char="•"/>
              <a:tabLst>
                <a:tab pos="1040765" algn="l"/>
                <a:tab pos="1041400" algn="l"/>
              </a:tabLst>
            </a:pPr>
            <a:r>
              <a:rPr sz="2000" dirty="0">
                <a:latin typeface="Arial"/>
                <a:cs typeface="Arial"/>
              </a:rPr>
              <a:t>Secular changes </a:t>
            </a:r>
            <a:r>
              <a:rPr sz="2000" spc="-5" dirty="0">
                <a:latin typeface="Arial"/>
                <a:cs typeface="Arial"/>
              </a:rPr>
              <a:t>in </a:t>
            </a:r>
            <a:r>
              <a:rPr sz="2000" dirty="0">
                <a:latin typeface="Arial"/>
                <a:cs typeface="Arial"/>
              </a:rPr>
              <a:t>substance</a:t>
            </a:r>
            <a:r>
              <a:rPr sz="2000" spc="-95" dirty="0">
                <a:latin typeface="Arial"/>
                <a:cs typeface="Arial"/>
              </a:rPr>
              <a:t> </a:t>
            </a:r>
            <a:r>
              <a:rPr sz="2000" dirty="0">
                <a:latin typeface="Arial"/>
                <a:cs typeface="Arial"/>
              </a:rPr>
              <a:t>use</a:t>
            </a:r>
            <a:endParaRPr sz="2000">
              <a:latin typeface="Arial"/>
              <a:cs typeface="Arial"/>
            </a:endParaRPr>
          </a:p>
          <a:p>
            <a:pPr>
              <a:lnSpc>
                <a:spcPct val="100000"/>
              </a:lnSpc>
            </a:pPr>
            <a:endParaRPr sz="2500">
              <a:latin typeface="Times New Roman"/>
              <a:cs typeface="Times New Roman"/>
            </a:endParaRPr>
          </a:p>
          <a:p>
            <a:pPr marL="12700">
              <a:lnSpc>
                <a:spcPct val="100000"/>
              </a:lnSpc>
            </a:pPr>
            <a:r>
              <a:rPr sz="2400" spc="-5" dirty="0">
                <a:latin typeface="Arial"/>
                <a:cs typeface="Arial"/>
              </a:rPr>
              <a:t>The heterogeneity of people with HIV is </a:t>
            </a:r>
            <a:r>
              <a:rPr sz="2400" dirty="0">
                <a:latin typeface="Arial"/>
                <a:cs typeface="Arial"/>
              </a:rPr>
              <a:t>a</a:t>
            </a:r>
            <a:r>
              <a:rPr sz="2400" spc="80" dirty="0">
                <a:latin typeface="Arial"/>
                <a:cs typeface="Arial"/>
              </a:rPr>
              <a:t> </a:t>
            </a:r>
            <a:r>
              <a:rPr sz="2400" spc="-5" dirty="0">
                <a:latin typeface="Arial"/>
                <a:cs typeface="Arial"/>
              </a:rPr>
              <a:t>strength</a:t>
            </a:r>
            <a:endParaRPr sz="2400">
              <a:latin typeface="Arial"/>
              <a:cs typeface="Arial"/>
            </a:endParaRPr>
          </a:p>
          <a:p>
            <a:pPr marL="698500" indent="-228600">
              <a:lnSpc>
                <a:spcPct val="100000"/>
              </a:lnSpc>
              <a:spcBef>
                <a:spcPts val="270"/>
              </a:spcBef>
              <a:buChar char="•"/>
              <a:tabLst>
                <a:tab pos="697865" algn="l"/>
                <a:tab pos="698500" algn="l"/>
              </a:tabLst>
            </a:pPr>
            <a:r>
              <a:rPr sz="2000" dirty="0">
                <a:latin typeface="Arial"/>
                <a:cs typeface="Arial"/>
              </a:rPr>
              <a:t>Risk </a:t>
            </a:r>
            <a:r>
              <a:rPr sz="2000" spc="-5" dirty="0">
                <a:latin typeface="Arial"/>
                <a:cs typeface="Arial"/>
              </a:rPr>
              <a:t>profiles </a:t>
            </a:r>
            <a:r>
              <a:rPr sz="2000" dirty="0">
                <a:latin typeface="Arial"/>
                <a:cs typeface="Arial"/>
              </a:rPr>
              <a:t>and burden of outcomes are </a:t>
            </a:r>
            <a:r>
              <a:rPr sz="2000" spc="-5" dirty="0">
                <a:latin typeface="Arial"/>
                <a:cs typeface="Arial"/>
              </a:rPr>
              <a:t>different in </a:t>
            </a:r>
            <a:r>
              <a:rPr sz="2000" dirty="0">
                <a:latin typeface="Arial"/>
                <a:cs typeface="Arial"/>
              </a:rPr>
              <a:t>key</a:t>
            </a:r>
            <a:r>
              <a:rPr sz="2000" spc="-220" dirty="0">
                <a:latin typeface="Arial"/>
                <a:cs typeface="Arial"/>
              </a:rPr>
              <a:t> </a:t>
            </a:r>
            <a:r>
              <a:rPr sz="2000" dirty="0">
                <a:latin typeface="Arial"/>
                <a:cs typeface="Arial"/>
              </a:rPr>
              <a:t>populations</a:t>
            </a:r>
            <a:endParaRPr sz="2000">
              <a:latin typeface="Arial"/>
              <a:cs typeface="Arial"/>
            </a:endParaRPr>
          </a:p>
          <a:p>
            <a:pPr>
              <a:lnSpc>
                <a:spcPct val="100000"/>
              </a:lnSpc>
            </a:pPr>
            <a:endParaRPr sz="2500">
              <a:latin typeface="Times New Roman"/>
              <a:cs typeface="Times New Roman"/>
            </a:endParaRPr>
          </a:p>
          <a:p>
            <a:pPr marL="12700">
              <a:lnSpc>
                <a:spcPct val="100000"/>
              </a:lnSpc>
            </a:pPr>
            <a:r>
              <a:rPr sz="2400" spc="-5" dirty="0">
                <a:latin typeface="Arial"/>
                <a:cs typeface="Arial"/>
              </a:rPr>
              <a:t>As we continue </a:t>
            </a:r>
            <a:r>
              <a:rPr sz="2400" dirty="0">
                <a:latin typeface="Arial"/>
                <a:cs typeface="Arial"/>
              </a:rPr>
              <a:t>to </a:t>
            </a:r>
            <a:r>
              <a:rPr sz="2400" spc="-5" dirty="0">
                <a:latin typeface="Arial"/>
                <a:cs typeface="Arial"/>
              </a:rPr>
              <a:t>research aging with</a:t>
            </a:r>
            <a:r>
              <a:rPr sz="2400" spc="55" dirty="0">
                <a:latin typeface="Arial"/>
                <a:cs typeface="Arial"/>
              </a:rPr>
              <a:t> </a:t>
            </a:r>
            <a:r>
              <a:rPr sz="2400" spc="-5" dirty="0">
                <a:latin typeface="Arial"/>
                <a:cs typeface="Arial"/>
              </a:rPr>
              <a:t>HIV</a:t>
            </a:r>
            <a:endParaRPr sz="2400">
              <a:latin typeface="Arial"/>
              <a:cs typeface="Arial"/>
            </a:endParaRPr>
          </a:p>
          <a:p>
            <a:pPr marL="355600" indent="-342900">
              <a:lnSpc>
                <a:spcPct val="100000"/>
              </a:lnSpc>
              <a:spcBef>
                <a:spcPts val="5"/>
              </a:spcBef>
              <a:buChar char="•"/>
              <a:tabLst>
                <a:tab pos="354965" algn="l"/>
                <a:tab pos="355600" algn="l"/>
              </a:tabLst>
            </a:pPr>
            <a:r>
              <a:rPr sz="2000" spc="-10" dirty="0">
                <a:latin typeface="Arial"/>
                <a:cs typeface="Arial"/>
              </a:rPr>
              <a:t>Translation </a:t>
            </a:r>
            <a:r>
              <a:rPr sz="2000" spc="-5" dirty="0">
                <a:latin typeface="Arial"/>
                <a:cs typeface="Arial"/>
              </a:rPr>
              <a:t>to other</a:t>
            </a:r>
            <a:r>
              <a:rPr sz="2000" spc="-60" dirty="0">
                <a:latin typeface="Arial"/>
                <a:cs typeface="Arial"/>
              </a:rPr>
              <a:t> </a:t>
            </a:r>
            <a:r>
              <a:rPr sz="2000" spc="-5" dirty="0">
                <a:latin typeface="Arial"/>
                <a:cs typeface="Arial"/>
              </a:rPr>
              <a:t>fields</a:t>
            </a:r>
            <a:endParaRPr sz="2000">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80" y="299614"/>
            <a:ext cx="5805805" cy="863600"/>
          </a:xfrm>
          <a:prstGeom prst="rect">
            <a:avLst/>
          </a:prstGeom>
        </p:spPr>
        <p:txBody>
          <a:bodyPr vert="horz" wrap="square" lIns="0" tIns="12065" rIns="0" bIns="0" rtlCol="0">
            <a:spAutoFit/>
          </a:bodyPr>
          <a:lstStyle/>
          <a:p>
            <a:pPr marL="12700">
              <a:lnSpc>
                <a:spcPct val="100000"/>
              </a:lnSpc>
              <a:spcBef>
                <a:spcPts val="95"/>
              </a:spcBef>
            </a:pPr>
            <a:r>
              <a:rPr sz="5500" spc="-5" dirty="0"/>
              <a:t>Acknowledgements</a:t>
            </a:r>
            <a:endParaRPr sz="5500"/>
          </a:p>
        </p:txBody>
      </p:sp>
      <p:sp>
        <p:nvSpPr>
          <p:cNvPr id="3" name="object 3"/>
          <p:cNvSpPr txBox="1"/>
          <p:nvPr/>
        </p:nvSpPr>
        <p:spPr>
          <a:xfrm>
            <a:off x="555280" y="1116620"/>
            <a:ext cx="5062220" cy="5048250"/>
          </a:xfrm>
          <a:prstGeom prst="rect">
            <a:avLst/>
          </a:prstGeom>
        </p:spPr>
        <p:txBody>
          <a:bodyPr vert="horz" wrap="square" lIns="0" tIns="12065" rIns="0" bIns="0" rtlCol="0">
            <a:spAutoFit/>
          </a:bodyPr>
          <a:lstStyle/>
          <a:p>
            <a:pPr marL="12700">
              <a:lnSpc>
                <a:spcPct val="100000"/>
              </a:lnSpc>
              <a:spcBef>
                <a:spcPts val="95"/>
              </a:spcBef>
            </a:pPr>
            <a:r>
              <a:rPr sz="1600" b="1" u="heavy" spc="-5" dirty="0">
                <a:uFill>
                  <a:solidFill>
                    <a:srgbClr val="000000"/>
                  </a:solidFill>
                </a:uFill>
                <a:latin typeface="Arial"/>
                <a:cs typeface="Arial"/>
              </a:rPr>
              <a:t>People </a:t>
            </a:r>
            <a:r>
              <a:rPr sz="1600" b="1" u="heavy" dirty="0">
                <a:uFill>
                  <a:solidFill>
                    <a:srgbClr val="000000"/>
                  </a:solidFill>
                </a:uFill>
                <a:latin typeface="Arial"/>
                <a:cs typeface="Arial"/>
              </a:rPr>
              <a:t>with, </a:t>
            </a:r>
            <a:r>
              <a:rPr sz="1600" b="1" u="heavy" spc="-10" dirty="0">
                <a:uFill>
                  <a:solidFill>
                    <a:srgbClr val="000000"/>
                  </a:solidFill>
                </a:uFill>
                <a:latin typeface="Arial"/>
                <a:cs typeface="Arial"/>
              </a:rPr>
              <a:t>and </a:t>
            </a:r>
            <a:r>
              <a:rPr sz="1600" b="1" u="heavy" spc="-5" dirty="0">
                <a:uFill>
                  <a:solidFill>
                    <a:srgbClr val="000000"/>
                  </a:solidFill>
                </a:uFill>
                <a:latin typeface="Arial"/>
                <a:cs typeface="Arial"/>
              </a:rPr>
              <a:t>at-risk </a:t>
            </a:r>
            <a:r>
              <a:rPr sz="1600" b="1" u="heavy" spc="-30" dirty="0">
                <a:uFill>
                  <a:solidFill>
                    <a:srgbClr val="000000"/>
                  </a:solidFill>
                </a:uFill>
                <a:latin typeface="Arial"/>
                <a:cs typeface="Arial"/>
              </a:rPr>
              <a:t>for,</a:t>
            </a:r>
            <a:r>
              <a:rPr sz="1600" b="1" u="heavy" spc="70" dirty="0">
                <a:uFill>
                  <a:solidFill>
                    <a:srgbClr val="000000"/>
                  </a:solidFill>
                </a:uFill>
                <a:latin typeface="Arial"/>
                <a:cs typeface="Arial"/>
              </a:rPr>
              <a:t> </a:t>
            </a:r>
            <a:r>
              <a:rPr sz="1600" b="1" u="heavy" spc="-10" dirty="0">
                <a:uFill>
                  <a:solidFill>
                    <a:srgbClr val="000000"/>
                  </a:solidFill>
                </a:uFill>
                <a:latin typeface="Arial"/>
                <a:cs typeface="Arial"/>
              </a:rPr>
              <a:t>HIV</a:t>
            </a:r>
            <a:endParaRPr sz="1600">
              <a:latin typeface="Arial"/>
              <a:cs typeface="Arial"/>
            </a:endParaRPr>
          </a:p>
          <a:p>
            <a:pPr marL="12700">
              <a:lnSpc>
                <a:spcPct val="100000"/>
              </a:lnSpc>
            </a:pPr>
            <a:r>
              <a:rPr sz="1600" b="1" spc="-15" dirty="0">
                <a:latin typeface="Arial"/>
                <a:cs typeface="Arial"/>
              </a:rPr>
              <a:t>NA-ACCORD, IeDEA, </a:t>
            </a:r>
            <a:r>
              <a:rPr sz="1600" b="1" spc="-10" dirty="0">
                <a:latin typeface="Arial"/>
                <a:cs typeface="Arial"/>
              </a:rPr>
              <a:t>MACS/WIHS, </a:t>
            </a:r>
            <a:r>
              <a:rPr sz="1600" b="1" spc="-15" dirty="0">
                <a:latin typeface="Arial"/>
                <a:cs typeface="Arial"/>
              </a:rPr>
              <a:t>ALIVE, </a:t>
            </a:r>
            <a:r>
              <a:rPr sz="1600" b="1" spc="-10" dirty="0">
                <a:latin typeface="Arial"/>
                <a:cs typeface="Arial"/>
              </a:rPr>
              <a:t>and</a:t>
            </a:r>
            <a:r>
              <a:rPr sz="1600" b="1" spc="254" dirty="0">
                <a:latin typeface="Arial"/>
                <a:cs typeface="Arial"/>
              </a:rPr>
              <a:t> </a:t>
            </a:r>
            <a:r>
              <a:rPr sz="1600" b="1" spc="-50" dirty="0">
                <a:latin typeface="Arial"/>
                <a:cs typeface="Arial"/>
              </a:rPr>
              <a:t>VACS</a:t>
            </a:r>
            <a:endParaRPr sz="1600">
              <a:latin typeface="Arial"/>
              <a:cs typeface="Arial"/>
            </a:endParaRPr>
          </a:p>
          <a:p>
            <a:pPr>
              <a:lnSpc>
                <a:spcPct val="100000"/>
              </a:lnSpc>
              <a:spcBef>
                <a:spcPts val="20"/>
              </a:spcBef>
            </a:pPr>
            <a:endParaRPr sz="1650">
              <a:latin typeface="Times New Roman"/>
              <a:cs typeface="Times New Roman"/>
            </a:endParaRPr>
          </a:p>
          <a:p>
            <a:pPr marL="12700" marR="2958465">
              <a:lnSpc>
                <a:spcPct val="100000"/>
              </a:lnSpc>
            </a:pPr>
            <a:r>
              <a:rPr sz="1600" u="heavy" spc="-5" dirty="0">
                <a:uFill>
                  <a:solidFill>
                    <a:srgbClr val="000000"/>
                  </a:solidFill>
                </a:uFill>
                <a:latin typeface="Arial"/>
                <a:cs typeface="Arial"/>
              </a:rPr>
              <a:t>Colleagues </a:t>
            </a:r>
            <a:r>
              <a:rPr sz="1600" u="heavy" spc="-10" dirty="0">
                <a:uFill>
                  <a:solidFill>
                    <a:srgbClr val="000000"/>
                  </a:solidFill>
                </a:uFill>
                <a:latin typeface="Arial"/>
                <a:cs typeface="Arial"/>
              </a:rPr>
              <a:t>and groups </a:t>
            </a:r>
            <a:r>
              <a:rPr sz="1600" spc="-10" dirty="0">
                <a:latin typeface="Arial"/>
                <a:cs typeface="Arial"/>
              </a:rPr>
              <a:t> </a:t>
            </a:r>
            <a:r>
              <a:rPr sz="1600" spc="-5" dirty="0">
                <a:latin typeface="Arial"/>
                <a:cs typeface="Arial"/>
              </a:rPr>
              <a:t>Stephen </a:t>
            </a:r>
            <a:r>
              <a:rPr sz="1600" spc="-10" dirty="0">
                <a:latin typeface="Arial"/>
                <a:cs typeface="Arial"/>
              </a:rPr>
              <a:t>Gange  </a:t>
            </a:r>
            <a:r>
              <a:rPr sz="1600" spc="-5" dirty="0">
                <a:latin typeface="Arial"/>
                <a:cs typeface="Arial"/>
              </a:rPr>
              <a:t>Richard</a:t>
            </a:r>
            <a:r>
              <a:rPr sz="1600" spc="-10" dirty="0">
                <a:latin typeface="Arial"/>
                <a:cs typeface="Arial"/>
              </a:rPr>
              <a:t> Moore</a:t>
            </a:r>
            <a:endParaRPr sz="1600">
              <a:latin typeface="Arial"/>
              <a:cs typeface="Arial"/>
            </a:endParaRPr>
          </a:p>
          <a:p>
            <a:pPr marL="12700" marR="3836035">
              <a:lnSpc>
                <a:spcPct val="100000"/>
              </a:lnSpc>
            </a:pPr>
            <a:r>
              <a:rPr sz="1600" spc="-5" dirty="0">
                <a:latin typeface="Arial"/>
                <a:cs typeface="Arial"/>
              </a:rPr>
              <a:t>Kelly </a:t>
            </a:r>
            <a:r>
              <a:rPr sz="1600" spc="-10" dirty="0">
                <a:latin typeface="Arial"/>
                <a:cs typeface="Arial"/>
              </a:rPr>
              <a:t>Gebo  </a:t>
            </a:r>
            <a:r>
              <a:rPr sz="1600" spc="-5" dirty="0">
                <a:latin typeface="Arial"/>
                <a:cs typeface="Arial"/>
              </a:rPr>
              <a:t>Amy </a:t>
            </a:r>
            <a:r>
              <a:rPr sz="1600" dirty="0">
                <a:latin typeface="Arial"/>
                <a:cs typeface="Arial"/>
              </a:rPr>
              <a:t>Justice  </a:t>
            </a:r>
            <a:r>
              <a:rPr sz="1600" spc="-10" dirty="0">
                <a:latin typeface="Arial"/>
                <a:cs typeface="Arial"/>
              </a:rPr>
              <a:t>Cynthia</a:t>
            </a:r>
            <a:r>
              <a:rPr sz="1600" spc="-50" dirty="0">
                <a:latin typeface="Arial"/>
                <a:cs typeface="Arial"/>
              </a:rPr>
              <a:t> </a:t>
            </a:r>
            <a:r>
              <a:rPr sz="1600" spc="-10" dirty="0">
                <a:latin typeface="Arial"/>
                <a:cs typeface="Arial"/>
              </a:rPr>
              <a:t>Boyd</a:t>
            </a:r>
            <a:endParaRPr sz="1600">
              <a:latin typeface="Arial"/>
              <a:cs typeface="Arial"/>
            </a:endParaRPr>
          </a:p>
          <a:p>
            <a:pPr marL="12700" marR="2335530">
              <a:lnSpc>
                <a:spcPct val="100000"/>
              </a:lnSpc>
            </a:pPr>
            <a:r>
              <a:rPr sz="1600" spc="-10" dirty="0">
                <a:latin typeface="Arial"/>
                <a:cs typeface="Arial"/>
              </a:rPr>
              <a:t>NA-ACCORD </a:t>
            </a:r>
            <a:r>
              <a:rPr sz="1600" spc="-5" dirty="0">
                <a:latin typeface="Arial"/>
                <a:cs typeface="Arial"/>
              </a:rPr>
              <a:t>Study team  </a:t>
            </a:r>
            <a:r>
              <a:rPr sz="1600" spc="-20" dirty="0">
                <a:latin typeface="Arial"/>
                <a:cs typeface="Arial"/>
              </a:rPr>
              <a:t>PEARL/CEPAC </a:t>
            </a:r>
            <a:r>
              <a:rPr sz="1600" spc="-5" dirty="0">
                <a:latin typeface="Arial"/>
                <a:cs typeface="Arial"/>
              </a:rPr>
              <a:t>Study teams  Johns Hopkins </a:t>
            </a:r>
            <a:r>
              <a:rPr sz="1600" spc="-10" dirty="0">
                <a:latin typeface="Arial"/>
                <a:cs typeface="Arial"/>
              </a:rPr>
              <a:t>Pepper</a:t>
            </a:r>
            <a:r>
              <a:rPr sz="1600" spc="-40" dirty="0">
                <a:latin typeface="Arial"/>
                <a:cs typeface="Arial"/>
              </a:rPr>
              <a:t> </a:t>
            </a:r>
            <a:r>
              <a:rPr sz="1600" spc="-10" dirty="0">
                <a:latin typeface="Arial"/>
                <a:cs typeface="Arial"/>
              </a:rPr>
              <a:t>Center</a:t>
            </a:r>
            <a:endParaRPr sz="1600">
              <a:latin typeface="Arial"/>
              <a:cs typeface="Arial"/>
            </a:endParaRPr>
          </a:p>
          <a:p>
            <a:pPr marL="12700">
              <a:lnSpc>
                <a:spcPts val="1535"/>
              </a:lnSpc>
            </a:pPr>
            <a:r>
              <a:rPr sz="1600" spc="-5" dirty="0">
                <a:latin typeface="Arial"/>
                <a:cs typeface="Arial"/>
              </a:rPr>
              <a:t>Johns Hopkins </a:t>
            </a:r>
            <a:r>
              <a:rPr sz="1600" spc="-10" dirty="0">
                <a:latin typeface="Arial"/>
                <a:cs typeface="Arial"/>
              </a:rPr>
              <a:t>Center </a:t>
            </a:r>
            <a:r>
              <a:rPr sz="1600" spc="-5" dirty="0">
                <a:latin typeface="Arial"/>
                <a:cs typeface="Arial"/>
              </a:rPr>
              <a:t>on Aging &amp;</a:t>
            </a:r>
            <a:r>
              <a:rPr sz="1600" spc="-80" dirty="0">
                <a:latin typeface="Arial"/>
                <a:cs typeface="Arial"/>
              </a:rPr>
              <a:t> </a:t>
            </a:r>
            <a:r>
              <a:rPr sz="1600" spc="-5" dirty="0">
                <a:latin typeface="Arial"/>
                <a:cs typeface="Arial"/>
              </a:rPr>
              <a:t>Health</a:t>
            </a:r>
            <a:endParaRPr sz="1600">
              <a:latin typeface="Arial"/>
              <a:cs typeface="Arial"/>
            </a:endParaRPr>
          </a:p>
          <a:p>
            <a:pPr marL="12700">
              <a:lnSpc>
                <a:spcPct val="100000"/>
              </a:lnSpc>
            </a:pPr>
            <a:r>
              <a:rPr sz="1600" spc="-5" dirty="0">
                <a:latin typeface="Arial"/>
                <a:cs typeface="Arial"/>
              </a:rPr>
              <a:t>Johns Hopkins </a:t>
            </a:r>
            <a:r>
              <a:rPr sz="1600" spc="-10" dirty="0">
                <a:latin typeface="Arial"/>
                <a:cs typeface="Arial"/>
              </a:rPr>
              <a:t>Center </a:t>
            </a:r>
            <a:r>
              <a:rPr sz="1600" spc="-5" dirty="0">
                <a:latin typeface="Arial"/>
                <a:cs typeface="Arial"/>
              </a:rPr>
              <a:t>for AIDS</a:t>
            </a:r>
            <a:r>
              <a:rPr sz="1600" spc="-65" dirty="0">
                <a:latin typeface="Arial"/>
                <a:cs typeface="Arial"/>
              </a:rPr>
              <a:t> </a:t>
            </a:r>
            <a:r>
              <a:rPr sz="1600" spc="-5" dirty="0">
                <a:latin typeface="Arial"/>
                <a:cs typeface="Arial"/>
              </a:rPr>
              <a:t>Research</a:t>
            </a:r>
            <a:endParaRPr sz="1600">
              <a:latin typeface="Arial"/>
              <a:cs typeface="Arial"/>
            </a:endParaRPr>
          </a:p>
          <a:p>
            <a:pPr>
              <a:lnSpc>
                <a:spcPct val="100000"/>
              </a:lnSpc>
              <a:spcBef>
                <a:spcPts val="25"/>
              </a:spcBef>
            </a:pPr>
            <a:endParaRPr sz="1650">
              <a:latin typeface="Times New Roman"/>
              <a:cs typeface="Times New Roman"/>
            </a:endParaRPr>
          </a:p>
          <a:p>
            <a:pPr marL="12700">
              <a:lnSpc>
                <a:spcPct val="100000"/>
              </a:lnSpc>
            </a:pPr>
            <a:r>
              <a:rPr sz="1600" u="heavy" spc="-10" dirty="0">
                <a:uFill>
                  <a:solidFill>
                    <a:srgbClr val="000000"/>
                  </a:solidFill>
                </a:uFill>
                <a:latin typeface="Arial"/>
                <a:cs typeface="Arial"/>
              </a:rPr>
              <a:t>Funding</a:t>
            </a:r>
            <a:endParaRPr sz="1600">
              <a:latin typeface="Arial"/>
              <a:cs typeface="Arial"/>
            </a:endParaRPr>
          </a:p>
          <a:p>
            <a:pPr marL="12700">
              <a:lnSpc>
                <a:spcPct val="100000"/>
              </a:lnSpc>
            </a:pPr>
            <a:r>
              <a:rPr sz="1600" spc="-10" dirty="0">
                <a:latin typeface="Arial"/>
                <a:cs typeface="Arial"/>
              </a:rPr>
              <a:t>U01 </a:t>
            </a:r>
            <a:r>
              <a:rPr sz="1600" spc="-5" dirty="0">
                <a:latin typeface="Arial"/>
                <a:cs typeface="Arial"/>
              </a:rPr>
              <a:t>AI069918 from NIAID, </a:t>
            </a:r>
            <a:r>
              <a:rPr sz="1600" spc="-10" dirty="0">
                <a:latin typeface="Arial"/>
                <a:cs typeface="Arial"/>
              </a:rPr>
              <a:t>NCI,</a:t>
            </a:r>
            <a:r>
              <a:rPr sz="1600" spc="-15" dirty="0">
                <a:latin typeface="Arial"/>
                <a:cs typeface="Arial"/>
              </a:rPr>
              <a:t> </a:t>
            </a:r>
            <a:r>
              <a:rPr sz="1600" spc="-10" dirty="0">
                <a:latin typeface="Arial"/>
                <a:cs typeface="Arial"/>
              </a:rPr>
              <a:t>NIDA</a:t>
            </a:r>
            <a:endParaRPr sz="1600">
              <a:latin typeface="Arial"/>
              <a:cs typeface="Arial"/>
            </a:endParaRPr>
          </a:p>
          <a:p>
            <a:pPr marL="12700" marR="2363470">
              <a:lnSpc>
                <a:spcPct val="100000"/>
              </a:lnSpc>
            </a:pPr>
            <a:r>
              <a:rPr sz="1600" spc="-10" dirty="0">
                <a:latin typeface="Arial"/>
                <a:cs typeface="Arial"/>
              </a:rPr>
              <a:t>R01 AG053100 </a:t>
            </a:r>
            <a:r>
              <a:rPr sz="1600" spc="-5" dirty="0">
                <a:latin typeface="Arial"/>
                <a:cs typeface="Arial"/>
              </a:rPr>
              <a:t>from the </a:t>
            </a:r>
            <a:r>
              <a:rPr sz="1600" spc="-10" dirty="0">
                <a:latin typeface="Arial"/>
                <a:cs typeface="Arial"/>
              </a:rPr>
              <a:t>NIA  </a:t>
            </a:r>
            <a:r>
              <a:rPr sz="1600" spc="-5" dirty="0">
                <a:latin typeface="Arial"/>
                <a:cs typeface="Arial"/>
              </a:rPr>
              <a:t>K01 AI093197 from the</a:t>
            </a:r>
            <a:r>
              <a:rPr sz="1600" spc="-100" dirty="0">
                <a:latin typeface="Arial"/>
                <a:cs typeface="Arial"/>
              </a:rPr>
              <a:t> </a:t>
            </a:r>
            <a:r>
              <a:rPr sz="1600" spc="-5" dirty="0">
                <a:latin typeface="Arial"/>
                <a:cs typeface="Arial"/>
              </a:rPr>
              <a:t>NIAID</a:t>
            </a:r>
            <a:endParaRPr sz="1600">
              <a:latin typeface="Arial"/>
              <a:cs typeface="Arial"/>
            </a:endParaRPr>
          </a:p>
          <a:p>
            <a:pPr marL="12700" marR="796925">
              <a:lnSpc>
                <a:spcPct val="80000"/>
              </a:lnSpc>
              <a:spcBef>
                <a:spcPts val="385"/>
              </a:spcBef>
            </a:pPr>
            <a:r>
              <a:rPr sz="1600" spc="-5" dirty="0">
                <a:latin typeface="Arial"/>
                <a:cs typeface="Arial"/>
              </a:rPr>
              <a:t>An </a:t>
            </a:r>
            <a:r>
              <a:rPr sz="1600" spc="-10" dirty="0">
                <a:latin typeface="Arial"/>
                <a:cs typeface="Arial"/>
              </a:rPr>
              <a:t>HIV and </a:t>
            </a:r>
            <a:r>
              <a:rPr sz="1600" spc="-5" dirty="0">
                <a:latin typeface="Arial"/>
                <a:cs typeface="Arial"/>
              </a:rPr>
              <a:t>Aging pilot </a:t>
            </a:r>
            <a:r>
              <a:rPr sz="1600" spc="-10" dirty="0">
                <a:latin typeface="Arial"/>
                <a:cs typeface="Arial"/>
              </a:rPr>
              <a:t>grant </a:t>
            </a:r>
            <a:r>
              <a:rPr sz="1600" spc="-5" dirty="0">
                <a:latin typeface="Arial"/>
                <a:cs typeface="Arial"/>
              </a:rPr>
              <a:t>by the </a:t>
            </a:r>
            <a:r>
              <a:rPr sz="1600" spc="-10" dirty="0">
                <a:latin typeface="Arial"/>
                <a:cs typeface="Arial"/>
              </a:rPr>
              <a:t>NIH </a:t>
            </a:r>
            <a:r>
              <a:rPr sz="1600" spc="-5" dirty="0">
                <a:latin typeface="Arial"/>
                <a:cs typeface="Arial"/>
              </a:rPr>
              <a:t>funded  </a:t>
            </a:r>
            <a:r>
              <a:rPr sz="1600" spc="-10" dirty="0">
                <a:latin typeface="Arial"/>
                <a:cs typeface="Arial"/>
              </a:rPr>
              <a:t>program R24</a:t>
            </a:r>
            <a:r>
              <a:rPr sz="1600" spc="-55" dirty="0">
                <a:latin typeface="Arial"/>
                <a:cs typeface="Arial"/>
              </a:rPr>
              <a:t> </a:t>
            </a:r>
            <a:r>
              <a:rPr sz="1600" spc="-10" dirty="0">
                <a:latin typeface="Arial"/>
                <a:cs typeface="Arial"/>
              </a:rPr>
              <a:t>AG044325</a:t>
            </a:r>
            <a:endParaRPr sz="1600">
              <a:latin typeface="Arial"/>
              <a:cs typeface="Arial"/>
            </a:endParaRPr>
          </a:p>
        </p:txBody>
      </p:sp>
      <p:grpSp>
        <p:nvGrpSpPr>
          <p:cNvPr id="21" name="Group 20" descr="Photo collage">
            <a:extLst>
              <a:ext uri="{FF2B5EF4-FFF2-40B4-BE49-F238E27FC236}">
                <a16:creationId xmlns:a16="http://schemas.microsoft.com/office/drawing/2014/main" id="{262BC4D2-BE35-4315-BE78-0CC23557F2F8}"/>
              </a:ext>
            </a:extLst>
          </p:cNvPr>
          <p:cNvGrpSpPr/>
          <p:nvPr/>
        </p:nvGrpSpPr>
        <p:grpSpPr>
          <a:xfrm>
            <a:off x="4361688" y="519683"/>
            <a:ext cx="7565983" cy="5867400"/>
            <a:chOff x="4361688" y="519683"/>
            <a:chExt cx="7565983" cy="5867400"/>
          </a:xfrm>
        </p:grpSpPr>
        <p:sp>
          <p:nvSpPr>
            <p:cNvPr id="9" name="object 9"/>
            <p:cNvSpPr/>
            <p:nvPr/>
          </p:nvSpPr>
          <p:spPr>
            <a:xfrm>
              <a:off x="7616952" y="2843784"/>
              <a:ext cx="1813559" cy="2476499"/>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7927847" y="914400"/>
              <a:ext cx="1622244" cy="198615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23076" y="519683"/>
              <a:ext cx="1656587" cy="236219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466332" y="4329684"/>
              <a:ext cx="1461515" cy="2057399"/>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4361688" y="2342388"/>
              <a:ext cx="1911172" cy="1730679"/>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6056376" y="2348484"/>
              <a:ext cx="1679471" cy="2014776"/>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5123688" y="4011167"/>
              <a:ext cx="1373002" cy="2033270"/>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9134856" y="2129027"/>
              <a:ext cx="1345240" cy="1684788"/>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7860792" y="4649723"/>
              <a:ext cx="4066879" cy="1628076"/>
            </a:xfrm>
            <a:prstGeom prst="rect">
              <a:avLst/>
            </a:prstGeom>
            <a:blipFill>
              <a:blip r:embed="rId10" cstate="print"/>
              <a:stretch>
                <a:fillRect/>
              </a:stretch>
            </a:blipFill>
          </p:spPr>
          <p:txBody>
            <a:bodyPr wrap="square" lIns="0" tIns="0" rIns="0" bIns="0" rtlCol="0"/>
            <a:lstStyle/>
            <a:p>
              <a:endParaRPr/>
            </a:p>
          </p:txBody>
        </p:sp>
      </p:grpSp>
      <p:sp>
        <p:nvSpPr>
          <p:cNvPr id="15" name="object 15" descr="IeDE logo"/>
          <p:cNvSpPr/>
          <p:nvPr/>
        </p:nvSpPr>
        <p:spPr>
          <a:xfrm>
            <a:off x="9619488" y="85343"/>
            <a:ext cx="1219199" cy="571499"/>
          </a:xfrm>
          <a:prstGeom prst="rect">
            <a:avLst/>
          </a:prstGeom>
          <a:blipFill>
            <a:blip r:embed="rId11" cstate="print"/>
            <a:stretch>
              <a:fillRect/>
            </a:stretch>
          </a:blipFill>
        </p:spPr>
        <p:txBody>
          <a:bodyPr wrap="square" lIns="0" tIns="0" rIns="0" bIns="0" rtlCol="0"/>
          <a:lstStyle/>
          <a:p>
            <a:endParaRPr/>
          </a:p>
        </p:txBody>
      </p:sp>
      <p:sp>
        <p:nvSpPr>
          <p:cNvPr id="14" name="object 14" descr="NA ACCORD logo"/>
          <p:cNvSpPr/>
          <p:nvPr/>
        </p:nvSpPr>
        <p:spPr>
          <a:xfrm>
            <a:off x="10919397" y="194942"/>
            <a:ext cx="1071509" cy="462063"/>
          </a:xfrm>
          <a:prstGeom prst="rect">
            <a:avLst/>
          </a:prstGeom>
          <a:blipFill>
            <a:blip r:embed="rId12" cstate="print"/>
            <a:stretch>
              <a:fillRect/>
            </a:stretch>
          </a:blipFill>
        </p:spPr>
        <p:txBody>
          <a:bodyPr wrap="square" lIns="0" tIns="0" rIns="0" bIns="0" rtlCol="0"/>
          <a:lstStyle/>
          <a:p>
            <a:endParaRPr/>
          </a:p>
        </p:txBody>
      </p:sp>
      <p:sp>
        <p:nvSpPr>
          <p:cNvPr id="5" name="object 5" descr="MCS logo"/>
          <p:cNvSpPr/>
          <p:nvPr/>
        </p:nvSpPr>
        <p:spPr>
          <a:xfrm>
            <a:off x="9963911" y="781812"/>
            <a:ext cx="646175" cy="662939"/>
          </a:xfrm>
          <a:prstGeom prst="rect">
            <a:avLst/>
          </a:prstGeom>
          <a:blipFill>
            <a:blip r:embed="rId13" cstate="print"/>
            <a:stretch>
              <a:fillRect/>
            </a:stretch>
          </a:blipFill>
        </p:spPr>
        <p:txBody>
          <a:bodyPr wrap="square" lIns="0" tIns="0" rIns="0" bIns="0" rtlCol="0"/>
          <a:lstStyle/>
          <a:p>
            <a:endParaRPr/>
          </a:p>
        </p:txBody>
      </p:sp>
      <p:sp>
        <p:nvSpPr>
          <p:cNvPr id="7" name="object 7" descr="WIHS logo"/>
          <p:cNvSpPr/>
          <p:nvPr/>
        </p:nvSpPr>
        <p:spPr>
          <a:xfrm>
            <a:off x="10725911" y="778764"/>
            <a:ext cx="1307591" cy="580643"/>
          </a:xfrm>
          <a:prstGeom prst="rect">
            <a:avLst/>
          </a:prstGeom>
          <a:blipFill>
            <a:blip r:embed="rId14" cstate="print"/>
            <a:stretch>
              <a:fillRect/>
            </a:stretch>
          </a:blipFill>
        </p:spPr>
        <p:txBody>
          <a:bodyPr wrap="square" lIns="0" tIns="0" rIns="0" bIns="0" rtlCol="0"/>
          <a:lstStyle/>
          <a:p>
            <a:endParaRPr/>
          </a:p>
        </p:txBody>
      </p:sp>
      <p:sp>
        <p:nvSpPr>
          <p:cNvPr id="8" name="object 8" descr="Alive logo"/>
          <p:cNvSpPr/>
          <p:nvPr/>
        </p:nvSpPr>
        <p:spPr>
          <a:xfrm>
            <a:off x="11100816" y="1418844"/>
            <a:ext cx="695832" cy="601979"/>
          </a:xfrm>
          <a:prstGeom prst="rect">
            <a:avLst/>
          </a:prstGeom>
          <a:blipFill>
            <a:blip r:embed="rId15" cstate="print"/>
            <a:stretch>
              <a:fillRect/>
            </a:stretch>
          </a:blipFill>
        </p:spPr>
        <p:txBody>
          <a:bodyPr wrap="square" lIns="0" tIns="0" rIns="0" bIns="0" rtlCol="0"/>
          <a:lstStyle/>
          <a:p>
            <a:endParaRPr/>
          </a:p>
        </p:txBody>
      </p:sp>
      <p:sp>
        <p:nvSpPr>
          <p:cNvPr id="6" name="object 6" descr="Veterans Aging Cohort Study logo"/>
          <p:cNvSpPr/>
          <p:nvPr/>
        </p:nvSpPr>
        <p:spPr>
          <a:xfrm>
            <a:off x="10910316" y="2052827"/>
            <a:ext cx="1080515" cy="918971"/>
          </a:xfrm>
          <a:prstGeom prst="rect">
            <a:avLst/>
          </a:prstGeom>
          <a:blipFill>
            <a:blip r:embed="rId16" cstate="print"/>
            <a:stretch>
              <a:fillRect/>
            </a:stretch>
          </a:blipFill>
        </p:spPr>
        <p:txBody>
          <a:bodyPr wrap="square" lIns="0" tIns="0" rIns="0" bIns="0" rtlCol="0"/>
          <a:lstStyle/>
          <a:p>
            <a:endParaRPr/>
          </a:p>
        </p:txBody>
      </p:sp>
      <p:sp>
        <p:nvSpPr>
          <p:cNvPr id="4" name="object 4" descr="Center for AIDS Research Johns Hopkins University logo"/>
          <p:cNvSpPr/>
          <p:nvPr/>
        </p:nvSpPr>
        <p:spPr>
          <a:xfrm>
            <a:off x="10632947" y="3046476"/>
            <a:ext cx="1540762" cy="659891"/>
          </a:xfrm>
          <a:prstGeom prst="rect">
            <a:avLst/>
          </a:prstGeom>
          <a:blipFill>
            <a:blip r:embed="rId17" cstate="print"/>
            <a:stretch>
              <a:fillRect/>
            </a:stretch>
          </a:blipFill>
        </p:spPr>
        <p:txBody>
          <a:bodyPr wrap="square" lIns="0" tIns="0" rIns="0" bIns="0" rtlCol="0"/>
          <a:lstStyle/>
          <a:p>
            <a:endParaRPr/>
          </a:p>
        </p:txBody>
      </p:sp>
      <p:sp>
        <p:nvSpPr>
          <p:cNvPr id="12" name="object 12" descr="The Johns Hopkins Center on Aging and Health logo"/>
          <p:cNvSpPr/>
          <p:nvPr/>
        </p:nvSpPr>
        <p:spPr>
          <a:xfrm>
            <a:off x="9733788" y="3762755"/>
            <a:ext cx="2351410" cy="783031"/>
          </a:xfrm>
          <a:prstGeom prst="rect">
            <a:avLst/>
          </a:prstGeom>
          <a:blipFill>
            <a:blip r:embed="rId18" cstate="print"/>
            <a:stretch>
              <a:fillRect/>
            </a:stretch>
          </a:blip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1999"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194268" y="3130880"/>
            <a:ext cx="3803650" cy="985519"/>
          </a:xfrm>
          <a:prstGeom prst="rect">
            <a:avLst/>
          </a:prstGeom>
        </p:spPr>
        <p:txBody>
          <a:bodyPr vert="horz" wrap="square" lIns="0" tIns="12700" rIns="0" bIns="0" rtlCol="0">
            <a:spAutoFit/>
          </a:bodyPr>
          <a:lstStyle/>
          <a:p>
            <a:pPr marL="12700">
              <a:lnSpc>
                <a:spcPct val="100000"/>
              </a:lnSpc>
              <a:spcBef>
                <a:spcPts val="100"/>
              </a:spcBef>
            </a:pPr>
            <a:r>
              <a:rPr sz="6300" spc="-5" dirty="0">
                <a:solidFill>
                  <a:srgbClr val="FFFFFF"/>
                </a:solidFill>
              </a:rPr>
              <a:t>Questi</a:t>
            </a:r>
            <a:r>
              <a:rPr sz="6300" spc="5" dirty="0">
                <a:solidFill>
                  <a:srgbClr val="FFFFFF"/>
                </a:solidFill>
              </a:rPr>
              <a:t>o</a:t>
            </a:r>
            <a:r>
              <a:rPr sz="6300" spc="-5" dirty="0">
                <a:solidFill>
                  <a:srgbClr val="FFFFFF"/>
                </a:solidFill>
              </a:rPr>
              <a:t>ns?</a:t>
            </a:r>
            <a:endParaRPr sz="6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title"/>
          </p:nvPr>
        </p:nvSpPr>
        <p:spPr>
          <a:xfrm>
            <a:off x="550880" y="299614"/>
            <a:ext cx="10605135" cy="863600"/>
          </a:xfrm>
          <a:prstGeom prst="rect">
            <a:avLst/>
          </a:prstGeom>
        </p:spPr>
        <p:txBody>
          <a:bodyPr vert="horz" wrap="square" lIns="0" tIns="12065" rIns="0" bIns="0" rtlCol="0">
            <a:spAutoFit/>
          </a:bodyPr>
          <a:lstStyle/>
          <a:p>
            <a:pPr marL="12700">
              <a:lnSpc>
                <a:spcPct val="100000"/>
              </a:lnSpc>
              <a:spcBef>
                <a:spcPts val="95"/>
              </a:spcBef>
            </a:pPr>
            <a:r>
              <a:rPr sz="5500" spc="-5" dirty="0"/>
              <a:t>Comorbidities </a:t>
            </a:r>
            <a:r>
              <a:rPr sz="5500" spc="-10" dirty="0"/>
              <a:t>risk </a:t>
            </a:r>
            <a:r>
              <a:rPr sz="5500" spc="-5" dirty="0"/>
              <a:t>factors </a:t>
            </a:r>
            <a:r>
              <a:rPr sz="5500" dirty="0"/>
              <a:t>for</a:t>
            </a:r>
            <a:r>
              <a:rPr sz="5500" spc="-80" dirty="0"/>
              <a:t> </a:t>
            </a:r>
            <a:r>
              <a:rPr sz="5500" spc="-5" dirty="0"/>
              <a:t>CVD</a:t>
            </a:r>
            <a:endParaRPr sz="5500" dirty="0"/>
          </a:p>
        </p:txBody>
      </p:sp>
      <p:grpSp>
        <p:nvGrpSpPr>
          <p:cNvPr id="16" name="Group 15" descr="Bar charts showing the comparison of selected comorbidity rates in 2003 to those in 2013. Across payers, there were significant increases between 2003 and 2013 in the percentage of patients with renal impairment, essential hypertension, diabetes, obesity/overweight, and hyperlipidemia (P &lt; .05 for all comparisons). In addition to the comorbidities specified above, the percentage of Medicare payer–covered patients with any CV event and fracture/osteoporosis also increased significantly over time (P &lt; .05 for both comparisons). 2003 (n = 240) and 2013 (n = 848). Cardiovascular events: 9.6% in 2003, 16% in 2013. Renal impairment: 9.2% in 2003, 20.1% in 2013. Fracture/Osteoporosis: 6.7% in 2003, 11.2% in 2013. Hpyertension: 34.2% in 2003, 65.1% in 2013. Diabetes: 20.4% in 2003, 31.1% in 2013. Obesity/Overweight: 0% in 2003, 6.3% in 2013. Hyperlipidemia: 12.1% in 2003, 47.5% in 2013. Source: Gallant J, et al. Journal of Infectious Diseases, 2017">
            <a:extLst>
              <a:ext uri="{FF2B5EF4-FFF2-40B4-BE49-F238E27FC236}">
                <a16:creationId xmlns:a16="http://schemas.microsoft.com/office/drawing/2014/main" id="{8D0B635F-5E8B-4448-9E95-DF0A8F3CC188}"/>
              </a:ext>
            </a:extLst>
          </p:cNvPr>
          <p:cNvGrpSpPr/>
          <p:nvPr/>
        </p:nvGrpSpPr>
        <p:grpSpPr>
          <a:xfrm>
            <a:off x="85806" y="1423297"/>
            <a:ext cx="7152177" cy="2727618"/>
            <a:chOff x="85806" y="1423297"/>
            <a:chExt cx="7152177" cy="2727618"/>
          </a:xfrm>
        </p:grpSpPr>
        <p:sp>
          <p:nvSpPr>
            <p:cNvPr id="7" name="object 7"/>
            <p:cNvSpPr txBox="1"/>
            <p:nvPr/>
          </p:nvSpPr>
          <p:spPr>
            <a:xfrm>
              <a:off x="198217" y="3942636"/>
              <a:ext cx="3197225" cy="208279"/>
            </a:xfrm>
            <a:prstGeom prst="rect">
              <a:avLst/>
            </a:prstGeom>
          </p:spPr>
          <p:txBody>
            <a:bodyPr vert="horz" wrap="square" lIns="0" tIns="12700" rIns="0" bIns="0" rtlCol="0">
              <a:spAutoFit/>
            </a:bodyPr>
            <a:lstStyle/>
            <a:p>
              <a:pPr marL="12700">
                <a:lnSpc>
                  <a:spcPct val="100000"/>
                </a:lnSpc>
                <a:spcBef>
                  <a:spcPts val="100"/>
                </a:spcBef>
              </a:pPr>
              <a:r>
                <a:rPr sz="1200" i="1" spc="-10" dirty="0">
                  <a:latin typeface="Calibri"/>
                  <a:cs typeface="Calibri"/>
                </a:rPr>
                <a:t>Gallant J, </a:t>
              </a:r>
              <a:r>
                <a:rPr sz="1200" i="1" spc="-5" dirty="0">
                  <a:latin typeface="Calibri"/>
                  <a:cs typeface="Calibri"/>
                </a:rPr>
                <a:t>et al. Journal of Infectious </a:t>
              </a:r>
              <a:r>
                <a:rPr sz="1200" i="1" dirty="0">
                  <a:latin typeface="Calibri"/>
                  <a:cs typeface="Calibri"/>
                </a:rPr>
                <a:t>Diseases,</a:t>
              </a:r>
              <a:r>
                <a:rPr sz="1200" i="1" spc="-5" dirty="0">
                  <a:latin typeface="Calibri"/>
                  <a:cs typeface="Calibri"/>
                </a:rPr>
                <a:t> </a:t>
              </a:r>
              <a:r>
                <a:rPr sz="1200" i="1" dirty="0">
                  <a:latin typeface="Calibri"/>
                  <a:cs typeface="Calibri"/>
                </a:rPr>
                <a:t>2017.</a:t>
              </a:r>
              <a:endParaRPr sz="1200">
                <a:latin typeface="Calibri"/>
                <a:cs typeface="Calibri"/>
              </a:endParaRPr>
            </a:p>
          </p:txBody>
        </p:sp>
        <p:sp>
          <p:nvSpPr>
            <p:cNvPr id="6" name="object 6"/>
            <p:cNvSpPr/>
            <p:nvPr/>
          </p:nvSpPr>
          <p:spPr>
            <a:xfrm>
              <a:off x="85806" y="1423297"/>
              <a:ext cx="5972886" cy="2383452"/>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2792729" y="1489710"/>
              <a:ext cx="878205" cy="2060575"/>
            </a:xfrm>
            <a:custGeom>
              <a:avLst/>
              <a:gdLst/>
              <a:ahLst/>
              <a:cxnLst/>
              <a:rect l="l" t="t" r="r" b="b"/>
              <a:pathLst>
                <a:path w="878204" h="2060575">
                  <a:moveTo>
                    <a:pt x="0" y="0"/>
                  </a:moveTo>
                  <a:lnTo>
                    <a:pt x="877823" y="0"/>
                  </a:lnTo>
                  <a:lnTo>
                    <a:pt x="877823" y="2060448"/>
                  </a:lnTo>
                  <a:lnTo>
                    <a:pt x="0" y="2060448"/>
                  </a:lnTo>
                  <a:lnTo>
                    <a:pt x="0" y="0"/>
                  </a:lnTo>
                  <a:close/>
                </a:path>
              </a:pathLst>
            </a:custGeom>
            <a:ln w="28956">
              <a:solidFill>
                <a:srgbClr val="13477E"/>
              </a:solidFill>
            </a:ln>
          </p:spPr>
          <p:txBody>
            <a:bodyPr wrap="square" lIns="0" tIns="0" rIns="0" bIns="0" rtlCol="0"/>
            <a:lstStyle/>
            <a:p>
              <a:endParaRPr/>
            </a:p>
          </p:txBody>
        </p:sp>
        <p:sp>
          <p:nvSpPr>
            <p:cNvPr id="11" name="object 11"/>
            <p:cNvSpPr/>
            <p:nvPr/>
          </p:nvSpPr>
          <p:spPr>
            <a:xfrm>
              <a:off x="3665982" y="1489710"/>
              <a:ext cx="878205" cy="2060575"/>
            </a:xfrm>
            <a:custGeom>
              <a:avLst/>
              <a:gdLst/>
              <a:ahLst/>
              <a:cxnLst/>
              <a:rect l="l" t="t" r="r" b="b"/>
              <a:pathLst>
                <a:path w="878204" h="2060575">
                  <a:moveTo>
                    <a:pt x="0" y="0"/>
                  </a:moveTo>
                  <a:lnTo>
                    <a:pt x="877824" y="0"/>
                  </a:lnTo>
                  <a:lnTo>
                    <a:pt x="877824" y="2060448"/>
                  </a:lnTo>
                  <a:lnTo>
                    <a:pt x="0" y="2060448"/>
                  </a:lnTo>
                  <a:lnTo>
                    <a:pt x="0" y="0"/>
                  </a:lnTo>
                  <a:close/>
                </a:path>
              </a:pathLst>
            </a:custGeom>
            <a:ln w="28956">
              <a:solidFill>
                <a:srgbClr val="13477E"/>
              </a:solidFill>
            </a:ln>
          </p:spPr>
          <p:txBody>
            <a:bodyPr wrap="square" lIns="0" tIns="0" rIns="0" bIns="0" rtlCol="0"/>
            <a:lstStyle/>
            <a:p>
              <a:endParaRPr/>
            </a:p>
          </p:txBody>
        </p:sp>
        <p:sp>
          <p:nvSpPr>
            <p:cNvPr id="12" name="object 12"/>
            <p:cNvSpPr/>
            <p:nvPr/>
          </p:nvSpPr>
          <p:spPr>
            <a:xfrm>
              <a:off x="448818" y="1532382"/>
              <a:ext cx="878205" cy="2060575"/>
            </a:xfrm>
            <a:custGeom>
              <a:avLst/>
              <a:gdLst/>
              <a:ahLst/>
              <a:cxnLst/>
              <a:rect l="l" t="t" r="r" b="b"/>
              <a:pathLst>
                <a:path w="878205" h="2060575">
                  <a:moveTo>
                    <a:pt x="0" y="0"/>
                  </a:moveTo>
                  <a:lnTo>
                    <a:pt x="877824" y="0"/>
                  </a:lnTo>
                  <a:lnTo>
                    <a:pt x="877824" y="2060448"/>
                  </a:lnTo>
                  <a:lnTo>
                    <a:pt x="0" y="2060448"/>
                  </a:lnTo>
                  <a:lnTo>
                    <a:pt x="0" y="0"/>
                  </a:lnTo>
                  <a:close/>
                </a:path>
              </a:pathLst>
            </a:custGeom>
            <a:ln w="28956">
              <a:solidFill>
                <a:srgbClr val="C00000"/>
              </a:solidFill>
            </a:ln>
          </p:spPr>
          <p:txBody>
            <a:bodyPr wrap="square" lIns="0" tIns="0" rIns="0" bIns="0" rtlCol="0"/>
            <a:lstStyle/>
            <a:p>
              <a:endParaRPr/>
            </a:p>
          </p:txBody>
        </p:sp>
        <p:sp>
          <p:nvSpPr>
            <p:cNvPr id="13" name="object 13"/>
            <p:cNvSpPr/>
            <p:nvPr/>
          </p:nvSpPr>
          <p:spPr>
            <a:xfrm>
              <a:off x="6232144" y="1451907"/>
              <a:ext cx="1005839" cy="259519"/>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5238750" y="1532382"/>
              <a:ext cx="878205" cy="2060575"/>
            </a:xfrm>
            <a:custGeom>
              <a:avLst/>
              <a:gdLst/>
              <a:ahLst/>
              <a:cxnLst/>
              <a:rect l="l" t="t" r="r" b="b"/>
              <a:pathLst>
                <a:path w="878204" h="2060575">
                  <a:moveTo>
                    <a:pt x="0" y="0"/>
                  </a:moveTo>
                  <a:lnTo>
                    <a:pt x="877824" y="0"/>
                  </a:lnTo>
                  <a:lnTo>
                    <a:pt x="877824" y="2060448"/>
                  </a:lnTo>
                  <a:lnTo>
                    <a:pt x="0" y="2060448"/>
                  </a:lnTo>
                  <a:lnTo>
                    <a:pt x="0" y="0"/>
                  </a:lnTo>
                  <a:close/>
                </a:path>
              </a:pathLst>
            </a:custGeom>
            <a:ln w="28956">
              <a:solidFill>
                <a:srgbClr val="13477E"/>
              </a:solidFill>
            </a:ln>
          </p:spPr>
          <p:txBody>
            <a:bodyPr wrap="square" lIns="0" tIns="0" rIns="0" bIns="0" rtlCol="0"/>
            <a:lstStyle/>
            <a:p>
              <a:endParaRPr/>
            </a:p>
          </p:txBody>
        </p:sp>
      </p:grpSp>
      <p:grpSp>
        <p:nvGrpSpPr>
          <p:cNvPr id="17" name="Group 16" descr="Graph showing Incidence of Cardiovascular disease, Osteoporosis/penia, Hyperlipidermia, Non-AIDS-defining cancers, and Diabetes per 1,000 person-years. Source: Castiho JL, et al. JIAS 2019;22:e25233. ">
            <a:extLst>
              <a:ext uri="{FF2B5EF4-FFF2-40B4-BE49-F238E27FC236}">
                <a16:creationId xmlns:a16="http://schemas.microsoft.com/office/drawing/2014/main" id="{167FA339-B509-4616-9BFD-28D3ABC7E144}"/>
              </a:ext>
            </a:extLst>
          </p:cNvPr>
          <p:cNvGrpSpPr/>
          <p:nvPr/>
        </p:nvGrpSpPr>
        <p:grpSpPr>
          <a:xfrm>
            <a:off x="6231538" y="2093976"/>
            <a:ext cx="5816589" cy="4141314"/>
            <a:chOff x="6231538" y="2093976"/>
            <a:chExt cx="5816589" cy="4141314"/>
          </a:xfrm>
        </p:grpSpPr>
        <p:sp>
          <p:nvSpPr>
            <p:cNvPr id="2" name="object 2"/>
            <p:cNvSpPr/>
            <p:nvPr/>
          </p:nvSpPr>
          <p:spPr>
            <a:xfrm>
              <a:off x="6231538" y="2203127"/>
              <a:ext cx="5816589" cy="3791958"/>
            </a:xfrm>
            <a:prstGeom prst="rect">
              <a:avLst/>
            </a:prstGeom>
            <a:blipFill>
              <a:blip r:embed="rId4" cstate="print"/>
              <a:stretch>
                <a:fillRect/>
              </a:stretch>
            </a:blipFill>
          </p:spPr>
          <p:txBody>
            <a:bodyPr wrap="square" lIns="0" tIns="0" rIns="0" bIns="0" rtlCol="0"/>
            <a:lstStyle/>
            <a:p>
              <a:endParaRPr/>
            </a:p>
          </p:txBody>
        </p:sp>
        <p:sp>
          <p:nvSpPr>
            <p:cNvPr id="3" name="object 3"/>
            <p:cNvSpPr txBox="1"/>
            <p:nvPr/>
          </p:nvSpPr>
          <p:spPr>
            <a:xfrm>
              <a:off x="9921923" y="4684825"/>
              <a:ext cx="212471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C00000"/>
                  </a:solidFill>
                  <a:latin typeface="Calibri"/>
                  <a:cs typeface="Calibri"/>
                </a:rPr>
                <a:t>Cardiovascular </a:t>
              </a:r>
              <a:r>
                <a:rPr sz="1800" spc="-5" dirty="0">
                  <a:solidFill>
                    <a:srgbClr val="C00000"/>
                  </a:solidFill>
                  <a:latin typeface="Calibri"/>
                  <a:cs typeface="Calibri"/>
                </a:rPr>
                <a:t>disease</a:t>
              </a:r>
              <a:endParaRPr sz="1800">
                <a:latin typeface="Calibri"/>
                <a:cs typeface="Calibri"/>
              </a:endParaRPr>
            </a:p>
          </p:txBody>
        </p:sp>
        <p:sp>
          <p:nvSpPr>
            <p:cNvPr id="4" name="object 4"/>
            <p:cNvSpPr txBox="1"/>
            <p:nvPr/>
          </p:nvSpPr>
          <p:spPr>
            <a:xfrm>
              <a:off x="8972776" y="3650867"/>
              <a:ext cx="83756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13477E"/>
                  </a:solidFill>
                  <a:latin typeface="Calibri"/>
                  <a:cs typeface="Calibri"/>
                </a:rPr>
                <a:t>Diabetes</a:t>
              </a:r>
              <a:endParaRPr sz="1800">
                <a:latin typeface="Calibri"/>
                <a:cs typeface="Calibri"/>
              </a:endParaRPr>
            </a:p>
          </p:txBody>
        </p:sp>
        <p:sp>
          <p:nvSpPr>
            <p:cNvPr id="5" name="object 5"/>
            <p:cNvSpPr txBox="1"/>
            <p:nvPr/>
          </p:nvSpPr>
          <p:spPr>
            <a:xfrm>
              <a:off x="9390885" y="2587192"/>
              <a:ext cx="143954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13477E"/>
                  </a:solidFill>
                  <a:latin typeface="Calibri"/>
                  <a:cs typeface="Calibri"/>
                </a:rPr>
                <a:t>Hyperlipidemia</a:t>
              </a:r>
              <a:endParaRPr sz="1800">
                <a:latin typeface="Calibri"/>
                <a:cs typeface="Calibri"/>
              </a:endParaRPr>
            </a:p>
          </p:txBody>
        </p:sp>
        <p:sp>
          <p:nvSpPr>
            <p:cNvPr id="8" name="object 8"/>
            <p:cNvSpPr txBox="1"/>
            <p:nvPr/>
          </p:nvSpPr>
          <p:spPr>
            <a:xfrm>
              <a:off x="6293303" y="6027011"/>
              <a:ext cx="2409825" cy="208279"/>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Calibri"/>
                  <a:cs typeface="Calibri"/>
                </a:rPr>
                <a:t>Castilho </a:t>
              </a:r>
              <a:r>
                <a:rPr sz="1200" i="1" dirty="0">
                  <a:latin typeface="Calibri"/>
                  <a:cs typeface="Calibri"/>
                </a:rPr>
                <a:t>JL, </a:t>
              </a:r>
              <a:r>
                <a:rPr sz="1200" i="1" spc="-5" dirty="0">
                  <a:latin typeface="Calibri"/>
                  <a:cs typeface="Calibri"/>
                </a:rPr>
                <a:t>et al. JIAS</a:t>
              </a:r>
              <a:r>
                <a:rPr sz="1200" i="1" spc="-45" dirty="0">
                  <a:latin typeface="Calibri"/>
                  <a:cs typeface="Calibri"/>
                </a:rPr>
                <a:t> </a:t>
              </a:r>
              <a:r>
                <a:rPr sz="1200" i="1" dirty="0">
                  <a:latin typeface="Calibri"/>
                  <a:cs typeface="Calibri"/>
                </a:rPr>
                <a:t>2019;22:e25233.</a:t>
              </a:r>
              <a:endParaRPr sz="1200">
                <a:latin typeface="Calibri"/>
                <a:cs typeface="Calibri"/>
              </a:endParaRPr>
            </a:p>
          </p:txBody>
        </p:sp>
        <p:sp>
          <p:nvSpPr>
            <p:cNvPr id="9" name="object 9"/>
            <p:cNvSpPr/>
            <p:nvPr/>
          </p:nvSpPr>
          <p:spPr>
            <a:xfrm>
              <a:off x="11241023" y="2093976"/>
              <a:ext cx="722374" cy="723899"/>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08259" y="319426"/>
            <a:ext cx="1765300" cy="696595"/>
          </a:xfrm>
          <a:prstGeom prst="rect">
            <a:avLst/>
          </a:prstGeom>
        </p:spPr>
        <p:txBody>
          <a:bodyPr vert="horz" wrap="square" lIns="0" tIns="12700" rIns="0" bIns="0" rtlCol="0">
            <a:spAutoFit/>
          </a:bodyPr>
          <a:lstStyle/>
          <a:p>
            <a:pPr marL="12700">
              <a:lnSpc>
                <a:spcPct val="100000"/>
              </a:lnSpc>
              <a:spcBef>
                <a:spcPts val="100"/>
              </a:spcBef>
            </a:pPr>
            <a:r>
              <a:rPr spc="-5" dirty="0"/>
              <a:t>Cancer</a:t>
            </a:r>
          </a:p>
        </p:txBody>
      </p:sp>
      <p:sp>
        <p:nvSpPr>
          <p:cNvPr id="12" name="object 12"/>
          <p:cNvSpPr txBox="1"/>
          <p:nvPr/>
        </p:nvSpPr>
        <p:spPr>
          <a:xfrm>
            <a:off x="11045952" y="321563"/>
            <a:ext cx="734695" cy="646430"/>
          </a:xfrm>
          <a:prstGeom prst="rect">
            <a:avLst/>
          </a:prstGeom>
          <a:ln w="9144">
            <a:solidFill>
              <a:srgbClr val="EC7C30"/>
            </a:solidFill>
          </a:ln>
        </p:spPr>
        <p:txBody>
          <a:bodyPr vert="horz" wrap="square" lIns="0" tIns="38100" rIns="0" bIns="0" rtlCol="0">
            <a:spAutoFit/>
          </a:bodyPr>
          <a:lstStyle/>
          <a:p>
            <a:pPr marL="145415">
              <a:lnSpc>
                <a:spcPct val="100000"/>
              </a:lnSpc>
              <a:spcBef>
                <a:spcPts val="300"/>
              </a:spcBef>
            </a:pPr>
            <a:r>
              <a:rPr sz="900" b="1" spc="-5" dirty="0">
                <a:solidFill>
                  <a:srgbClr val="EC7C30"/>
                </a:solidFill>
                <a:latin typeface="Calibri"/>
                <a:cs typeface="Calibri"/>
              </a:rPr>
              <a:t>HIV/AIDS</a:t>
            </a:r>
            <a:endParaRPr sz="900">
              <a:latin typeface="Calibri"/>
              <a:cs typeface="Calibri"/>
            </a:endParaRPr>
          </a:p>
          <a:p>
            <a:pPr marL="119380" marR="111760" indent="-635" algn="ctr">
              <a:lnSpc>
                <a:spcPct val="100000"/>
              </a:lnSpc>
            </a:pPr>
            <a:r>
              <a:rPr sz="900" b="1" spc="-5" dirty="0">
                <a:solidFill>
                  <a:srgbClr val="EC7C30"/>
                </a:solidFill>
                <a:latin typeface="Calibri"/>
                <a:cs typeface="Calibri"/>
              </a:rPr>
              <a:t>Cancer  Match  Study</a:t>
            </a:r>
            <a:r>
              <a:rPr sz="900" b="1" spc="-65" dirty="0">
                <a:solidFill>
                  <a:srgbClr val="EC7C30"/>
                </a:solidFill>
                <a:latin typeface="Calibri"/>
                <a:cs typeface="Calibri"/>
              </a:rPr>
              <a:t> </a:t>
            </a:r>
            <a:r>
              <a:rPr sz="900" b="1" spc="-10" dirty="0">
                <a:solidFill>
                  <a:srgbClr val="EC7C30"/>
                </a:solidFill>
                <a:latin typeface="Calibri"/>
                <a:cs typeface="Calibri"/>
              </a:rPr>
              <a:t>(US)</a:t>
            </a:r>
            <a:endParaRPr sz="900">
              <a:latin typeface="Calibri"/>
              <a:cs typeface="Calibri"/>
            </a:endParaRPr>
          </a:p>
        </p:txBody>
      </p:sp>
      <p:sp>
        <p:nvSpPr>
          <p:cNvPr id="4" name="object 4"/>
          <p:cNvSpPr txBox="1"/>
          <p:nvPr/>
        </p:nvSpPr>
        <p:spPr>
          <a:xfrm>
            <a:off x="1546325" y="1081379"/>
            <a:ext cx="3434079" cy="666750"/>
          </a:xfrm>
          <a:prstGeom prst="rect">
            <a:avLst/>
          </a:prstGeom>
        </p:spPr>
        <p:txBody>
          <a:bodyPr vert="horz" wrap="square" lIns="0" tIns="13335" rIns="0" bIns="0" rtlCol="0">
            <a:spAutoFit/>
          </a:bodyPr>
          <a:lstStyle/>
          <a:p>
            <a:pPr marL="594360">
              <a:lnSpc>
                <a:spcPct val="100000"/>
              </a:lnSpc>
              <a:spcBef>
                <a:spcPts val="105"/>
              </a:spcBef>
            </a:pPr>
            <a:r>
              <a:rPr sz="1400" b="1" spc="-10" dirty="0">
                <a:latin typeface="Calibri"/>
                <a:cs typeface="Calibri"/>
              </a:rPr>
              <a:t>Greater excess </a:t>
            </a:r>
            <a:r>
              <a:rPr sz="1400" b="1" spc="-5" dirty="0">
                <a:latin typeface="Calibri"/>
                <a:cs typeface="Calibri"/>
              </a:rPr>
              <a:t>absolute </a:t>
            </a:r>
            <a:r>
              <a:rPr sz="1400" b="1" dirty="0">
                <a:latin typeface="Calibri"/>
                <a:cs typeface="Calibri"/>
              </a:rPr>
              <a:t>risk</a:t>
            </a:r>
            <a:r>
              <a:rPr sz="1400" b="1" spc="-90" dirty="0">
                <a:latin typeface="Calibri"/>
                <a:cs typeface="Calibri"/>
              </a:rPr>
              <a:t> </a:t>
            </a:r>
            <a:r>
              <a:rPr sz="1400" b="1" dirty="0">
                <a:latin typeface="Calibri"/>
                <a:cs typeface="Calibri"/>
              </a:rPr>
              <a:t>of</a:t>
            </a:r>
            <a:endParaRPr sz="1400">
              <a:latin typeface="Calibri"/>
              <a:cs typeface="Calibri"/>
            </a:endParaRPr>
          </a:p>
          <a:p>
            <a:pPr marL="12700" marR="5080" indent="-635" algn="ctr">
              <a:lnSpc>
                <a:spcPct val="100000"/>
              </a:lnSpc>
            </a:pPr>
            <a:r>
              <a:rPr sz="1400" b="1" dirty="0">
                <a:latin typeface="Calibri"/>
                <a:cs typeface="Calibri"/>
              </a:rPr>
              <a:t>lung, </a:t>
            </a:r>
            <a:r>
              <a:rPr sz="1400" b="1" spc="-20" dirty="0">
                <a:latin typeface="Calibri"/>
                <a:cs typeface="Calibri"/>
              </a:rPr>
              <a:t>liver, </a:t>
            </a:r>
            <a:r>
              <a:rPr sz="1400" b="1" dirty="0">
                <a:latin typeface="Calibri"/>
                <a:cs typeface="Calibri"/>
              </a:rPr>
              <a:t>anal, and </a:t>
            </a:r>
            <a:r>
              <a:rPr sz="1400" b="1" spc="-5" dirty="0">
                <a:latin typeface="Calibri"/>
                <a:cs typeface="Calibri"/>
              </a:rPr>
              <a:t>oral/pharyngeal cancers  </a:t>
            </a:r>
            <a:r>
              <a:rPr sz="1400" b="1" dirty="0">
                <a:latin typeface="Calibri"/>
                <a:cs typeface="Calibri"/>
              </a:rPr>
              <a:t>among </a:t>
            </a:r>
            <a:r>
              <a:rPr sz="1400" b="1" spc="-5" dirty="0">
                <a:latin typeface="Calibri"/>
                <a:cs typeface="Calibri"/>
              </a:rPr>
              <a:t>PWH (vs. </a:t>
            </a:r>
            <a:r>
              <a:rPr sz="1400" b="1" spc="-10" dirty="0">
                <a:latin typeface="Calibri"/>
                <a:cs typeface="Calibri"/>
              </a:rPr>
              <a:t>general </a:t>
            </a:r>
            <a:r>
              <a:rPr sz="1400" b="1" dirty="0">
                <a:latin typeface="Calibri"/>
                <a:cs typeface="Calibri"/>
              </a:rPr>
              <a:t>population) in the</a:t>
            </a:r>
            <a:r>
              <a:rPr sz="1400" b="1" spc="-135" dirty="0">
                <a:latin typeface="Calibri"/>
                <a:cs typeface="Calibri"/>
              </a:rPr>
              <a:t> </a:t>
            </a:r>
            <a:r>
              <a:rPr sz="1400" b="1" spc="-5" dirty="0">
                <a:latin typeface="Calibri"/>
                <a:cs typeface="Calibri"/>
              </a:rPr>
              <a:t>US</a:t>
            </a:r>
            <a:endParaRPr sz="1400">
              <a:latin typeface="Calibri"/>
              <a:cs typeface="Calibri"/>
            </a:endParaRPr>
          </a:p>
        </p:txBody>
      </p:sp>
      <p:grpSp>
        <p:nvGrpSpPr>
          <p:cNvPr id="19" name="Group 18" descr="A comparison of SIRs and EARs by age for evaluated cancers is depicted in these charts. The SIRs were the highest for the youngest age group (&lt;50 years) for all cancers and decreased with age. The EARs increased with age for cancers of the anus, lung, liver, and oral cavity/pharynx. Source: Mahale, P, et al. Clinical Infectious Disease, 2018. https://academic.oup.com/cid/article/67/1/50/4793024">
            <a:extLst>
              <a:ext uri="{FF2B5EF4-FFF2-40B4-BE49-F238E27FC236}">
                <a16:creationId xmlns:a16="http://schemas.microsoft.com/office/drawing/2014/main" id="{FE60E609-877D-49D8-BC73-A04A5AF5195A}"/>
              </a:ext>
            </a:extLst>
          </p:cNvPr>
          <p:cNvGrpSpPr/>
          <p:nvPr/>
        </p:nvGrpSpPr>
        <p:grpSpPr>
          <a:xfrm>
            <a:off x="452627" y="1846537"/>
            <a:ext cx="5586983" cy="4571766"/>
            <a:chOff x="452627" y="1846537"/>
            <a:chExt cx="5586983" cy="4571766"/>
          </a:xfrm>
        </p:grpSpPr>
        <p:sp>
          <p:nvSpPr>
            <p:cNvPr id="5" name="object 5"/>
            <p:cNvSpPr/>
            <p:nvPr/>
          </p:nvSpPr>
          <p:spPr>
            <a:xfrm>
              <a:off x="3293736" y="1888596"/>
              <a:ext cx="2724278" cy="216502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87304" y="1846537"/>
              <a:ext cx="2637194" cy="215720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287267" y="3907535"/>
              <a:ext cx="2752343" cy="221589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52627" y="3869435"/>
              <a:ext cx="2746247" cy="2215895"/>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536012" y="6210024"/>
              <a:ext cx="3006090" cy="208279"/>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Calibri"/>
                  <a:cs typeface="Calibri"/>
                </a:rPr>
                <a:t>Mahale </a:t>
              </a:r>
              <a:r>
                <a:rPr sz="1200" i="1" spc="-65" dirty="0">
                  <a:latin typeface="Calibri"/>
                  <a:cs typeface="Calibri"/>
                </a:rPr>
                <a:t>P, </a:t>
              </a:r>
              <a:r>
                <a:rPr sz="1200" i="1" spc="-5" dirty="0">
                  <a:latin typeface="Calibri"/>
                  <a:cs typeface="Calibri"/>
                </a:rPr>
                <a:t>et al. Clinical Infectious </a:t>
              </a:r>
              <a:r>
                <a:rPr sz="1200" i="1" dirty="0">
                  <a:latin typeface="Calibri"/>
                  <a:cs typeface="Calibri"/>
                </a:rPr>
                <a:t>Disease, 2018.</a:t>
              </a:r>
              <a:endParaRPr sz="1200" dirty="0">
                <a:latin typeface="Calibri"/>
                <a:cs typeface="Calibri"/>
              </a:endParaRPr>
            </a:p>
          </p:txBody>
        </p:sp>
      </p:grpSp>
      <p:grpSp>
        <p:nvGrpSpPr>
          <p:cNvPr id="18" name="Group 17" descr="Non-AIDS-defining Cancers with Elevated Rates in PLWH graph. Age-standardized rate per 100,000 from 2006 to 2030. Lung cancer declined from 100 in 2006 to 50 in 2020. Anus cancer declined from 55 in 2006 to 40 in 2020. Liver cancer remained at around 30 and Oral cavity/pharynx at just above 20 from 2006 to 2020. Hodgkin Lymphoma declined from 30 in 2006 to less than 20 in 2020. Source: Shiels MS, et al. Ann Intern Med 2018">
            <a:extLst>
              <a:ext uri="{FF2B5EF4-FFF2-40B4-BE49-F238E27FC236}">
                <a16:creationId xmlns:a16="http://schemas.microsoft.com/office/drawing/2014/main" id="{D1FB8981-77A1-4D99-BDEF-ED9F06D5CAD0}"/>
              </a:ext>
            </a:extLst>
          </p:cNvPr>
          <p:cNvGrpSpPr/>
          <p:nvPr/>
        </p:nvGrpSpPr>
        <p:grpSpPr>
          <a:xfrm>
            <a:off x="6426708" y="864099"/>
            <a:ext cx="5301995" cy="5554204"/>
            <a:chOff x="6426708" y="864099"/>
            <a:chExt cx="5301995" cy="5554204"/>
          </a:xfrm>
        </p:grpSpPr>
        <p:sp>
          <p:nvSpPr>
            <p:cNvPr id="9" name="object 9"/>
            <p:cNvSpPr txBox="1"/>
            <p:nvPr/>
          </p:nvSpPr>
          <p:spPr>
            <a:xfrm>
              <a:off x="7301048" y="6210024"/>
              <a:ext cx="2370455" cy="208279"/>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Calibri"/>
                  <a:cs typeface="Calibri"/>
                </a:rPr>
                <a:t>Shiels </a:t>
              </a:r>
              <a:r>
                <a:rPr sz="1200" i="1" dirty="0">
                  <a:latin typeface="Calibri"/>
                  <a:cs typeface="Calibri"/>
                </a:rPr>
                <a:t>MS, </a:t>
              </a:r>
              <a:r>
                <a:rPr sz="1200" i="1" spc="-5" dirty="0">
                  <a:latin typeface="Calibri"/>
                  <a:cs typeface="Calibri"/>
                </a:rPr>
                <a:t>et al. Ann </a:t>
              </a:r>
              <a:r>
                <a:rPr sz="1200" i="1" spc="-10" dirty="0">
                  <a:latin typeface="Calibri"/>
                  <a:cs typeface="Calibri"/>
                </a:rPr>
                <a:t>Intern </a:t>
              </a:r>
              <a:r>
                <a:rPr sz="1200" i="1" dirty="0">
                  <a:latin typeface="Calibri"/>
                  <a:cs typeface="Calibri"/>
                </a:rPr>
                <a:t>Med</a:t>
              </a:r>
              <a:r>
                <a:rPr sz="1200" i="1" spc="-45" dirty="0">
                  <a:latin typeface="Calibri"/>
                  <a:cs typeface="Calibri"/>
                </a:rPr>
                <a:t> </a:t>
              </a:r>
              <a:r>
                <a:rPr sz="1200" i="1" dirty="0">
                  <a:latin typeface="Calibri"/>
                  <a:cs typeface="Calibri"/>
                </a:rPr>
                <a:t>2018.</a:t>
              </a:r>
              <a:endParaRPr sz="1200">
                <a:latin typeface="Calibri"/>
                <a:cs typeface="Calibri"/>
              </a:endParaRPr>
            </a:p>
          </p:txBody>
        </p:sp>
        <p:sp>
          <p:nvSpPr>
            <p:cNvPr id="11" name="object 11"/>
            <p:cNvSpPr/>
            <p:nvPr/>
          </p:nvSpPr>
          <p:spPr>
            <a:xfrm>
              <a:off x="6426708" y="864099"/>
              <a:ext cx="5301995" cy="5325740"/>
            </a:xfrm>
            <a:prstGeom prst="rect">
              <a:avLst/>
            </a:prstGeom>
            <a:blipFill>
              <a:blip r:embed="rId6" cstate="print"/>
              <a:stretch>
                <a:fillRect/>
              </a:stretch>
            </a:blipFill>
          </p:spPr>
          <p:txBody>
            <a:bodyPr wrap="square" lIns="0" tIns="0" rIns="0" bIns="0" rtlCol="0"/>
            <a:lstStyle/>
            <a:p>
              <a:endParaRPr/>
            </a:p>
          </p:txBody>
        </p:sp>
      </p:grpSp>
      <p:grpSp>
        <p:nvGrpSpPr>
          <p:cNvPr id="17" name="Group 16" descr="2019, Johns Hopkins University.  All rights reserved">
            <a:extLst>
              <a:ext uri="{FF2B5EF4-FFF2-40B4-BE49-F238E27FC236}">
                <a16:creationId xmlns:a16="http://schemas.microsoft.com/office/drawing/2014/main" id="{63BBB02D-C07E-4DB4-B862-B9388E856498}"/>
              </a:ext>
            </a:extLst>
          </p:cNvPr>
          <p:cNvGrpSpPr/>
          <p:nvPr/>
        </p:nvGrpSpPr>
        <p:grpSpPr>
          <a:xfrm>
            <a:off x="0" y="6434328"/>
            <a:ext cx="12191999" cy="423672"/>
            <a:chOff x="0" y="6434328"/>
            <a:chExt cx="12191999" cy="423672"/>
          </a:xfrm>
        </p:grpSpPr>
        <p:sp>
          <p:nvSpPr>
            <p:cNvPr id="2" name="object 2"/>
            <p:cNvSpPr/>
            <p:nvPr/>
          </p:nvSpPr>
          <p:spPr>
            <a:xfrm>
              <a:off x="0" y="6434328"/>
              <a:ext cx="12191999" cy="423672"/>
            </a:xfrm>
            <a:prstGeom prst="rect">
              <a:avLst/>
            </a:prstGeom>
            <a:blipFill>
              <a:blip r:embed="rId7" cstate="print"/>
              <a:stretch>
                <a:fillRect/>
              </a:stretch>
            </a:blipFill>
          </p:spPr>
          <p:txBody>
            <a:bodyPr wrap="square" lIns="0" tIns="0" rIns="0" bIns="0" rtlCol="0"/>
            <a:lstStyle/>
            <a:p>
              <a:endParaRPr/>
            </a:p>
          </p:txBody>
        </p:sp>
        <p:sp>
          <p:nvSpPr>
            <p:cNvPr id="14" name="object 14"/>
            <p:cNvSpPr txBox="1"/>
            <p:nvPr/>
          </p:nvSpPr>
          <p:spPr>
            <a:xfrm>
              <a:off x="4706519" y="6621818"/>
              <a:ext cx="2809240" cy="133350"/>
            </a:xfrm>
            <a:prstGeom prst="rect">
              <a:avLst/>
            </a:prstGeom>
          </p:spPr>
          <p:txBody>
            <a:bodyPr vert="horz" wrap="square" lIns="0" tIns="0" rIns="0" bIns="0" rtlCol="0">
              <a:spAutoFit/>
            </a:bodyPr>
            <a:lstStyle/>
            <a:p>
              <a:pPr>
                <a:lnSpc>
                  <a:spcPts val="1025"/>
                </a:lnSpc>
              </a:pPr>
              <a:r>
                <a:rPr sz="900" spc="10" dirty="0">
                  <a:solidFill>
                    <a:srgbClr val="FFFFFF"/>
                  </a:solidFill>
                  <a:latin typeface="Arial"/>
                  <a:cs typeface="Arial"/>
                </a:rPr>
                <a:t>©2018, </a:t>
              </a:r>
              <a:r>
                <a:rPr sz="900" spc="15" dirty="0">
                  <a:solidFill>
                    <a:srgbClr val="FFFFFF"/>
                  </a:solidFill>
                  <a:latin typeface="Arial"/>
                  <a:cs typeface="Arial"/>
                </a:rPr>
                <a:t>Johns Hopkins </a:t>
              </a:r>
              <a:r>
                <a:rPr sz="900" spc="10" dirty="0">
                  <a:solidFill>
                    <a:srgbClr val="FFFFFF"/>
                  </a:solidFill>
                  <a:latin typeface="Arial"/>
                  <a:cs typeface="Arial"/>
                </a:rPr>
                <a:t>University. All rights</a:t>
              </a:r>
              <a:r>
                <a:rPr sz="900" spc="155" dirty="0">
                  <a:solidFill>
                    <a:srgbClr val="FFFFFF"/>
                  </a:solidFill>
                  <a:latin typeface="Arial"/>
                  <a:cs typeface="Arial"/>
                </a:rPr>
                <a:t> </a:t>
              </a:r>
              <a:r>
                <a:rPr sz="900" spc="10" dirty="0">
                  <a:solidFill>
                    <a:srgbClr val="FFFFFF"/>
                  </a:solidFill>
                  <a:latin typeface="Arial"/>
                  <a:cs typeface="Arial"/>
                </a:rPr>
                <a:t>reserved.</a:t>
              </a:r>
              <a:endParaRPr sz="900">
                <a:latin typeface="Arial"/>
                <a:cs typeface="Arial"/>
              </a:endParaRPr>
            </a:p>
          </p:txBody>
        </p:sp>
        <p:sp>
          <p:nvSpPr>
            <p:cNvPr id="13" name="object 13"/>
            <p:cNvSpPr/>
            <p:nvPr/>
          </p:nvSpPr>
          <p:spPr>
            <a:xfrm>
              <a:off x="3083051" y="6548628"/>
              <a:ext cx="5374005" cy="254635"/>
            </a:xfrm>
            <a:custGeom>
              <a:avLst/>
              <a:gdLst/>
              <a:ahLst/>
              <a:cxnLst/>
              <a:rect l="l" t="t" r="r" b="b"/>
              <a:pathLst>
                <a:path w="5374005" h="254634">
                  <a:moveTo>
                    <a:pt x="0" y="0"/>
                  </a:moveTo>
                  <a:lnTo>
                    <a:pt x="5373624" y="0"/>
                  </a:lnTo>
                  <a:lnTo>
                    <a:pt x="5373624" y="254508"/>
                  </a:lnTo>
                  <a:lnTo>
                    <a:pt x="0" y="254508"/>
                  </a:lnTo>
                  <a:lnTo>
                    <a:pt x="0" y="0"/>
                  </a:lnTo>
                  <a:close/>
                </a:path>
              </a:pathLst>
            </a:custGeom>
            <a:solidFill>
              <a:srgbClr val="13477E"/>
            </a:solidFill>
          </p:spPr>
          <p:txBody>
            <a:bodyPr wrap="square" lIns="0" tIns="0" rIns="0" bIns="0" rtlCol="0"/>
            <a:lstStyle/>
            <a:p>
              <a:endParaRPr/>
            </a:p>
          </p:txBody>
        </p:sp>
        <p:sp>
          <p:nvSpPr>
            <p:cNvPr id="15" name="object 15"/>
            <p:cNvSpPr txBox="1"/>
            <p:nvPr/>
          </p:nvSpPr>
          <p:spPr>
            <a:xfrm>
              <a:off x="4315946" y="6606719"/>
              <a:ext cx="2908300" cy="160020"/>
            </a:xfrm>
            <a:prstGeom prst="rect">
              <a:avLst/>
            </a:prstGeom>
          </p:spPr>
          <p:txBody>
            <a:bodyPr vert="horz" wrap="square" lIns="0" tIns="0" rIns="0" bIns="0" rtlCol="0">
              <a:spAutoFit/>
            </a:bodyPr>
            <a:lstStyle/>
            <a:p>
              <a:pPr marL="12700">
                <a:lnSpc>
                  <a:spcPts val="1100"/>
                </a:lnSpc>
              </a:pPr>
              <a:r>
                <a:rPr sz="1050" dirty="0">
                  <a:solidFill>
                    <a:srgbClr val="FFFFFF"/>
                  </a:solidFill>
                  <a:latin typeface="Calibri"/>
                  <a:cs typeface="Calibri"/>
                </a:rPr>
                <a:t>@2019, </a:t>
              </a:r>
              <a:r>
                <a:rPr sz="1050" spc="-5" dirty="0">
                  <a:solidFill>
                    <a:srgbClr val="FFFFFF"/>
                  </a:solidFill>
                  <a:latin typeface="Calibri"/>
                  <a:cs typeface="Calibri"/>
                </a:rPr>
                <a:t>Johns Hopkins University. </a:t>
              </a:r>
              <a:r>
                <a:rPr sz="1050" dirty="0">
                  <a:solidFill>
                    <a:srgbClr val="FFFFFF"/>
                  </a:solidFill>
                  <a:latin typeface="Calibri"/>
                  <a:cs typeface="Calibri"/>
                </a:rPr>
                <a:t>All </a:t>
              </a:r>
              <a:r>
                <a:rPr sz="1050" spc="-5" dirty="0">
                  <a:solidFill>
                    <a:srgbClr val="FFFFFF"/>
                  </a:solidFill>
                  <a:latin typeface="Calibri"/>
                  <a:cs typeface="Calibri"/>
                </a:rPr>
                <a:t>rights</a:t>
              </a:r>
              <a:r>
                <a:rPr sz="1050" spc="-65" dirty="0">
                  <a:solidFill>
                    <a:srgbClr val="FFFFFF"/>
                  </a:solidFill>
                  <a:latin typeface="Calibri"/>
                  <a:cs typeface="Calibri"/>
                </a:rPr>
                <a:t> </a:t>
              </a:r>
              <a:r>
                <a:rPr sz="1050" dirty="0">
                  <a:solidFill>
                    <a:srgbClr val="FFFFFF"/>
                  </a:solidFill>
                  <a:latin typeface="Calibri"/>
                  <a:cs typeface="Calibri"/>
                </a:rPr>
                <a:t>reserved.</a:t>
              </a:r>
              <a:endParaRPr sz="1050">
                <a:latin typeface="Calibri"/>
                <a:cs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08259" y="343810"/>
            <a:ext cx="9778365" cy="513715"/>
          </a:xfrm>
          <a:prstGeom prst="rect">
            <a:avLst/>
          </a:prstGeom>
        </p:spPr>
        <p:txBody>
          <a:bodyPr vert="horz" wrap="square" lIns="0" tIns="12700" rIns="0" bIns="0" rtlCol="0">
            <a:spAutoFit/>
          </a:bodyPr>
          <a:lstStyle/>
          <a:p>
            <a:pPr marL="12700">
              <a:lnSpc>
                <a:spcPct val="100000"/>
              </a:lnSpc>
              <a:spcBef>
                <a:spcPts val="100"/>
              </a:spcBef>
            </a:pPr>
            <a:r>
              <a:rPr sz="3200" dirty="0"/>
              <a:t>Relapse &amp; mortality after cancer </a:t>
            </a:r>
            <a:r>
              <a:rPr sz="3200" spc="-5" dirty="0"/>
              <a:t>treatment in </a:t>
            </a:r>
            <a:r>
              <a:rPr sz="3200" dirty="0"/>
              <a:t>PWH</a:t>
            </a:r>
            <a:r>
              <a:rPr sz="3200" spc="-275" dirty="0"/>
              <a:t> </a:t>
            </a:r>
            <a:r>
              <a:rPr sz="3200" spc="5" dirty="0"/>
              <a:t>≥65</a:t>
            </a:r>
            <a:endParaRPr sz="3200"/>
          </a:p>
        </p:txBody>
      </p:sp>
      <p:sp>
        <p:nvSpPr>
          <p:cNvPr id="5" name="object 5"/>
          <p:cNvSpPr txBox="1"/>
          <p:nvPr/>
        </p:nvSpPr>
        <p:spPr>
          <a:xfrm>
            <a:off x="11045952" y="321563"/>
            <a:ext cx="734695" cy="509270"/>
          </a:xfrm>
          <a:prstGeom prst="rect">
            <a:avLst/>
          </a:prstGeom>
          <a:ln w="12192">
            <a:solidFill>
              <a:srgbClr val="6FAC46"/>
            </a:solidFill>
          </a:ln>
        </p:spPr>
        <p:txBody>
          <a:bodyPr vert="horz" wrap="square" lIns="0" tIns="38100" rIns="0" bIns="0" rtlCol="0">
            <a:spAutoFit/>
          </a:bodyPr>
          <a:lstStyle/>
          <a:p>
            <a:pPr marL="233679">
              <a:lnSpc>
                <a:spcPct val="100000"/>
              </a:lnSpc>
              <a:spcBef>
                <a:spcPts val="300"/>
              </a:spcBef>
            </a:pPr>
            <a:r>
              <a:rPr sz="900" b="1" spc="-5" dirty="0">
                <a:solidFill>
                  <a:srgbClr val="6FAC46"/>
                </a:solidFill>
                <a:latin typeface="Calibri"/>
                <a:cs typeface="Calibri"/>
              </a:rPr>
              <a:t>SEER-</a:t>
            </a:r>
            <a:endParaRPr sz="900">
              <a:latin typeface="Calibri"/>
              <a:cs typeface="Calibri"/>
            </a:endParaRPr>
          </a:p>
          <a:p>
            <a:pPr marL="143510" marR="137795" algn="ctr">
              <a:lnSpc>
                <a:spcPct val="100000"/>
              </a:lnSpc>
            </a:pPr>
            <a:r>
              <a:rPr sz="900" b="1" spc="5" dirty="0">
                <a:solidFill>
                  <a:srgbClr val="6FAC46"/>
                </a:solidFill>
                <a:latin typeface="Calibri"/>
                <a:cs typeface="Calibri"/>
              </a:rPr>
              <a:t>M</a:t>
            </a:r>
            <a:r>
              <a:rPr sz="900" b="1" dirty="0">
                <a:solidFill>
                  <a:srgbClr val="6FAC46"/>
                </a:solidFill>
                <a:latin typeface="Calibri"/>
                <a:cs typeface="Calibri"/>
              </a:rPr>
              <a:t>e</a:t>
            </a:r>
            <a:r>
              <a:rPr sz="900" b="1" spc="-5" dirty="0">
                <a:solidFill>
                  <a:srgbClr val="6FAC46"/>
                </a:solidFill>
                <a:latin typeface="Calibri"/>
                <a:cs typeface="Calibri"/>
              </a:rPr>
              <a:t>dicaid  Da</a:t>
            </a:r>
            <a:r>
              <a:rPr sz="900" b="1" dirty="0">
                <a:solidFill>
                  <a:srgbClr val="6FAC46"/>
                </a:solidFill>
                <a:latin typeface="Calibri"/>
                <a:cs typeface="Calibri"/>
              </a:rPr>
              <a:t>t</a:t>
            </a:r>
            <a:r>
              <a:rPr sz="900" b="1" spc="-5" dirty="0">
                <a:solidFill>
                  <a:srgbClr val="6FAC46"/>
                </a:solidFill>
                <a:latin typeface="Calibri"/>
                <a:cs typeface="Calibri"/>
              </a:rPr>
              <a:t>aba</a:t>
            </a:r>
            <a:r>
              <a:rPr sz="900" b="1" dirty="0">
                <a:solidFill>
                  <a:srgbClr val="6FAC46"/>
                </a:solidFill>
                <a:latin typeface="Calibri"/>
                <a:cs typeface="Calibri"/>
              </a:rPr>
              <a:t>se</a:t>
            </a:r>
            <a:endParaRPr sz="900">
              <a:latin typeface="Calibri"/>
              <a:cs typeface="Calibri"/>
            </a:endParaRPr>
          </a:p>
        </p:txBody>
      </p:sp>
      <p:grpSp>
        <p:nvGrpSpPr>
          <p:cNvPr id="10" name="Group 9" descr="Table 3. Relapse or Mortality Among Patients Who Survived More Than 15 Months After Cancer Diagnosis. Source: Coghill AE, et al. JAMA Oncol, 2019. ">
            <a:extLst>
              <a:ext uri="{FF2B5EF4-FFF2-40B4-BE49-F238E27FC236}">
                <a16:creationId xmlns:a16="http://schemas.microsoft.com/office/drawing/2014/main" id="{9DF8D565-C41E-4D40-8CEA-61C472802434}"/>
              </a:ext>
            </a:extLst>
          </p:cNvPr>
          <p:cNvGrpSpPr/>
          <p:nvPr/>
        </p:nvGrpSpPr>
        <p:grpSpPr>
          <a:xfrm>
            <a:off x="621953" y="978636"/>
            <a:ext cx="10387374" cy="5439667"/>
            <a:chOff x="621953" y="978636"/>
            <a:chExt cx="10387374" cy="5439667"/>
          </a:xfrm>
        </p:grpSpPr>
        <p:sp>
          <p:nvSpPr>
            <p:cNvPr id="4" name="object 4" descr="We examined the risk of the combined outcomes of relapse or death and relapse or cancer-specific death in patients who survived at least 15 months after diagnosis (Table 3). Compared with HIV-uninfected patients, HIV-infected men with prostate cancer were significantly more likely to experience relapse or death (HR, 1.32; 95% CI, 1.03-1.71; P = .03), and more likely to experience relapse or cancer-specific death (HR, 1.28; 95% CI, 0.92-1.78; P = .15). More than half (53%) of these events were claims for retreatment. The association of HIV with retreatment alone was 1.23 (95% CI, 0.87-1.75; P = .23). Among women, HIV-infected patients with breast cancer were significantly more likely than their HIV-uninfected counterparts to experience both relapse or death (HR, 1.63; 95% CI, 1.09-2.43; P = .02) and relapse or cancer-specific death (HR, 1.90; 95% CI, 1.10-3.28; P = .02). Retreatment for breast cancer comprised approximately one-third of these events, and the association of HIV with retreatment alone was 1.59 (95% CI, 0.83-3.07; P = .16). Source: Coghill et al, JAMA Oncol, 2019. https://jamanetwork.com/journals/jamaoncology/fullarticle/2740690"/>
            <p:cNvSpPr txBox="1"/>
            <p:nvPr/>
          </p:nvSpPr>
          <p:spPr>
            <a:xfrm>
              <a:off x="621953" y="6210024"/>
              <a:ext cx="2223770" cy="208279"/>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Calibri"/>
                  <a:cs typeface="Calibri"/>
                </a:rPr>
                <a:t>Coghill </a:t>
              </a:r>
              <a:r>
                <a:rPr sz="1200" i="1" dirty="0">
                  <a:latin typeface="Calibri"/>
                  <a:cs typeface="Calibri"/>
                </a:rPr>
                <a:t>AE, </a:t>
              </a:r>
              <a:r>
                <a:rPr sz="1200" i="1" spc="-5" dirty="0">
                  <a:latin typeface="Calibri"/>
                  <a:cs typeface="Calibri"/>
                </a:rPr>
                <a:t>et al. JAMA Oncol,</a:t>
              </a:r>
              <a:r>
                <a:rPr sz="1200" i="1" spc="-15" dirty="0">
                  <a:latin typeface="Calibri"/>
                  <a:cs typeface="Calibri"/>
                </a:rPr>
                <a:t> </a:t>
              </a:r>
              <a:r>
                <a:rPr sz="1200" i="1" dirty="0">
                  <a:latin typeface="Calibri"/>
                  <a:cs typeface="Calibri"/>
                </a:rPr>
                <a:t>2019.</a:t>
              </a:r>
              <a:endParaRPr sz="1200" dirty="0">
                <a:latin typeface="Calibri"/>
                <a:cs typeface="Calibri"/>
              </a:endParaRPr>
            </a:p>
          </p:txBody>
        </p:sp>
        <p:sp>
          <p:nvSpPr>
            <p:cNvPr id="6" name="object 6"/>
            <p:cNvSpPr/>
            <p:nvPr/>
          </p:nvSpPr>
          <p:spPr>
            <a:xfrm>
              <a:off x="822803" y="978636"/>
              <a:ext cx="10186524" cy="3502359"/>
            </a:xfrm>
            <a:prstGeom prst="rect">
              <a:avLst/>
            </a:prstGeom>
            <a:blipFill>
              <a:blip r:embed="rId2" cstate="print"/>
              <a:stretch>
                <a:fillRect/>
              </a:stretch>
            </a:blipFill>
          </p:spPr>
          <p:txBody>
            <a:bodyPr wrap="square" lIns="0" tIns="0" rIns="0" bIns="0" rtlCol="0"/>
            <a:lstStyle/>
            <a:p>
              <a:endParaRPr/>
            </a:p>
          </p:txBody>
        </p:sp>
      </p:grpSp>
      <p:grpSp>
        <p:nvGrpSpPr>
          <p:cNvPr id="11" name="Group 10" descr="Copyright 2019, Johns Hopkins University. All rights reserved">
            <a:extLst>
              <a:ext uri="{FF2B5EF4-FFF2-40B4-BE49-F238E27FC236}">
                <a16:creationId xmlns:a16="http://schemas.microsoft.com/office/drawing/2014/main" id="{8D14CFFD-BA54-4189-B56C-FC4ED1200903}"/>
              </a:ext>
            </a:extLst>
          </p:cNvPr>
          <p:cNvGrpSpPr/>
          <p:nvPr/>
        </p:nvGrpSpPr>
        <p:grpSpPr>
          <a:xfrm>
            <a:off x="0" y="6434328"/>
            <a:ext cx="12191999" cy="423672"/>
            <a:chOff x="0" y="6434328"/>
            <a:chExt cx="12191999" cy="423672"/>
          </a:xfrm>
        </p:grpSpPr>
        <p:sp>
          <p:nvSpPr>
            <p:cNvPr id="2" name="object 2"/>
            <p:cNvSpPr/>
            <p:nvPr/>
          </p:nvSpPr>
          <p:spPr>
            <a:xfrm>
              <a:off x="0" y="6434328"/>
              <a:ext cx="12191999" cy="423672"/>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4706519" y="6621818"/>
              <a:ext cx="2809240" cy="133350"/>
            </a:xfrm>
            <a:prstGeom prst="rect">
              <a:avLst/>
            </a:prstGeom>
          </p:spPr>
          <p:txBody>
            <a:bodyPr vert="horz" wrap="square" lIns="0" tIns="0" rIns="0" bIns="0" rtlCol="0">
              <a:spAutoFit/>
            </a:bodyPr>
            <a:lstStyle/>
            <a:p>
              <a:pPr>
                <a:lnSpc>
                  <a:spcPts val="1025"/>
                </a:lnSpc>
              </a:pPr>
              <a:r>
                <a:rPr sz="900" spc="10" dirty="0">
                  <a:solidFill>
                    <a:srgbClr val="FFFFFF"/>
                  </a:solidFill>
                  <a:latin typeface="Arial"/>
                  <a:cs typeface="Arial"/>
                </a:rPr>
                <a:t>©2018, </a:t>
              </a:r>
              <a:r>
                <a:rPr sz="900" spc="15" dirty="0">
                  <a:solidFill>
                    <a:srgbClr val="FFFFFF"/>
                  </a:solidFill>
                  <a:latin typeface="Arial"/>
                  <a:cs typeface="Arial"/>
                </a:rPr>
                <a:t>Johns Hopkins </a:t>
              </a:r>
              <a:r>
                <a:rPr sz="900" spc="10" dirty="0">
                  <a:solidFill>
                    <a:srgbClr val="FFFFFF"/>
                  </a:solidFill>
                  <a:latin typeface="Arial"/>
                  <a:cs typeface="Arial"/>
                </a:rPr>
                <a:t>University. All rights</a:t>
              </a:r>
              <a:r>
                <a:rPr sz="900" spc="155" dirty="0">
                  <a:solidFill>
                    <a:srgbClr val="FFFFFF"/>
                  </a:solidFill>
                  <a:latin typeface="Arial"/>
                  <a:cs typeface="Arial"/>
                </a:rPr>
                <a:t> </a:t>
              </a:r>
              <a:r>
                <a:rPr sz="900" spc="10" dirty="0">
                  <a:solidFill>
                    <a:srgbClr val="FFFFFF"/>
                  </a:solidFill>
                  <a:latin typeface="Arial"/>
                  <a:cs typeface="Arial"/>
                </a:rPr>
                <a:t>reserved.</a:t>
              </a:r>
              <a:endParaRPr sz="900">
                <a:latin typeface="Arial"/>
                <a:cs typeface="Arial"/>
              </a:endParaRPr>
            </a:p>
          </p:txBody>
        </p:sp>
        <p:sp>
          <p:nvSpPr>
            <p:cNvPr id="7" name="object 7"/>
            <p:cNvSpPr/>
            <p:nvPr/>
          </p:nvSpPr>
          <p:spPr>
            <a:xfrm>
              <a:off x="3083051" y="6548628"/>
              <a:ext cx="5374005" cy="254635"/>
            </a:xfrm>
            <a:custGeom>
              <a:avLst/>
              <a:gdLst/>
              <a:ahLst/>
              <a:cxnLst/>
              <a:rect l="l" t="t" r="r" b="b"/>
              <a:pathLst>
                <a:path w="5374005" h="254634">
                  <a:moveTo>
                    <a:pt x="0" y="0"/>
                  </a:moveTo>
                  <a:lnTo>
                    <a:pt x="5373624" y="0"/>
                  </a:lnTo>
                  <a:lnTo>
                    <a:pt x="5373624" y="254508"/>
                  </a:lnTo>
                  <a:lnTo>
                    <a:pt x="0" y="254508"/>
                  </a:lnTo>
                  <a:lnTo>
                    <a:pt x="0" y="0"/>
                  </a:lnTo>
                  <a:close/>
                </a:path>
              </a:pathLst>
            </a:custGeom>
            <a:solidFill>
              <a:srgbClr val="13477E"/>
            </a:solidFill>
          </p:spPr>
          <p:txBody>
            <a:bodyPr wrap="square" lIns="0" tIns="0" rIns="0" bIns="0" rtlCol="0"/>
            <a:lstStyle/>
            <a:p>
              <a:endParaRPr/>
            </a:p>
          </p:txBody>
        </p:sp>
        <p:sp>
          <p:nvSpPr>
            <p:cNvPr id="9" name="object 9"/>
            <p:cNvSpPr txBox="1"/>
            <p:nvPr/>
          </p:nvSpPr>
          <p:spPr>
            <a:xfrm>
              <a:off x="4315946" y="6606719"/>
              <a:ext cx="2908300" cy="160020"/>
            </a:xfrm>
            <a:prstGeom prst="rect">
              <a:avLst/>
            </a:prstGeom>
          </p:spPr>
          <p:txBody>
            <a:bodyPr vert="horz" wrap="square" lIns="0" tIns="0" rIns="0" bIns="0" rtlCol="0">
              <a:spAutoFit/>
            </a:bodyPr>
            <a:lstStyle/>
            <a:p>
              <a:pPr marL="12700">
                <a:lnSpc>
                  <a:spcPts val="1100"/>
                </a:lnSpc>
              </a:pPr>
              <a:r>
                <a:rPr sz="1050" dirty="0">
                  <a:solidFill>
                    <a:srgbClr val="FFFFFF"/>
                  </a:solidFill>
                  <a:latin typeface="Calibri"/>
                  <a:cs typeface="Calibri"/>
                </a:rPr>
                <a:t>@2019, </a:t>
              </a:r>
              <a:r>
                <a:rPr sz="1050" spc="-5" dirty="0">
                  <a:solidFill>
                    <a:srgbClr val="FFFFFF"/>
                  </a:solidFill>
                  <a:latin typeface="Calibri"/>
                  <a:cs typeface="Calibri"/>
                </a:rPr>
                <a:t>Johns Hopkins University. </a:t>
              </a:r>
              <a:r>
                <a:rPr sz="1050" dirty="0">
                  <a:solidFill>
                    <a:srgbClr val="FFFFFF"/>
                  </a:solidFill>
                  <a:latin typeface="Calibri"/>
                  <a:cs typeface="Calibri"/>
                </a:rPr>
                <a:t>All </a:t>
              </a:r>
              <a:r>
                <a:rPr sz="1050" spc="-5" dirty="0">
                  <a:solidFill>
                    <a:srgbClr val="FFFFFF"/>
                  </a:solidFill>
                  <a:latin typeface="Calibri"/>
                  <a:cs typeface="Calibri"/>
                </a:rPr>
                <a:t>rights</a:t>
              </a:r>
              <a:r>
                <a:rPr sz="1050" spc="-65" dirty="0">
                  <a:solidFill>
                    <a:srgbClr val="FFFFFF"/>
                  </a:solidFill>
                  <a:latin typeface="Calibri"/>
                  <a:cs typeface="Calibri"/>
                </a:rPr>
                <a:t> </a:t>
              </a:r>
              <a:r>
                <a:rPr sz="1050" dirty="0">
                  <a:solidFill>
                    <a:srgbClr val="FFFFFF"/>
                  </a:solidFill>
                  <a:latin typeface="Calibri"/>
                  <a:cs typeface="Calibri"/>
                </a:rPr>
                <a:t>reserved.</a:t>
              </a:r>
              <a:endParaRPr sz="1050">
                <a:latin typeface="Calibri"/>
                <a:cs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708259" y="319426"/>
            <a:ext cx="5309235" cy="696595"/>
          </a:xfrm>
          <a:prstGeom prst="rect">
            <a:avLst/>
          </a:prstGeom>
        </p:spPr>
        <p:txBody>
          <a:bodyPr vert="horz" wrap="square" lIns="0" tIns="12700" rIns="0" bIns="0" rtlCol="0">
            <a:spAutoFit/>
          </a:bodyPr>
          <a:lstStyle/>
          <a:p>
            <a:pPr marL="12700">
              <a:lnSpc>
                <a:spcPct val="100000"/>
              </a:lnSpc>
              <a:spcBef>
                <a:spcPts val="100"/>
              </a:spcBef>
            </a:pPr>
            <a:r>
              <a:rPr dirty="0"/>
              <a:t>Liver Disease in</a:t>
            </a:r>
            <a:r>
              <a:rPr spc="-200" dirty="0"/>
              <a:t> </a:t>
            </a:r>
            <a:r>
              <a:rPr dirty="0"/>
              <a:t>PWH</a:t>
            </a:r>
          </a:p>
        </p:txBody>
      </p:sp>
      <p:grpSp>
        <p:nvGrpSpPr>
          <p:cNvPr id="28" name="Group 27">
            <a:extLst>
              <a:ext uri="{FF2B5EF4-FFF2-40B4-BE49-F238E27FC236}">
                <a16:creationId xmlns:a16="http://schemas.microsoft.com/office/drawing/2014/main" id="{FF086BE5-C266-4128-AA88-3127785526E4}"/>
              </a:ext>
              <a:ext uri="{C183D7F6-B498-43B3-948B-1728B52AA6E4}">
                <adec:decorative xmlns:adec="http://schemas.microsoft.com/office/drawing/2017/decorative" val="1"/>
              </a:ext>
            </a:extLst>
          </p:cNvPr>
          <p:cNvGrpSpPr/>
          <p:nvPr/>
        </p:nvGrpSpPr>
        <p:grpSpPr>
          <a:xfrm>
            <a:off x="91439" y="2834633"/>
            <a:ext cx="12100564" cy="1789697"/>
            <a:chOff x="91439" y="2834633"/>
            <a:chExt cx="12100564" cy="1789697"/>
          </a:xfrm>
        </p:grpSpPr>
        <p:sp>
          <p:nvSpPr>
            <p:cNvPr id="3" name="object 3"/>
            <p:cNvSpPr/>
            <p:nvPr/>
          </p:nvSpPr>
          <p:spPr>
            <a:xfrm>
              <a:off x="91443" y="2834634"/>
              <a:ext cx="12100560" cy="1789430"/>
            </a:xfrm>
            <a:custGeom>
              <a:avLst/>
              <a:gdLst/>
              <a:ahLst/>
              <a:cxnLst/>
              <a:rect l="l" t="t" r="r" b="b"/>
              <a:pathLst>
                <a:path w="12100560" h="1789429">
                  <a:moveTo>
                    <a:pt x="11263884" y="0"/>
                  </a:moveTo>
                  <a:lnTo>
                    <a:pt x="11263884" y="447306"/>
                  </a:lnTo>
                  <a:lnTo>
                    <a:pt x="0" y="447306"/>
                  </a:lnTo>
                  <a:lnTo>
                    <a:pt x="0" y="1341894"/>
                  </a:lnTo>
                  <a:lnTo>
                    <a:pt x="11263884" y="1341894"/>
                  </a:lnTo>
                  <a:lnTo>
                    <a:pt x="11263884" y="1789176"/>
                  </a:lnTo>
                  <a:lnTo>
                    <a:pt x="12100560" y="952500"/>
                  </a:lnTo>
                  <a:lnTo>
                    <a:pt x="12100560" y="836688"/>
                  </a:lnTo>
                  <a:lnTo>
                    <a:pt x="11263884" y="0"/>
                  </a:lnTo>
                  <a:close/>
                </a:path>
              </a:pathLst>
            </a:custGeom>
            <a:solidFill>
              <a:srgbClr val="A4A4A4"/>
            </a:solidFill>
          </p:spPr>
          <p:txBody>
            <a:bodyPr wrap="square" lIns="0" tIns="0" rIns="0" bIns="0" rtlCol="0"/>
            <a:lstStyle/>
            <a:p>
              <a:endParaRPr/>
            </a:p>
          </p:txBody>
        </p:sp>
        <p:sp>
          <p:nvSpPr>
            <p:cNvPr id="4" name="object 4"/>
            <p:cNvSpPr/>
            <p:nvPr/>
          </p:nvSpPr>
          <p:spPr>
            <a:xfrm>
              <a:off x="91439" y="2834633"/>
              <a:ext cx="12100560" cy="836930"/>
            </a:xfrm>
            <a:custGeom>
              <a:avLst/>
              <a:gdLst/>
              <a:ahLst/>
              <a:cxnLst/>
              <a:rect l="l" t="t" r="r" b="b"/>
              <a:pathLst>
                <a:path w="12100560" h="836929">
                  <a:moveTo>
                    <a:pt x="0" y="447306"/>
                  </a:moveTo>
                  <a:lnTo>
                    <a:pt x="11263884" y="447306"/>
                  </a:lnTo>
                  <a:lnTo>
                    <a:pt x="11263884" y="0"/>
                  </a:lnTo>
                  <a:lnTo>
                    <a:pt x="12100560" y="836676"/>
                  </a:lnTo>
                </a:path>
              </a:pathLst>
            </a:custGeom>
            <a:ln w="12192">
              <a:solidFill>
                <a:srgbClr val="787878"/>
              </a:solidFill>
            </a:ln>
          </p:spPr>
          <p:txBody>
            <a:bodyPr wrap="square" lIns="0" tIns="0" rIns="0" bIns="0" rtlCol="0"/>
            <a:lstStyle/>
            <a:p>
              <a:endParaRPr/>
            </a:p>
          </p:txBody>
        </p:sp>
        <p:sp>
          <p:nvSpPr>
            <p:cNvPr id="5" name="object 5"/>
            <p:cNvSpPr/>
            <p:nvPr/>
          </p:nvSpPr>
          <p:spPr>
            <a:xfrm>
              <a:off x="91439" y="3281940"/>
              <a:ext cx="12100560" cy="1342390"/>
            </a:xfrm>
            <a:custGeom>
              <a:avLst/>
              <a:gdLst/>
              <a:ahLst/>
              <a:cxnLst/>
              <a:rect l="l" t="t" r="r" b="b"/>
              <a:pathLst>
                <a:path w="12100560" h="1342389">
                  <a:moveTo>
                    <a:pt x="12100560" y="505193"/>
                  </a:moveTo>
                  <a:lnTo>
                    <a:pt x="11263884" y="1341869"/>
                  </a:lnTo>
                  <a:lnTo>
                    <a:pt x="11263884" y="894588"/>
                  </a:lnTo>
                  <a:lnTo>
                    <a:pt x="0" y="894588"/>
                  </a:lnTo>
                  <a:lnTo>
                    <a:pt x="0" y="0"/>
                  </a:lnTo>
                </a:path>
              </a:pathLst>
            </a:custGeom>
            <a:ln w="12192">
              <a:solidFill>
                <a:srgbClr val="787878"/>
              </a:solidFill>
            </a:ln>
          </p:spPr>
          <p:txBody>
            <a:bodyPr wrap="square" lIns="0" tIns="0" rIns="0" bIns="0" rtlCol="0"/>
            <a:lstStyle/>
            <a:p>
              <a:endParaRPr/>
            </a:p>
          </p:txBody>
        </p:sp>
      </p:grpSp>
      <p:grpSp>
        <p:nvGrpSpPr>
          <p:cNvPr id="25" name="Group 24" descr="Risk Factors: Alcoholic liver disease, Non-alcoholic fatty liver disease (NAFLD) (30-40%), HBV (5-25%), HCV (25-30%), Drug use (25% of new infections outside sub-Saharan Africa), Autoimmune disease, Senescence">
            <a:extLst>
              <a:ext uri="{FF2B5EF4-FFF2-40B4-BE49-F238E27FC236}">
                <a16:creationId xmlns:a16="http://schemas.microsoft.com/office/drawing/2014/main" id="{81B42C38-0DE8-4915-8B4D-33B11B670F22}"/>
              </a:ext>
            </a:extLst>
          </p:cNvPr>
          <p:cNvGrpSpPr/>
          <p:nvPr/>
        </p:nvGrpSpPr>
        <p:grpSpPr>
          <a:xfrm>
            <a:off x="445008" y="943187"/>
            <a:ext cx="3110865" cy="5040544"/>
            <a:chOff x="445008" y="943187"/>
            <a:chExt cx="3110865" cy="5040544"/>
          </a:xfrm>
        </p:grpSpPr>
        <p:sp>
          <p:nvSpPr>
            <p:cNvPr id="9" name="object 9"/>
            <p:cNvSpPr/>
            <p:nvPr/>
          </p:nvSpPr>
          <p:spPr>
            <a:xfrm>
              <a:off x="445008" y="1391411"/>
              <a:ext cx="3110865" cy="4592320"/>
            </a:xfrm>
            <a:custGeom>
              <a:avLst/>
              <a:gdLst/>
              <a:ahLst/>
              <a:cxnLst/>
              <a:rect l="l" t="t" r="r" b="b"/>
              <a:pathLst>
                <a:path w="3110865" h="4592320">
                  <a:moveTo>
                    <a:pt x="0" y="0"/>
                  </a:moveTo>
                  <a:lnTo>
                    <a:pt x="3110484" y="0"/>
                  </a:lnTo>
                  <a:lnTo>
                    <a:pt x="3110484" y="4591812"/>
                  </a:lnTo>
                  <a:lnTo>
                    <a:pt x="0" y="4591812"/>
                  </a:lnTo>
                  <a:lnTo>
                    <a:pt x="0" y="0"/>
                  </a:lnTo>
                  <a:close/>
                </a:path>
              </a:pathLst>
            </a:custGeom>
            <a:solidFill>
              <a:srgbClr val="E1EFD9"/>
            </a:solidFill>
          </p:spPr>
          <p:txBody>
            <a:bodyPr wrap="square" lIns="0" tIns="0" rIns="0" bIns="0" rtlCol="0"/>
            <a:lstStyle/>
            <a:p>
              <a:endParaRPr/>
            </a:p>
          </p:txBody>
        </p:sp>
        <p:sp>
          <p:nvSpPr>
            <p:cNvPr id="10" name="object 10"/>
            <p:cNvSpPr/>
            <p:nvPr/>
          </p:nvSpPr>
          <p:spPr>
            <a:xfrm>
              <a:off x="445008" y="1391411"/>
              <a:ext cx="3110865" cy="4592320"/>
            </a:xfrm>
            <a:custGeom>
              <a:avLst/>
              <a:gdLst/>
              <a:ahLst/>
              <a:cxnLst/>
              <a:rect l="l" t="t" r="r" b="b"/>
              <a:pathLst>
                <a:path w="3110865" h="4592320">
                  <a:moveTo>
                    <a:pt x="0" y="0"/>
                  </a:moveTo>
                  <a:lnTo>
                    <a:pt x="3110484" y="0"/>
                  </a:lnTo>
                  <a:lnTo>
                    <a:pt x="3110484" y="4591812"/>
                  </a:lnTo>
                  <a:lnTo>
                    <a:pt x="0" y="4591812"/>
                  </a:lnTo>
                  <a:lnTo>
                    <a:pt x="0" y="0"/>
                  </a:lnTo>
                  <a:close/>
                </a:path>
              </a:pathLst>
            </a:custGeom>
            <a:ln w="9144">
              <a:solidFill>
                <a:srgbClr val="6FAC46"/>
              </a:solidFill>
            </a:ln>
          </p:spPr>
          <p:txBody>
            <a:bodyPr wrap="square" lIns="0" tIns="0" rIns="0" bIns="0" rtlCol="0"/>
            <a:lstStyle/>
            <a:p>
              <a:endParaRPr/>
            </a:p>
          </p:txBody>
        </p:sp>
        <p:sp>
          <p:nvSpPr>
            <p:cNvPr id="11" name="object 11"/>
            <p:cNvSpPr txBox="1"/>
            <p:nvPr/>
          </p:nvSpPr>
          <p:spPr>
            <a:xfrm>
              <a:off x="609398" y="1228736"/>
              <a:ext cx="2781300" cy="4749800"/>
            </a:xfrm>
            <a:prstGeom prst="rect">
              <a:avLst/>
            </a:prstGeom>
          </p:spPr>
          <p:txBody>
            <a:bodyPr vert="horz" wrap="square" lIns="0" tIns="164465" rIns="0" bIns="0" rtlCol="0">
              <a:spAutoFit/>
            </a:bodyPr>
            <a:lstStyle/>
            <a:p>
              <a:pPr algn="ctr">
                <a:lnSpc>
                  <a:spcPct val="100000"/>
                </a:lnSpc>
                <a:spcBef>
                  <a:spcPts val="1295"/>
                </a:spcBef>
              </a:pPr>
              <a:r>
                <a:rPr sz="2000" dirty="0">
                  <a:latin typeface="Arial"/>
                  <a:cs typeface="Arial"/>
                </a:rPr>
                <a:t>Alcoholic </a:t>
              </a:r>
              <a:r>
                <a:rPr sz="2000" spc="-5" dirty="0">
                  <a:latin typeface="Arial"/>
                  <a:cs typeface="Arial"/>
                </a:rPr>
                <a:t>liver</a:t>
              </a:r>
              <a:r>
                <a:rPr sz="2000" spc="-35" dirty="0">
                  <a:latin typeface="Arial"/>
                  <a:cs typeface="Arial"/>
                </a:rPr>
                <a:t> </a:t>
              </a:r>
              <a:r>
                <a:rPr sz="2000" dirty="0">
                  <a:latin typeface="Arial"/>
                  <a:cs typeface="Arial"/>
                </a:rPr>
                <a:t>disease</a:t>
              </a:r>
              <a:endParaRPr sz="2000">
                <a:latin typeface="Arial"/>
                <a:cs typeface="Arial"/>
              </a:endParaRPr>
            </a:p>
            <a:p>
              <a:pPr marL="78105" marR="69215" algn="ctr">
                <a:lnSpc>
                  <a:spcPct val="100000"/>
                </a:lnSpc>
                <a:spcBef>
                  <a:spcPts val="1200"/>
                </a:spcBef>
              </a:pPr>
              <a:r>
                <a:rPr sz="2000" dirty="0">
                  <a:latin typeface="Arial"/>
                  <a:cs typeface="Arial"/>
                </a:rPr>
                <a:t>Non-alcoholic </a:t>
              </a:r>
              <a:r>
                <a:rPr sz="2000" spc="-5" dirty="0">
                  <a:latin typeface="Arial"/>
                  <a:cs typeface="Arial"/>
                </a:rPr>
                <a:t>fatty</a:t>
              </a:r>
              <a:r>
                <a:rPr sz="2000" spc="-100" dirty="0">
                  <a:latin typeface="Arial"/>
                  <a:cs typeface="Arial"/>
                </a:rPr>
                <a:t> </a:t>
              </a:r>
              <a:r>
                <a:rPr sz="2000" spc="-5" dirty="0">
                  <a:latin typeface="Arial"/>
                  <a:cs typeface="Arial"/>
                </a:rPr>
                <a:t>liver  </a:t>
              </a:r>
              <a:r>
                <a:rPr sz="2000" dirty="0">
                  <a:latin typeface="Arial"/>
                  <a:cs typeface="Arial"/>
                </a:rPr>
                <a:t>disease</a:t>
              </a:r>
              <a:r>
                <a:rPr sz="2000" spc="-45" dirty="0">
                  <a:latin typeface="Arial"/>
                  <a:cs typeface="Arial"/>
                </a:rPr>
                <a:t> </a:t>
              </a:r>
              <a:r>
                <a:rPr sz="2000" dirty="0">
                  <a:latin typeface="Arial"/>
                  <a:cs typeface="Arial"/>
                </a:rPr>
                <a:t>(NAFLD)</a:t>
              </a:r>
              <a:endParaRPr sz="2000">
                <a:latin typeface="Arial"/>
                <a:cs typeface="Arial"/>
              </a:endParaRPr>
            </a:p>
            <a:p>
              <a:pPr algn="ctr">
                <a:lnSpc>
                  <a:spcPct val="100000"/>
                </a:lnSpc>
                <a:spcBef>
                  <a:spcPts val="20"/>
                </a:spcBef>
              </a:pPr>
              <a:r>
                <a:rPr sz="1600" spc="-10" dirty="0">
                  <a:latin typeface="Arial"/>
                  <a:cs typeface="Arial"/>
                </a:rPr>
                <a:t>(30-40%)</a:t>
              </a:r>
              <a:endParaRPr sz="1600">
                <a:latin typeface="Arial"/>
                <a:cs typeface="Arial"/>
              </a:endParaRPr>
            </a:p>
            <a:p>
              <a:pPr marL="1270" algn="ctr">
                <a:lnSpc>
                  <a:spcPct val="100000"/>
                </a:lnSpc>
                <a:spcBef>
                  <a:spcPts val="1180"/>
                </a:spcBef>
              </a:pPr>
              <a:r>
                <a:rPr sz="2000" spc="-5" dirty="0">
                  <a:latin typeface="Arial"/>
                  <a:cs typeface="Arial"/>
                </a:rPr>
                <a:t>HBV</a:t>
              </a:r>
              <a:endParaRPr sz="2000">
                <a:latin typeface="Arial"/>
                <a:cs typeface="Arial"/>
              </a:endParaRPr>
            </a:p>
            <a:p>
              <a:pPr algn="ctr">
                <a:lnSpc>
                  <a:spcPct val="100000"/>
                </a:lnSpc>
                <a:spcBef>
                  <a:spcPts val="20"/>
                </a:spcBef>
              </a:pPr>
              <a:r>
                <a:rPr sz="1600" spc="-10" dirty="0">
                  <a:latin typeface="Arial"/>
                  <a:cs typeface="Arial"/>
                </a:rPr>
                <a:t>(5-25%)</a:t>
              </a:r>
              <a:endParaRPr sz="1600">
                <a:latin typeface="Arial"/>
                <a:cs typeface="Arial"/>
              </a:endParaRPr>
            </a:p>
            <a:p>
              <a:pPr marL="1905" algn="ctr">
                <a:lnSpc>
                  <a:spcPct val="100000"/>
                </a:lnSpc>
                <a:spcBef>
                  <a:spcPts val="1180"/>
                </a:spcBef>
              </a:pPr>
              <a:r>
                <a:rPr sz="2000" dirty="0">
                  <a:latin typeface="Arial"/>
                  <a:cs typeface="Arial"/>
                </a:rPr>
                <a:t>HCV</a:t>
              </a:r>
              <a:endParaRPr sz="2000">
                <a:latin typeface="Arial"/>
                <a:cs typeface="Arial"/>
              </a:endParaRPr>
            </a:p>
            <a:p>
              <a:pPr algn="ctr">
                <a:lnSpc>
                  <a:spcPct val="100000"/>
                </a:lnSpc>
                <a:spcBef>
                  <a:spcPts val="20"/>
                </a:spcBef>
              </a:pPr>
              <a:r>
                <a:rPr sz="1600" spc="-10" dirty="0">
                  <a:latin typeface="Arial"/>
                  <a:cs typeface="Arial"/>
                </a:rPr>
                <a:t>(25-30%)</a:t>
              </a:r>
              <a:endParaRPr sz="1600">
                <a:latin typeface="Arial"/>
                <a:cs typeface="Arial"/>
              </a:endParaRPr>
            </a:p>
            <a:p>
              <a:pPr marL="635" algn="ctr">
                <a:lnSpc>
                  <a:spcPct val="100000"/>
                </a:lnSpc>
                <a:spcBef>
                  <a:spcPts val="1180"/>
                </a:spcBef>
              </a:pPr>
              <a:r>
                <a:rPr sz="2000" dirty="0">
                  <a:latin typeface="Arial"/>
                  <a:cs typeface="Arial"/>
                </a:rPr>
                <a:t>Drug</a:t>
              </a:r>
              <a:r>
                <a:rPr sz="2000" spc="-40" dirty="0">
                  <a:latin typeface="Arial"/>
                  <a:cs typeface="Arial"/>
                </a:rPr>
                <a:t> </a:t>
              </a:r>
              <a:r>
                <a:rPr sz="2000" dirty="0">
                  <a:latin typeface="Arial"/>
                  <a:cs typeface="Arial"/>
                </a:rPr>
                <a:t>use</a:t>
              </a:r>
              <a:endParaRPr sz="2000">
                <a:latin typeface="Arial"/>
                <a:cs typeface="Arial"/>
              </a:endParaRPr>
            </a:p>
            <a:p>
              <a:pPr marL="12700" marR="5080" algn="ctr">
                <a:lnSpc>
                  <a:spcPct val="100000"/>
                </a:lnSpc>
                <a:spcBef>
                  <a:spcPts val="20"/>
                </a:spcBef>
              </a:pPr>
              <a:r>
                <a:rPr sz="1600" spc="-10" dirty="0">
                  <a:latin typeface="Arial"/>
                  <a:cs typeface="Arial"/>
                </a:rPr>
                <a:t>(25% </a:t>
              </a:r>
              <a:r>
                <a:rPr sz="1600" spc="-5" dirty="0">
                  <a:latin typeface="Arial"/>
                  <a:cs typeface="Arial"/>
                </a:rPr>
                <a:t>of </a:t>
              </a:r>
              <a:r>
                <a:rPr sz="1600" spc="-10" dirty="0">
                  <a:latin typeface="Arial"/>
                  <a:cs typeface="Arial"/>
                </a:rPr>
                <a:t>new </a:t>
              </a:r>
              <a:r>
                <a:rPr sz="1600" spc="-5" dirty="0">
                  <a:latin typeface="Arial"/>
                  <a:cs typeface="Arial"/>
                </a:rPr>
                <a:t>infections outside  </a:t>
              </a:r>
              <a:r>
                <a:rPr sz="1600" spc="-10" dirty="0">
                  <a:latin typeface="Arial"/>
                  <a:cs typeface="Arial"/>
                </a:rPr>
                <a:t>sub-Saharan</a:t>
              </a:r>
              <a:r>
                <a:rPr sz="1600" spc="-80" dirty="0">
                  <a:latin typeface="Arial"/>
                  <a:cs typeface="Arial"/>
                </a:rPr>
                <a:t> </a:t>
              </a:r>
              <a:r>
                <a:rPr sz="1600" spc="-5" dirty="0">
                  <a:latin typeface="Arial"/>
                  <a:cs typeface="Arial"/>
                </a:rPr>
                <a:t>Africa)</a:t>
              </a:r>
              <a:endParaRPr sz="1600">
                <a:latin typeface="Arial"/>
                <a:cs typeface="Arial"/>
              </a:endParaRPr>
            </a:p>
            <a:p>
              <a:pPr marL="203200" marR="195580" algn="ctr">
                <a:lnSpc>
                  <a:spcPts val="3600"/>
                </a:lnSpc>
                <a:spcBef>
                  <a:spcPts val="300"/>
                </a:spcBef>
              </a:pPr>
              <a:r>
                <a:rPr sz="2000" spc="-5" dirty="0">
                  <a:latin typeface="Arial"/>
                  <a:cs typeface="Arial"/>
                </a:rPr>
                <a:t>Autoimmune</a:t>
              </a:r>
              <a:r>
                <a:rPr sz="2000" spc="-70" dirty="0">
                  <a:latin typeface="Arial"/>
                  <a:cs typeface="Arial"/>
                </a:rPr>
                <a:t> </a:t>
              </a:r>
              <a:r>
                <a:rPr sz="2000" dirty="0">
                  <a:latin typeface="Arial"/>
                  <a:cs typeface="Arial"/>
                </a:rPr>
                <a:t>disease  Senescence</a:t>
              </a:r>
              <a:endParaRPr sz="2000">
                <a:latin typeface="Arial"/>
                <a:cs typeface="Arial"/>
              </a:endParaRPr>
            </a:p>
          </p:txBody>
        </p:sp>
        <p:sp>
          <p:nvSpPr>
            <p:cNvPr id="16" name="object 16"/>
            <p:cNvSpPr txBox="1"/>
            <p:nvPr/>
          </p:nvSpPr>
          <p:spPr>
            <a:xfrm>
              <a:off x="1020908" y="943187"/>
              <a:ext cx="1958339" cy="513715"/>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538235"/>
                  </a:solidFill>
                  <a:latin typeface="Calibri"/>
                  <a:cs typeface="Calibri"/>
                </a:rPr>
                <a:t>Risk</a:t>
              </a:r>
              <a:r>
                <a:rPr sz="3200" spc="-55" dirty="0">
                  <a:solidFill>
                    <a:srgbClr val="538235"/>
                  </a:solidFill>
                  <a:latin typeface="Calibri"/>
                  <a:cs typeface="Calibri"/>
                </a:rPr>
                <a:t> </a:t>
              </a:r>
              <a:r>
                <a:rPr sz="3200" spc="-30" dirty="0">
                  <a:solidFill>
                    <a:srgbClr val="538235"/>
                  </a:solidFill>
                  <a:latin typeface="Calibri"/>
                  <a:cs typeface="Calibri"/>
                </a:rPr>
                <a:t>Factors</a:t>
              </a:r>
              <a:endParaRPr sz="3200">
                <a:latin typeface="Calibri"/>
                <a:cs typeface="Calibri"/>
              </a:endParaRPr>
            </a:p>
          </p:txBody>
        </p:sp>
      </p:grpSp>
      <p:grpSp>
        <p:nvGrpSpPr>
          <p:cNvPr id="26" name="Group 25" descr="Mechanism: Oxidative stress, Mitochondrial injury, Lipotoxicity, Immune-mediated injury, Cytotoxicity, Toxic metabolite accumulation, Gut microbial translocation, Systemic inflammation, Senescence and nodular regenerative hyperplasia">
            <a:extLst>
              <a:ext uri="{FF2B5EF4-FFF2-40B4-BE49-F238E27FC236}">
                <a16:creationId xmlns:a16="http://schemas.microsoft.com/office/drawing/2014/main" id="{D6997E26-67D0-44E0-8F26-188D06CD4035}"/>
              </a:ext>
            </a:extLst>
          </p:cNvPr>
          <p:cNvGrpSpPr/>
          <p:nvPr/>
        </p:nvGrpSpPr>
        <p:grpSpPr>
          <a:xfrm>
            <a:off x="4017264" y="1017651"/>
            <a:ext cx="3630295" cy="4877689"/>
            <a:chOff x="4017264" y="1017651"/>
            <a:chExt cx="3630295" cy="4877689"/>
          </a:xfrm>
        </p:grpSpPr>
        <p:sp>
          <p:nvSpPr>
            <p:cNvPr id="7" name="object 7"/>
            <p:cNvSpPr txBox="1"/>
            <p:nvPr/>
          </p:nvSpPr>
          <p:spPr>
            <a:xfrm>
              <a:off x="4017264" y="1478280"/>
              <a:ext cx="3630295" cy="4417060"/>
            </a:xfrm>
            <a:prstGeom prst="rect">
              <a:avLst/>
            </a:prstGeom>
            <a:solidFill>
              <a:srgbClr val="DAE2F3"/>
            </a:solidFill>
            <a:ln w="9144">
              <a:solidFill>
                <a:srgbClr val="4471C4"/>
              </a:solidFill>
            </a:ln>
          </p:spPr>
          <p:txBody>
            <a:bodyPr vert="horz" wrap="square" lIns="0" tIns="67310" rIns="0" bIns="0" rtlCol="0">
              <a:spAutoFit/>
            </a:bodyPr>
            <a:lstStyle/>
            <a:p>
              <a:pPr marL="909319">
                <a:lnSpc>
                  <a:spcPct val="100000"/>
                </a:lnSpc>
                <a:spcBef>
                  <a:spcPts val="530"/>
                </a:spcBef>
              </a:pPr>
              <a:r>
                <a:rPr sz="2000" spc="-5" dirty="0">
                  <a:latin typeface="Arial"/>
                  <a:cs typeface="Arial"/>
                </a:rPr>
                <a:t>Oxidative</a:t>
              </a:r>
              <a:r>
                <a:rPr sz="2000" spc="-10" dirty="0">
                  <a:latin typeface="Arial"/>
                  <a:cs typeface="Arial"/>
                </a:rPr>
                <a:t> </a:t>
              </a:r>
              <a:r>
                <a:rPr sz="2000" dirty="0">
                  <a:latin typeface="Arial"/>
                  <a:cs typeface="Arial"/>
                </a:rPr>
                <a:t>stress</a:t>
              </a:r>
              <a:endParaRPr sz="2000">
                <a:latin typeface="Arial"/>
                <a:cs typeface="Arial"/>
              </a:endParaRPr>
            </a:p>
            <a:p>
              <a:pPr marL="718820" marR="712470" algn="ctr">
                <a:lnSpc>
                  <a:spcPct val="150000"/>
                </a:lnSpc>
              </a:pPr>
              <a:r>
                <a:rPr sz="2000" dirty="0">
                  <a:latin typeface="Arial"/>
                  <a:cs typeface="Arial"/>
                </a:rPr>
                <a:t>Mitochondrial</a:t>
              </a:r>
              <a:r>
                <a:rPr sz="2000" spc="-90" dirty="0">
                  <a:latin typeface="Arial"/>
                  <a:cs typeface="Arial"/>
                </a:rPr>
                <a:t> </a:t>
              </a:r>
              <a:r>
                <a:rPr sz="2000" spc="-5" dirty="0">
                  <a:latin typeface="Arial"/>
                  <a:cs typeface="Arial"/>
                </a:rPr>
                <a:t>injury  Lipotoxicity</a:t>
              </a:r>
              <a:endParaRPr sz="2000">
                <a:latin typeface="Arial"/>
                <a:cs typeface="Arial"/>
              </a:endParaRPr>
            </a:p>
            <a:p>
              <a:pPr marL="452120" marR="445770" algn="ctr">
                <a:lnSpc>
                  <a:spcPct val="150000"/>
                </a:lnSpc>
              </a:pPr>
              <a:r>
                <a:rPr sz="2000" spc="-5" dirty="0">
                  <a:latin typeface="Arial"/>
                  <a:cs typeface="Arial"/>
                </a:rPr>
                <a:t>Immune-mediated</a:t>
              </a:r>
              <a:r>
                <a:rPr sz="2000" spc="-55" dirty="0">
                  <a:latin typeface="Arial"/>
                  <a:cs typeface="Arial"/>
                </a:rPr>
                <a:t> </a:t>
              </a:r>
              <a:r>
                <a:rPr sz="2000" spc="-5" dirty="0">
                  <a:latin typeface="Arial"/>
                  <a:cs typeface="Arial"/>
                </a:rPr>
                <a:t>injury  </a:t>
              </a:r>
              <a:r>
                <a:rPr sz="2000" spc="-15" dirty="0">
                  <a:latin typeface="Arial"/>
                  <a:cs typeface="Arial"/>
                </a:rPr>
                <a:t>Cytotoxicity,</a:t>
              </a:r>
              <a:endParaRPr sz="2000">
                <a:latin typeface="Arial"/>
                <a:cs typeface="Arial"/>
              </a:endParaRPr>
            </a:p>
            <a:p>
              <a:pPr marL="116839" marR="113030" algn="ctr">
                <a:lnSpc>
                  <a:spcPct val="150000"/>
                </a:lnSpc>
              </a:pPr>
              <a:r>
                <a:rPr sz="2000" spc="-50" dirty="0">
                  <a:latin typeface="Arial"/>
                  <a:cs typeface="Arial"/>
                </a:rPr>
                <a:t>Toxic </a:t>
              </a:r>
              <a:r>
                <a:rPr sz="2000" spc="-5" dirty="0">
                  <a:latin typeface="Arial"/>
                  <a:cs typeface="Arial"/>
                </a:rPr>
                <a:t>metabolite </a:t>
              </a:r>
              <a:r>
                <a:rPr sz="2000" dirty="0">
                  <a:latin typeface="Arial"/>
                  <a:cs typeface="Arial"/>
                </a:rPr>
                <a:t>accumulation  Gut microbial translocation  </a:t>
              </a:r>
              <a:r>
                <a:rPr sz="2000" spc="-5" dirty="0">
                  <a:latin typeface="Arial"/>
                  <a:cs typeface="Arial"/>
                </a:rPr>
                <a:t>Systemic</a:t>
              </a:r>
              <a:r>
                <a:rPr sz="2000" spc="-15" dirty="0">
                  <a:latin typeface="Arial"/>
                  <a:cs typeface="Arial"/>
                </a:rPr>
                <a:t> </a:t>
              </a:r>
              <a:r>
                <a:rPr sz="2000" spc="-5" dirty="0">
                  <a:latin typeface="Arial"/>
                  <a:cs typeface="Arial"/>
                </a:rPr>
                <a:t>inflammation</a:t>
              </a:r>
              <a:endParaRPr sz="2000">
                <a:latin typeface="Arial"/>
                <a:cs typeface="Arial"/>
              </a:endParaRPr>
            </a:p>
            <a:p>
              <a:pPr marL="405765" marR="402590" algn="ctr">
                <a:lnSpc>
                  <a:spcPct val="100000"/>
                </a:lnSpc>
                <a:spcBef>
                  <a:spcPts val="1200"/>
                </a:spcBef>
              </a:pPr>
              <a:r>
                <a:rPr sz="2000" dirty="0">
                  <a:latin typeface="Arial"/>
                  <a:cs typeface="Arial"/>
                </a:rPr>
                <a:t>Senescence and</a:t>
              </a:r>
              <a:r>
                <a:rPr sz="2000" spc="-110" dirty="0">
                  <a:latin typeface="Arial"/>
                  <a:cs typeface="Arial"/>
                </a:rPr>
                <a:t> </a:t>
              </a:r>
              <a:r>
                <a:rPr sz="2000" dirty="0">
                  <a:latin typeface="Arial"/>
                  <a:cs typeface="Arial"/>
                </a:rPr>
                <a:t>nodular  </a:t>
              </a:r>
              <a:r>
                <a:rPr sz="2000" spc="-5" dirty="0">
                  <a:latin typeface="Arial"/>
                  <a:cs typeface="Arial"/>
                </a:rPr>
                <a:t>regenerative</a:t>
              </a:r>
              <a:r>
                <a:rPr sz="2000" spc="-70" dirty="0">
                  <a:latin typeface="Arial"/>
                  <a:cs typeface="Arial"/>
                </a:rPr>
                <a:t> </a:t>
              </a:r>
              <a:r>
                <a:rPr sz="2000" dirty="0">
                  <a:latin typeface="Arial"/>
                  <a:cs typeface="Arial"/>
                </a:rPr>
                <a:t>hyperplasia</a:t>
              </a:r>
              <a:endParaRPr sz="2000">
                <a:latin typeface="Arial"/>
                <a:cs typeface="Arial"/>
              </a:endParaRPr>
            </a:p>
          </p:txBody>
        </p:sp>
        <p:sp>
          <p:nvSpPr>
            <p:cNvPr id="17" name="object 17"/>
            <p:cNvSpPr txBox="1"/>
            <p:nvPr/>
          </p:nvSpPr>
          <p:spPr>
            <a:xfrm>
              <a:off x="4850726" y="1017651"/>
              <a:ext cx="1945639" cy="513715"/>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4471C4"/>
                  </a:solidFill>
                  <a:latin typeface="Calibri"/>
                  <a:cs typeface="Calibri"/>
                </a:rPr>
                <a:t>Mechanism</a:t>
              </a:r>
              <a:endParaRPr sz="3200">
                <a:latin typeface="Calibri"/>
                <a:cs typeface="Calibri"/>
              </a:endParaRPr>
            </a:p>
          </p:txBody>
        </p:sp>
      </p:grpSp>
      <p:grpSp>
        <p:nvGrpSpPr>
          <p:cNvPr id="27" name="Group 26" descr="Health outcomes: Fibrosis, Cirrhosis, Hepatocellular carcinoma, End-stage liver disease">
            <a:extLst>
              <a:ext uri="{FF2B5EF4-FFF2-40B4-BE49-F238E27FC236}">
                <a16:creationId xmlns:a16="http://schemas.microsoft.com/office/drawing/2014/main" id="{A3B27662-7067-4A0D-A1AE-C92091D5C8AA}"/>
              </a:ext>
            </a:extLst>
          </p:cNvPr>
          <p:cNvGrpSpPr/>
          <p:nvPr/>
        </p:nvGrpSpPr>
        <p:grpSpPr>
          <a:xfrm>
            <a:off x="8072628" y="2266452"/>
            <a:ext cx="3092450" cy="2387844"/>
            <a:chOff x="8072628" y="2266452"/>
            <a:chExt cx="3092450" cy="2387844"/>
          </a:xfrm>
        </p:grpSpPr>
        <p:sp>
          <p:nvSpPr>
            <p:cNvPr id="8" name="object 8"/>
            <p:cNvSpPr txBox="1"/>
            <p:nvPr/>
          </p:nvSpPr>
          <p:spPr>
            <a:xfrm>
              <a:off x="8072628" y="2718816"/>
              <a:ext cx="3092450" cy="1935480"/>
            </a:xfrm>
            <a:prstGeom prst="rect">
              <a:avLst/>
            </a:prstGeom>
            <a:solidFill>
              <a:srgbClr val="F8CAAC"/>
            </a:solidFill>
            <a:ln w="9144">
              <a:solidFill>
                <a:srgbClr val="EC7C30"/>
              </a:solidFill>
            </a:ln>
          </p:spPr>
          <p:txBody>
            <a:bodyPr vert="horz" wrap="square" lIns="0" tIns="10795" rIns="0" bIns="0" rtlCol="0">
              <a:spAutoFit/>
            </a:bodyPr>
            <a:lstStyle/>
            <a:p>
              <a:pPr marL="1040765" marR="1036955" indent="1270" algn="ctr">
                <a:lnSpc>
                  <a:spcPts val="3600"/>
                </a:lnSpc>
                <a:spcBef>
                  <a:spcPts val="85"/>
                </a:spcBef>
              </a:pPr>
              <a:r>
                <a:rPr sz="2000" spc="-5" dirty="0">
                  <a:latin typeface="Arial"/>
                  <a:cs typeface="Arial"/>
                </a:rPr>
                <a:t>Fibrosis  </a:t>
              </a:r>
              <a:r>
                <a:rPr sz="2000" dirty="0">
                  <a:latin typeface="Arial"/>
                  <a:cs typeface="Arial"/>
                </a:rPr>
                <a:t>C</a:t>
              </a:r>
              <a:r>
                <a:rPr sz="2000" spc="-5" dirty="0">
                  <a:latin typeface="Arial"/>
                  <a:cs typeface="Arial"/>
                </a:rPr>
                <a:t>i</a:t>
              </a:r>
              <a:r>
                <a:rPr sz="2000" dirty="0">
                  <a:latin typeface="Arial"/>
                  <a:cs typeface="Arial"/>
                </a:rPr>
                <a:t>rrho</a:t>
              </a:r>
              <a:r>
                <a:rPr sz="2000" spc="5" dirty="0">
                  <a:latin typeface="Arial"/>
                  <a:cs typeface="Arial"/>
                </a:rPr>
                <a:t>s</a:t>
              </a:r>
              <a:r>
                <a:rPr sz="2000" spc="-5" dirty="0">
                  <a:latin typeface="Arial"/>
                  <a:cs typeface="Arial"/>
                </a:rPr>
                <a:t>i</a:t>
              </a:r>
              <a:r>
                <a:rPr sz="2000" dirty="0">
                  <a:latin typeface="Arial"/>
                  <a:cs typeface="Arial"/>
                </a:rPr>
                <a:t>s</a:t>
              </a:r>
              <a:endParaRPr sz="2000">
                <a:latin typeface="Arial"/>
                <a:cs typeface="Arial"/>
              </a:endParaRPr>
            </a:p>
            <a:p>
              <a:pPr algn="ctr">
                <a:lnSpc>
                  <a:spcPct val="100000"/>
                </a:lnSpc>
                <a:spcBef>
                  <a:spcPts val="875"/>
                </a:spcBef>
              </a:pPr>
              <a:r>
                <a:rPr sz="2000" dirty="0">
                  <a:latin typeface="Arial"/>
                  <a:cs typeface="Arial"/>
                </a:rPr>
                <a:t>Hepatocellular</a:t>
              </a:r>
              <a:r>
                <a:rPr sz="2000" spc="-55" dirty="0">
                  <a:latin typeface="Arial"/>
                  <a:cs typeface="Arial"/>
                </a:rPr>
                <a:t> </a:t>
              </a:r>
              <a:r>
                <a:rPr sz="2000" dirty="0">
                  <a:latin typeface="Arial"/>
                  <a:cs typeface="Arial"/>
                </a:rPr>
                <a:t>carcinoma</a:t>
              </a:r>
              <a:endParaRPr sz="2000">
                <a:latin typeface="Arial"/>
                <a:cs typeface="Arial"/>
              </a:endParaRPr>
            </a:p>
            <a:p>
              <a:pPr algn="ctr">
                <a:lnSpc>
                  <a:spcPct val="100000"/>
                </a:lnSpc>
                <a:spcBef>
                  <a:spcPts val="1200"/>
                </a:spcBef>
              </a:pPr>
              <a:r>
                <a:rPr sz="2000" dirty="0">
                  <a:latin typeface="Arial"/>
                  <a:cs typeface="Arial"/>
                </a:rPr>
                <a:t>End-stage </a:t>
              </a:r>
              <a:r>
                <a:rPr sz="2000" spc="-5" dirty="0">
                  <a:latin typeface="Arial"/>
                  <a:cs typeface="Arial"/>
                </a:rPr>
                <a:t>liver</a:t>
              </a:r>
              <a:r>
                <a:rPr sz="2000" spc="-65" dirty="0">
                  <a:latin typeface="Arial"/>
                  <a:cs typeface="Arial"/>
                </a:rPr>
                <a:t> </a:t>
              </a:r>
              <a:r>
                <a:rPr sz="2000" dirty="0">
                  <a:latin typeface="Arial"/>
                  <a:cs typeface="Arial"/>
                </a:rPr>
                <a:t>disease</a:t>
              </a:r>
              <a:endParaRPr sz="2000">
                <a:latin typeface="Arial"/>
                <a:cs typeface="Arial"/>
              </a:endParaRPr>
            </a:p>
          </p:txBody>
        </p:sp>
        <p:sp>
          <p:nvSpPr>
            <p:cNvPr id="18" name="object 18"/>
            <p:cNvSpPr txBox="1"/>
            <p:nvPr/>
          </p:nvSpPr>
          <p:spPr>
            <a:xfrm>
              <a:off x="8197138" y="2266452"/>
              <a:ext cx="2841625" cy="513715"/>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EC7C30"/>
                  </a:solidFill>
                  <a:latin typeface="Calibri"/>
                  <a:cs typeface="Calibri"/>
                </a:rPr>
                <a:t>Health</a:t>
              </a:r>
              <a:r>
                <a:rPr sz="3200" spc="-45" dirty="0">
                  <a:solidFill>
                    <a:srgbClr val="EC7C30"/>
                  </a:solidFill>
                  <a:latin typeface="Calibri"/>
                  <a:cs typeface="Calibri"/>
                </a:rPr>
                <a:t> </a:t>
              </a:r>
              <a:r>
                <a:rPr sz="3200" spc="-10" dirty="0">
                  <a:solidFill>
                    <a:srgbClr val="EC7C30"/>
                  </a:solidFill>
                  <a:latin typeface="Calibri"/>
                  <a:cs typeface="Calibri"/>
                </a:rPr>
                <a:t>outcomes</a:t>
              </a:r>
              <a:endParaRPr sz="3200">
                <a:latin typeface="Calibri"/>
                <a:cs typeface="Calibri"/>
              </a:endParaRPr>
            </a:p>
          </p:txBody>
        </p:sp>
      </p:grpSp>
      <p:grpSp>
        <p:nvGrpSpPr>
          <p:cNvPr id="23" name="Group 22" descr="Copyright 2019, Johns Hopkins University.  All rights reserved">
            <a:extLst>
              <a:ext uri="{FF2B5EF4-FFF2-40B4-BE49-F238E27FC236}">
                <a16:creationId xmlns:a16="http://schemas.microsoft.com/office/drawing/2014/main" id="{EA5EAF60-2829-47DA-B570-E5ADA81EC850}"/>
              </a:ext>
            </a:extLst>
          </p:cNvPr>
          <p:cNvGrpSpPr/>
          <p:nvPr/>
        </p:nvGrpSpPr>
        <p:grpSpPr>
          <a:xfrm>
            <a:off x="0" y="6434328"/>
            <a:ext cx="12191999" cy="423672"/>
            <a:chOff x="0" y="6434328"/>
            <a:chExt cx="12191999" cy="423672"/>
          </a:xfrm>
        </p:grpSpPr>
        <p:sp>
          <p:nvSpPr>
            <p:cNvPr id="2" name="object 2"/>
            <p:cNvSpPr/>
            <p:nvPr/>
          </p:nvSpPr>
          <p:spPr>
            <a:xfrm>
              <a:off x="0" y="6434328"/>
              <a:ext cx="12191999" cy="423672"/>
            </a:xfrm>
            <a:prstGeom prst="rect">
              <a:avLst/>
            </a:prstGeom>
            <a:blipFill>
              <a:blip r:embed="rId2" cstate="print"/>
              <a:stretch>
                <a:fillRect/>
              </a:stretch>
            </a:blipFill>
          </p:spPr>
          <p:txBody>
            <a:bodyPr wrap="square" lIns="0" tIns="0" rIns="0" bIns="0" rtlCol="0"/>
            <a:lstStyle/>
            <a:p>
              <a:endParaRPr/>
            </a:p>
          </p:txBody>
        </p:sp>
        <p:sp>
          <p:nvSpPr>
            <p:cNvPr id="22" name="object 22"/>
            <p:cNvSpPr txBox="1"/>
            <p:nvPr/>
          </p:nvSpPr>
          <p:spPr>
            <a:xfrm>
              <a:off x="4315946" y="6606719"/>
              <a:ext cx="2908300" cy="160020"/>
            </a:xfrm>
            <a:prstGeom prst="rect">
              <a:avLst/>
            </a:prstGeom>
          </p:spPr>
          <p:txBody>
            <a:bodyPr vert="horz" wrap="square" lIns="0" tIns="0" rIns="0" bIns="0" rtlCol="0">
              <a:spAutoFit/>
            </a:bodyPr>
            <a:lstStyle/>
            <a:p>
              <a:pPr marL="12700">
                <a:lnSpc>
                  <a:spcPts val="1100"/>
                </a:lnSpc>
              </a:pPr>
              <a:r>
                <a:rPr sz="1050" dirty="0">
                  <a:solidFill>
                    <a:srgbClr val="FFFFFF"/>
                  </a:solidFill>
                  <a:latin typeface="Calibri"/>
                  <a:cs typeface="Calibri"/>
                </a:rPr>
                <a:t>@2019, </a:t>
              </a:r>
              <a:r>
                <a:rPr sz="1050" spc="-5" dirty="0">
                  <a:solidFill>
                    <a:srgbClr val="FFFFFF"/>
                  </a:solidFill>
                  <a:latin typeface="Calibri"/>
                  <a:cs typeface="Calibri"/>
                </a:rPr>
                <a:t>Johns Hopkins University. </a:t>
              </a:r>
              <a:r>
                <a:rPr sz="1050" dirty="0">
                  <a:solidFill>
                    <a:srgbClr val="FFFFFF"/>
                  </a:solidFill>
                  <a:latin typeface="Calibri"/>
                  <a:cs typeface="Calibri"/>
                </a:rPr>
                <a:t>All </a:t>
              </a:r>
              <a:r>
                <a:rPr sz="1050" spc="-5" dirty="0">
                  <a:solidFill>
                    <a:srgbClr val="FFFFFF"/>
                  </a:solidFill>
                  <a:latin typeface="Calibri"/>
                  <a:cs typeface="Calibri"/>
                </a:rPr>
                <a:t>rights</a:t>
              </a:r>
              <a:r>
                <a:rPr sz="1050" spc="-65" dirty="0">
                  <a:solidFill>
                    <a:srgbClr val="FFFFFF"/>
                  </a:solidFill>
                  <a:latin typeface="Calibri"/>
                  <a:cs typeface="Calibri"/>
                </a:rPr>
                <a:t> </a:t>
              </a:r>
              <a:r>
                <a:rPr sz="1050" dirty="0">
                  <a:solidFill>
                    <a:srgbClr val="FFFFFF"/>
                  </a:solidFill>
                  <a:latin typeface="Calibri"/>
                  <a:cs typeface="Calibri"/>
                </a:rPr>
                <a:t>reserved.</a:t>
              </a:r>
              <a:endParaRPr sz="1050">
                <a:latin typeface="Calibri"/>
                <a:cs typeface="Calibri"/>
              </a:endParaRPr>
            </a:p>
          </p:txBody>
        </p:sp>
        <p:sp>
          <p:nvSpPr>
            <p:cNvPr id="19" name="object 19"/>
            <p:cNvSpPr/>
            <p:nvPr/>
          </p:nvSpPr>
          <p:spPr>
            <a:xfrm>
              <a:off x="3083051" y="6548628"/>
              <a:ext cx="5374005" cy="254635"/>
            </a:xfrm>
            <a:custGeom>
              <a:avLst/>
              <a:gdLst/>
              <a:ahLst/>
              <a:cxnLst/>
              <a:rect l="l" t="t" r="r" b="b"/>
              <a:pathLst>
                <a:path w="5374005" h="254634">
                  <a:moveTo>
                    <a:pt x="0" y="0"/>
                  </a:moveTo>
                  <a:lnTo>
                    <a:pt x="5373624" y="0"/>
                  </a:lnTo>
                  <a:lnTo>
                    <a:pt x="5373624" y="254508"/>
                  </a:lnTo>
                  <a:lnTo>
                    <a:pt x="0" y="254508"/>
                  </a:lnTo>
                  <a:lnTo>
                    <a:pt x="0" y="0"/>
                  </a:lnTo>
                  <a:close/>
                </a:path>
              </a:pathLst>
            </a:custGeom>
            <a:solidFill>
              <a:srgbClr val="13477E"/>
            </a:solidFill>
          </p:spPr>
          <p:txBody>
            <a:bodyPr wrap="square" lIns="0" tIns="0" rIns="0" bIns="0" rtlCol="0"/>
            <a:lstStyle/>
            <a:p>
              <a:endParaRPr/>
            </a:p>
          </p:txBody>
        </p:sp>
        <p:sp>
          <p:nvSpPr>
            <p:cNvPr id="20" name="object 20"/>
            <p:cNvSpPr txBox="1"/>
            <p:nvPr/>
          </p:nvSpPr>
          <p:spPr>
            <a:xfrm>
              <a:off x="4706519" y="6621818"/>
              <a:ext cx="2809240" cy="133350"/>
            </a:xfrm>
            <a:prstGeom prst="rect">
              <a:avLst/>
            </a:prstGeom>
          </p:spPr>
          <p:txBody>
            <a:bodyPr vert="horz" wrap="square" lIns="0" tIns="0" rIns="0" bIns="0" rtlCol="0">
              <a:spAutoFit/>
            </a:bodyPr>
            <a:lstStyle/>
            <a:p>
              <a:pPr>
                <a:lnSpc>
                  <a:spcPts val="1025"/>
                </a:lnSpc>
              </a:pPr>
              <a:r>
                <a:rPr sz="900" spc="10" dirty="0">
                  <a:solidFill>
                    <a:srgbClr val="FFFFFF"/>
                  </a:solidFill>
                  <a:latin typeface="Arial"/>
                  <a:cs typeface="Arial"/>
                </a:rPr>
                <a:t>©2018, </a:t>
              </a:r>
              <a:r>
                <a:rPr sz="900" spc="15" dirty="0">
                  <a:solidFill>
                    <a:srgbClr val="FFFFFF"/>
                  </a:solidFill>
                  <a:latin typeface="Arial"/>
                  <a:cs typeface="Arial"/>
                </a:rPr>
                <a:t>Johns Hopkins </a:t>
              </a:r>
              <a:r>
                <a:rPr sz="900" spc="10" dirty="0">
                  <a:solidFill>
                    <a:srgbClr val="FFFFFF"/>
                  </a:solidFill>
                  <a:latin typeface="Arial"/>
                  <a:cs typeface="Arial"/>
                </a:rPr>
                <a:t>University. All rights</a:t>
              </a:r>
              <a:r>
                <a:rPr sz="900" spc="155" dirty="0">
                  <a:solidFill>
                    <a:srgbClr val="FFFFFF"/>
                  </a:solidFill>
                  <a:latin typeface="Arial"/>
                  <a:cs typeface="Arial"/>
                </a:rPr>
                <a:t> </a:t>
              </a:r>
              <a:r>
                <a:rPr sz="900" spc="10" dirty="0">
                  <a:solidFill>
                    <a:srgbClr val="FFFFFF"/>
                  </a:solidFill>
                  <a:latin typeface="Arial"/>
                  <a:cs typeface="Arial"/>
                </a:rPr>
                <a:t>reserved.</a:t>
              </a:r>
              <a:endParaRPr sz="900" dirty="0">
                <a:latin typeface="Arial"/>
                <a:cs typeface="Arial"/>
              </a:endParaRPr>
            </a:p>
          </p:txBody>
        </p:sp>
      </p:grpSp>
      <p:sp>
        <p:nvSpPr>
          <p:cNvPr id="15" name="object 15">
            <a:extLst>
              <a:ext uri="{C183D7F6-B498-43B3-948B-1728B52AA6E4}">
                <adec:decorative xmlns:adec="http://schemas.microsoft.com/office/drawing/2017/decorative" val="1"/>
              </a:ext>
            </a:extLst>
          </p:cNvPr>
          <p:cNvSpPr/>
          <p:nvPr/>
        </p:nvSpPr>
        <p:spPr>
          <a:xfrm>
            <a:off x="7648193" y="4655056"/>
            <a:ext cx="426084" cy="1240155"/>
          </a:xfrm>
          <a:custGeom>
            <a:avLst/>
            <a:gdLst/>
            <a:ahLst/>
            <a:cxnLst/>
            <a:rect l="l" t="t" r="r" b="b"/>
            <a:pathLst>
              <a:path w="426084" h="1240154">
                <a:moveTo>
                  <a:pt x="0" y="1239659"/>
                </a:moveTo>
                <a:lnTo>
                  <a:pt x="425513" y="0"/>
                </a:lnTo>
              </a:path>
            </a:pathLst>
          </a:custGeom>
          <a:ln w="19812">
            <a:solidFill>
              <a:srgbClr val="4471C4"/>
            </a:solidFill>
          </a:ln>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7648193" y="1501902"/>
            <a:ext cx="441959" cy="1229995"/>
          </a:xfrm>
          <a:custGeom>
            <a:avLst/>
            <a:gdLst/>
            <a:ahLst/>
            <a:cxnLst/>
            <a:rect l="l" t="t" r="r" b="b"/>
            <a:pathLst>
              <a:path w="441959" h="1229995">
                <a:moveTo>
                  <a:pt x="0" y="0"/>
                </a:moveTo>
                <a:lnTo>
                  <a:pt x="441718" y="1229855"/>
                </a:lnTo>
              </a:path>
            </a:pathLst>
          </a:custGeom>
          <a:ln w="19811">
            <a:solidFill>
              <a:srgbClr val="4471C4"/>
            </a:solidFill>
          </a:ln>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3565397" y="5895588"/>
            <a:ext cx="452755" cy="83185"/>
          </a:xfrm>
          <a:custGeom>
            <a:avLst/>
            <a:gdLst/>
            <a:ahLst/>
            <a:cxnLst/>
            <a:rect l="l" t="t" r="r" b="b"/>
            <a:pathLst>
              <a:path w="452754" h="83185">
                <a:moveTo>
                  <a:pt x="0" y="83045"/>
                </a:moveTo>
                <a:lnTo>
                  <a:pt x="452653" y="0"/>
                </a:lnTo>
              </a:path>
            </a:pathLst>
          </a:custGeom>
          <a:ln w="19812">
            <a:solidFill>
              <a:srgbClr val="6FAC46"/>
            </a:solidFill>
          </a:ln>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3559302" y="1410461"/>
            <a:ext cx="459105" cy="69850"/>
          </a:xfrm>
          <a:custGeom>
            <a:avLst/>
            <a:gdLst/>
            <a:ahLst/>
            <a:cxnLst/>
            <a:rect l="l" t="t" r="r" b="b"/>
            <a:pathLst>
              <a:path w="459104" h="69850">
                <a:moveTo>
                  <a:pt x="0" y="0"/>
                </a:moveTo>
                <a:lnTo>
                  <a:pt x="458647" y="69392"/>
                </a:lnTo>
              </a:path>
            </a:pathLst>
          </a:custGeom>
          <a:ln w="19812">
            <a:solidFill>
              <a:srgbClr val="6FAC46"/>
            </a:solidFill>
          </a:ln>
        </p:spPr>
        <p:txBody>
          <a:bodyPr wrap="square" lIns="0" tIns="0" rIns="0" bIns="0" rtlCol="0"/>
          <a:lstStyle/>
          <a:p>
            <a:endParaRPr/>
          </a:p>
        </p:txBody>
      </p:sp>
      <p:sp>
        <p:nvSpPr>
          <p:cNvPr id="21" name="object 21"/>
          <p:cNvSpPr txBox="1"/>
          <p:nvPr/>
        </p:nvSpPr>
        <p:spPr>
          <a:xfrm>
            <a:off x="462375" y="6266031"/>
            <a:ext cx="11277600" cy="177800"/>
          </a:xfrm>
          <a:prstGeom prst="rect">
            <a:avLst/>
          </a:prstGeom>
        </p:spPr>
        <p:txBody>
          <a:bodyPr vert="horz" wrap="square" lIns="0" tIns="0" rIns="0" bIns="0" rtlCol="0">
            <a:spAutoFit/>
          </a:bodyPr>
          <a:lstStyle/>
          <a:p>
            <a:pPr marL="12700">
              <a:lnSpc>
                <a:spcPts val="1240"/>
              </a:lnSpc>
            </a:pPr>
            <a:r>
              <a:rPr sz="1200" i="1" spc="-10" dirty="0">
                <a:latin typeface="Calibri"/>
                <a:cs typeface="Calibri"/>
              </a:rPr>
              <a:t>Kaspar </a:t>
            </a:r>
            <a:r>
              <a:rPr sz="1200" i="1" spc="-5" dirty="0">
                <a:latin typeface="Calibri"/>
                <a:cs typeface="Calibri"/>
              </a:rPr>
              <a:t>MB, Sterling RK. </a:t>
            </a:r>
            <a:r>
              <a:rPr sz="1200" i="1" dirty="0">
                <a:latin typeface="Calibri"/>
                <a:cs typeface="Calibri"/>
              </a:rPr>
              <a:t>BMJ </a:t>
            </a:r>
            <a:r>
              <a:rPr sz="1200" i="1" spc="-5" dirty="0">
                <a:latin typeface="Calibri"/>
                <a:cs typeface="Calibri"/>
              </a:rPr>
              <a:t>Open Gastroenterology </a:t>
            </a:r>
            <a:r>
              <a:rPr sz="1200" i="1" dirty="0">
                <a:latin typeface="Calibri"/>
                <a:cs typeface="Calibri"/>
              </a:rPr>
              <a:t>2017. </a:t>
            </a:r>
            <a:r>
              <a:rPr sz="1200" i="1" spc="-5" dirty="0">
                <a:latin typeface="Calibri"/>
                <a:cs typeface="Calibri"/>
              </a:rPr>
              <a:t>UNAIDS Global </a:t>
            </a:r>
            <a:r>
              <a:rPr sz="1200" i="1" dirty="0">
                <a:latin typeface="Calibri"/>
                <a:cs typeface="Calibri"/>
              </a:rPr>
              <a:t>AIDS </a:t>
            </a:r>
            <a:r>
              <a:rPr sz="1200" i="1" spc="-5" dirty="0">
                <a:latin typeface="Calibri"/>
                <a:cs typeface="Calibri"/>
              </a:rPr>
              <a:t>Update </a:t>
            </a:r>
            <a:r>
              <a:rPr sz="1200" i="1" dirty="0">
                <a:latin typeface="Calibri"/>
                <a:cs typeface="Calibri"/>
              </a:rPr>
              <a:t>2018, </a:t>
            </a:r>
            <a:r>
              <a:rPr sz="1200" i="1" spc="-5" dirty="0">
                <a:latin typeface="Calibri"/>
                <a:cs typeface="Calibri"/>
              </a:rPr>
              <a:t>Available at</a:t>
            </a:r>
            <a:r>
              <a:rPr sz="1200" i="1" spc="50" dirty="0">
                <a:latin typeface="Calibri"/>
                <a:cs typeface="Calibri"/>
              </a:rPr>
              <a:t> </a:t>
            </a:r>
            <a:r>
              <a:rPr sz="1200" u="sng" spc="-5" dirty="0">
                <a:solidFill>
                  <a:srgbClr val="0562C1"/>
                </a:solidFill>
                <a:uFill>
                  <a:solidFill>
                    <a:srgbClr val="0562C1"/>
                  </a:solidFill>
                </a:uFill>
                <a:latin typeface="Calibri"/>
                <a:cs typeface="Calibri"/>
                <a:hlinkClick r:id="rId3"/>
              </a:rPr>
              <a:t>https://www.unaids.org/sites/default/files/media_asset/miles-to-go_en.pdf</a:t>
            </a:r>
            <a:endParaRPr sz="12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7919</TotalTime>
  <Words>3954</Words>
  <Application>Microsoft Office PowerPoint</Application>
  <PresentationFormat>Widescreen</PresentationFormat>
  <Paragraphs>734</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Times New Roman</vt:lpstr>
      <vt:lpstr>Wingdings</vt:lpstr>
      <vt:lpstr>Office Theme</vt:lpstr>
      <vt:lpstr> </vt:lpstr>
      <vt:lpstr>Disclosures</vt:lpstr>
      <vt:lpstr>What are the current burdens of  HIV-associated morbidity?</vt:lpstr>
      <vt:lpstr>What are the major causes of morbidity in PWH?</vt:lpstr>
      <vt:lpstr>DALYs of HIV-associated CVD Disability adjusted life years per 100,000 persons, by country</vt:lpstr>
      <vt:lpstr>Comorbidities risk factors for CVD</vt:lpstr>
      <vt:lpstr>Cancer</vt:lpstr>
      <vt:lpstr>Relapse &amp; mortality after cancer treatment in PWH ≥65</vt:lpstr>
      <vt:lpstr>Liver Disease in PWH</vt:lpstr>
      <vt:lpstr>Chronic obstructive pulmonary disease (COPD)</vt:lpstr>
      <vt:lpstr>What are the major causes of morbidity in PWH? </vt:lpstr>
      <vt:lpstr>  Neurocognitive disorders</vt:lpstr>
      <vt:lpstr>Neurocognitive disorders, substance use, polypharmacy</vt:lpstr>
      <vt:lpstr>Neurocognitive disorders, substance use, polypharmacy </vt:lpstr>
      <vt:lpstr>Neurocognitive disorders, substance use, polypharmacy  </vt:lpstr>
      <vt:lpstr>Burden of mental comorbidities</vt:lpstr>
      <vt:lpstr>Mental comorbidities physical comorbidities</vt:lpstr>
      <vt:lpstr>Mental comorbidities and social isolation</vt:lpstr>
      <vt:lpstr>What are the major causes of morbidity in PWH?  </vt:lpstr>
      <vt:lpstr>Burden of TB</vt:lpstr>
      <vt:lpstr>Burden of viral hepatitis</vt:lpstr>
      <vt:lpstr>Burden of viral hepatitis </vt:lpstr>
      <vt:lpstr>Burden of co-infections</vt:lpstr>
      <vt:lpstr>What are the major causes of morbidity in PWH?   </vt:lpstr>
      <vt:lpstr>Frailty</vt:lpstr>
      <vt:lpstr>Decreased mobility</vt:lpstr>
      <vt:lpstr>Falls</vt:lpstr>
      <vt:lpstr>Towards a systems biology approach...</vt:lpstr>
      <vt:lpstr>…over the life course</vt:lpstr>
      <vt:lpstr>Geroprotectors approach to reduce healthspan  disparity in PWH</vt:lpstr>
      <vt:lpstr>What are the influences on future  burdens of HIV-associated  morbidity?</vt:lpstr>
      <vt:lpstr>Major influences on future burden</vt:lpstr>
      <vt:lpstr>Age distribution of PWH-US, 2016</vt:lpstr>
      <vt:lpstr>Age distribution of PWH-US, 2012-16</vt:lpstr>
      <vt:lpstr>Age distribution of new HIV diagnoses, US 2012-16</vt:lpstr>
      <vt:lpstr>Age distributions, US 2012-16</vt:lpstr>
      <vt:lpstr>PEARL simulation model</vt:lpstr>
      <vt:lpstr>PEARL simulation model </vt:lpstr>
      <vt:lpstr>   </vt:lpstr>
      <vt:lpstr>Incidence follows prevalence</vt:lpstr>
      <vt:lpstr>Major influences on future burden </vt:lpstr>
      <vt:lpstr>   Prior exposure</vt:lpstr>
      <vt:lpstr>     </vt:lpstr>
      <vt:lpstr>CD4 count at ART initiation</vt:lpstr>
      <vt:lpstr>Reality of accessing ART</vt:lpstr>
      <vt:lpstr>Integrase  Inhibitors</vt:lpstr>
      <vt:lpstr>Competing currents of morbidity in PWH</vt:lpstr>
      <vt:lpstr>PEARL simulation model  </vt:lpstr>
      <vt:lpstr>CEPAC-US Model</vt:lpstr>
      <vt:lpstr>Major influences on future burden  </vt:lpstr>
      <vt:lpstr>Long-term (decades) viral suppression</vt:lpstr>
      <vt:lpstr>Major influences on future burden   </vt:lpstr>
      <vt:lpstr>Opioids, Chem-sex, Alcohol</vt:lpstr>
      <vt:lpstr>A final word…translation</vt:lpstr>
      <vt:lpstr>Summary</vt:lpstr>
      <vt:lpstr>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Keri Althoff</dc:creator>
  <cp:lastModifiedBy>Fike, Nathalie (NIH/NHLBI) [C]</cp:lastModifiedBy>
  <cp:revision>67</cp:revision>
  <dcterms:created xsi:type="dcterms:W3CDTF">2019-11-19T00:36:23Z</dcterms:created>
  <dcterms:modified xsi:type="dcterms:W3CDTF">2019-11-25T19:58:48Z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2019-09-25T00:00:00Z</vt:filetime>
  </property>
  <property fmtid="{D5CDD505-2E9C-101B-9397-08002B2CF9AE}" pid="3" name="Creator">
    <vt:lpwstr>Acrobat PDFMaker 19 for PowerPoint</vt:lpwstr>
  </property>
  <property fmtid="{D5CDD505-2E9C-101B-9397-08002B2CF9AE}" pid="4" name="LastSaved">
    <vt:filetime>2019-11-19T00:00:00Z</vt:filetime>
  </property>
</Properties>
</file>