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5.xml" ContentType="application/vnd.openxmlformats-officedocument.theme+xml"/>
  <Override PartName="/ppt/theme/theme1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3.xml" ContentType="application/vnd.openxmlformats-officedocument.theme+xml"/>
  <Override PartName="/ppt/theme/theme12.xml" ContentType="application/vnd.openxmlformats-officedocument.theme+xml"/>
  <Override PartName="/ppt/theme/theme11.xml" ContentType="application/vnd.openxmlformats-officedocument.theme+xml"/>
  <Override PartName="/ppt/theme/theme10.xml" ContentType="application/vnd.openxmlformats-officedocument.theme+xml"/>
  <Override PartName="/ppt/theme/theme9.xml" ContentType="application/vnd.openxmlformats-officedocument.theme+xml"/>
  <Override PartName="/ppt/theme/theme20.xml" ContentType="application/vnd.openxmlformats-officedocument.theme+xml"/>
  <Override PartName="/ppt/theme/theme19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1.xml" ContentType="application/vnd.openxmlformats-officedocument.theme+xml"/>
  <Override PartName="/ppt/theme/theme18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2" r:id="rId2"/>
    <p:sldMasterId id="2147483746" r:id="rId3"/>
    <p:sldMasterId id="2147483771" r:id="rId4"/>
    <p:sldMasterId id="2147483810" r:id="rId5"/>
    <p:sldMasterId id="2147483857" r:id="rId6"/>
    <p:sldMasterId id="2147484077" r:id="rId7"/>
    <p:sldMasterId id="2147484267" r:id="rId8"/>
    <p:sldMasterId id="2147484474" r:id="rId9"/>
    <p:sldMasterId id="2147484895" r:id="rId10"/>
    <p:sldMasterId id="2147484920" r:id="rId11"/>
    <p:sldMasterId id="2147484959" r:id="rId12"/>
    <p:sldMasterId id="2147485009" r:id="rId13"/>
    <p:sldMasterId id="2147485011" r:id="rId14"/>
    <p:sldMasterId id="2147485015" r:id="rId15"/>
    <p:sldMasterId id="2147485018" r:id="rId16"/>
    <p:sldMasterId id="2147485054" r:id="rId17"/>
    <p:sldMasterId id="2147485169" r:id="rId18"/>
    <p:sldMasterId id="2147485221" r:id="rId19"/>
    <p:sldMasterId id="2147485235" r:id="rId20"/>
    <p:sldMasterId id="2147485247" r:id="rId21"/>
  </p:sldMasterIdLst>
  <p:notesMasterIdLst>
    <p:notesMasterId r:id="rId38"/>
  </p:notesMasterIdLst>
  <p:handoutMasterIdLst>
    <p:handoutMasterId r:id="rId39"/>
  </p:handoutMasterIdLst>
  <p:sldIdLst>
    <p:sldId id="2920" r:id="rId22"/>
    <p:sldId id="4483" r:id="rId23"/>
    <p:sldId id="2904" r:id="rId24"/>
    <p:sldId id="4484" r:id="rId25"/>
    <p:sldId id="555" r:id="rId26"/>
    <p:sldId id="259" r:id="rId27"/>
    <p:sldId id="263" r:id="rId28"/>
    <p:sldId id="4493" r:id="rId29"/>
    <p:sldId id="2916" r:id="rId30"/>
    <p:sldId id="4486" r:id="rId31"/>
    <p:sldId id="4487" r:id="rId32"/>
    <p:sldId id="4490" r:id="rId33"/>
    <p:sldId id="2934" r:id="rId34"/>
    <p:sldId id="4488" r:id="rId35"/>
    <p:sldId id="4489" r:id="rId36"/>
    <p:sldId id="4491" r:id="rId37"/>
  </p:sldIdLst>
  <p:sldSz cx="12192000" cy="6858000"/>
  <p:notesSz cx="6858000" cy="92964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0"/>
    <a:srgbClr val="800000"/>
    <a:srgbClr val="EDF2EC"/>
    <a:srgbClr val="FFF8E8"/>
    <a:srgbClr val="FF9300"/>
    <a:srgbClr val="5C64AE"/>
    <a:srgbClr val="18637B"/>
    <a:srgbClr val="186367"/>
    <a:srgbClr val="0096FF"/>
    <a:srgbClr val="73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06"/>
    <p:restoredTop sz="91758" autoAdjust="0"/>
  </p:normalViewPr>
  <p:slideViewPr>
    <p:cSldViewPr>
      <p:cViewPr varScale="1">
        <p:scale>
          <a:sx n="72" d="100"/>
          <a:sy n="72" d="100"/>
        </p:scale>
        <p:origin x="72" y="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handoutMaster" Target="handoutMasters/handoutMaster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tags" Target="tags/tag1.xml"/><Relationship Id="rId45" Type="http://schemas.openxmlformats.org/officeDocument/2006/relationships/customXml" Target="../customXml/item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2.xml"/><Relationship Id="rId20" Type="http://schemas.openxmlformats.org/officeDocument/2006/relationships/slideMaster" Target="slideMasters/slideMaster20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2DE37D14-43FF-4DB4-92A2-77925F1A55B0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7180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8"/>
            <a:ext cx="297180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74089A5-DE25-4B7E-9039-3ED814787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779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AA11228-123F-4267-9510-9207A1A0234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7"/>
            <a:ext cx="297180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A2FEDFF-8057-4592-8A0B-C00E926D5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433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883" indent="-285724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2898" indent="-22858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057" indent="-22858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217" indent="-22858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17C4C-A129-42F8-94EF-01B6E9E3781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charset="0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charset="0"/>
              <a:ea typeface="MS PGothic" pitchFamily="34" charset="-128"/>
              <a:cs typeface="+mn-cs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837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3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Relationship Id="rId4" Type="http://schemas.openxmlformats.org/officeDocument/2006/relationships/image" Target="../media/image3.png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9.xml"/><Relationship Id="rId4" Type="http://schemas.openxmlformats.org/officeDocument/2006/relationships/image" Target="../media/image3.png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8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A8D0-1B21-448C-9A9A-F3DD45C4D3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0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5C7AA-19F8-4ED8-8C15-F253F448E2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039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74600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936448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81625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6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6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6039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Power_Point_background-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315075"/>
            <a:ext cx="1218988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cience_icon-Science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" y="228633"/>
            <a:ext cx="9609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AS_Logo_RGB_co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77" y="76200"/>
            <a:ext cx="3016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4" y="228633"/>
            <a:ext cx="8159749" cy="720725"/>
          </a:xfrm>
          <a:solidFill>
            <a:srgbClr val="22226B"/>
          </a:solidFill>
          <a:ln>
            <a:noFill/>
          </a:ln>
        </p:spPr>
        <p:txBody>
          <a:bodyPr lIns="179604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6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677158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718372A-B11F-4A9C-B84E-618D142A5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066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60D0F23-F1CC-4D7E-BF52-05FD72D15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4209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B42A371-2003-4751-9601-3D7900685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7719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2B4CDDE-052D-4EA1-8CD8-4D68371B0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400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2767AE8-E5F5-4BB0-B7E6-1D5D9FDB86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2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0BAC1-A69E-4F1F-B101-C603DB1BEFA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934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50CD17-2278-466A-B765-C3291C884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44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FCF8807-6C80-491C-B5FB-A2B903479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240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AF07C38-C4F8-485A-A5DA-27EBF1CD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400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8A57549-0765-496C-8A99-FA76287EA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2607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4C95227-6AD1-4AD8-93C4-66F5A76E3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200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6DDDEA6-EB81-4689-AC9D-A9E3BDE551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55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F074D7D-492D-4C6B-BF2B-45C4881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4092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2525300-BEEE-4B72-9B3C-69CBDD1B5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742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A0ED28-B892-4E09-A37C-FE336C11A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0405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D745CA8-FCC2-4134-9731-D9F343677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68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5718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D8A52B-D0A6-463C-8F9D-42895D68D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514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F5C86D-2B19-45D4-BD86-CEF1F1285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623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6C4A6B6-4E61-4EF1-9BDC-1E4B6525E3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087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ED1D724-0E26-437F-8929-F7844A2C9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931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A5069FC-4FFE-472E-B929-D7F9A32B8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7890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C7D6F62-02F4-40BA-826C-5C6DE5E9FA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0585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3D0125-69E9-4697-B0C7-63AD283FD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766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070D1BD-BCA1-43EB-A442-E24F2232E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971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8D44AB7-9D35-4E50-8EC3-C3295C2E3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755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457C2-68AD-4B30-8461-34CF9C4A39F6}" type="datetime1">
              <a:rPr 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7BD4-0AA2-473F-9CD8-648E788831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382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02C14-99F5-459D-A92C-5820F3BC901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093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0122-0814-4AB2-A8AB-616CC26B3665}" type="datetime1">
              <a:rPr 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4696D-41E9-476B-952D-6E4BEBA14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37365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1783-3FFF-454E-981B-4A7519C83887}" type="datetime1">
              <a:rPr 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642FC-A7CB-4196-B2C0-7A81BBCEE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3557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52A5D-2586-4D5F-831E-0FF132964E18}" type="datetime1">
              <a:rPr 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87EE6-4BE1-4547-A84B-242FB9330A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56605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337D-3239-46B9-90C0-4F7D8B076F9F}" type="datetime1">
              <a:rPr 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0F8A7-AC1E-4BB1-B44B-C323A34F4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6664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C68DB-8CB9-4F9B-913C-55BA6ED39A7D}" type="datetime1">
              <a:rPr 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5203B-4BE7-40FD-8A72-DFF264FDE3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5960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04C7-8CF8-48CC-A6CE-A1066A7CC0FA}" type="datetime1">
              <a:rPr 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EE776-09A6-4937-83EE-F5A52F04C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482256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4A38-DD2F-4734-8507-3427D6DB851B}" type="datetime1">
              <a:rPr 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23D81-CC7B-4AC2-BDB8-439E79536B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6220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B4AC4-D9BA-40D1-8D09-AFD42C449548}" type="datetime1">
              <a:rPr 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2BB6B-B2EA-47E6-94D7-BB79618C0E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47798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8E6D-2839-4A4E-A5DD-9946367C7003}" type="datetime1">
              <a:rPr 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24A28-C6AF-46E1-81F5-637099B18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497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BF7E3-9AFD-4829-9FDD-CED48D0B31C0}" type="datetime1">
              <a:rPr 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B54BE-0306-45B0-88F9-71E9D25D9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582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A72EE-E49E-4E39-9460-9033C6B96F3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8276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209249" y="6391657"/>
            <a:ext cx="11777472" cy="309563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 bwMode="gray">
          <a:xfrm>
            <a:off x="209249" y="2819400"/>
            <a:ext cx="11771423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000" b="1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gray">
          <a:xfrm>
            <a:off x="211328" y="5877681"/>
            <a:ext cx="11785600" cy="294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gray">
          <a:xfrm>
            <a:off x="208420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890441" y="2209801"/>
            <a:ext cx="406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EW_IASUSAlogo-transparent-background.gi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269728" y="6009431"/>
            <a:ext cx="1524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68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DB8C967-E0BA-4A38-8C71-9C00BD81E1A9}" type="datetime1">
              <a:rPr lang="en-US" alt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Clotet B, et al. 14th EACS; Brussels, Belgium; October 16-19, 2013. Abst. LBPS4/6.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8EA23E50-4167-4A30-AE45-D2FC952D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57452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64" y="228600"/>
            <a:ext cx="11731151" cy="685800"/>
          </a:xfrm>
          <a:solidFill>
            <a:srgbClr val="006699"/>
          </a:solidFill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816" y="6403848"/>
            <a:ext cx="11785600" cy="29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19200"/>
            <a:ext cx="11338560" cy="487984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7737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" y="9916"/>
            <a:ext cx="12192000" cy="6857999"/>
          </a:xfrm>
          <a:prstGeom prst="rect">
            <a:avLst/>
          </a:prstGeom>
        </p:spPr>
      </p:pic>
      <p:sp>
        <p:nvSpPr>
          <p:cNvPr id="12" name="Shape 10"/>
          <p:cNvSpPr/>
          <p:nvPr userDrawn="1"/>
        </p:nvSpPr>
        <p:spPr>
          <a:xfrm>
            <a:off x="16122" y="9916"/>
            <a:ext cx="12192000" cy="348421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114454"/>
              </a:solidFill>
              <a:latin typeface="+mj-lt"/>
            </a:endParaRPr>
          </a:p>
        </p:txBody>
      </p:sp>
      <p:sp>
        <p:nvSpPr>
          <p:cNvPr id="13" name="Shape 12"/>
          <p:cNvSpPr/>
          <p:nvPr userDrawn="1"/>
        </p:nvSpPr>
        <p:spPr>
          <a:xfrm>
            <a:off x="694" y="6401153"/>
            <a:ext cx="12207428" cy="152048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latin typeface="+mj-lt"/>
            </a:endParaRPr>
          </a:p>
        </p:txBody>
      </p:sp>
      <p:sp>
        <p:nvSpPr>
          <p:cNvPr id="14" name="Shape 13"/>
          <p:cNvSpPr/>
          <p:nvPr userDrawn="1"/>
        </p:nvSpPr>
        <p:spPr>
          <a:xfrm>
            <a:off x="3510" y="6553200"/>
            <a:ext cx="12207240" cy="304800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latin typeface="+mj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 bwMode="gray">
          <a:xfrm>
            <a:off x="209249" y="3581400"/>
            <a:ext cx="11771423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3000" b="1" cap="none" spc="0" baseline="0">
                <a:solidFill>
                  <a:schemeClr val="bg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gray">
          <a:xfrm>
            <a:off x="211328" y="5877681"/>
            <a:ext cx="11785600" cy="29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 bwMode="gray">
          <a:xfrm>
            <a:off x="914400" y="1143000"/>
            <a:ext cx="10363200" cy="1752600"/>
          </a:xfrm>
        </p:spPr>
        <p:txBody>
          <a:bodyPr anchor="b"/>
          <a:lstStyle>
            <a:lvl1pPr>
              <a:defRPr sz="42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950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" y="9916"/>
            <a:ext cx="12192000" cy="6857999"/>
          </a:xfrm>
          <a:prstGeom prst="rect">
            <a:avLst/>
          </a:prstGeom>
        </p:spPr>
      </p:pic>
      <p:sp>
        <p:nvSpPr>
          <p:cNvPr id="7" name="Shape 10"/>
          <p:cNvSpPr/>
          <p:nvPr userDrawn="1"/>
        </p:nvSpPr>
        <p:spPr>
          <a:xfrm>
            <a:off x="16122" y="9916"/>
            <a:ext cx="12192000" cy="348421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114454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" y="231295"/>
            <a:ext cx="12191999" cy="685800"/>
          </a:xfrm>
          <a:solidFill>
            <a:srgbClr val="18637B"/>
          </a:solidFill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816" y="6403848"/>
            <a:ext cx="11785600" cy="29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19200"/>
            <a:ext cx="11338560" cy="487984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Shape 12"/>
          <p:cNvSpPr/>
          <p:nvPr userDrawn="1"/>
        </p:nvSpPr>
        <p:spPr>
          <a:xfrm>
            <a:off x="0" y="6700400"/>
            <a:ext cx="12201816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latin typeface="+mj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260399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" y="9916"/>
            <a:ext cx="12192000" cy="6857999"/>
          </a:xfrm>
          <a:prstGeom prst="rect">
            <a:avLst/>
          </a:prstGeom>
        </p:spPr>
      </p:pic>
      <p:sp>
        <p:nvSpPr>
          <p:cNvPr id="7" name="Shape 10"/>
          <p:cNvSpPr/>
          <p:nvPr userDrawn="1"/>
        </p:nvSpPr>
        <p:spPr>
          <a:xfrm>
            <a:off x="16122" y="9916"/>
            <a:ext cx="12192000" cy="348421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114454"/>
              </a:solidFill>
              <a:latin typeface="+mj-lt"/>
            </a:endParaRPr>
          </a:p>
        </p:txBody>
      </p:sp>
      <p:sp>
        <p:nvSpPr>
          <p:cNvPr id="9" name="Shape 12"/>
          <p:cNvSpPr/>
          <p:nvPr userDrawn="1"/>
        </p:nvSpPr>
        <p:spPr>
          <a:xfrm>
            <a:off x="0" y="6700400"/>
            <a:ext cx="12201816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" y="231295"/>
            <a:ext cx="12191999" cy="685800"/>
          </a:xfrm>
          <a:solidFill>
            <a:srgbClr val="18637B"/>
          </a:solidFill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816" y="6403848"/>
            <a:ext cx="11785600" cy="29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19200"/>
            <a:ext cx="11338560" cy="487984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47392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" y="9916"/>
            <a:ext cx="12192000" cy="6857999"/>
          </a:xfrm>
          <a:prstGeom prst="rect">
            <a:avLst/>
          </a:prstGeom>
        </p:spPr>
      </p:pic>
      <p:sp>
        <p:nvSpPr>
          <p:cNvPr id="7" name="Shape 10"/>
          <p:cNvSpPr/>
          <p:nvPr userDrawn="1"/>
        </p:nvSpPr>
        <p:spPr>
          <a:xfrm>
            <a:off x="16122" y="9916"/>
            <a:ext cx="12192000" cy="348421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>
              <a:solidFill>
                <a:srgbClr val="114454"/>
              </a:solidFill>
              <a:latin typeface="+mj-lt"/>
            </a:endParaRPr>
          </a:p>
        </p:txBody>
      </p:sp>
      <p:sp>
        <p:nvSpPr>
          <p:cNvPr id="9" name="Shape 12"/>
          <p:cNvSpPr/>
          <p:nvPr userDrawn="1"/>
        </p:nvSpPr>
        <p:spPr>
          <a:xfrm>
            <a:off x="694" y="6401153"/>
            <a:ext cx="12192000" cy="1576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latin typeface="+mj-lt"/>
            </a:endParaRPr>
          </a:p>
        </p:txBody>
      </p:sp>
      <p:sp>
        <p:nvSpPr>
          <p:cNvPr id="10" name="Shape 13"/>
          <p:cNvSpPr/>
          <p:nvPr userDrawn="1"/>
        </p:nvSpPr>
        <p:spPr>
          <a:xfrm>
            <a:off x="3510" y="6553200"/>
            <a:ext cx="12192000" cy="314716"/>
          </a:xfrm>
          <a:prstGeom prst="rect">
            <a:avLst/>
          </a:prstGeom>
          <a:solidFill>
            <a:srgbClr val="7CA295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" y="231295"/>
            <a:ext cx="12191999" cy="685800"/>
          </a:xfrm>
          <a:solidFill>
            <a:srgbClr val="18637B"/>
          </a:solidFill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816" y="6403848"/>
            <a:ext cx="11785600" cy="29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19200"/>
            <a:ext cx="11338560" cy="4879848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34356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28600"/>
            <a:ext cx="11379200" cy="685800"/>
          </a:xfrm>
          <a:solidFill>
            <a:srgbClr val="006699"/>
          </a:solidFill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4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3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219200"/>
            <a:ext cx="11338560" cy="5164086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5" name="Straight Connector 24"/>
          <p:cNvSpPr>
            <a:spLocks noChangeShapeType="1"/>
          </p:cNvSpPr>
          <p:nvPr userDrawn="1"/>
        </p:nvSpPr>
        <p:spPr bwMode="gray">
          <a:xfrm>
            <a:off x="203200" y="990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6" name="Title Placeholder 21"/>
          <p:cNvSpPr>
            <a:spLocks noGrp="1"/>
          </p:cNvSpPr>
          <p:nvPr>
            <p:ph type="title"/>
          </p:nvPr>
        </p:nvSpPr>
        <p:spPr bwMode="gray">
          <a:xfrm>
            <a:off x="402336" y="225236"/>
            <a:ext cx="11379200" cy="689165"/>
          </a:xfrm>
          <a:prstGeom prst="rect">
            <a:avLst/>
          </a:prstGeom>
          <a:solidFill>
            <a:srgbClr val="006699"/>
          </a:solidFill>
          <a:ln>
            <a:noFill/>
          </a:ln>
        </p:spPr>
        <p:txBody>
          <a:bodyPr vert="horz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03200" y="6397824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1566302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Wid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209249" y="6123432"/>
            <a:ext cx="11777472" cy="577788"/>
          </a:xfrm>
          <a:prstGeom prst="rect">
            <a:avLst/>
          </a:prstGeom>
          <a:solidFill>
            <a:srgbClr val="33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203200" y="147863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721600" y="6404984"/>
            <a:ext cx="4059936" cy="365760"/>
          </a:xfrm>
        </p:spPr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200" y="6389582"/>
            <a:ext cx="11785600" cy="29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Straight Connector 21"/>
          <p:cNvSpPr>
            <a:spLocks noChangeShapeType="1"/>
          </p:cNvSpPr>
          <p:nvPr userDrawn="1"/>
        </p:nvSpPr>
        <p:spPr bwMode="gray">
          <a:xfrm>
            <a:off x="203200" y="990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3" name="Title Placeholder 21"/>
          <p:cNvSpPr>
            <a:spLocks noGrp="1"/>
          </p:cNvSpPr>
          <p:nvPr>
            <p:ph type="title"/>
          </p:nvPr>
        </p:nvSpPr>
        <p:spPr bwMode="gray">
          <a:xfrm>
            <a:off x="211328" y="247633"/>
            <a:ext cx="11769344" cy="685800"/>
          </a:xfrm>
          <a:prstGeom prst="rect">
            <a:avLst/>
          </a:prstGeom>
          <a:solidFill>
            <a:srgbClr val="006699"/>
          </a:solidFill>
        </p:spPr>
        <p:txBody>
          <a:bodyPr vert="horz" anchor="b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idx="1"/>
          </p:nvPr>
        </p:nvSpPr>
        <p:spPr bwMode="gray">
          <a:xfrm>
            <a:off x="402336" y="1219200"/>
            <a:ext cx="11379200" cy="4904232"/>
          </a:xfrm>
          <a:prstGeom prst="rect">
            <a:avLst/>
          </a:prstGeom>
        </p:spPr>
        <p:txBody>
          <a:bodyPr vert="horz">
            <a:normAutofit/>
          </a:bodyPr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83386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4093119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12214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W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402290"/>
            <a:ext cx="11777472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 userDrawn="1"/>
        </p:nvSpPr>
        <p:spPr bwMode="auto">
          <a:xfrm>
            <a:off x="203200" y="1371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9456" y="228600"/>
            <a:ext cx="11753088" cy="1066800"/>
          </a:xfrm>
          <a:solidFill>
            <a:srgbClr val="006699"/>
          </a:solidFill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02336" y="1591960"/>
            <a:ext cx="11383264" cy="4504041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 marL="574675" indent="-2349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40202035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- W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402290"/>
            <a:ext cx="11777472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 userDrawn="1"/>
        </p:nvSpPr>
        <p:spPr bwMode="auto">
          <a:xfrm>
            <a:off x="203200" y="1493526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19456" y="228600"/>
            <a:ext cx="11753088" cy="1177836"/>
          </a:xfrm>
          <a:solidFill>
            <a:srgbClr val="006699"/>
          </a:solidFill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02336" y="1709748"/>
            <a:ext cx="11383264" cy="4386252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 marL="574675" indent="-2349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401682142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Wide Header (No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4" name="Straight Connector 13"/>
          <p:cNvSpPr>
            <a:spLocks noChangeShapeType="1"/>
          </p:cNvSpPr>
          <p:nvPr userDrawn="1"/>
        </p:nvSpPr>
        <p:spPr bwMode="auto">
          <a:xfrm>
            <a:off x="203200" y="1371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Title 12"/>
          <p:cNvSpPr>
            <a:spLocks noGrp="1"/>
          </p:cNvSpPr>
          <p:nvPr>
            <p:ph type="title"/>
          </p:nvPr>
        </p:nvSpPr>
        <p:spPr>
          <a:xfrm>
            <a:off x="211328" y="228600"/>
            <a:ext cx="11769344" cy="1066800"/>
          </a:xfrm>
          <a:solidFill>
            <a:srgbClr val="006699"/>
          </a:solidFill>
        </p:spPr>
        <p:txBody>
          <a:bodyPr anchor="ctr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02336" y="1603177"/>
            <a:ext cx="11383264" cy="4794646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 marL="574675" indent="-234950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–"/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121749859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gray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gray">
          <a:xfrm>
            <a:off x="207264" y="142352"/>
            <a:ext cx="11777472" cy="2139696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gray">
          <a:xfrm>
            <a:off x="209249" y="6391657"/>
            <a:ext cx="11777472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gray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5892800" y="2297295"/>
            <a:ext cx="4064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993706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 userDrawn="1"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084634"/>
            <a:ext cx="11777472" cy="1353767"/>
          </a:xfrm>
          <a:prstGeom prst="rect">
            <a:avLst/>
          </a:prstGeom>
          <a:solidFill>
            <a:srgbClr val="006699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1" name="Straight Connector 30"/>
          <p:cNvSpPr>
            <a:spLocks noChangeShapeType="1"/>
          </p:cNvSpPr>
          <p:nvPr userDrawn="1"/>
        </p:nvSpPr>
        <p:spPr bwMode="auto">
          <a:xfrm flipV="1">
            <a:off x="6084108" y="1219200"/>
            <a:ext cx="11893" cy="502920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2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219200"/>
            <a:ext cx="5384800" cy="4834128"/>
          </a:xfrm>
        </p:spPr>
        <p:txBody>
          <a:bodyPr/>
          <a:lstStyle>
            <a:lvl1pPr>
              <a:buClr>
                <a:schemeClr val="tx2"/>
              </a:buClr>
              <a:defRPr sz="2500" b="1">
                <a:solidFill>
                  <a:schemeClr val="bg2"/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3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219200"/>
            <a:ext cx="5384800" cy="4834128"/>
          </a:xfrm>
        </p:spPr>
        <p:txBody>
          <a:bodyPr/>
          <a:lstStyle>
            <a:lvl1pPr>
              <a:buClr>
                <a:schemeClr val="tx2"/>
              </a:buClr>
              <a:defRPr sz="2500" b="1">
                <a:solidFill>
                  <a:schemeClr val="bg2"/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0" y="6389582"/>
            <a:ext cx="11785600" cy="29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Straight Connector 22"/>
          <p:cNvSpPr>
            <a:spLocks noChangeShapeType="1"/>
          </p:cNvSpPr>
          <p:nvPr userDrawn="1"/>
        </p:nvSpPr>
        <p:spPr bwMode="gray">
          <a:xfrm>
            <a:off x="203200" y="990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4" name="Title Placeholder 21"/>
          <p:cNvSpPr>
            <a:spLocks noGrp="1"/>
          </p:cNvSpPr>
          <p:nvPr>
            <p:ph type="title"/>
          </p:nvPr>
        </p:nvSpPr>
        <p:spPr bwMode="gray">
          <a:xfrm>
            <a:off x="219964" y="210766"/>
            <a:ext cx="11752072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3200">
                <a:solidFill>
                  <a:srgbClr val="006699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314128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>
            <a:spLocks noChangeArrowheads="1"/>
          </p:cNvSpPr>
          <p:nvPr userDrawn="1"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932234"/>
            <a:ext cx="11777472" cy="1353767"/>
          </a:xfrm>
          <a:prstGeom prst="rect">
            <a:avLst/>
          </a:prstGeom>
          <a:solidFill>
            <a:srgbClr val="006699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31" name="Straight Connector 30"/>
          <p:cNvSpPr>
            <a:spLocks noChangeShapeType="1"/>
          </p:cNvSpPr>
          <p:nvPr userDrawn="1"/>
        </p:nvSpPr>
        <p:spPr bwMode="auto">
          <a:xfrm flipV="1">
            <a:off x="6084108" y="993649"/>
            <a:ext cx="11893" cy="5401560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2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828800"/>
            <a:ext cx="5384800" cy="4224528"/>
          </a:xfrm>
        </p:spPr>
        <p:txBody>
          <a:bodyPr/>
          <a:lstStyle>
            <a:lvl1pPr>
              <a:buClr>
                <a:schemeClr val="tx2"/>
              </a:buClr>
              <a:defRPr sz="2500">
                <a:solidFill>
                  <a:schemeClr val="bg1"/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3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828800"/>
            <a:ext cx="5384800" cy="4224528"/>
          </a:xfrm>
        </p:spPr>
        <p:txBody>
          <a:bodyPr/>
          <a:lstStyle>
            <a:lvl1pPr>
              <a:buClr>
                <a:schemeClr val="tx2"/>
              </a:buClr>
              <a:defRPr sz="2500">
                <a:solidFill>
                  <a:schemeClr val="bg1"/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34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3200" y="6389582"/>
            <a:ext cx="11785600" cy="294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Straight Connector 22"/>
          <p:cNvSpPr>
            <a:spLocks noChangeShapeType="1"/>
          </p:cNvSpPr>
          <p:nvPr userDrawn="1"/>
        </p:nvSpPr>
        <p:spPr bwMode="gray">
          <a:xfrm>
            <a:off x="203200" y="8382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4" name="Title Placeholder 21"/>
          <p:cNvSpPr>
            <a:spLocks noGrp="1"/>
          </p:cNvSpPr>
          <p:nvPr>
            <p:ph type="title"/>
          </p:nvPr>
        </p:nvSpPr>
        <p:spPr bwMode="gray">
          <a:xfrm>
            <a:off x="402336" y="210768"/>
            <a:ext cx="11379200" cy="533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30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2"/>
          </p:nvPr>
        </p:nvSpPr>
        <p:spPr>
          <a:xfrm>
            <a:off x="402336" y="990600"/>
            <a:ext cx="5386917" cy="732974"/>
          </a:xfrm>
          <a:noFill/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800" b="1" baseline="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990600"/>
            <a:ext cx="5389033" cy="731520"/>
          </a:xfrm>
          <a:noFill/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644028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4800" cy="6858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4510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209249" y="6391657"/>
            <a:ext cx="11777472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203200" y="147863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106081781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/ wid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209249" y="5975288"/>
            <a:ext cx="11777472" cy="725932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209249" y="6391657"/>
            <a:ext cx="11777472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203200" y="147863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32320421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/ wide footer and header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gray">
          <a:xfrm>
            <a:off x="209249" y="6324600"/>
            <a:ext cx="11777472" cy="37662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209249" y="6391657"/>
            <a:ext cx="11777472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203200" y="147863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gray">
          <a:xfrm>
            <a:off x="5689600" y="6324600"/>
            <a:ext cx="812800" cy="4413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 userDrawn="1"/>
        </p:nvSpPr>
        <p:spPr bwMode="gray">
          <a:xfrm>
            <a:off x="203200" y="990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Title Placeholder 21"/>
          <p:cNvSpPr>
            <a:spLocks noGrp="1"/>
          </p:cNvSpPr>
          <p:nvPr>
            <p:ph type="title"/>
          </p:nvPr>
        </p:nvSpPr>
        <p:spPr bwMode="gray">
          <a:xfrm>
            <a:off x="211328" y="228600"/>
            <a:ext cx="11769344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>
              <a:defRPr sz="320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3389732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96492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4_Blank w/ header_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203200" y="147863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Straight Connector 11"/>
          <p:cNvSpPr>
            <a:spLocks noChangeShapeType="1"/>
          </p:cNvSpPr>
          <p:nvPr userDrawn="1"/>
        </p:nvSpPr>
        <p:spPr bwMode="auto">
          <a:xfrm>
            <a:off x="203200" y="10668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2915266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0" y="6694967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203200" y="147863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110089149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rgbClr val="006699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ltGray">
          <a:xfrm>
            <a:off x="214813" y="6388386"/>
            <a:ext cx="11765860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2782273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rgbClr val="006699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  <a:prstGeom prst="rect">
            <a:avLst/>
          </a:prstGeom>
        </p:spPr>
        <p:txBody>
          <a:bodyPr/>
          <a:lstStyle/>
          <a:p>
            <a:fld id="{18C83620-211C-40E7-A668-7CE799962B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ltGray">
          <a:xfrm>
            <a:off x="222360" y="6397095"/>
            <a:ext cx="11758312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64986C9F-0C03-4D77-AD8F-A767FF5D7500}" type="datetimeFigureOut">
              <a:rPr lang="en-US" smtClean="0"/>
              <a:pPr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extBox 23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9855201" y="44452"/>
            <a:ext cx="2278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r>
              <a:rPr lang="en-US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5393341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AA8D0-1B21-448C-9A9A-F3DD45C4D3A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9616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F2E2-2FC9-4B4E-A8E5-49A36B1DFD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2893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5C7AA-19F8-4ED8-8C15-F253F448E2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84300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0BAC1-A69E-4F1F-B101-C603DB1BEFA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35537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448774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02C14-99F5-459D-A92C-5820F3BC901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99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70306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A72EE-E49E-4E39-9460-9033C6B96F3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4599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42332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70690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08437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00142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Power_Point_background-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315075"/>
            <a:ext cx="1218988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cience_icon-Science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228607"/>
            <a:ext cx="9609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AS_Logo_RGB_co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0" y="76200"/>
            <a:ext cx="3016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28607"/>
            <a:ext cx="8159749" cy="720725"/>
          </a:xfrm>
          <a:solidFill>
            <a:srgbClr val="22226B"/>
          </a:solidFill>
          <a:ln>
            <a:noFill/>
          </a:ln>
        </p:spPr>
        <p:txBody>
          <a:bodyPr lIns="179604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78866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AA8D0-1B21-448C-9A9A-F3DD45C4D3A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45853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B09F2E2-2FC9-4B4E-A8E5-49A36B1DFD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0240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5C7AA-19F8-4ED8-8C15-F253F448E2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18332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0BAC1-A69E-4F1F-B101-C603DB1BEFA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029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09954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249189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02C14-99F5-459D-A92C-5820F3BC901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0764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A72EE-E49E-4E39-9460-9033C6B96F3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0097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790663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60331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653253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92509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Power_Point_background-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315075"/>
            <a:ext cx="1218988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cience_icon-Science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228607"/>
            <a:ext cx="9609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AS_Logo_RGB_co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0" y="76200"/>
            <a:ext cx="3016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28607"/>
            <a:ext cx="8159749" cy="720725"/>
          </a:xfrm>
          <a:solidFill>
            <a:srgbClr val="22226B"/>
          </a:solidFill>
          <a:ln>
            <a:noFill/>
          </a:ln>
        </p:spPr>
        <p:txBody>
          <a:bodyPr lIns="179604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37148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605924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AA8D0-1B21-448C-9A9A-F3DD45C4D3A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377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Power_Point_background-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315075"/>
            <a:ext cx="1218988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cience_icon-Science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228607"/>
            <a:ext cx="9609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AS_Logo_RGB_co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0" y="76200"/>
            <a:ext cx="3016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28607"/>
            <a:ext cx="8159749" cy="720725"/>
          </a:xfrm>
          <a:solidFill>
            <a:srgbClr val="22226B"/>
          </a:solidFill>
          <a:ln>
            <a:noFill/>
          </a:ln>
        </p:spPr>
        <p:txBody>
          <a:bodyPr lIns="179604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468623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F2E2-2FC9-4B4E-A8E5-49A36B1DFD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8582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5C7AA-19F8-4ED8-8C15-F253F448E2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2673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0BAC1-A69E-4F1F-B101-C603DB1BEFA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596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858203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02C14-99F5-459D-A92C-5820F3BC901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8964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A72EE-E49E-4E39-9460-9033C6B96F3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4546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805754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903972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06673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38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F2E2-2FC9-4B4E-A8E5-49A36B1DFD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17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AA8D0-1B21-448C-9A9A-F3DD45C4D3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0182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Power_Point_background-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315075"/>
            <a:ext cx="1218988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cience_icon-Science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228607"/>
            <a:ext cx="9609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AS_Logo_RGB_co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0" y="76200"/>
            <a:ext cx="3016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28607"/>
            <a:ext cx="8159749" cy="720725"/>
          </a:xfrm>
          <a:solidFill>
            <a:srgbClr val="22226B"/>
          </a:solidFill>
          <a:ln>
            <a:noFill/>
          </a:ln>
        </p:spPr>
        <p:txBody>
          <a:bodyPr lIns="179604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531775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1559961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99BA-46A1-5646-98AF-AEAAAF08AD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0" i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29B04-DBE4-7445-A3E4-BBF8BAB19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A3874-9E09-B940-A197-541761F09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3A98D-BC96-F244-8F2D-59935FC06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DD019-4271-F649-81A3-134453F4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38263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2C6AE-18EE-934B-915B-0E4EC4E41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tx2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D2B57-53EE-D142-9D63-F327AB234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10000"/>
              </a:lnSpc>
              <a:defRPr b="0" i="0"/>
            </a:lvl1pPr>
            <a:lvl2pPr>
              <a:lnSpc>
                <a:spcPct val="110000"/>
              </a:lnSpc>
              <a:defRPr b="0" i="0"/>
            </a:lvl2pPr>
            <a:lvl3pPr>
              <a:lnSpc>
                <a:spcPct val="110000"/>
              </a:lnSpc>
              <a:defRPr b="0" i="0"/>
            </a:lvl3pPr>
            <a:lvl4pPr>
              <a:lnSpc>
                <a:spcPct val="110000"/>
              </a:lnSpc>
              <a:defRPr b="0" i="0"/>
            </a:lvl4pPr>
            <a:lvl5pPr>
              <a:lnSpc>
                <a:spcPct val="110000"/>
              </a:lnSpc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C253F-FB62-E845-8B83-06550B8C9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6736E1-22AB-7A40-870A-33EE1B75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B5135-D5E4-114A-A021-8305C864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C038E6-3E10-3748-A950-79AB8BB6AE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22300" cy="6858000"/>
          </a:xfrm>
          <a:prstGeom prst="rect">
            <a:avLst/>
          </a:prstGeom>
          <a:solidFill>
            <a:srgbClr val="2458A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defTabSz="914400" eaLnBrk="1" hangingPunct="1"/>
            <a:endParaRPr lang="en-US" altLang="en-US" sz="3000" b="1">
              <a:solidFill>
                <a:srgbClr val="BDD8D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2080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2745-67E9-3B42-AC2C-B17CAC729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D4514-E87B-3341-9B85-823C5593C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167F3-259D-F642-B857-3C03182C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6981E-29E1-6E4D-A4BC-CD41BDF0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719B4-B708-8D4E-A89E-EFF8F5766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60282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81405-75A7-634D-B5F4-CE12082E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F1487D-BD0F-D84B-A484-4629761EB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14F9E-24F8-5E4C-9AF9-E66D04143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B92C54-935F-E64D-AF4C-39DC28F35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5F131-DE94-BD48-816D-C7ECC3671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B836B8-AFBA-A94B-902B-85B1C7A4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25197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7348-DE6D-B947-A641-4E7965DD2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F9D9A-13B4-A24B-9F3C-1F5F0EDDB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26140-A870-1D4C-BE7B-795E225AD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1F5053-F3C8-6743-80AC-94DFB9309A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0AB8C8-B057-BB4E-9CCA-825B8307D7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08F701-F510-B741-A42A-A9788CBEC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DF8DBD-D16C-FC4A-8FCB-2B3491E79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3A1371-D35D-1048-8578-2CE2263F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96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5D095-1A54-7247-8070-C9136BFC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DC2478-3C9D-9443-98A7-B7323EDBA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C23E83-B9BD-6640-B694-CE34ED9C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D6747-ABD7-904B-A391-955AC552E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4011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89184-060F-A447-9125-36FE7DAAA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D87DA-1DB5-EF4A-9439-9F29AA85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B42AE-6389-C541-8EAF-CCF70054B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56329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0A4A-4592-144F-8F3B-723030224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7797-7CB7-AF42-9D42-1614F5C7D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="0" i="0"/>
            </a:lvl1pPr>
            <a:lvl2pPr>
              <a:defRPr sz="2800" b="0" i="0"/>
            </a:lvl2pPr>
            <a:lvl3pPr>
              <a:defRPr sz="2400" b="0" i="0"/>
            </a:lvl3pPr>
            <a:lvl4pPr>
              <a:defRPr sz="2000" b="0" i="0"/>
            </a:lvl4pPr>
            <a:lvl5pPr>
              <a:defRPr sz="2000" b="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0075E-A025-2A40-9974-2AE5DB04F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A8EE2-319A-594F-9123-371FE2F23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A7C53-0690-AE40-A8C0-F8139C433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AD38C-7EEA-1F48-BC28-0B6EDD18F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125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F2E2-2FC9-4B4E-A8E5-49A36B1DFDA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1797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ADC6-58C6-964A-94A5-0CDC70B5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72F88-4F49-A248-B9D1-A0D177FC41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 i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9AE807-FA16-084A-9D78-0E42AE7C6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="0" i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BC0B8-7EBA-E343-A06F-EE0592B54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2CE106-DAD4-504E-9307-44B68988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CC4937-A17E-184C-B776-FE1CD0FDA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6621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8633-F496-A547-BD89-56D29E844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D26C7B-DE5D-9045-A798-C4668B7AA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BB309-AB96-6142-B793-886D08C7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9B96E-6110-3B44-90B0-83DE9AEB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79B46-8CB9-2140-87FE-A74AD5731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9698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3C4311-8220-8142-A782-30004A55B6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59B2AE-276E-8143-AAD5-58BDB937B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4pPr>
              <a:defRPr b="0" i="0"/>
            </a:lvl4pPr>
            <a:lvl5pPr>
              <a:defRPr b="0" i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53BBF-2CE2-6648-80AF-70C26417D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69709-32AD-1D4D-8E70-357564DE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FEB7D-2F11-D145-AA35-21862C01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47450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2679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126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0819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966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258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860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000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C7AA-19F8-4ED8-8C15-F253F448E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1753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37144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6765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294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24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0BAC1-A69E-4F1F-B101-C603DB1BEF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83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720E0-D898-4BBE-BC3C-775B80D36F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76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2C14-99F5-459D-A92C-5820F3BC90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90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72EE-E49E-4E39-9460-9033C6B96F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60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D2CF-E3E2-4471-B7A1-6B1D4F484A9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90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940D2-4E07-420D-8B6D-DE889A9BBD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5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1F7DB-A6A8-4BCD-9B9F-50C9BE151A2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9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5C7AA-19F8-4ED8-8C15-F253F448E26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17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1A77A-AEB6-4D24-9739-FC30EEE0F50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80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Power_Point_background-genera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315075"/>
            <a:ext cx="1218988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cience_icon-Science_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228607"/>
            <a:ext cx="9609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AS_Logo_RGB_colou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0" y="76200"/>
            <a:ext cx="3016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28607"/>
            <a:ext cx="8159749" cy="720725"/>
          </a:xfrm>
          <a:solidFill>
            <a:srgbClr val="22226B"/>
          </a:solidFill>
          <a:ln>
            <a:noFill/>
          </a:ln>
        </p:spPr>
        <p:txBody>
          <a:bodyPr lIns="179604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52318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46862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842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642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723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692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47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872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53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0BAC1-A69E-4F1F-B101-C603DB1BEF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883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585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0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19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857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Power_Point_background-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315075"/>
            <a:ext cx="1218988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cience_icon-Science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228607"/>
            <a:ext cx="9609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AS_Logo_RGB_co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0" y="76200"/>
            <a:ext cx="3016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28607"/>
            <a:ext cx="8159749" cy="720725"/>
          </a:xfrm>
          <a:solidFill>
            <a:srgbClr val="22226B"/>
          </a:solidFill>
          <a:ln>
            <a:noFill/>
          </a:ln>
        </p:spPr>
        <p:txBody>
          <a:bodyPr lIns="179604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4848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1" y="5088148"/>
            <a:ext cx="11802447" cy="1142790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6B325D4-8464-4D90-85B8-3DAF1A0954E4}" type="datetime1">
              <a:rPr lang="en-US" alt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Clotet B, et al. 14th EACS; Brussels, Belgium; October 16-19, 2013. Abst. LBPS4/6.</a:t>
            </a:r>
            <a:endParaRPr lang="en-US" dirty="0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1D5837B-3A52-4122-A1F5-9E6C4E2C5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40726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hem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848" y="4728763"/>
            <a:ext cx="11042304" cy="758641"/>
          </a:xfrm>
        </p:spPr>
        <p:txBody>
          <a:bodyPr bIns="0" anchor="b"/>
          <a:lstStyle>
            <a:lvl1pPr algn="l">
              <a:defRPr sz="3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848" y="5482633"/>
            <a:ext cx="11042304" cy="981218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5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0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6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9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23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2E88895-2098-4E9F-881F-98DE696497B6}" type="datetime1">
              <a:rPr lang="en-US" alt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Clotet B, et al. 14th EACS; Brussels, Belgium; October 16-19, 2013. Abst. LBPS4/6.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F86F66F-F117-4F0E-A3CF-5A89098738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18126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509665" y="179082"/>
            <a:ext cx="11172679" cy="8646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2CE22A2-0F87-4C90-972C-5A493A2248B6}" type="datetime1">
              <a:rPr lang="en-US" alt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Clotet B, et al. 14th EACS; Brussels, Belgium; October 16-19, 2013. Abst. LBPS4/6.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44015C33-9207-435D-8390-8B629C6C9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82230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509665" y="179082"/>
            <a:ext cx="11172679" cy="8646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B683A363-155C-4D9E-91D1-5D3A082D8DC1}" type="datetime1">
              <a:rPr lang="en-US" alt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Clotet B, et al. 14th EACS; Brussels, Belgium; October 16-19, 2013. Abst. LBPS4/6.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FCF53180-F47F-418C-97D3-294E4124CE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29367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6DB8C967-E0BA-4A38-8C71-9C00BD81E1A9}" type="datetime1">
              <a:rPr lang="en-US" alt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Clotet B, et al. 14th EACS; Brussels, Belgium; October 16-19, 2013. Abst. LBPS4/6.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8EA23E50-4167-4A30-AE45-D2FC952D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92167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02C14-99F5-459D-A92C-5820F3BC901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907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9767" y="1201742"/>
            <a:ext cx="5430372" cy="537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1742"/>
            <a:ext cx="5484637" cy="5375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09665" y="179082"/>
            <a:ext cx="11172679" cy="8646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7CCF03A0-8C56-4F05-ACB4-6F93386E820A}" type="datetime1">
              <a:rPr lang="en-US" alt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Clotet B, et al. 14th EACS; Brussels, Belgium; October 16-19, 2013. Abst. LBPS4/6.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91C6F96-9764-4CC5-9021-DC380B922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76533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764" y="1201738"/>
            <a:ext cx="5447691" cy="442844"/>
          </a:xfr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2400" b="1"/>
            </a:lvl1pPr>
            <a:lvl2pPr marL="456540" indent="0">
              <a:buNone/>
              <a:defRPr sz="2000" b="1"/>
            </a:lvl2pPr>
            <a:lvl3pPr marL="913074" indent="0">
              <a:buNone/>
              <a:defRPr sz="1800" b="1"/>
            </a:lvl3pPr>
            <a:lvl4pPr marL="1369613" indent="0">
              <a:buNone/>
              <a:defRPr sz="1600" b="1"/>
            </a:lvl4pPr>
            <a:lvl5pPr marL="1826153" indent="0">
              <a:buNone/>
              <a:defRPr sz="1600" b="1"/>
            </a:lvl5pPr>
            <a:lvl6pPr marL="2282691" indent="0">
              <a:buNone/>
              <a:defRPr sz="1600" b="1"/>
            </a:lvl6pPr>
            <a:lvl7pPr marL="2739228" indent="0">
              <a:buNone/>
              <a:defRPr sz="1600" b="1"/>
            </a:lvl7pPr>
            <a:lvl8pPr marL="3195765" indent="0">
              <a:buNone/>
              <a:defRPr sz="1600" b="1"/>
            </a:lvl8pPr>
            <a:lvl9pPr marL="36523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764" y="1663837"/>
            <a:ext cx="5447691" cy="4902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01738"/>
            <a:ext cx="5488869" cy="442844"/>
          </a:xfrm>
        </p:spPr>
        <p:txBody>
          <a:bodyPr anchor="b"/>
          <a:lstStyle>
            <a:lvl1pPr marL="0" indent="0">
              <a:lnSpc>
                <a:spcPct val="75000"/>
              </a:lnSpc>
              <a:buNone/>
              <a:defRPr sz="2400" b="1"/>
            </a:lvl1pPr>
            <a:lvl2pPr marL="456540" indent="0">
              <a:buNone/>
              <a:defRPr sz="2000" b="1"/>
            </a:lvl2pPr>
            <a:lvl3pPr marL="913074" indent="0">
              <a:buNone/>
              <a:defRPr sz="1800" b="1"/>
            </a:lvl3pPr>
            <a:lvl4pPr marL="1369613" indent="0">
              <a:buNone/>
              <a:defRPr sz="1600" b="1"/>
            </a:lvl4pPr>
            <a:lvl5pPr marL="1826153" indent="0">
              <a:buNone/>
              <a:defRPr sz="1600" b="1"/>
            </a:lvl5pPr>
            <a:lvl6pPr marL="2282691" indent="0">
              <a:buNone/>
              <a:defRPr sz="1600" b="1"/>
            </a:lvl6pPr>
            <a:lvl7pPr marL="2739228" indent="0">
              <a:buNone/>
              <a:defRPr sz="1600" b="1"/>
            </a:lvl7pPr>
            <a:lvl8pPr marL="3195765" indent="0">
              <a:buNone/>
              <a:defRPr sz="1600" b="1"/>
            </a:lvl8pPr>
            <a:lvl9pPr marL="36523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663837"/>
            <a:ext cx="5488869" cy="49024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09665" y="179082"/>
            <a:ext cx="11172679" cy="86463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029D4D43-9A4A-4256-8D7A-691AD2C2978E}" type="datetime1">
              <a:rPr lang="en-US" altLang="en-US"/>
              <a:pPr>
                <a:defRPr/>
              </a:pPr>
              <a:t>9/20/2019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Clotet B, et al. 14th EACS; Brussels, Belgium; October 16-19, 2013. Abst. LBPS4/6.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fld id="{E54ACAC2-8DC8-4B13-9793-C65C55FFD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18729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AA8D0-1B21-448C-9A9A-F3DD45C4D3A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249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F2E2-2FC9-4B4E-A8E5-49A36B1DFD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785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5C7AA-19F8-4ED8-8C15-F253F448E2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039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0BAC1-A69E-4F1F-B101-C603DB1BEFA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5934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5718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02C14-99F5-459D-A92C-5820F3BC901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9093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A72EE-E49E-4E39-9460-9033C6B96F3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382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12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A72EE-E49E-4E39-9460-9033C6B96F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1609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96492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67030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10995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0" descr="Power_Point_background-genera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" y="6315075"/>
            <a:ext cx="12189883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Science_icon-Science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" y="228607"/>
            <a:ext cx="96096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IAS_Logo_RGB_colou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0" y="76200"/>
            <a:ext cx="3016249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28607"/>
            <a:ext cx="8159749" cy="720725"/>
          </a:xfrm>
          <a:solidFill>
            <a:srgbClr val="22226B"/>
          </a:solidFill>
          <a:ln>
            <a:noFill/>
          </a:ln>
        </p:spPr>
        <p:txBody>
          <a:bodyPr lIns="179604">
            <a:normAutofit/>
          </a:bodyPr>
          <a:lstStyle>
            <a:lvl1pPr algn="l"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46862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46862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36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30777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913CD-6335-432F-88FB-E489B0F382F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1221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81000"/>
            <a:ext cx="11176000" cy="369332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1" y="1828800"/>
            <a:ext cx="8229599" cy="1834348"/>
          </a:xfrm>
        </p:spPr>
        <p:txBody>
          <a:bodyPr/>
          <a:lstStyle>
            <a:lvl1pPr>
              <a:spcAft>
                <a:spcPts val="600"/>
              </a:spcAft>
              <a:defRPr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5D1597E-D8B3-4341-96D2-A7C8E46D5D6A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1352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99123"/>
            <a:ext cx="103632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3CF8E-CF44-47EA-B962-91FE454A4090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70810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6751" y="1951038"/>
            <a:ext cx="3708400" cy="2646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8351" y="1951038"/>
            <a:ext cx="3710516" cy="264687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3B25-A32F-42F2-8FD6-66E47E966AB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54144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5543"/>
            <a:ext cx="5386917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9697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805543"/>
            <a:ext cx="5389033" cy="3693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9697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DAD450-BBB5-49B9-BBFA-8CE39997D31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9878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16000" y="1600205"/>
            <a:ext cx="10566400" cy="4525963"/>
          </a:xfrm>
        </p:spPr>
        <p:txBody>
          <a:bodyPr lIns="179604"/>
          <a:lstStyle>
            <a:lvl1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1pPr>
            <a:lvl2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2pPr>
            <a:lvl3pPr>
              <a:buClr>
                <a:schemeClr val="accent4"/>
              </a:buClr>
              <a:buFont typeface="Wingdings" charset="2"/>
              <a:buChar char="§"/>
              <a:defRPr>
                <a:solidFill>
                  <a:srgbClr val="595959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46862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87E0A-F525-4603-AF67-223610B7B6EC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9290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18F4E-4181-40F4-A83C-4F262B0F419E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9995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127323"/>
            <a:ext cx="4011084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4991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EF0EC-602F-4580-A5FF-D7E977EEBA0F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34444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59561"/>
            <a:ext cx="73152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154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12DAC-1BBC-4DBA-84E8-CC8A01AD3B41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9350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88760" y="1828800"/>
            <a:ext cx="6666440" cy="18343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A5E52-8C23-4427-91DC-64737C2B5489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373733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11470" y="230188"/>
            <a:ext cx="738664" cy="32369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32493" y="230188"/>
            <a:ext cx="2142125" cy="32369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F3528-6E9B-4086-A4BC-0B00C77C66E8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69207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381000"/>
            <a:ext cx="11491383" cy="36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36751" y="1951038"/>
            <a:ext cx="3708400" cy="1834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8351" y="1951038"/>
            <a:ext cx="3710516" cy="18343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42D78-4ACD-4701-BE04-ADC2BBFD542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28761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381000"/>
            <a:ext cx="11491383" cy="369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936751" y="1951038"/>
            <a:ext cx="7622116" cy="30777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B6341-93CD-4C50-A64D-9E62565F11CD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38664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800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10368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0" y="6031322"/>
            <a:ext cx="341418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4"/>
          <p:cNvGrpSpPr/>
          <p:nvPr userDrawn="1"/>
        </p:nvGrpSpPr>
        <p:grpSpPr>
          <a:xfrm>
            <a:off x="9990043" y="5470669"/>
            <a:ext cx="1769664" cy="1265140"/>
            <a:chOff x="266331" y="1488346"/>
            <a:chExt cx="3107183" cy="296178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28785" y="1488346"/>
              <a:ext cx="2244729" cy="1995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331" y="2382884"/>
              <a:ext cx="2325948" cy="20672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 userDrawn="1"/>
        </p:nvSpPr>
        <p:spPr bwMode="ltGray">
          <a:xfrm>
            <a:off x="11869272" y="6598024"/>
            <a:ext cx="322729" cy="259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607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4" y="6611565"/>
            <a:ext cx="129202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 baseline="0"/>
            </a:lvl1pPr>
          </a:lstStyle>
          <a:p>
            <a:pPr lvl="0"/>
            <a:r>
              <a:rPr lang="en-US" dirty="0"/>
              <a:t>R&amp;D Symposium 2014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35520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AA8D0-1B21-448C-9A9A-F3DD45C4D3A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72490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" y="6611565"/>
            <a:ext cx="1160574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33349729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" y="6611565"/>
            <a:ext cx="1160574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2771069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22299" y="1447801"/>
            <a:ext cx="53213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73801" y="1447801"/>
            <a:ext cx="53213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39233" y="6611565"/>
            <a:ext cx="1160574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32813423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622299" y="1447801"/>
            <a:ext cx="53213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" y="6611565"/>
            <a:ext cx="1160574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397666638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5"/>
          <p:cNvSpPr>
            <a:spLocks noGrp="1"/>
          </p:cNvSpPr>
          <p:nvPr>
            <p:ph sz="quarter" idx="11"/>
          </p:nvPr>
        </p:nvSpPr>
        <p:spPr>
          <a:xfrm>
            <a:off x="6273801" y="1447801"/>
            <a:ext cx="5321300" cy="4533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39233" y="6611565"/>
            <a:ext cx="1160574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36361024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1257300" y="1619250"/>
            <a:ext cx="9855200" cy="4219575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" y="6611565"/>
            <a:ext cx="1160574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146902988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" y="6611565"/>
            <a:ext cx="1160574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108229851"/>
      </p:ext>
    </p:extLst>
  </p:cSld>
  <p:clrMapOvr>
    <a:masterClrMapping/>
  </p:clrMapOvr>
  <p:transition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285" y="1982789"/>
            <a:ext cx="10358967" cy="31257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" y="6611565"/>
            <a:ext cx="1160574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316301"/>
      </p:ext>
    </p:extLst>
  </p:cSld>
  <p:clrMapOvr>
    <a:masterClrMapping/>
  </p:clrMapOvr>
  <p:transition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284" y="1982789"/>
            <a:ext cx="5077883" cy="31257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367" y="1982789"/>
            <a:ext cx="5077884" cy="3125787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" y="6611565"/>
            <a:ext cx="1160574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357261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" y="6611565"/>
            <a:ext cx="1160574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</p:spTree>
    <p:extLst>
      <p:ext uri="{BB962C8B-B14F-4D97-AF65-F5344CB8AC3E}">
        <p14:creationId xmlns:p14="http://schemas.microsoft.com/office/powerpoint/2010/main" val="173111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F2E2-2FC9-4B4E-A8E5-49A36B1DFD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6785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50810" y="6248400"/>
            <a:ext cx="349038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 i="1">
                <a:solidFill>
                  <a:srgbClr val="0066CC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ＭＳ Ｐゴシック" charset="-128"/>
              </a:rPr>
              <a:t>BMS-Confidential.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ea typeface="ＭＳ Ｐゴシック" charset="-128"/>
              </a:rPr>
              <a:t>For internal planning purposes only.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39233" y="6611565"/>
            <a:ext cx="1160574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227740" y="6611565"/>
            <a:ext cx="1367361" cy="138499"/>
          </a:xfrm>
        </p:spPr>
        <p:txBody>
          <a:bodyPr wrap="none" lIns="0" tIns="0" rIns="0" bIns="0" anchor="b">
            <a:sp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FontTx/>
              <a:buNone/>
              <a:defRPr sz="1000"/>
            </a:lvl1pPr>
          </a:lstStyle>
          <a:p>
            <a:pPr lvl="0"/>
            <a:r>
              <a:rPr lang="en-US" dirty="0"/>
              <a:t>Click to add source note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33246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654367" y="6516688"/>
            <a:ext cx="5207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AB359A-EFFB-4456-A464-CD7A7B0993DA}" type="slidenum">
              <a:rPr lang="en-US">
                <a:solidFill>
                  <a:srgbClr val="000000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913718" y="6472238"/>
            <a:ext cx="4360333" cy="304800"/>
          </a:xfrm>
          <a:prstGeom prst="rect">
            <a:avLst/>
          </a:prstGeom>
        </p:spPr>
        <p:txBody>
          <a:bodyPr/>
          <a:lstStyle>
            <a:lvl1pPr>
              <a:defRPr sz="1400" i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0000"/>
                </a:solidFill>
                <a:ea typeface="ＭＳ Ｐゴシック" charset="-128"/>
              </a:rPr>
              <a:t>BMS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631977576"/>
      </p:ext>
    </p:extLst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654367" y="6516688"/>
            <a:ext cx="5207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D1DD21-C64C-430C-81C3-262F41F1940A}" type="slidenum">
              <a:rPr lang="en-US">
                <a:solidFill>
                  <a:prstClr val="black"/>
                </a:solidFill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913718" y="6472238"/>
            <a:ext cx="4360333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2672647"/>
      </p:ext>
    </p:extLst>
  </p:cSld>
  <p:clrMapOvr>
    <a:masterClrMapping/>
  </p:clrMapOvr>
  <p:transition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AA8D0-1B21-448C-9A9A-F3DD45C4D3A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9842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09F2E2-2FC9-4B4E-A8E5-49A36B1DFDA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666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05C7AA-19F8-4ED8-8C15-F253F448E2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5352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20BAC1-A69E-4F1F-B101-C603DB1BEFA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4440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41890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02C14-99F5-459D-A92C-5820F3BC901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433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AA72EE-E49E-4E39-9460-9033C6B96F3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2.xml"/></Relationships>
</file>

<file path=ppt/slideMasters/_rels/slideMaster15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13" Type="http://schemas.openxmlformats.org/officeDocument/2006/relationships/slideLayout" Target="../slideLayouts/slideLayout155.xml"/><Relationship Id="rId1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45.xml"/><Relationship Id="rId21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49.xml"/><Relationship Id="rId12" Type="http://schemas.openxmlformats.org/officeDocument/2006/relationships/slideLayout" Target="../slideLayouts/slideLayout154.xml"/><Relationship Id="rId1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4.xml"/><Relationship Id="rId16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47.xml"/><Relationship Id="rId1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52.xml"/><Relationship Id="rId19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Relationship Id="rId14" Type="http://schemas.openxmlformats.org/officeDocument/2006/relationships/slideLayout" Target="../slideLayouts/slideLayout156.xml"/><Relationship Id="rId22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2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78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2" Type="http://schemas.openxmlformats.org/officeDocument/2006/relationships/slideLayout" Target="../slideLayouts/slideLayout177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208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3.xml"/><Relationship Id="rId1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7.xml"/><Relationship Id="rId11" Type="http://schemas.openxmlformats.org/officeDocument/2006/relationships/slideLayout" Target="../slideLayouts/slideLayout212.xml"/><Relationship Id="rId5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11.xml"/><Relationship Id="rId4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1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slideLayout" Target="../slideLayouts/slideLayout223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2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3" r:id="rId5"/>
    <p:sldLayoutId id="2147483694" r:id="rId6"/>
    <p:sldLayoutId id="2147483695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Segoe U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Segoe U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Segoe U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B2E8EB-8421-472C-B4C8-3EAA4E01E4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66567" name="TextBox 6"/>
          <p:cNvSpPr txBox="1">
            <a:spLocks noChangeArrowheads="1"/>
          </p:cNvSpPr>
          <p:nvPr userDrawn="1"/>
        </p:nvSpPr>
        <p:spPr bwMode="auto">
          <a:xfrm>
            <a:off x="10115551" y="33339"/>
            <a:ext cx="203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EBE114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rgbClr val="EBE114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rgbClr val="EBE114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rgbClr val="EBE114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rgbClr val="EBE114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BE114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BE114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BE114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EBE114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>
                <a:solidFill>
                  <a:srgbClr val="000000"/>
                </a:solidFill>
                <a:cs typeface="Arial" pitchFamily="34" charset="0"/>
              </a:rPr>
              <a:t>Slide </a:t>
            </a:r>
            <a:fld id="{10C0111A-5CB0-4487-9862-435FCC2A0C86}" type="slidenum">
              <a:rPr lang="en-US" altLang="en-US" sz="1400" b="1" smtClean="0">
                <a:solidFill>
                  <a:srgbClr val="000000"/>
                </a:solidFill>
                <a:cs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1400" b="1">
                <a:solidFill>
                  <a:srgbClr val="000000"/>
                </a:solidFill>
                <a:cs typeface="Arial" pitchFamily="34" charset="0"/>
              </a:rPr>
              <a:t> of 38</a:t>
            </a:r>
          </a:p>
        </p:txBody>
      </p:sp>
    </p:spTree>
    <p:extLst>
      <p:ext uri="{BB962C8B-B14F-4D97-AF65-F5344CB8AC3E}">
        <p14:creationId xmlns:p14="http://schemas.microsoft.com/office/powerpoint/2010/main" val="68676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6" r:id="rId1"/>
    <p:sldLayoutId id="2147484897" r:id="rId2"/>
    <p:sldLayoutId id="2147484898" r:id="rId3"/>
    <p:sldLayoutId id="2147484899" r:id="rId4"/>
    <p:sldLayoutId id="2147484900" r:id="rId5"/>
    <p:sldLayoutId id="2147484901" r:id="rId6"/>
    <p:sldLayoutId id="2147484902" r:id="rId7"/>
    <p:sldLayoutId id="2147484903" r:id="rId8"/>
    <p:sldLayoutId id="2147484904" r:id="rId9"/>
    <p:sldLayoutId id="2147484905" r:id="rId10"/>
    <p:sldLayoutId id="2147484906" r:id="rId11"/>
    <p:sldLayoutId id="214748490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Segoe U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Segoe U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Segoe U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6744BA-6622-415D-B85D-03289D44C3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65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1" r:id="rId1"/>
    <p:sldLayoutId id="2147484922" r:id="rId2"/>
    <p:sldLayoutId id="2147484923" r:id="rId3"/>
    <p:sldLayoutId id="2147484924" r:id="rId4"/>
    <p:sldLayoutId id="2147484925" r:id="rId5"/>
    <p:sldLayoutId id="2147484926" r:id="rId6"/>
    <p:sldLayoutId id="2147484927" r:id="rId7"/>
    <p:sldLayoutId id="2147484928" r:id="rId8"/>
    <p:sldLayoutId id="2147484929" r:id="rId9"/>
    <p:sldLayoutId id="2147484930" r:id="rId10"/>
    <p:sldLayoutId id="2147484931" r:id="rId11"/>
    <p:sldLayoutId id="214748493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32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0A5B6CB-F949-48BA-96E3-7613F5F57A13}" type="datetime1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9/20/2019</a:t>
            </a:fld>
            <a:endParaRPr lang="en-US" altLang="en-US"/>
          </a:p>
        </p:txBody>
      </p:sp>
      <p:sp>
        <p:nvSpPr>
          <p:cNvPr id="832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832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626EEFD-03FA-4E94-AA0C-891B69566694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428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960" r:id="rId1"/>
    <p:sldLayoutId id="2147484961" r:id="rId2"/>
    <p:sldLayoutId id="2147484962" r:id="rId3"/>
    <p:sldLayoutId id="2147484963" r:id="rId4"/>
    <p:sldLayoutId id="2147484964" r:id="rId5"/>
    <p:sldLayoutId id="2147484965" r:id="rId6"/>
    <p:sldLayoutId id="2147484966" r:id="rId7"/>
    <p:sldLayoutId id="2147484967" r:id="rId8"/>
    <p:sldLayoutId id="2147484968" r:id="rId9"/>
    <p:sldLayoutId id="2147484969" r:id="rId10"/>
    <p:sldLayoutId id="21474849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1"/>
            <a:ext cx="12192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213313" y="6388386"/>
            <a:ext cx="11777472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gray"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4986C9F-0C03-4D77-AD8F-A767FF5D7500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08000" y="5840753"/>
            <a:ext cx="11785600" cy="294752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203200" y="144815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gray">
          <a:xfrm>
            <a:off x="203200" y="990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gray">
          <a:xfrm>
            <a:off x="402336" y="228600"/>
            <a:ext cx="113792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402336" y="1208143"/>
            <a:ext cx="11379200" cy="4915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121437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0" r:id="rId1"/>
    <p:sldLayoutId id="2147485220" r:id="rId2"/>
  </p:sldLayoutIdLst>
  <p:txStyles>
    <p:titleStyle>
      <a:lvl1pPr algn="ctr" rtl="0" eaLnBrk="1" latinLnBrk="0" hangingPunct="1">
        <a:spcBef>
          <a:spcPct val="0"/>
        </a:spcBef>
        <a:buNone/>
        <a:defRPr kumimoji="0" sz="3300" b="1" i="0" u="none" kern="1200">
          <a:solidFill>
            <a:srgbClr val="0066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4675" indent="-23495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anose="020B0604020202020204" pitchFamily="34" charset="0"/>
        <a:buChar char="–"/>
        <a:defRPr kumimoji="0"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1"/>
            <a:ext cx="12192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213313" y="6388386"/>
            <a:ext cx="11777472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gray"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4986C9F-0C03-4D77-AD8F-A767FF5D7500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08000" y="5840753"/>
            <a:ext cx="11785600" cy="294752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203200" y="144815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gray">
          <a:xfrm>
            <a:off x="203200" y="990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gray">
          <a:xfrm>
            <a:off x="402336" y="228600"/>
            <a:ext cx="113792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402336" y="1208143"/>
            <a:ext cx="11379200" cy="4915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96204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2" r:id="rId1"/>
  </p:sldLayoutIdLst>
  <p:txStyles>
    <p:titleStyle>
      <a:lvl1pPr algn="ctr" rtl="0" eaLnBrk="1" latinLnBrk="0" hangingPunct="1">
        <a:spcBef>
          <a:spcPct val="0"/>
        </a:spcBef>
        <a:buNone/>
        <a:defRPr kumimoji="0" sz="3300" b="1" i="0" u="none" kern="1200">
          <a:solidFill>
            <a:srgbClr val="0066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4675" indent="-23495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anose="020B0604020202020204" pitchFamily="34" charset="0"/>
        <a:buChar char="–"/>
        <a:defRPr kumimoji="0"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1"/>
            <a:ext cx="12192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213313" y="6388386"/>
            <a:ext cx="11777472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gray"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4986C9F-0C03-4D77-AD8F-A767FF5D7500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08000" y="5840753"/>
            <a:ext cx="11785600" cy="294752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203200" y="144815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gray">
          <a:xfrm>
            <a:off x="203200" y="990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gray">
          <a:xfrm>
            <a:off x="402336" y="228600"/>
            <a:ext cx="113792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402336" y="1208143"/>
            <a:ext cx="11379200" cy="4915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211155525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1" latinLnBrk="0" hangingPunct="1">
        <a:spcBef>
          <a:spcPct val="0"/>
        </a:spcBef>
        <a:buNone/>
        <a:defRPr kumimoji="0" sz="3300" b="1" i="0" u="none" kern="1200">
          <a:solidFill>
            <a:srgbClr val="0066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4675" indent="-23495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anose="020B0604020202020204" pitchFamily="34" charset="0"/>
        <a:buChar char="–"/>
        <a:defRPr kumimoji="0"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0" y="1"/>
            <a:ext cx="12192000" cy="685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b="0" i="0" u="none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gray">
          <a:xfrm>
            <a:off x="213313" y="6388386"/>
            <a:ext cx="11777472" cy="309563"/>
          </a:xfrm>
          <a:prstGeom prst="rect">
            <a:avLst/>
          </a:prstGeom>
          <a:solidFill>
            <a:srgbClr val="0066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 bwMode="gray"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4986C9F-0C03-4D77-AD8F-A767FF5D7500}" type="datetimeFigureOut">
              <a:rPr lang="en-US" smtClean="0"/>
              <a:pPr/>
              <a:t>9/20/2019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08000" y="5840753"/>
            <a:ext cx="11785600" cy="294752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6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203200" y="144815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gray">
          <a:xfrm>
            <a:off x="203200" y="990600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 bwMode="gray">
          <a:xfrm>
            <a:off x="402336" y="228600"/>
            <a:ext cx="11379200" cy="6858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gray">
          <a:xfrm>
            <a:off x="402336" y="1208143"/>
            <a:ext cx="11379200" cy="49152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03200" y="6389122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 XX</a:t>
            </a:r>
          </a:p>
        </p:txBody>
      </p:sp>
    </p:spTree>
    <p:extLst>
      <p:ext uri="{BB962C8B-B14F-4D97-AF65-F5344CB8AC3E}">
        <p14:creationId xmlns:p14="http://schemas.microsoft.com/office/powerpoint/2010/main" val="33745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  <p:sldLayoutId id="2147485030" r:id="rId12"/>
    <p:sldLayoutId id="2147485031" r:id="rId13"/>
    <p:sldLayoutId id="2147485032" r:id="rId14"/>
    <p:sldLayoutId id="2147485033" r:id="rId15"/>
    <p:sldLayoutId id="2147485034" r:id="rId16"/>
    <p:sldLayoutId id="2147485035" r:id="rId17"/>
    <p:sldLayoutId id="2147485036" r:id="rId18"/>
    <p:sldLayoutId id="2147485037" r:id="rId19"/>
    <p:sldLayoutId id="2147485038" r:id="rId20"/>
    <p:sldLayoutId id="2147485039" r:id="rId21"/>
  </p:sldLayoutIdLst>
  <p:txStyles>
    <p:titleStyle>
      <a:lvl1pPr algn="ctr" rtl="0" eaLnBrk="1" latinLnBrk="0" hangingPunct="1">
        <a:spcBef>
          <a:spcPct val="0"/>
        </a:spcBef>
        <a:buNone/>
        <a:defRPr kumimoji="0" sz="3300" b="1" i="0" u="none" kern="1200">
          <a:solidFill>
            <a:srgbClr val="0066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tx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74675" indent="-234950" algn="l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anose="020B0604020202020204" pitchFamily="34" charset="0"/>
        <a:buChar char="–"/>
        <a:defRPr kumimoji="0"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7625" y="6523043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42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98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55" r:id="rId1"/>
    <p:sldLayoutId id="2147485056" r:id="rId2"/>
    <p:sldLayoutId id="2147485057" r:id="rId3"/>
    <p:sldLayoutId id="2147485058" r:id="rId4"/>
    <p:sldLayoutId id="2147485059" r:id="rId5"/>
    <p:sldLayoutId id="2147485060" r:id="rId6"/>
    <p:sldLayoutId id="2147485061" r:id="rId7"/>
    <p:sldLayoutId id="2147485062" r:id="rId8"/>
    <p:sldLayoutId id="2147485063" r:id="rId9"/>
    <p:sldLayoutId id="2147485064" r:id="rId10"/>
    <p:sldLayoutId id="2147485065" r:id="rId11"/>
    <p:sldLayoutId id="214748506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49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0" r:id="rId1"/>
    <p:sldLayoutId id="2147485171" r:id="rId2"/>
    <p:sldLayoutId id="2147485172" r:id="rId3"/>
    <p:sldLayoutId id="2147485173" r:id="rId4"/>
    <p:sldLayoutId id="2147485174" r:id="rId5"/>
    <p:sldLayoutId id="2147485175" r:id="rId6"/>
    <p:sldLayoutId id="2147485176" r:id="rId7"/>
    <p:sldLayoutId id="2147485177" r:id="rId8"/>
    <p:sldLayoutId id="2147485178" r:id="rId9"/>
    <p:sldLayoutId id="2147485179" r:id="rId10"/>
    <p:sldLayoutId id="2147485180" r:id="rId11"/>
    <p:sldLayoutId id="2147485181" r:id="rId12"/>
    <p:sldLayoutId id="214748518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059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22" r:id="rId1"/>
    <p:sldLayoutId id="2147485223" r:id="rId2"/>
    <p:sldLayoutId id="2147485224" r:id="rId3"/>
    <p:sldLayoutId id="2147485225" r:id="rId4"/>
    <p:sldLayoutId id="2147485226" r:id="rId5"/>
    <p:sldLayoutId id="2147485227" r:id="rId6"/>
    <p:sldLayoutId id="2147485228" r:id="rId7"/>
    <p:sldLayoutId id="2147485229" r:id="rId8"/>
    <p:sldLayoutId id="2147485230" r:id="rId9"/>
    <p:sldLayoutId id="2147485231" r:id="rId10"/>
    <p:sldLayoutId id="2147485232" r:id="rId11"/>
    <p:sldLayoutId id="2147485233" r:id="rId12"/>
    <p:sldLayoutId id="214748523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7625" y="6523043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195156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428518-570F-C440-905C-85F38115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7A477-35CB-1543-8A14-7BA8027B6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1C32A-FCA5-8649-9773-3C210F2E8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43006-044F-0344-B0FD-DECCC5C5C62F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E41AB-4773-BD4D-9387-CACA91D60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842E1-DCE7-7340-93E6-EE492500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77A10-5AD0-9741-AFB6-B09E2E02D09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53ECBE1-CBFD-FD40-9149-E3C8F23530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22300" cy="6858000"/>
          </a:xfrm>
          <a:prstGeom prst="rect">
            <a:avLst/>
          </a:prstGeom>
          <a:solidFill>
            <a:srgbClr val="2458A5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anose="020B0300000000000000" pitchFamily="34" charset="-128"/>
              </a:defRPr>
            </a:lvl9pPr>
          </a:lstStyle>
          <a:p>
            <a:pPr defTabSz="914400" eaLnBrk="1" hangingPunct="1"/>
            <a:endParaRPr lang="en-US" altLang="en-US" sz="3000" b="1">
              <a:solidFill>
                <a:srgbClr val="BDD8D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74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36" r:id="rId1"/>
    <p:sldLayoutId id="2147485237" r:id="rId2"/>
    <p:sldLayoutId id="2147485238" r:id="rId3"/>
    <p:sldLayoutId id="2147485239" r:id="rId4"/>
    <p:sldLayoutId id="2147485240" r:id="rId5"/>
    <p:sldLayoutId id="2147485241" r:id="rId6"/>
    <p:sldLayoutId id="2147485242" r:id="rId7"/>
    <p:sldLayoutId id="2147485243" r:id="rId8"/>
    <p:sldLayoutId id="2147485244" r:id="rId9"/>
    <p:sldLayoutId id="2147485245" r:id="rId10"/>
    <p:sldLayoutId id="21474852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i="0" kern="1200" baseline="0">
          <a:solidFill>
            <a:schemeClr val="tx2">
              <a:lumMod val="75000"/>
            </a:schemeClr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defRPr sz="2800" b="0" i="0" kern="1200" baseline="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System Font Regular"/>
        <a:buChar char="-"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Calibri" panose="020F0502020204030204" pitchFamily="34" charset="0"/>
          <a:ea typeface="Helvetica Neue" panose="02000503000000020004" pitchFamily="2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FDC54-04CE-3341-9E49-9F2AFCDF6709}" type="datetimeFigureOut">
              <a:rPr lang="en-US" smtClean="0"/>
              <a:t>9/20/2019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303CA-E278-064A-95ED-31AC868DE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2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8" r:id="rId1"/>
    <p:sldLayoutId id="2147485249" r:id="rId2"/>
    <p:sldLayoutId id="2147485250" r:id="rId3"/>
    <p:sldLayoutId id="2147485251" r:id="rId4"/>
    <p:sldLayoutId id="2147485252" r:id="rId5"/>
    <p:sldLayoutId id="2147485253" r:id="rId6"/>
    <p:sldLayoutId id="2147485254" r:id="rId7"/>
    <p:sldLayoutId id="2147485255" r:id="rId8"/>
    <p:sldLayoutId id="2147485256" r:id="rId9"/>
    <p:sldLayoutId id="2147485257" r:id="rId10"/>
    <p:sldLayoutId id="214748525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222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844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B7CD4-C2CC-4C83-8A57-F05816A5C0A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F19A7-3A67-4771-B65C-D4C7C2F0BE0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5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0119" y="52389"/>
            <a:ext cx="11171767" cy="1050925"/>
          </a:xfrm>
          <a:prstGeom prst="rect">
            <a:avLst/>
          </a:prstGeom>
        </p:spPr>
        <p:txBody>
          <a:bodyPr vert="horz" wrap="square" lIns="152178" tIns="60874" rIns="152178" bIns="60874" rtlCol="0" anchor="ctr">
            <a:noAutofit/>
          </a:bodyPr>
          <a:lstStyle/>
          <a:p>
            <a:r>
              <a:rPr lang="en-US" dirty="0"/>
              <a:t>Add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119" y="1211266"/>
            <a:ext cx="11171767" cy="5646737"/>
          </a:xfrm>
          <a:prstGeom prst="rect">
            <a:avLst/>
          </a:prstGeom>
        </p:spPr>
        <p:txBody>
          <a:bodyPr vert="horz" lIns="121741" tIns="60874" rIns="121741" bIns="60874" rtlCol="0">
            <a:noAutofit/>
          </a:bodyPr>
          <a:lstStyle/>
          <a:p>
            <a:pPr lvl="0"/>
            <a:r>
              <a:rPr lang="en-US" dirty="0"/>
              <a:t>Add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969" y="6580191"/>
            <a:ext cx="1011767" cy="280987"/>
          </a:xfrm>
          <a:prstGeom prst="rect">
            <a:avLst/>
          </a:prstGeom>
        </p:spPr>
        <p:txBody>
          <a:bodyPr vert="horz" wrap="square" lIns="121741" tIns="60874" rIns="121741" bIns="60874" numCol="1" anchor="b" anchorCtr="0" compatLnSpc="1">
            <a:prstTxWarp prst="textNoShape">
              <a:avLst/>
            </a:prstTxWarp>
          </a:bodyPr>
          <a:lstStyle>
            <a:lvl1pPr defTabSz="1216025" eaLnBrk="1" hangingPunct="1">
              <a:defRPr sz="7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60C284-D346-4815-A856-08D97E19B2AC}" type="datetime1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9/20/2019</a:t>
            </a:fld>
            <a:endParaRPr lang="en-US" altLang="en-US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3933" y="6580191"/>
            <a:ext cx="9889067" cy="280987"/>
          </a:xfrm>
          <a:prstGeom prst="rect">
            <a:avLst/>
          </a:prstGeom>
        </p:spPr>
        <p:txBody>
          <a:bodyPr vert="horz" lIns="121741" tIns="60874" rIns="121741" bIns="60874" rtlCol="0" anchor="b"/>
          <a:lstStyle>
            <a:lvl1pPr algn="ctr" defTabSz="1217435" eaLnBrk="1" fontAlgn="auto" hangingPunct="1">
              <a:spcBef>
                <a:spcPts val="0"/>
              </a:spcBef>
              <a:spcAft>
                <a:spcPts val="0"/>
              </a:spcAft>
              <a:defRPr sz="700">
                <a:solidFill>
                  <a:prstClr val="black">
                    <a:tint val="75000"/>
                  </a:prstClr>
                </a:solidFill>
                <a:latin typeface="Arial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Clotet B, et al. 14th EACS; Brussels, Belgium; October 16-19, 2013. Abst. LBPS4/6.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06202" y="6580191"/>
            <a:ext cx="469900" cy="280987"/>
          </a:xfrm>
          <a:prstGeom prst="rect">
            <a:avLst/>
          </a:prstGeom>
        </p:spPr>
        <p:txBody>
          <a:bodyPr vert="horz" wrap="square" lIns="121741" tIns="60874" rIns="121741" bIns="60874" numCol="1" anchor="b" anchorCtr="0" compatLnSpc="1">
            <a:prstTxWarp prst="textNoShape">
              <a:avLst/>
            </a:prstTxWarp>
          </a:bodyPr>
          <a:lstStyle>
            <a:lvl1pPr algn="r" defTabSz="1216025" eaLnBrk="1" hangingPunct="1">
              <a:defRPr sz="7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4B8B8F-D0B4-4D98-AFC5-EAF3EB82DB35}" type="slidenum">
              <a:rPr lang="en-US" altLang="en-US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593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transition/>
  <p:hf sldNum="0"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 Black" panose="020B0A04020102020204" pitchFamily="34" charset="0"/>
          <a:ea typeface="MS PGothic" pitchFamily="34" charset="-128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  <a:ea typeface="MS PGothic" pitchFamily="34" charset="-128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  <a:ea typeface="MS PGothic" pitchFamily="34" charset="-128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  <a:ea typeface="MS PGothic" pitchFamily="34" charset="-128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  <a:ea typeface="MS PGothic" pitchFamily="34" charset="-128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 Black" pitchFamily="34" charset="0"/>
        </a:defRPr>
      </a:lvl9pPr>
    </p:titleStyle>
    <p:bodyStyle>
      <a:lvl1pPr marL="212725" indent="-212725" algn="l" defTabSz="9128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accent1"/>
          </a:solidFill>
          <a:latin typeface="Arial" panose="020B0604020202020204" pitchFamily="34" charset="0"/>
          <a:ea typeface="MS PGothic" pitchFamily="34" charset="-128"/>
          <a:cs typeface="Arial" panose="020B0604020202020204" pitchFamily="34" charset="0"/>
        </a:defRPr>
      </a:lvl1pPr>
      <a:lvl2pPr marL="477838" indent="-249238" algn="l" defTabSz="9128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marL="569913" indent="-198438" algn="l" defTabSz="9128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marL="712788" indent="-198438" algn="l" defTabSz="9128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marL="855663" indent="-198438" algn="l" defTabSz="9128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998675" indent="-199735" algn="l" defTabSz="9130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1141346" indent="-199735" algn="l" defTabSz="9130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1284012" indent="-199735" algn="l" defTabSz="9130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1426682" indent="-199735" algn="l" defTabSz="91307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9pPr>
    </p:bodyStyle>
    <p:otherStyle>
      <a:defPPr>
        <a:defRPr lang="en-US"/>
      </a:defPPr>
      <a:lvl1pPr marL="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0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74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13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53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91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28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65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04" algn="l" defTabSz="9130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156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lideBottomBar"/>
          <p:cNvSpPr>
            <a:spLocks noChangeArrowheads="1"/>
          </p:cNvSpPr>
          <p:nvPr userDrawn="1"/>
        </p:nvSpPr>
        <p:spPr bwMode="auto">
          <a:xfrm>
            <a:off x="0" y="6435726"/>
            <a:ext cx="12192000" cy="422275"/>
          </a:xfrm>
          <a:prstGeom prst="rect">
            <a:avLst/>
          </a:prstGeom>
          <a:solidFill>
            <a:srgbClr val="C7DF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027" name="McK 2. Slide Title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381000"/>
            <a:ext cx="114913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25601" y="1828800"/>
            <a:ext cx="8229599" cy="183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SlideLogoSeparator"/>
          <p:cNvSpPr>
            <a:spLocks noChangeArrowheads="1"/>
          </p:cNvSpPr>
          <p:nvPr userDrawn="1"/>
        </p:nvSpPr>
        <p:spPr bwMode="auto">
          <a:xfrm>
            <a:off x="11222708" y="6585486"/>
            <a:ext cx="400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defTabSz="8953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953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953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953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953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1200">
                <a:solidFill>
                  <a:srgbClr val="000000"/>
                </a:solidFill>
                <a:ea typeface="宋体" pitchFamily="2" charset="-122"/>
              </a:rPr>
              <a:t>|</a:t>
            </a:r>
          </a:p>
        </p:txBody>
      </p:sp>
      <p:sp>
        <p:nvSpPr>
          <p:cNvPr id="1304" name="Rectangle 2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80801" y="6601968"/>
            <a:ext cx="26035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019B2061-33B8-4DE8-822E-9F80F814D83A}" type="slidenum">
              <a:rPr lang="en-US" smtClean="0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9" name="Picture 8" descr="ACTG_logo_2007_colo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70536" y="6510528"/>
            <a:ext cx="97846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385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  <p:sldLayoutId id="2147484090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ts val="600"/>
        </a:spcAft>
        <a:buChar char="–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ts val="6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ts val="60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ts val="60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:\VIROLOGY\113162_Inhibitor-PPT Template_C\Art\LT GRN BKDG-OPTION B\bms9860001_vB4-TxtPgs.jpg"/>
          <p:cNvPicPr>
            <a:picLocks noChangeAspect="1" noChangeArrowheads="1"/>
          </p:cNvPicPr>
          <p:nvPr/>
        </p:nvPicPr>
        <p:blipFill rotWithShape="1">
          <a:blip r:embed="rId17" cstate="print"/>
          <a:srcRect l="416" t="17501" b="81700"/>
          <a:stretch/>
        </p:blipFill>
        <p:spPr bwMode="auto">
          <a:xfrm>
            <a:off x="23403" y="1189877"/>
            <a:ext cx="12141200" cy="54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22301" y="230188"/>
            <a:ext cx="10972799" cy="9064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2301" y="1447801"/>
            <a:ext cx="10972799" cy="4533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091764" y="6719799"/>
            <a:ext cx="7924803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ea typeface="ＭＳ Ｐゴシック" charset="-128"/>
              </a:rPr>
              <a:t>BMS Confidential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11967474" y="6668000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fld id="{BE109DA4-2DEF-43EE-8914-3FF3139606D7}" type="slidenum">
              <a:rPr lang="en-GB" sz="1000" smtClean="0">
                <a:solidFill>
                  <a:prstClr val="black"/>
                </a:solidFill>
              </a:rPr>
              <a:pPr/>
              <a:t>‹#›</a:t>
            </a:fld>
            <a:endParaRPr lang="en-GB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3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  <p:sldLayoutId id="2147484279" r:id="rId12"/>
    <p:sldLayoutId id="2147484280" r:id="rId13"/>
    <p:sldLayoutId id="2147484281" r:id="rId14"/>
    <p:sldLayoutId id="2147484282" r:id="rId1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ts val="12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95275" algn="l" rtl="0" eaLnBrk="1" fontAlgn="base" hangingPunct="1">
        <a:spcBef>
          <a:spcPts val="9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marL="11430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marL="1600200" indent="-2286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marL="2057400" indent="-228600" algn="l" rtl="0" eaLnBrk="1" fontAlgn="base" hangingPunct="1">
        <a:spcBef>
          <a:spcPts val="3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77763C2-7993-47F1-9034-998C28BB73A2}" type="slidenum">
              <a:rPr lang="en-US" altLang="en-US" smtClean="0">
                <a:solidFill>
                  <a:srgbClr val="000000"/>
                </a:solidFill>
                <a:ea typeface="MS PGothic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" y="6504041"/>
            <a:ext cx="20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Slide </a:t>
            </a:r>
            <a:fld id="{855F7D49-8920-4811-BC76-0E9BF1D8C467}" type="slidenum">
              <a:rPr lang="en-US" sz="1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49</a:t>
            </a:r>
          </a:p>
        </p:txBody>
      </p:sp>
    </p:spTree>
    <p:extLst>
      <p:ext uri="{BB962C8B-B14F-4D97-AF65-F5344CB8AC3E}">
        <p14:creationId xmlns:p14="http://schemas.microsoft.com/office/powerpoint/2010/main" val="2142537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  <p:sldLayoutId id="21474844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5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570344" y="1295400"/>
            <a:ext cx="11201400" cy="109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Helvetica" charset="0"/>
                <a:ea typeface="MS PGothic" pitchFamily="34" charset="-128"/>
                <a:cs typeface="+mn-cs"/>
              </a:rPr>
              <a:t>ACTION Meeting</a:t>
            </a: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 charset="0"/>
              <a:ea typeface="MS PGothic" pitchFamily="34" charset="-128"/>
              <a:cs typeface="+mn-cs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21210" y="3124200"/>
            <a:ext cx="9564189" cy="184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Steven Deeks, MD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</a:br>
            <a:r>
              <a:rPr kumimoji="0" lang="en-US" sz="2100" b="0" i="0" u="none" strike="noStrike" kern="1200" cap="none" spc="2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Professor of 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2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Division of HIV, Infectious Diseases, and Global 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2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Zuckerberg San Francisco General </a:t>
            </a:r>
          </a:p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20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Helvetica" charset="0"/>
                <a:ea typeface="ＭＳ Ｐゴシック" charset="0"/>
              </a:rPr>
              <a:t>University of California, San Francisco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44992"/>
            <a:ext cx="1365861" cy="61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5" name="Straight Connector 7"/>
          <p:cNvCxnSpPr>
            <a:cxnSpLocks noChangeShapeType="1"/>
          </p:cNvCxnSpPr>
          <p:nvPr/>
        </p:nvCxnSpPr>
        <p:spPr bwMode="auto">
          <a:xfrm>
            <a:off x="0" y="5791200"/>
            <a:ext cx="121920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2" descr="G:\Cure Consortium\NIH\AWARDED\contact info\111027 DARE 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161" y="6019800"/>
            <a:ext cx="156183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116" y="6114986"/>
            <a:ext cx="2430284" cy="4548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3570" y="6044992"/>
            <a:ext cx="1591830" cy="66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0744" y="1295400"/>
            <a:ext cx="11430000" cy="3733800"/>
          </a:xfrm>
        </p:spPr>
        <p:txBody>
          <a:bodyPr>
            <a:noAutofit/>
          </a:bodyPr>
          <a:lstStyle/>
          <a:p>
            <a:r>
              <a:rPr lang="en-US" dirty="0"/>
              <a:t>Clinical trials: creative designs with multiple endpoints needed with programs supported by multiple institutes (MACS/WIHS model)</a:t>
            </a:r>
          </a:p>
          <a:p>
            <a:pPr lvl="1"/>
            <a:r>
              <a:rPr lang="en-US" sz="3200" dirty="0"/>
              <a:t>Do we need dedicated studies of co-morbidities or do we need to include people of HIV into studies of co-morbidities</a:t>
            </a:r>
          </a:p>
          <a:p>
            <a:r>
              <a:rPr lang="en-US" dirty="0" err="1"/>
              <a:t>Comorbiditiy</a:t>
            </a:r>
            <a:r>
              <a:rPr lang="en-US" dirty="0"/>
              <a:t> “gradients”: how do we prioritize what to treat</a:t>
            </a:r>
          </a:p>
          <a:p>
            <a:pPr lvl="1"/>
            <a:r>
              <a:rPr lang="en-US" sz="3200" dirty="0"/>
              <a:t>Can this be informed by non-biased, machine learning approaches using “big data”?</a:t>
            </a:r>
          </a:p>
          <a:p>
            <a:r>
              <a:rPr lang="en-US" dirty="0"/>
              <a:t>New models for clinical care needed (geriatricians)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90"/>
                </a:solidFill>
                <a:latin typeface="Helvetica"/>
              </a:rPr>
              <a:t>ACTION Meeting:  Clinical Science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90577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11430000" cy="3733800"/>
          </a:xfrm>
        </p:spPr>
        <p:txBody>
          <a:bodyPr>
            <a:noAutofit/>
          </a:bodyPr>
          <a:lstStyle/>
          <a:p>
            <a:r>
              <a:rPr lang="en-US" dirty="0"/>
              <a:t>Discussion was highly theoretical and aimed at establishing definitions, setting stage for today’s meeting theoretical with discussions on background, definitions</a:t>
            </a:r>
          </a:p>
          <a:p>
            <a:r>
              <a:rPr lang="en-US" dirty="0"/>
              <a:t>Need for more training programs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90"/>
                </a:solidFill>
                <a:latin typeface="Helvetica"/>
              </a:rPr>
              <a:t>ACTION Meeting:  Implementation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77930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11430000" cy="3733800"/>
          </a:xfrm>
        </p:spPr>
        <p:txBody>
          <a:bodyPr>
            <a:noAutofit/>
          </a:bodyPr>
          <a:lstStyle/>
          <a:p>
            <a:r>
              <a:rPr lang="en-US" sz="2800" dirty="0"/>
              <a:t>Is there a need to add implementation science to efficacy trials? Will this accelerate uptake and enhancement?</a:t>
            </a:r>
            <a:endParaRPr lang="en-US" sz="2400" dirty="0"/>
          </a:p>
          <a:p>
            <a:r>
              <a:rPr lang="en-US" sz="2800" dirty="0"/>
              <a:t>How can implementation science approaches be leveraged to concurrently complement and augment the findings of trials like REPRIEVE</a:t>
            </a:r>
          </a:p>
          <a:p>
            <a:r>
              <a:rPr lang="en-US" sz="2800" dirty="0"/>
              <a:t>How can NIH cohorts  (MACS/WIHS, CNICS, </a:t>
            </a:r>
            <a:r>
              <a:rPr lang="en-US" sz="2800" dirty="0" err="1"/>
              <a:t>IdEA</a:t>
            </a:r>
            <a:r>
              <a:rPr lang="en-US" sz="2800" dirty="0"/>
              <a:t>) be leveraged to conduct implementation studies?</a:t>
            </a:r>
          </a:p>
          <a:p>
            <a:r>
              <a:rPr lang="en-US" sz="2800" dirty="0"/>
              <a:t>What scientific questions related to co-morbidities are better addressed via “natural experiments” utilizing implementation science?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90"/>
                </a:solidFill>
                <a:latin typeface="Helvetica"/>
              </a:rPr>
              <a:t>ACTION Meeting:  Implementation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18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39B73-50F7-8349-9C7B-43CA5017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8966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000090"/>
                </a:solidFill>
              </a:rPr>
              <a:t>Implementation Sciences: 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D2024-D46A-334F-8DF4-CE116D634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219200"/>
            <a:ext cx="10363200" cy="4114800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en-US" sz="2800" dirty="0"/>
              <a:t>What combination of implementation strategies are necessary and sufficient to increase the impact of interventions for HIV-related comorbidities?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/>
              <a:t>How can we learn from our successes and challenges as we roll out interventions for HIV-related comorbidities?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/>
              <a:t>Can the cost and resources involved in a successful multicomponent implementation strategy package be reduced while maintaining its impact?</a:t>
            </a:r>
          </a:p>
          <a:p>
            <a:pPr marL="571500" indent="-457200">
              <a:buFont typeface="+mj-lt"/>
              <a:buAutoNum type="arabicPeriod"/>
            </a:pPr>
            <a:r>
              <a:rPr lang="en-US" sz="2800" dirty="0"/>
              <a:t>How can the field begin to optimize implementation during the development and testing of new interventions for HIV-related comorbidities?</a:t>
            </a:r>
          </a:p>
        </p:txBody>
      </p:sp>
    </p:spTree>
    <p:extLst>
      <p:ext uri="{BB962C8B-B14F-4D97-AF65-F5344CB8AC3E}">
        <p14:creationId xmlns:p14="http://schemas.microsoft.com/office/powerpoint/2010/main" val="2465918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2044995"/>
            <a:ext cx="11430000" cy="3733800"/>
          </a:xfrm>
        </p:spPr>
        <p:txBody>
          <a:bodyPr>
            <a:noAutofit/>
          </a:bodyPr>
          <a:lstStyle/>
          <a:p>
            <a:r>
              <a:rPr lang="en-US" dirty="0"/>
              <a:t>Local context matters</a:t>
            </a:r>
          </a:p>
          <a:p>
            <a:r>
              <a:rPr lang="en-US" dirty="0"/>
              <a:t>Social determinants (including stigma) affect health</a:t>
            </a:r>
          </a:p>
          <a:p>
            <a:r>
              <a:rPr lang="en-US" dirty="0"/>
              <a:t>Ester: most of her problems are socioeconomic; what do we need to do with this story, do we need to quantify why, should we be intervening on one, can we really as a biomedical group fix most of what affects Ester’s problem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90"/>
                </a:solidFill>
                <a:latin typeface="Helvetica"/>
              </a:rPr>
              <a:t>ACTION Meeting:  </a:t>
            </a:r>
            <a:r>
              <a:rPr lang="en-US" sz="3600" b="1" dirty="0" err="1">
                <a:solidFill>
                  <a:srgbClr val="000090"/>
                </a:solidFill>
                <a:latin typeface="Helvetica"/>
              </a:rPr>
              <a:t>Syndemics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  <p:pic>
        <p:nvPicPr>
          <p:cNvPr id="5" name="Content Placeholder 4" descr="EA-TB-524x350.jpg">
            <a:extLst>
              <a:ext uri="{FF2B5EF4-FFF2-40B4-BE49-F238E27FC236}">
                <a16:creationId xmlns:a16="http://schemas.microsoft.com/office/drawing/2014/main" id="{EE3ABE1D-AE0B-45D0-93CF-33BCAE2E1E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3025" y="196702"/>
            <a:ext cx="273797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087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361243"/>
            <a:ext cx="11430000" cy="3733800"/>
          </a:xfrm>
        </p:spPr>
        <p:txBody>
          <a:bodyPr>
            <a:noAutofit/>
          </a:bodyPr>
          <a:lstStyle/>
          <a:p>
            <a:r>
              <a:rPr lang="en-US" sz="2800" dirty="0"/>
              <a:t>Need more patient-centered approaches</a:t>
            </a:r>
          </a:p>
          <a:p>
            <a:pPr lvl="1"/>
            <a:r>
              <a:rPr lang="en-US" sz="2400" dirty="0"/>
              <a:t>Community input was strong, as was description of specific cases (Esther) </a:t>
            </a:r>
            <a:r>
              <a:rPr lang="en-US" dirty="0"/>
              <a:t>Audience participation</a:t>
            </a:r>
          </a:p>
          <a:p>
            <a:r>
              <a:rPr lang="en-US" sz="2800" dirty="0"/>
              <a:t>Social determinants will need to be fully quantified and integrated in larger cohorts and clinical trials</a:t>
            </a:r>
          </a:p>
          <a:p>
            <a:r>
              <a:rPr lang="en-US" sz="2800" dirty="0"/>
              <a:t>The study of healthy aging will require multi-disciplinary teams</a:t>
            </a:r>
          </a:p>
          <a:p>
            <a:r>
              <a:rPr lang="en-US" sz="2800" dirty="0"/>
              <a:t>Need more synergy between social and biomedical sciences</a:t>
            </a:r>
          </a:p>
          <a:p>
            <a:pPr lvl="1"/>
            <a:r>
              <a:rPr lang="en-US" sz="2400" dirty="0"/>
              <a:t>Disease specialists (NIH institutes)</a:t>
            </a:r>
          </a:p>
          <a:p>
            <a:pPr lvl="1"/>
            <a:r>
              <a:rPr lang="en-US" sz="2400" dirty="0"/>
              <a:t>Anthropologists, social scientists, behavioral scientist</a:t>
            </a:r>
          </a:p>
          <a:p>
            <a:r>
              <a:rPr lang="en-US" sz="2800" dirty="0"/>
              <a:t>Critical need to include people with HIV in non-HIV studies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90"/>
                </a:solidFill>
                <a:latin typeface="Helvetica"/>
              </a:rPr>
              <a:t>ACTION Meeting:  General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322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62100"/>
            <a:ext cx="11430000" cy="3733800"/>
          </a:xfrm>
        </p:spPr>
        <p:txBody>
          <a:bodyPr>
            <a:noAutofit/>
          </a:bodyPr>
          <a:lstStyle/>
          <a:p>
            <a:r>
              <a:rPr lang="en-US" sz="2800" dirty="0"/>
              <a:t>By definition our approach yesterday was very ambitious and general</a:t>
            </a:r>
            <a:endParaRPr lang="en-US" sz="2400" dirty="0"/>
          </a:p>
          <a:p>
            <a:r>
              <a:rPr lang="en-US" sz="2800" dirty="0"/>
              <a:t>Breakout sessions: visit the priorities; come back with concrete suggestions to the extended group to ask for further comment</a:t>
            </a:r>
          </a:p>
          <a:p>
            <a:r>
              <a:rPr lang="en-US" sz="2800" dirty="0"/>
              <a:t>We need more direction as to what needs to be studied and how it should be studied for the consensus discussion and ultimately to disseminate the group’s work</a:t>
            </a:r>
          </a:p>
          <a:p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90"/>
                </a:solidFill>
                <a:latin typeface="Helvetica"/>
              </a:rPr>
              <a:t>ACTION Meeting:  General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135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11430000" cy="3733800"/>
          </a:xfrm>
        </p:spPr>
        <p:txBody>
          <a:bodyPr>
            <a:noAutofit/>
          </a:bodyPr>
          <a:lstStyle/>
          <a:p>
            <a:r>
              <a:rPr lang="en-US" u="sng" dirty="0" err="1"/>
              <a:t>Fauci</a:t>
            </a:r>
            <a:r>
              <a:rPr lang="en-US" dirty="0"/>
              <a:t>: ART is one of the greatest advances of modern medicine, but problems persist, and these are due to poorly defined characteristics, including immune activation</a:t>
            </a:r>
          </a:p>
          <a:p>
            <a:r>
              <a:rPr lang="en-US" u="sng" dirty="0" err="1"/>
              <a:t>Althoff</a:t>
            </a:r>
            <a:endParaRPr lang="en-US" u="sng" dirty="0"/>
          </a:p>
          <a:p>
            <a:pPr lvl="1"/>
            <a:r>
              <a:rPr lang="en-US" sz="3200" dirty="0"/>
              <a:t>Multiple generations of epidemics emerging, each with unique risk factors</a:t>
            </a:r>
          </a:p>
          <a:p>
            <a:pPr lvl="1"/>
            <a:r>
              <a:rPr lang="en-US" sz="3200" dirty="0"/>
              <a:t>Life span is normal but health span is the real goal</a:t>
            </a:r>
          </a:p>
          <a:p>
            <a:r>
              <a:rPr lang="en-US" u="sng" dirty="0"/>
              <a:t>All</a:t>
            </a:r>
            <a:r>
              <a:rPr lang="en-US" dirty="0"/>
              <a:t>: Limited capacity of health care system to care for aging PLWH, particularly with multimorbidity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286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90"/>
                </a:solidFill>
                <a:latin typeface="Helvetica"/>
              </a:rPr>
              <a:t>ACTION Meeting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6027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75C41C-3906-457B-83A9-FD954439D639}"/>
              </a:ext>
            </a:extLst>
          </p:cNvPr>
          <p:cNvSpPr txBox="1"/>
          <p:nvPr/>
        </p:nvSpPr>
        <p:spPr>
          <a:xfrm>
            <a:off x="83128" y="1219200"/>
            <a:ext cx="120257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90"/>
                </a:solidFill>
                <a:cs typeface="Arial" panose="020B0604020202020204" pitchFamily="34" charset="0"/>
              </a:rPr>
              <a:t>Does HIV infection and/or ART cause excess co-morbidities and if so are these due to standard or distinct mechanisms?</a:t>
            </a:r>
          </a:p>
          <a:p>
            <a:pPr algn="ctr"/>
            <a:endParaRPr lang="en-US" sz="3200" b="1" dirty="0">
              <a:solidFill>
                <a:srgbClr val="000090"/>
              </a:solidFill>
              <a:cs typeface="Arial" panose="020B0604020202020204" pitchFamily="34" charset="0"/>
            </a:endParaRPr>
          </a:p>
          <a:p>
            <a:pPr algn="ctr"/>
            <a:endParaRPr lang="en-US" sz="3200" b="1" dirty="0">
              <a:solidFill>
                <a:srgbClr val="00009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0090"/>
                </a:solidFill>
                <a:cs typeface="Arial" panose="020B0604020202020204" pitchFamily="34" charset="0"/>
              </a:rPr>
              <a:t>Does HIV and/or ART accelerate or the process of aging?</a:t>
            </a:r>
          </a:p>
          <a:p>
            <a:pPr algn="ctr"/>
            <a:endParaRPr lang="en-US" sz="3200" b="1" dirty="0">
              <a:solidFill>
                <a:srgbClr val="000090"/>
              </a:solidFill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0090"/>
                </a:solidFill>
              </a:rPr>
              <a:t>Can this information be useful?</a:t>
            </a:r>
          </a:p>
          <a:p>
            <a:pPr algn="ctr"/>
            <a:endParaRPr lang="en-US" sz="3200" b="1" dirty="0">
              <a:solidFill>
                <a:srgbClr val="00009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04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143000"/>
            <a:ext cx="11430000" cy="3733800"/>
          </a:xfrm>
        </p:spPr>
        <p:txBody>
          <a:bodyPr>
            <a:noAutofit/>
          </a:bodyPr>
          <a:lstStyle/>
          <a:p>
            <a:r>
              <a:rPr lang="en-US" sz="2800" dirty="0"/>
              <a:t>What is the question?</a:t>
            </a:r>
          </a:p>
          <a:p>
            <a:pPr lvl="1"/>
            <a:r>
              <a:rPr lang="en-US" sz="2000" dirty="0"/>
              <a:t>Do we want to compare aging with and without HIV?</a:t>
            </a:r>
          </a:p>
          <a:p>
            <a:pPr lvl="1"/>
            <a:r>
              <a:rPr lang="en-US" sz="2000" dirty="0"/>
              <a:t>Is this even possible (metrics need to be equally valid in both groups)?</a:t>
            </a:r>
          </a:p>
          <a:p>
            <a:r>
              <a:rPr lang="en-US" sz="2800" dirty="0"/>
              <a:t>Key future objective: Find the common pathways for multi-morbidity, ideally one that is shared and contributes to the disease process in a meaningful manner</a:t>
            </a:r>
          </a:p>
          <a:p>
            <a:r>
              <a:rPr lang="en-US" sz="2800" dirty="0"/>
              <a:t>Key limitations: lack of definition of phenotypes needed (physiologic, molecular)</a:t>
            </a:r>
          </a:p>
          <a:p>
            <a:pPr lvl="1"/>
            <a:r>
              <a:rPr lang="en-US" sz="2400" dirty="0"/>
              <a:t>Machine learning of emerging large databases may help</a:t>
            </a:r>
          </a:p>
          <a:p>
            <a:pPr lvl="1"/>
            <a:r>
              <a:rPr lang="en-US" sz="2400" dirty="0"/>
              <a:t>Need better ways to measure resilience/pre-</a:t>
            </a:r>
            <a:r>
              <a:rPr lang="en-US" sz="2400" dirty="0" err="1"/>
              <a:t>fraility</a:t>
            </a:r>
            <a:r>
              <a:rPr lang="en-US" sz="2400" dirty="0"/>
              <a:t> (frailty is rare)</a:t>
            </a:r>
          </a:p>
          <a:p>
            <a:pPr lvl="1"/>
            <a:r>
              <a:rPr lang="en-US" sz="2400" dirty="0"/>
              <a:t>Nee informative biomarker that will predict morbidity and mortality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2404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90"/>
                </a:solidFill>
                <a:latin typeface="Helvetica"/>
              </a:rPr>
              <a:t>ACTION Meeting:  Epidemiology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919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659A7-9CE8-F240-9B31-65BB22691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0363200" cy="11430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>
                <a:solidFill>
                  <a:schemeClr val="accent6"/>
                </a:solidFill>
                <a:cs typeface="Arial" panose="020B0604020202020204" pitchFamily="34" charset="0"/>
              </a:rPr>
              <a:t>Neurobehavioral Complications </a:t>
            </a:r>
            <a:br>
              <a:rPr lang="en-US" sz="2600" b="1" dirty="0">
                <a:solidFill>
                  <a:schemeClr val="accent6"/>
                </a:solidFill>
                <a:cs typeface="Arial" panose="020B0604020202020204" pitchFamily="34" charset="0"/>
              </a:rPr>
            </a:br>
            <a:r>
              <a:rPr lang="en-US" sz="2600" b="1" i="1" dirty="0">
                <a:solidFill>
                  <a:schemeClr val="accent6"/>
                </a:solidFill>
                <a:cs typeface="Arial" panose="020B0604020202020204" pitchFamily="34" charset="0"/>
              </a:rPr>
              <a:t>Key Challenges and Priorities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08F2D-CD3A-DC49-B02D-18156350C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11277600" cy="4114800"/>
          </a:xfrm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the incidence and prevalence of neurobehavioral impairment in PWH on ART?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can one systematically differentiate between cognitive impairment that is due to the HIV or immune dysfunction from cognitive impairment due to age-related conditions such as cerebrovascular disease or age-related neurodegenerative conditions?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the factors that promote neurocognitive health and resiliency among PWH?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are the optimal methods to screen for and confirm these syndromes?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does cognitive and mental health affect the behavior of PWH, including medical adherence, self-efficacy, and risk behavior?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436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E138-EE9F-964A-B37D-A78D6C73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" y="202565"/>
            <a:ext cx="11975253" cy="759248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009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Basic Science: Where best to intervene in treated HIV?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FDF5F-AB1D-9C48-B911-E9ADCE9FE1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5"/>
          <a:stretch/>
        </p:blipFill>
        <p:spPr>
          <a:xfrm>
            <a:off x="181275" y="1097312"/>
            <a:ext cx="6388859" cy="54626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314CF9-78CB-EE47-979E-859D425EFD02}"/>
              </a:ext>
            </a:extLst>
          </p:cNvPr>
          <p:cNvSpPr txBox="1"/>
          <p:nvPr/>
        </p:nvSpPr>
        <p:spPr>
          <a:xfrm>
            <a:off x="216747" y="6177280"/>
            <a:ext cx="3264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US" sz="1600" i="1" dirty="0">
                <a:solidFill>
                  <a:prstClr val="white"/>
                </a:solidFill>
                <a:latin typeface="Calibri" panose="020F0502020204030204"/>
              </a:rPr>
              <a:t>Justice et al, JID, 2018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C8B3B5FB-DD7D-3842-B64D-EDA941160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221" y="1097312"/>
            <a:ext cx="5280312" cy="455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E2134A-E325-1B4E-AC3A-1891F5808D21}"/>
              </a:ext>
            </a:extLst>
          </p:cNvPr>
          <p:cNvSpPr txBox="1"/>
          <p:nvPr/>
        </p:nvSpPr>
        <p:spPr>
          <a:xfrm>
            <a:off x="6935893" y="596053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Or is the tree a Banyan?</a:t>
            </a:r>
          </a:p>
        </p:txBody>
      </p:sp>
    </p:spTree>
    <p:extLst>
      <p:ext uri="{BB962C8B-B14F-4D97-AF65-F5344CB8AC3E}">
        <p14:creationId xmlns:p14="http://schemas.microsoft.com/office/powerpoint/2010/main" val="1767487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E138-EE9F-964A-B37D-A78D6C73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87" y="0"/>
            <a:ext cx="10363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Where best to intervene in treated HIV?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9B915-3FDA-6945-88D6-DE751C3CBABB}"/>
              </a:ext>
            </a:extLst>
          </p:cNvPr>
          <p:cNvSpPr txBox="1"/>
          <p:nvPr/>
        </p:nvSpPr>
        <p:spPr>
          <a:xfrm>
            <a:off x="217487" y="1191096"/>
            <a:ext cx="11975253" cy="4219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all “root drivers” contribute equally?</a:t>
            </a:r>
          </a:p>
          <a:p>
            <a:pPr marL="990575" lvl="1" indent="-380990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Health-related behavior</a:t>
            </a:r>
          </a:p>
          <a:p>
            <a:pPr marL="990575" lvl="1" indent="-380990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ART toxicity</a:t>
            </a:r>
          </a:p>
          <a:p>
            <a:pPr marL="380990" indent="-380990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 some inflammatory “branches” drive some diseases more than others?</a:t>
            </a:r>
          </a:p>
          <a:p>
            <a:pPr marL="990575" lvl="1" indent="-380990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Which are truly causal?</a:t>
            </a:r>
          </a:p>
          <a:p>
            <a:pPr marL="380990" indent="-380990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Will intervening on some inflammatory pathways have adverse consequences (infections, cancer, etc.)? </a:t>
            </a:r>
          </a:p>
          <a:p>
            <a:pPr marL="380990" indent="-380990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systems biology approaches help us prioritize interventions?</a:t>
            </a:r>
          </a:p>
          <a:p>
            <a:pPr marL="380990" indent="-380990">
              <a:spcAft>
                <a:spcPts val="1067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Novel inflammatory indices / imaging to risk stratify and monitor Rx response?</a:t>
            </a:r>
          </a:p>
        </p:txBody>
      </p:sp>
    </p:spTree>
    <p:extLst>
      <p:ext uri="{BB962C8B-B14F-4D97-AF65-F5344CB8AC3E}">
        <p14:creationId xmlns:p14="http://schemas.microsoft.com/office/powerpoint/2010/main" val="188642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FE138-EE9F-964A-B37D-A78D6C73C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64805"/>
            <a:ext cx="10363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Basic science</a:t>
            </a:r>
            <a:br>
              <a:rPr lang="it-IT" b="1" dirty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</a:br>
            <a:r>
              <a:rPr lang="it-IT" sz="4000" b="1" i="1" dirty="0">
                <a:solidFill>
                  <a:srgbClr val="000090"/>
                </a:solidFill>
                <a:latin typeface="+mn-lt"/>
                <a:cs typeface="Arial" panose="020B0604020202020204" pitchFamily="34" charset="0"/>
              </a:rPr>
              <a:t>Microbiome/virome/ fungome and metabolome </a:t>
            </a:r>
            <a:endParaRPr lang="en-US" sz="4000" b="1" i="1" dirty="0">
              <a:solidFill>
                <a:srgbClr val="00009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9B915-3FDA-6945-88D6-DE751C3CBABB}"/>
              </a:ext>
            </a:extLst>
          </p:cNvPr>
          <p:cNvSpPr txBox="1"/>
          <p:nvPr/>
        </p:nvSpPr>
        <p:spPr>
          <a:xfrm>
            <a:off x="64347" y="1529492"/>
            <a:ext cx="11975253" cy="494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Does the microbiome (bacterial, viral, fungal) play a causal or contributory role in HIV comorbidities?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How do other cofactors interact with HIV infection to affect the microbiome and downstream comorbidities?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What are the mechanisms of host/HIV/microbiome interactions?</a:t>
            </a:r>
          </a:p>
          <a:p>
            <a:pPr marL="380990" marR="0" lvl="0" indent="-38099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If causal or contributory - rather than just a consequence/association - can the microbiome in HIV be manipulated to modify these pathways?</a:t>
            </a:r>
          </a:p>
        </p:txBody>
      </p:sp>
    </p:spTree>
    <p:extLst>
      <p:ext uri="{BB962C8B-B14F-4D97-AF65-F5344CB8AC3E}">
        <p14:creationId xmlns:p14="http://schemas.microsoft.com/office/powerpoint/2010/main" val="2072490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AE16E-646F-1547-8BE8-508DECC11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10820400" cy="4114800"/>
          </a:xfrm>
        </p:spPr>
        <p:txBody>
          <a:bodyPr>
            <a:noAutofit/>
          </a:bodyPr>
          <a:lstStyle/>
          <a:p>
            <a:r>
              <a:rPr lang="en-US" dirty="0"/>
              <a:t>Comorbidity prevention and management: Should it be the same as the general population or tailored?</a:t>
            </a:r>
          </a:p>
          <a:p>
            <a:pPr lvl="1"/>
            <a:r>
              <a:rPr lang="en-US" dirty="0"/>
              <a:t>Prevention studies (including screening and interventions) across the lifespan aimed at reducing comorbidity burden</a:t>
            </a:r>
          </a:p>
          <a:p>
            <a:endParaRPr lang="en-US" dirty="0"/>
          </a:p>
          <a:p>
            <a:r>
              <a:rPr lang="en-US" dirty="0"/>
              <a:t>Incorporating patient-centered input and outcomes (symptom management including for pain), as well as innovative imaging and biomarker outcomes as surrogates, in clinical trials.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F99227-45FC-4816-AB56-E92CE49081FE}"/>
              </a:ext>
            </a:extLst>
          </p:cNvPr>
          <p:cNvSpPr txBox="1">
            <a:spLocks/>
          </p:cNvSpPr>
          <p:nvPr/>
        </p:nvSpPr>
        <p:spPr>
          <a:xfrm>
            <a:off x="3048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0090"/>
                </a:solidFill>
                <a:latin typeface="Helvetica"/>
              </a:rPr>
              <a:t>ACTION Meeting: Clinical Science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Helvetica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9721335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HIV Cure and Remission Questions and a Few Answers &amp;quot;&quot;/&gt;&lt;property id=&quot;20307&quot; value=&quot;1257&quot;/&gt;&lt;/object&gt;&lt;object type=&quot;3&quot; unique_id=&quot;10004&quot;&gt;&lt;property id=&quot;20148&quot; value=&quot;5&quot;/&gt;&lt;property id=&quot;20300&quot; value=&quot;Slide 2 - &amp;quot;Financial Relationships With Commercial Entities&amp;quot;&quot;/&gt;&lt;property id=&quot;20307&quot; value=&quot;1258&quot;/&gt;&lt;/object&gt;&lt;object type=&quot;3&quot; unique_id=&quot;10005&quot;&gt;&lt;property id=&quot;20148&quot; value=&quot;5&quot;/&gt;&lt;property id=&quot;20300&quot; value=&quot;Slide 3 - &amp;quot;Learning Objectives&amp;quot;&quot;/&gt;&lt;property id=&quot;20307&quot; value=&quot;1259&quot;/&gt;&lt;/object&gt;&lt;object type=&quot;3&quot; unique_id=&quot;10007&quot;&gt;&lt;property id=&quot;20148&quot; value=&quot;5&quot;/&gt;&lt;property id=&quot;20300&quot; value=&quot;Slide 4 - &amp;quot;HIV Cure: Lots of questions and a few answers&amp;quot;&quot;/&gt;&lt;property id=&quot;20307&quot; value=&quot;1255&quot;/&gt;&lt;/object&gt;&lt;object type=&quot;3&quot; unique_id=&quot;10008&quot;&gt;&lt;property id=&quot;20148&quot; value=&quot;5&quot;/&gt;&lt;property id=&quot;20300&quot; value=&quot;Slide 5&quot;/&gt;&lt;property id=&quot;20307&quot; value=&quot;1116&quot;/&gt;&lt;/object&gt;&lt;object type=&quot;3&quot; unique_id=&quot;10009&quot;&gt;&lt;property id=&quot;20148&quot; value=&quot;5&quot;/&gt;&lt;property id=&quot;20300&quot; value=&quot;Slide 6&quot;/&gt;&lt;property id=&quot;20307&quot; value=&quot;1117&quot;/&gt;&lt;/object&gt;&lt;object type=&quot;3&quot; unique_id=&quot;10010&quot;&gt;&lt;property id=&quot;20148&quot; value=&quot;5&quot;/&gt;&lt;property id=&quot;20300&quot; value=&quot;Slide 7&quot;/&gt;&lt;property id=&quot;20307&quot; value=&quot;1123&quot;/&gt;&lt;/object&gt;&lt;object type=&quot;3&quot; unique_id=&quot;10011&quot;&gt;&lt;property id=&quot;20148&quot; value=&quot;5&quot;/&gt;&lt;property id=&quot;20300&quot; value=&quot;Slide 8&quot;/&gt;&lt;property id=&quot;20307&quot; value=&quot;1136&quot;/&gt;&lt;/object&gt;&lt;object type=&quot;3&quot; unique_id=&quot;10012&quot;&gt;&lt;property id=&quot;20148&quot; value=&quot;5&quot;/&gt;&lt;property id=&quot;20300&quot; value=&quot;Slide 9&quot;/&gt;&lt;property id=&quot;20307&quot; value=&quot;1125&quot;/&gt;&lt;/object&gt;&lt;object type=&quot;3&quot; unique_id=&quot;10013&quot;&gt;&lt;property id=&quot;20148&quot; value=&quot;5&quot;/&gt;&lt;property id=&quot;20300&quot; value=&quot;Slide 10&quot;/&gt;&lt;property id=&quot;20307&quot; value=&quot;1251&quot;/&gt;&lt;/object&gt;&lt;object type=&quot;3&quot; unique_id=&quot;10014&quot;&gt;&lt;property id=&quot;20148&quot; value=&quot;5&quot;/&gt;&lt;property id=&quot;20300&quot; value=&quot;Slide 11&quot;/&gt;&lt;property id=&quot;20307&quot; value=&quot;1241&quot;/&gt;&lt;/object&gt;&lt;object type=&quot;3&quot; unique_id=&quot;10015&quot;&gt;&lt;property id=&quot;20148&quot; value=&quot;5&quot;/&gt;&lt;property id=&quot;20300&quot; value=&quot;Slide 12&quot;/&gt;&lt;property id=&quot;20307&quot; value=&quot;1144&quot;/&gt;&lt;/object&gt;&lt;object type=&quot;3&quot; unique_id=&quot;10016&quot;&gt;&lt;property id=&quot;20148&quot; value=&quot;5&quot;/&gt;&lt;property id=&quot;20300&quot; value=&quot;Slide 13 - &amp;quot;Does HIV replicate (or spread) during ART?&amp;quot;&quot;/&gt;&lt;property id=&quot;20307&quot; value=&quot;1245&quot;/&gt;&lt;/object&gt;&lt;object type=&quot;3&quot; unique_id=&quot;10017&quot;&gt;&lt;property id=&quot;20148&quot; value=&quot;5&quot;/&gt;&lt;property id=&quot;20300&quot; value=&quot;Slide 14&quot;/&gt;&lt;property id=&quot;20307&quot; value=&quot;1145&quot;/&gt;&lt;/object&gt;&lt;object type=&quot;3&quot; unique_id=&quot;10018&quot;&gt;&lt;property id=&quot;20148&quot; value=&quot;5&quot;/&gt;&lt;property id=&quot;20300&quot; value=&quot;Slide 15 - &amp;quot;B cell follicles: a relative immune-privileged sanctuary for HIV-infected Tfh T cells&amp;quot;&quot;/&gt;&lt;property id=&quot;20307&quot; value=&quot;1247&quot;/&gt;&lt;/object&gt;&lt;object type=&quot;3&quot; unique_id=&quot;10019&quot;&gt;&lt;property id=&quot;20148&quot; value=&quot;5&quot;/&gt;&lt;property id=&quot;20300&quot; value=&quot;Slide 16&quot;/&gt;&lt;property id=&quot;20307&quot; value=&quot;1151&quot;/&gt;&lt;/object&gt;&lt;object type=&quot;3&quot; unique_id=&quot;10020&quot;&gt;&lt;property id=&quot;20148&quot; value=&quot;5&quot;/&gt;&lt;property id=&quot;20300&quot; value=&quot;Slide 17 - &amp;quot;HIV Reservoir Vast majority of genomes are defective&amp;quot;&quot;/&gt;&lt;property id=&quot;20307&quot; value=&quot;1152&quot;/&gt;&lt;/object&gt;&lt;object type=&quot;3&quot; unique_id=&quot;10021&quot;&gt;&lt;property id=&quot;20148&quot; value=&quot;5&quot;/&gt;&lt;property id=&quot;20300&quot; value=&quot;Slide 18&quot;/&gt;&lt;property id=&quot;20307&quot; value=&quot;1122&quot;/&gt;&lt;/object&gt;&lt;object type=&quot;3&quot; unique_id=&quot;10022&quot;&gt;&lt;property id=&quot;20148&quot; value=&quot;5&quot;/&gt;&lt;property id=&quot;20300&quot; value=&quot;Slide 19&quot;/&gt;&lt;property id=&quot;20307&quot; value=&quot;1158&quot;/&gt;&lt;/object&gt;&lt;object type=&quot;3&quot; unique_id=&quot;10023&quot;&gt;&lt;property id=&quot;20148&quot; value=&quot;5&quot;/&gt;&lt;property id=&quot;20300&quot; value=&quot;Slide 25&quot;/&gt;&lt;property id=&quot;20307&quot; value=&quot;1159&quot;/&gt;&lt;/object&gt;&lt;object type=&quot;3&quot; unique_id=&quot;10024&quot;&gt;&lt;property id=&quot;20148&quot; value=&quot;5&quot;/&gt;&lt;property id=&quot;20300&quot; value=&quot;Slide 26&quot;/&gt;&lt;property id=&quot;20307&quot; value=&quot;1161&quot;/&gt;&lt;/object&gt;&lt;object type=&quot;3&quot; unique_id=&quot;10025&quot;&gt;&lt;property id=&quot;20148&quot; value=&quot;5&quot;/&gt;&lt;property id=&quot;20300&quot; value=&quot;Slide 27 - &amp;quot;Very early ART reduces the reservoir but is not curative&amp;quot;&quot;/&gt;&lt;property id=&quot;20307&quot; value=&quot;1232&quot;/&gt;&lt;/object&gt;&lt;object type=&quot;3&quot; unique_id=&quot;10026&quot;&gt;&lt;property id=&quot;20148&quot; value=&quot;5&quot;/&gt;&lt;property id=&quot;20300&quot; value=&quot;Slide 28&quot;/&gt;&lt;property id=&quot;20307&quot; value=&quot;1051&quot;/&gt;&lt;/object&gt;&lt;object type=&quot;3&quot; unique_id=&quot;10027&quot;&gt;&lt;property id=&quot;20148&quot; value=&quot;5&quot;/&gt;&lt;property id=&quot;20300&quot; value=&quot;Slide 30&quot;/&gt;&lt;property id=&quot;20307&quot; value=&quot;1215&quot;/&gt;&lt;/object&gt;&lt;object type=&quot;3&quot; unique_id=&quot;10028&quot;&gt;&lt;property id=&quot;20148&quot; value=&quot;5&quot;/&gt;&lt;property id=&quot;20300&quot; value=&quot;Slide 49&quot;/&gt;&lt;property id=&quot;20307&quot; value=&quot;1192&quot;/&gt;&lt;/object&gt;&lt;object type=&quot;3&quot; unique_id=&quot;10029&quot;&gt;&lt;property id=&quot;20148&quot; value=&quot;5&quot;/&gt;&lt;property id=&quot;20300&quot; value=&quot;Slide 50&quot;/&gt;&lt;property id=&quot;20307&quot; value=&quot;1025&quot;/&gt;&lt;/object&gt;&lt;object type=&quot;3&quot; unique_id=&quot;10032&quot;&gt;&lt;property id=&quot;20148&quot; value=&quot;5&quot;/&gt;&lt;property id=&quot;20300&quot; value=&quot;Slide 33&quot;/&gt;&lt;property id=&quot;20307&quot; value=&quot;1195&quot;/&gt;&lt;/object&gt;&lt;object type=&quot;3&quot; unique_id=&quot;10033&quot;&gt;&lt;property id=&quot;20148&quot; value=&quot;5&quot;/&gt;&lt;property id=&quot;20300&quot; value=&quot;Slide 34&quot;/&gt;&lt;property id=&quot;20307&quot; value=&quot;1219&quot;/&gt;&lt;/object&gt;&lt;object type=&quot;3&quot; unique_id=&quot;10034&quot;&gt;&lt;property id=&quot;20148&quot; value=&quot;5&quot;/&gt;&lt;property id=&quot;20300&quot; value=&quot;Slide 41&quot;/&gt;&lt;property id=&quot;20307&quot; value=&quot;1231&quot;/&gt;&lt;/object&gt;&lt;object type=&quot;3&quot; unique_id=&quot;10035&quot;&gt;&lt;property id=&quot;20148&quot; value=&quot;5&quot;/&gt;&lt;property id=&quot;20300&quot; value=&quot;Slide 35 - &amp;quot;Therapeutic vaccines: Safe, generally immunogenic and associated with no benefit in most studies and modest benefi&quot;/&gt;&lt;property id=&quot;20307&quot; value=&quot;1227&quot;/&gt;&lt;/object&gt;&lt;object type=&quot;3&quot; unique_id=&quot;10036&quot;&gt;&lt;property id=&quot;20148&quot; value=&quot;5&quot;/&gt;&lt;property id=&quot;20300&quot; value=&quot;Slide 36 - &amp;quot;Immunotherapy for HIV infection Two decades of largely failed approaches&amp;quot;&quot;/&gt;&lt;property id=&quot;20307&quot; value=&quot;1230&quot;/&gt;&lt;/object&gt;&lt;object type=&quot;3&quot; unique_id=&quot;10038&quot;&gt;&lt;property id=&quot;20148&quot; value=&quot;5&quot;/&gt;&lt;property id=&quot;20300&quot; value=&quot;Slide 38&quot;/&gt;&lt;property id=&quot;20307&quot; value=&quot;1240&quot;/&gt;&lt;/object&gt;&lt;object type=&quot;3&quot; unique_id=&quot;10039&quot;&gt;&lt;property id=&quot;20148&quot; value=&quot;5&quot;/&gt;&lt;property id=&quot;20300&quot; value=&quot;Slide 40&quot;/&gt;&lt;property id=&quot;20307&quot; value=&quot;1043&quot;/&gt;&lt;/object&gt;&lt;object type=&quot;3&quot; unique_id=&quot;10040&quot;&gt;&lt;property id=&quot;20148&quot; value=&quot;5&quot;/&gt;&lt;property id=&quot;20300&quot; value=&quot;Slide 42&quot;/&gt;&lt;property id=&quot;20307&quot; value=&quot;1163&quot;/&gt;&lt;/object&gt;&lt;object type=&quot;3&quot; unique_id=&quot;10041&quot;&gt;&lt;property id=&quot;20148&quot; value=&quot;5&quot;/&gt;&lt;property id=&quot;20300&quot; value=&quot;Slide 43&quot;/&gt;&lt;property id=&quot;20307&quot; value=&quot;1253&quot;/&gt;&lt;/object&gt;&lt;object type=&quot;3&quot; unique_id=&quot;10042&quot;&gt;&lt;property id=&quot;20148&quot; value=&quot;5&quot;/&gt;&lt;property id=&quot;20300&quot; value=&quot;Slide 44&quot;/&gt;&lt;property id=&quot;20307&quot; value=&quot;1165&quot;/&gt;&lt;/object&gt;&lt;object type=&quot;3&quot; unique_id=&quot;10043&quot;&gt;&lt;property id=&quot;20148&quot; value=&quot;5&quot;/&gt;&lt;property id=&quot;20300&quot; value=&quot;Slide 45 - &amp;quot;State of the ART: 2017&amp;quot;&quot;/&gt;&lt;property id=&quot;20307&quot; value=&quot;1252&quot;/&gt;&lt;/object&gt;&lt;object type=&quot;3&quot; unique_id=&quot;10044&quot;&gt;&lt;property id=&quot;20148&quot; value=&quot;5&quot;/&gt;&lt;property id=&quot;20300&quot; value=&quot;Slide 46&quot;/&gt;&lt;property id=&quot;20307&quot; value=&quot;1064&quot;/&gt;&lt;/object&gt;&lt;object type=&quot;3&quot; unique_id=&quot;10045&quot;&gt;&lt;property id=&quot;20148&quot; value=&quot;5&quot;/&gt;&lt;property id=&quot;20300&quot; value=&quot;Slide 47 - &amp;quot;Changes&amp;quot;&quot;/&gt;&lt;property id=&quot;20307&quot; value=&quot;1260&quot;/&gt;&lt;/object&gt;&lt;object type=&quot;3&quot; unique_id=&quot;10046&quot;&gt;&lt;property id=&quot;20148&quot; value=&quot;5&quot;/&gt;&lt;property id=&quot;20300&quot; value=&quot;Slide 48 - &amp;quot;Queries&amp;quot;&quot;/&gt;&lt;property id=&quot;20307&quot; value=&quot;1261&quot;/&gt;&lt;/object&gt;&lt;object type=&quot;3&quot; unique_id=&quot;10093&quot;&gt;&lt;property id=&quot;20148&quot; value=&quot;5&quot;/&gt;&lt;property id=&quot;20300&quot; value=&quot;Slide 20&quot;/&gt;&lt;property id=&quot;20307&quot; value=&quot;1271&quot;/&gt;&lt;/object&gt;&lt;object type=&quot;3&quot; unique_id=&quot;10094&quot;&gt;&lt;property id=&quot;20148&quot; value=&quot;5&quot;/&gt;&lt;property id=&quot;20300&quot; value=&quot;Slide 21 - &amp;quot;Viable pathways toward a durable remission/cure&amp;quot;&quot;/&gt;&lt;property id=&quot;20307&quot; value=&quot;1272&quot;/&gt;&lt;/object&gt;&lt;object type=&quot;3&quot; unique_id=&quot;10095&quot;&gt;&lt;property id=&quot;20148&quot; value=&quot;5&quot;/&gt;&lt;property id=&quot;20300&quot; value=&quot;Slide 22 - &amp;quot;Viable pathways toward a durable remission/cure Gene and cell-based therapy&amp;quot;&quot;/&gt;&lt;property id=&quot;20307&quot; value=&quot;1276&quot;/&gt;&lt;/object&gt;&lt;object type=&quot;3&quot; unique_id=&quot;10096&quot;&gt;&lt;property id=&quot;20148&quot; value=&quot;5&quot;/&gt;&lt;property id=&quot;20300&quot; value=&quot;Slide 23 - &amp;quot;Viable pathways toward a durable remission/cure Shock and kill&amp;quot;&quot;/&gt;&lt;property id=&quot;20307&quot; value=&quot;1273&quot;/&gt;&lt;/object&gt;&lt;object type=&quot;3&quot; unique_id=&quot;10097&quot;&gt;&lt;property id=&quot;20148&quot; value=&quot;5&quot;/&gt;&lt;property id=&quot;20300&quot; value=&quot;Slide 24 - &amp;quot;Viable pathways toward a durable remission/cure Block and lock&amp;quot;&quot;/&gt;&lt;property id=&quot;20307&quot; value=&quot;1277&quot;/&gt;&lt;/object&gt;&lt;object type=&quot;3&quot; unique_id=&quot;10098&quot;&gt;&lt;property id=&quot;20148&quot; value=&quot;5&quot;/&gt;&lt;property id=&quot;20300&quot; value=&quot;Slide 29 - &amp;quot;Lack of Detectable HIV DNA in a PrEP Study Participant: Treatment Interruption&amp;quot;&quot;/&gt;&lt;property id=&quot;20307&quot; value=&quot;1270&quot;/&gt;&lt;/object&gt;&lt;object type=&quot;3&quot; unique_id=&quot;10100&quot;&gt;&lt;property id=&quot;20148&quot; value=&quot;5&quot;/&gt;&lt;property id=&quot;20300&quot; value=&quot;Slide 32&quot;/&gt;&lt;property id=&quot;20307&quot; value=&quot;1263&quot;/&gt;&lt;/object&gt;&lt;object type=&quot;3&quot; unique_id=&quot;10101&quot;&gt;&lt;property id=&quot;20148&quot; value=&quot;5&quot;/&gt;&lt;property id=&quot;20300&quot; value=&quot;Slide 39&quot;/&gt;&lt;property id=&quot;20307&quot; value=&quot;1278&quot;/&gt;&lt;/object&gt;&lt;object type=&quot;3&quot; unique_id=&quot;10103&quot;&gt;&lt;property id=&quot;20148&quot; value=&quot;5&quot;/&gt;&lt;property id=&quot;20300&quot; value=&quot;Slide 31 - &amp;quot;African child with durable remission post-ART&amp;quot;&quot;/&gt;&lt;property id=&quot;20307&quot; value=&quot;1281&quot;/&gt;&lt;/object&gt;&lt;object type=&quot;3&quot; unique_id=&quot;10104&quot;&gt;&lt;property id=&quot;20148&quot; value=&quot;5&quot;/&gt;&lt;property id=&quot;20300&quot; value=&quot;Slide 37&quot;/&gt;&lt;property id=&quot;20307&quot; value=&quot;1280&quot;/&gt;&lt;/object&gt;&lt;object type=&quot;3&quot; unique_id=&quot;10105&quot;&gt;&lt;property id=&quot;20148&quot; value=&quot;5&quot;/&gt;&lt;property id=&quot;20300&quot; value=&quot;Slide 51&quot;/&gt;&lt;property id=&quot;20307&quot; value=&quot;1279&quot;/&gt;&lt;/object&gt;&lt;/object&gt;&lt;object type=&quot;8&quot; unique_id=&quot;10092&quot;&gt;&lt;/object&gt;&lt;/object&gt;&lt;/database&gt;"/>
</p:tagLst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eks 2015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E5DB42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Civic">
  <a:themeElements>
    <a:clrScheme name="Custom 1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C5D1D7"/>
      </a:accent1>
      <a:accent2>
        <a:srgbClr val="C5D1D7"/>
      </a:accent2>
      <a:accent3>
        <a:srgbClr val="A0BC9D"/>
      </a:accent3>
      <a:accent4>
        <a:srgbClr val="8FB08C"/>
      </a:accent4>
      <a:accent5>
        <a:srgbClr val="BFD2BD"/>
      </a:accent5>
      <a:accent6>
        <a:srgbClr val="FFFFFF"/>
      </a:accent6>
      <a:hlink>
        <a:srgbClr val="646B86"/>
      </a:hlink>
      <a:folHlink>
        <a:srgbClr val="646B8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Civic">
  <a:themeElements>
    <a:clrScheme name="Custom 1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C5D1D7"/>
      </a:accent1>
      <a:accent2>
        <a:srgbClr val="C5D1D7"/>
      </a:accent2>
      <a:accent3>
        <a:srgbClr val="A0BC9D"/>
      </a:accent3>
      <a:accent4>
        <a:srgbClr val="8FB08C"/>
      </a:accent4>
      <a:accent5>
        <a:srgbClr val="BFD2BD"/>
      </a:accent5>
      <a:accent6>
        <a:srgbClr val="FFFFFF"/>
      </a:accent6>
      <a:hlink>
        <a:srgbClr val="646B86"/>
      </a:hlink>
      <a:folHlink>
        <a:srgbClr val="646B8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5_Civic">
  <a:themeElements>
    <a:clrScheme name="Custom 1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C5D1D7"/>
      </a:accent1>
      <a:accent2>
        <a:srgbClr val="C5D1D7"/>
      </a:accent2>
      <a:accent3>
        <a:srgbClr val="A0BC9D"/>
      </a:accent3>
      <a:accent4>
        <a:srgbClr val="8FB08C"/>
      </a:accent4>
      <a:accent5>
        <a:srgbClr val="BFD2BD"/>
      </a:accent5>
      <a:accent6>
        <a:srgbClr val="FFFFFF"/>
      </a:accent6>
      <a:hlink>
        <a:srgbClr val="646B86"/>
      </a:hlink>
      <a:folHlink>
        <a:srgbClr val="646B8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7_Civic">
  <a:themeElements>
    <a:clrScheme name="Custom 18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C5D1D7"/>
      </a:accent1>
      <a:accent2>
        <a:srgbClr val="C5D1D7"/>
      </a:accent2>
      <a:accent3>
        <a:srgbClr val="A0BC9D"/>
      </a:accent3>
      <a:accent4>
        <a:srgbClr val="8FB08C"/>
      </a:accent4>
      <a:accent5>
        <a:srgbClr val="BFD2BD"/>
      </a:accent5>
      <a:accent6>
        <a:srgbClr val="FFFFFF"/>
      </a:accent6>
      <a:hlink>
        <a:srgbClr val="646B86"/>
      </a:hlink>
      <a:folHlink>
        <a:srgbClr val="646B8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eks 2015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eks 2015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4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eks 2015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eks 2015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eks 2015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HIV in 2014 Fall Deck_v2">
  <a:themeElements>
    <a:clrScheme name="Viraled HIV Fall 20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80202"/>
      </a:accent1>
      <a:accent2>
        <a:srgbClr val="9A0501"/>
      </a:accent2>
      <a:accent3>
        <a:srgbClr val="6F2300"/>
      </a:accent3>
      <a:accent4>
        <a:srgbClr val="B44621"/>
      </a:accent4>
      <a:accent5>
        <a:srgbClr val="F55203"/>
      </a:accent5>
      <a:accent6>
        <a:srgbClr val="FFC95F"/>
      </a:accent6>
      <a:hlink>
        <a:srgbClr val="0000FF"/>
      </a:hlink>
      <a:folHlink>
        <a:srgbClr val="800080"/>
      </a:folHlink>
    </a:clrScheme>
    <a:fontScheme name="ViralE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  <a:effectLst/>
      </a:spPr>
      <a:bodyPr lIns="91436" tIns="45718" rIns="91436" bIns="45718" rtlCol="0" anchor="ctr"/>
      <a:lstStyle>
        <a:defPPr algn="ctr">
          <a:defRPr sz="18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9050">
          <a:solidFill>
            <a:schemeClr val="accent1"/>
          </a:solidFill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lIns="91436" tIns="45718" rIns="91436" bIns="45718" rtlCol="0">
        <a:spAutoFit/>
      </a:bodyPr>
      <a:lstStyle>
        <a:defPPr algn="ctr">
          <a:defRPr sz="1800" dirty="0">
            <a:latin typeface="Arial 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eks 2015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BMS">
  <a:themeElements>
    <a:clrScheme name="BMS Knowledge">
      <a:dk1>
        <a:sysClr val="windowText" lastClr="000000"/>
      </a:dk1>
      <a:lt1>
        <a:sysClr val="window" lastClr="FFFFFF"/>
      </a:lt1>
      <a:dk2>
        <a:srgbClr val="76AB48"/>
      </a:dk2>
      <a:lt2>
        <a:srgbClr val="10A9AA"/>
      </a:lt2>
      <a:accent1>
        <a:srgbClr val="096294"/>
      </a:accent1>
      <a:accent2>
        <a:srgbClr val="19ABE1"/>
      </a:accent2>
      <a:accent3>
        <a:srgbClr val="17365D"/>
      </a:accent3>
      <a:accent4>
        <a:srgbClr val="7895A7"/>
      </a:accent4>
      <a:accent5>
        <a:srgbClr val="81816F"/>
      </a:accent5>
      <a:accent6>
        <a:srgbClr val="C8B22F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noFill/>
        </a:ln>
      </a:spPr>
      <a:bodyPr rtlCol="0" anchor="ctr"/>
      <a:lstStyle>
        <a:defPPr algn="ctr"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 anchor="ctr">
        <a:spAutoFit/>
      </a:bodyPr>
      <a:lstStyle>
        <a:defPPr>
          <a:defRPr sz="1200" dirty="0" smtClean="0"/>
        </a:defPPr>
      </a:lstStyle>
    </a:txDef>
  </a:objectDefaults>
  <a:extraClrSchemeLst/>
</a:theme>
</file>

<file path=ppt/theme/theme9.xml><?xml version="1.0" encoding="utf-8"?>
<a:theme xmlns:a="http://schemas.openxmlformats.org/drawingml/2006/main" name="6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eks 2015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CFEDB35658C94986091899D857536B" ma:contentTypeVersion="14" ma:contentTypeDescription="Create a new document." ma:contentTypeScope="" ma:versionID="98112168e8dc8b20f1a0937aa4e402fa">
  <xsd:schema xmlns:xsd="http://www.w3.org/2001/XMLSchema" xmlns:xs="http://www.w3.org/2001/XMLSchema" xmlns:p="http://schemas.microsoft.com/office/2006/metadata/properties" xmlns:ns1="http://schemas.microsoft.com/sharepoint/v3" xmlns:ns2="b8a5a587-e5b5-43c7-a5cc-2d4346164dbd" xmlns:ns3="http://schemas.microsoft.com/sharepoint/v4" xmlns:ns4="383978b6-8f33-4efd-8d1c-d6b9a405bbc3" targetNamespace="http://schemas.microsoft.com/office/2006/metadata/properties" ma:root="true" ma:fieldsID="e46289590856d171016d72303af80cf8" ns1:_="" ns2:_="" ns3:_="" ns4:_="">
    <xsd:import namespace="http://schemas.microsoft.com/sharepoint/v3"/>
    <xsd:import namespace="b8a5a587-e5b5-43c7-a5cc-2d4346164dbd"/>
    <xsd:import namespace="http://schemas.microsoft.com/sharepoint/v4"/>
    <xsd:import namespace="383978b6-8f33-4efd-8d1c-d6b9a405bbc3"/>
    <xsd:element name="properties">
      <xsd:complexType>
        <xsd:sequence>
          <xsd:element name="documentManagement">
            <xsd:complexType>
              <xsd:all>
                <xsd:element ref="ns2:TstDate" minOccurs="0"/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3:EmailHeaders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10" nillable="true" ma:displayName="E-Mail Sender" ma:hidden="true" ma:internalName="EmailSender">
      <xsd:simpleType>
        <xsd:restriction base="dms:Note">
          <xsd:maxLength value="255"/>
        </xsd:restriction>
      </xsd:simpleType>
    </xsd:element>
    <xsd:element name="EmailTo" ma:index="11" nillable="true" ma:displayName="E-Mail To" ma:hidden="true" ma:internalName="EmailTo">
      <xsd:simpleType>
        <xsd:restriction base="dms:Note">
          <xsd:maxLength value="255"/>
        </xsd:restriction>
      </xsd:simpleType>
    </xsd:element>
    <xsd:element name="EmailCc" ma:index="12" nillable="true" ma:displayName="E-Mail Cc" ma:hidden="true" ma:internalName="EmailCc">
      <xsd:simpleType>
        <xsd:restriction base="dms:Note">
          <xsd:maxLength value="255"/>
        </xsd:restriction>
      </xsd:simpleType>
    </xsd:element>
    <xsd:element name="EmailFrom" ma:index="13" nillable="true" ma:displayName="E-Mail From" ma:hidden="true" ma:internalName="EmailFrom">
      <xsd:simpleType>
        <xsd:restriction base="dms:Text"/>
      </xsd:simpleType>
    </xsd:element>
    <xsd:element name="EmailSubject" ma:index="14" nillable="true" ma:displayName="E-Mail Subject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5a587-e5b5-43c7-a5cc-2d4346164dbd" elementFormDefault="qualified">
    <xsd:import namespace="http://schemas.microsoft.com/office/2006/documentManagement/types"/>
    <xsd:import namespace="http://schemas.microsoft.com/office/infopath/2007/PartnerControls"/>
    <xsd:element name="TstDate" ma:index="8" nillable="true" ma:displayName="Date" ma:format="DateOnly" ma:internalName="Tst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5" nillable="true" ma:displayName="E-Mail Headers" ma:hidden="true" ma:internalName="EmailHeader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978b6-8f33-4efd-8d1c-d6b9a405bbc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TstDate xmlns="b8a5a587-e5b5-43c7-a5cc-2d4346164dbd" xsi:nil="true"/>
    <EmailSubject xmlns="http://schemas.microsoft.com/sharepoint/v3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E2B8CFC-1938-4BBA-8E0C-EEA5DEC23AE6}"/>
</file>

<file path=customXml/itemProps2.xml><?xml version="1.0" encoding="utf-8"?>
<ds:datastoreItem xmlns:ds="http://schemas.openxmlformats.org/officeDocument/2006/customXml" ds:itemID="{BA9A9C97-925C-4FC9-A728-E224BAEE7E35}"/>
</file>

<file path=customXml/itemProps3.xml><?xml version="1.0" encoding="utf-8"?>
<ds:datastoreItem xmlns:ds="http://schemas.openxmlformats.org/officeDocument/2006/customXml" ds:itemID="{4E047DD1-7183-435A-8681-EAAC44BA3517}"/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1042</Words>
  <Application>Microsoft Office PowerPoint</Application>
  <PresentationFormat>Widescreen</PresentationFormat>
  <Paragraphs>94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16</vt:i4>
      </vt:variant>
    </vt:vector>
  </HeadingPairs>
  <TitlesOfParts>
    <vt:vector size="49" baseType="lpstr">
      <vt:lpstr>Arial</vt:lpstr>
      <vt:lpstr>Arial Black</vt:lpstr>
      <vt:lpstr>Calibri</vt:lpstr>
      <vt:lpstr>Calibri Light</vt:lpstr>
      <vt:lpstr>Georgia</vt:lpstr>
      <vt:lpstr>Helvetica</vt:lpstr>
      <vt:lpstr>Segoe UI</vt:lpstr>
      <vt:lpstr>System Font Regular</vt:lpstr>
      <vt:lpstr>Times</vt:lpstr>
      <vt:lpstr>Times New Roman</vt:lpstr>
      <vt:lpstr>Wingdings</vt:lpstr>
      <vt:lpstr>Wingdings 2</vt:lpstr>
      <vt:lpstr>Blank Presentation</vt:lpstr>
      <vt:lpstr>Theme1</vt:lpstr>
      <vt:lpstr>4_Blank Presentation</vt:lpstr>
      <vt:lpstr>1_Theme1</vt:lpstr>
      <vt:lpstr>HIV in 2014 Fall Deck_v2</vt:lpstr>
      <vt:lpstr>2_Theme1</vt:lpstr>
      <vt:lpstr>Default Design</vt:lpstr>
      <vt:lpstr>2_BMS</vt:lpstr>
      <vt:lpstr>6_Theme1</vt:lpstr>
      <vt:lpstr>20_Default Design</vt:lpstr>
      <vt:lpstr>21_Default Design</vt:lpstr>
      <vt:lpstr>9_Blank Presentation</vt:lpstr>
      <vt:lpstr>2_Civic</vt:lpstr>
      <vt:lpstr>3_Civic</vt:lpstr>
      <vt:lpstr>5_Civic</vt:lpstr>
      <vt:lpstr>7_Civic</vt:lpstr>
      <vt:lpstr>9_Theme1</vt:lpstr>
      <vt:lpstr>3_Theme1</vt:lpstr>
      <vt:lpstr>4_Theme1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Neurobehavioral Complications  Key Challenges and Priorities for the Future</vt:lpstr>
      <vt:lpstr>Basic Science: Where best to intervene in treated HIV?</vt:lpstr>
      <vt:lpstr>Where best to intervene in treated HIV?</vt:lpstr>
      <vt:lpstr>Basic science Microbiome/virome/ fungome and metabolome </vt:lpstr>
      <vt:lpstr>PowerPoint Presentation</vt:lpstr>
      <vt:lpstr>PowerPoint Presentation</vt:lpstr>
      <vt:lpstr>PowerPoint Presentation</vt:lpstr>
      <vt:lpstr>PowerPoint Presentation</vt:lpstr>
      <vt:lpstr>Implementation Sciences: Key Questions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Deeks</dc:creator>
  <cp:lastModifiedBy>Jeff Scaringe</cp:lastModifiedBy>
  <cp:revision>49</cp:revision>
  <dcterms:created xsi:type="dcterms:W3CDTF">2019-07-16T17:49:04Z</dcterms:created>
  <dcterms:modified xsi:type="dcterms:W3CDTF">2019-09-20T12:37:47Z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0x010100FBCFEDB35658C94986091899D857536B</vt:lpwstr>
  </property>
</Properties>
</file>