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59" r:id="rId2"/>
    <p:sldId id="260" r:id="rId3"/>
    <p:sldId id="261" r:id="rId4"/>
    <p:sldId id="262" r:id="rId5"/>
    <p:sldId id="263" r:id="rId6"/>
    <p:sldId id="264" r:id="rId7"/>
    <p:sldId id="256" r:id="rId8"/>
    <p:sldId id="257" r:id="rId9"/>
    <p:sldId id="258" r:id="rId10"/>
    <p:sldId id="265" r:id="rId11"/>
  </p:sldIdLst>
  <p:sldSz cx="15243175" cy="152431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01" userDrawn="1">
          <p15:clr>
            <a:srgbClr val="A4A3A4"/>
          </p15:clr>
        </p15:guide>
        <p15:guide id="2" pos="9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1C5A"/>
    <a:srgbClr val="4D2C67"/>
    <a:srgbClr val="C73245"/>
    <a:srgbClr val="A84A7C"/>
    <a:srgbClr val="D05C9A"/>
    <a:srgbClr val="8E6BA9"/>
    <a:srgbClr val="CE5155"/>
    <a:srgbClr val="008E9A"/>
    <a:srgbClr val="027B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97"/>
    <p:restoredTop sz="96349"/>
  </p:normalViewPr>
  <p:slideViewPr>
    <p:cSldViewPr snapToGrid="0" showGuides="1">
      <p:cViewPr varScale="1">
        <p:scale>
          <a:sx n="81" d="100"/>
          <a:sy n="81" d="100"/>
        </p:scale>
        <p:origin x="2496" y="208"/>
      </p:cViewPr>
      <p:guideLst>
        <p:guide orient="horz" pos="4801"/>
        <p:guide pos="9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4682E-D15A-C44F-9D07-5CA68F4009C5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20775-A5CD-AB4B-844F-8739F7B2A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1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420775-A5CD-AB4B-844F-8739F7B2AB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330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420775-A5CD-AB4B-844F-8739F7B2AB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8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420775-A5CD-AB4B-844F-8739F7B2AB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89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420775-A5CD-AB4B-844F-8739F7B2AB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29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420775-A5CD-AB4B-844F-8739F7B2AB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867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420775-A5CD-AB4B-844F-8739F7B2ABF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1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420775-A5CD-AB4B-844F-8739F7B2AB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276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420775-A5CD-AB4B-844F-8739F7B2ABF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022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420775-A5CD-AB4B-844F-8739F7B2ABF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725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bg>
      <p:bgPr>
        <a:solidFill>
          <a:srgbClr val="4D2C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eart">
            <a:extLst>
              <a:ext uri="{FF2B5EF4-FFF2-40B4-BE49-F238E27FC236}">
                <a16:creationId xmlns:a16="http://schemas.microsoft.com/office/drawing/2014/main" id="{01B5CFA2-D805-B35A-FB35-1ACAE532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143" t="6618" r="31298" b="4802"/>
          <a:stretch/>
        </p:blipFill>
        <p:spPr>
          <a:xfrm>
            <a:off x="3930142" y="1297038"/>
            <a:ext cx="11313033" cy="12649100"/>
          </a:xfrm>
          <a:prstGeom prst="rect">
            <a:avLst/>
          </a:prstGeom>
        </p:spPr>
      </p:pic>
      <p:pic>
        <p:nvPicPr>
          <p:cNvPr id="4" name="Picture 3" descr="#OurHearts hashtag.">
            <a:extLst>
              <a:ext uri="{FF2B5EF4-FFF2-40B4-BE49-F238E27FC236}">
                <a16:creationId xmlns:a16="http://schemas.microsoft.com/office/drawing/2014/main" id="{5A6A4314-51A8-224B-8FF9-E6D466A811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2477" y="548535"/>
            <a:ext cx="4381500" cy="1473200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51FF9896-FB2B-AC94-8E68-461632A31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329" y="7072661"/>
            <a:ext cx="13147238" cy="2946309"/>
          </a:xfrm>
        </p:spPr>
        <p:txBody>
          <a:bodyPr>
            <a:normAutofit/>
          </a:bodyPr>
          <a:lstStyle>
            <a:lvl1pPr>
              <a:defRPr sz="7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13D9D03-775C-EADC-45FB-62B39EA722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37080" y="6172200"/>
            <a:ext cx="10623550" cy="7239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AMERICAN HEART MONTH 2023</a:t>
            </a:r>
          </a:p>
        </p:txBody>
      </p:sp>
      <p:pic>
        <p:nvPicPr>
          <p:cNvPr id="3" name="White Tab">
            <a:extLst>
              <a:ext uri="{FF2B5EF4-FFF2-40B4-BE49-F238E27FC236}">
                <a16:creationId xmlns:a16="http://schemas.microsoft.com/office/drawing/2014/main" id="{69A08F30-8D66-D673-E1C7-C90DAA59E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7708" t="13187" b="15368"/>
          <a:stretch/>
        </p:blipFill>
        <p:spPr>
          <a:xfrm>
            <a:off x="-1" y="13659701"/>
            <a:ext cx="8868413" cy="1668590"/>
          </a:xfrm>
          <a:prstGeom prst="rect">
            <a:avLst/>
          </a:prstGeom>
        </p:spPr>
      </p:pic>
      <p:sp>
        <p:nvSpPr>
          <p:cNvPr id="5" name="Picture Placeholder - HHS" descr="U.S. Department of Health and Human Services (HHS) logo. ">
            <a:extLst>
              <a:ext uri="{FF2B5EF4-FFF2-40B4-BE49-F238E27FC236}">
                <a16:creationId xmlns:a16="http://schemas.microsoft.com/office/drawing/2014/main" id="{AF0EA217-B21B-E6DA-EDA3-0EB0BDADEFD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32406" y="13784718"/>
            <a:ext cx="1431149" cy="1418557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6" name="Picture Placeholder - NHLBI" descr="National Heart, Lung, and Blood Institute (NHLBI) of the National Institutes of Health (NIH) logo.">
            <a:extLst>
              <a:ext uri="{FF2B5EF4-FFF2-40B4-BE49-F238E27FC236}">
                <a16:creationId xmlns:a16="http://schemas.microsoft.com/office/drawing/2014/main" id="{89E2D08B-951D-195E-63F4-3A0A5A4275C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053293" y="13935539"/>
            <a:ext cx="3796990" cy="1116914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7" name="Picture Placeholder - THT Logo" descr="The Heart Truth® Logo.">
            <a:extLst>
              <a:ext uri="{FF2B5EF4-FFF2-40B4-BE49-F238E27FC236}">
                <a16:creationId xmlns:a16="http://schemas.microsoft.com/office/drawing/2014/main" id="{529A6008-D9CA-F7B2-8FE3-2201A3FC100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31933" y="13935539"/>
            <a:ext cx="1807969" cy="1116914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pic>
        <p:nvPicPr>
          <p:cNvPr id="8" name="THT Logo" descr="The Heart Truth® Logo.">
            <a:extLst>
              <a:ext uri="{FF2B5EF4-FFF2-40B4-BE49-F238E27FC236}">
                <a16:creationId xmlns:a16="http://schemas.microsoft.com/office/drawing/2014/main" id="{6FFDFA47-88A8-12A7-DCCF-C146FD4D292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968633" y="14034686"/>
            <a:ext cx="1584620" cy="918621"/>
          </a:xfrm>
          <a:prstGeom prst="rect">
            <a:avLst/>
          </a:prstGeom>
        </p:spPr>
      </p:pic>
      <p:pic>
        <p:nvPicPr>
          <p:cNvPr id="9" name="NHLBI Logo" descr="National Heart, Lung, and Blood Institute (NHLBI) of the National Institutes of Health (NIH) logo.">
            <a:extLst>
              <a:ext uri="{FF2B5EF4-FFF2-40B4-BE49-F238E27FC236}">
                <a16:creationId xmlns:a16="http://schemas.microsoft.com/office/drawing/2014/main" id="{84AF2197-4F9A-4D96-695A-4A20A4F32A9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978957" y="14034686"/>
            <a:ext cx="3705107" cy="918621"/>
          </a:xfrm>
          <a:prstGeom prst="rect">
            <a:avLst/>
          </a:prstGeom>
        </p:spPr>
      </p:pic>
      <p:pic>
        <p:nvPicPr>
          <p:cNvPr id="10" name="HHS Logo" descr="U.S. Department of Health and Human Services (HHS) logo. ">
            <a:extLst>
              <a:ext uri="{FF2B5EF4-FFF2-40B4-BE49-F238E27FC236}">
                <a16:creationId xmlns:a16="http://schemas.microsoft.com/office/drawing/2014/main" id="{1D7FADB4-9EC2-8789-B6DF-2E312BD8EF7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322677" y="13811788"/>
            <a:ext cx="1402105" cy="136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896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6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rgbClr val="4D2C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5A6A4314-51A8-224B-8FF9-E6D466A811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2477" y="548535"/>
            <a:ext cx="4381500" cy="1473200"/>
          </a:xfrm>
          <a:prstGeom prst="rect">
            <a:avLst/>
          </a:prstGeom>
        </p:spPr>
      </p:pic>
      <p:pic>
        <p:nvPicPr>
          <p:cNvPr id="2" name="Heart">
            <a:extLst>
              <a:ext uri="{FF2B5EF4-FFF2-40B4-BE49-F238E27FC236}">
                <a16:creationId xmlns:a16="http://schemas.microsoft.com/office/drawing/2014/main" id="{01B5CFA2-D805-B35A-FB35-1ACAE532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1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03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7142" t="6618" r="27541" b="4802"/>
          <a:stretch/>
        </p:blipFill>
        <p:spPr>
          <a:xfrm>
            <a:off x="3105683" y="1683577"/>
            <a:ext cx="12137492" cy="12649100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51FF9896-FB2B-AC94-8E68-461632A31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169" y="7072661"/>
            <a:ext cx="13147238" cy="2946309"/>
          </a:xfrm>
        </p:spPr>
        <p:txBody>
          <a:bodyPr>
            <a:normAutofit/>
          </a:bodyPr>
          <a:lstStyle>
            <a:lvl1pPr>
              <a:defRPr sz="7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13D9D03-775C-EADC-45FB-62B39EA722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31950" y="6172200"/>
            <a:ext cx="10623550" cy="7239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AMERICAN HEART MONTH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5017DB-D3CF-A0D3-4EC5-3408FE806C6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335875" y="13960475"/>
            <a:ext cx="74295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31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D442C11-0954-5D2D-DE1C-1664FA5483C3}"/>
              </a:ext>
            </a:extLst>
          </p:cNvPr>
          <p:cNvCxnSpPr/>
          <p:nvPr userDrawn="1"/>
        </p:nvCxnSpPr>
        <p:spPr>
          <a:xfrm>
            <a:off x="0" y="3131820"/>
            <a:ext cx="14195207" cy="0"/>
          </a:xfrm>
          <a:prstGeom prst="line">
            <a:avLst/>
          </a:prstGeom>
          <a:ln>
            <a:solidFill>
              <a:srgbClr val="8F1C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2B502BE-84CF-43C1-1A77-E7F04DAB4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969" y="651541"/>
            <a:ext cx="13147238" cy="29463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BE1551-C193-EE20-AAA2-0A8BF535A82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47750" y="4068763"/>
            <a:ext cx="13147675" cy="996791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4800"/>
            </a:lvl1pPr>
            <a:lvl2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4400"/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3600"/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3200"/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1150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027B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D2A319B-2ABC-41B6-7390-BE4561F986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20793" y="-2647950"/>
            <a:ext cx="10157657" cy="10157657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00">
            <a:solidFill>
              <a:srgbClr val="008E9A"/>
            </a:solidFill>
          </a:ln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C25B27D-5EEA-1D90-94D5-3518BA9471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90700" y="10274820"/>
            <a:ext cx="12954000" cy="2686050"/>
          </a:xfrm>
        </p:spPr>
        <p:txBody>
          <a:bodyPr lIns="0" rIns="0">
            <a:normAutofit/>
          </a:bodyPr>
          <a:lstStyle>
            <a:lvl1pPr marL="0" indent="0">
              <a:lnSpc>
                <a:spcPts val="8600"/>
              </a:lnSpc>
              <a:buNone/>
              <a:defRPr sz="7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4D164C0-28E6-594F-874D-675D9B0680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933385">
            <a:off x="6406251" y="6884756"/>
            <a:ext cx="1896666" cy="1655471"/>
          </a:xfrm>
          <a:prstGeom prst="rect">
            <a:avLst/>
          </a:prstGeom>
        </p:spPr>
      </p:pic>
      <p:pic>
        <p:nvPicPr>
          <p:cNvPr id="9" name="Picture 8" descr="Self-care">
            <a:extLst>
              <a:ext uri="{FF2B5EF4-FFF2-40B4-BE49-F238E27FC236}">
                <a16:creationId xmlns:a16="http://schemas.microsoft.com/office/drawing/2014/main" id="{F623D566-EA56-DC42-7E80-9A85CF51D1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1217" r="26211" b="15329"/>
          <a:stretch/>
        </p:blipFill>
        <p:spPr>
          <a:xfrm>
            <a:off x="681961" y="3771140"/>
            <a:ext cx="6939628" cy="2832860"/>
          </a:xfrm>
          <a:prstGeom prst="rect">
            <a:avLst/>
          </a:prstGeom>
        </p:spPr>
      </p:pic>
      <p:pic>
        <p:nvPicPr>
          <p:cNvPr id="15" name="Picture 14" descr="sanity.">
            <a:extLst>
              <a:ext uri="{FF2B5EF4-FFF2-40B4-BE49-F238E27FC236}">
                <a16:creationId xmlns:a16="http://schemas.microsoft.com/office/drawing/2014/main" id="{8A365250-F837-97DE-B135-FD75E712E1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9535" r="27649" b="7765"/>
          <a:stretch/>
        </p:blipFill>
        <p:spPr>
          <a:xfrm>
            <a:off x="1486751" y="6883400"/>
            <a:ext cx="5472849" cy="2778068"/>
          </a:xfrm>
          <a:prstGeom prst="rect">
            <a:avLst/>
          </a:prstGeom>
        </p:spPr>
      </p:pic>
      <p:pic>
        <p:nvPicPr>
          <p:cNvPr id="22" name="Picture 21" descr="#OurHearts hashtag.">
            <a:extLst>
              <a:ext uri="{FF2B5EF4-FFF2-40B4-BE49-F238E27FC236}">
                <a16:creationId xmlns:a16="http://schemas.microsoft.com/office/drawing/2014/main" id="{7819981B-B40B-2C37-D047-9E3107B4B3D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2826" y="878735"/>
            <a:ext cx="4381500" cy="1473200"/>
          </a:xfrm>
          <a:prstGeom prst="rect">
            <a:avLst/>
          </a:prstGeom>
        </p:spPr>
      </p:pic>
      <p:pic>
        <p:nvPicPr>
          <p:cNvPr id="12" name="Picture 11" descr="Isn't vanity, it's.">
            <a:extLst>
              <a:ext uri="{FF2B5EF4-FFF2-40B4-BE49-F238E27FC236}">
                <a16:creationId xmlns:a16="http://schemas.microsoft.com/office/drawing/2014/main" id="{CCEE4F39-17D4-6977-6577-71E686846A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r="27838"/>
          <a:stretch/>
        </p:blipFill>
        <p:spPr>
          <a:xfrm>
            <a:off x="4056568" y="5922900"/>
            <a:ext cx="4338132" cy="84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59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01" userDrawn="1">
          <p15:clr>
            <a:srgbClr val="FBAE40"/>
          </p15:clr>
        </p15:guide>
        <p15:guide id="2" pos="480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8F1C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58224F8-73CB-2C5F-57B4-0BA78954B318}"/>
              </a:ext>
            </a:extLst>
          </p:cNvPr>
          <p:cNvSpPr/>
          <p:nvPr userDrawn="1"/>
        </p:nvSpPr>
        <p:spPr>
          <a:xfrm>
            <a:off x="-1" y="0"/>
            <a:ext cx="15243175" cy="15243175"/>
          </a:xfrm>
          <a:prstGeom prst="rect">
            <a:avLst/>
          </a:prstGeom>
          <a:solidFill>
            <a:srgbClr val="8F1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D2A319B-2ABC-41B6-7390-BE4561F986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20793" y="-2647950"/>
            <a:ext cx="10157657" cy="10157657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00">
            <a:solidFill>
              <a:srgbClr val="A84A7C"/>
            </a:solidFill>
          </a:ln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592238-FB43-5F9C-3AE0-4ECF2CAB7F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85060" y="10735745"/>
            <a:ext cx="12954000" cy="2686050"/>
          </a:xfrm>
        </p:spPr>
        <p:txBody>
          <a:bodyPr lIns="0" rIns="0">
            <a:normAutofit/>
          </a:bodyPr>
          <a:lstStyle>
            <a:lvl1pPr marL="0" indent="0">
              <a:lnSpc>
                <a:spcPts val="8600"/>
              </a:lnSpc>
              <a:buNone/>
              <a:defRPr sz="7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 descr="#OurHearts hashtag.">
            <a:extLst>
              <a:ext uri="{FF2B5EF4-FFF2-40B4-BE49-F238E27FC236}">
                <a16:creationId xmlns:a16="http://schemas.microsoft.com/office/drawing/2014/main" id="{B638FEF9-641C-A93D-DF15-4A87DD5DE0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2826" y="878735"/>
            <a:ext cx="4381500" cy="1473200"/>
          </a:xfrm>
          <a:prstGeom prst="rect">
            <a:avLst/>
          </a:prstGeom>
        </p:spPr>
      </p:pic>
      <p:grpSp>
        <p:nvGrpSpPr>
          <p:cNvPr id="12" name="Group 11" descr="Calm Mind, Strong heart">
            <a:extLst>
              <a:ext uri="{FF2B5EF4-FFF2-40B4-BE49-F238E27FC236}">
                <a16:creationId xmlns:a16="http://schemas.microsoft.com/office/drawing/2014/main" id="{48669E19-ACFC-0D7D-DC54-28B7D580729D}"/>
              </a:ext>
            </a:extLst>
          </p:cNvPr>
          <p:cNvGrpSpPr/>
          <p:nvPr userDrawn="1"/>
        </p:nvGrpSpPr>
        <p:grpSpPr>
          <a:xfrm>
            <a:off x="1197301" y="5189334"/>
            <a:ext cx="11249992" cy="5364281"/>
            <a:chOff x="1084413" y="4566420"/>
            <a:chExt cx="8515745" cy="4060523"/>
          </a:xfrm>
        </p:grpSpPr>
        <p:pic>
          <p:nvPicPr>
            <p:cNvPr id="8" name="Picture 7" descr="Text&#10;&#10;Description automatically generated">
              <a:extLst>
                <a:ext uri="{FF2B5EF4-FFF2-40B4-BE49-F238E27FC236}">
                  <a16:creationId xmlns:a16="http://schemas.microsoft.com/office/drawing/2014/main" id="{CAC32C43-04A6-9541-D7AA-A74F485DB9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84413" y="4566420"/>
              <a:ext cx="6613691" cy="2625761"/>
            </a:xfrm>
            <a:prstGeom prst="rect">
              <a:avLst/>
            </a:prstGeom>
          </p:spPr>
        </p:pic>
        <p:pic>
          <p:nvPicPr>
            <p:cNvPr id="11" name="Picture 10" descr="A picture containing text, clipart, light&#10;&#10;Description automatically generated">
              <a:extLst>
                <a:ext uri="{FF2B5EF4-FFF2-40B4-BE49-F238E27FC236}">
                  <a16:creationId xmlns:a16="http://schemas.microsoft.com/office/drawing/2014/main" id="{2EEBF931-0756-E4E9-FE7F-1E354B207B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827758" y="6645743"/>
              <a:ext cx="7772400" cy="198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6660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rgbClr val="4D2C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CCC83D-C758-40A2-75A1-6752CBE728FB}"/>
              </a:ext>
            </a:extLst>
          </p:cNvPr>
          <p:cNvSpPr/>
          <p:nvPr userDrawn="1"/>
        </p:nvSpPr>
        <p:spPr>
          <a:xfrm>
            <a:off x="0" y="0"/>
            <a:ext cx="15243175" cy="15243175"/>
          </a:xfrm>
          <a:prstGeom prst="rect">
            <a:avLst/>
          </a:prstGeom>
          <a:solidFill>
            <a:srgbClr val="4D2C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D2A319B-2ABC-41B6-7390-BE4561F986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20793" y="-2647950"/>
            <a:ext cx="10157657" cy="10157657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00">
            <a:solidFill>
              <a:srgbClr val="8E6BA9"/>
            </a:solidFill>
          </a:ln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592238-FB43-5F9C-3AE0-4ECF2CAB7F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90700" y="11486400"/>
            <a:ext cx="12954000" cy="2686050"/>
          </a:xfrm>
        </p:spPr>
        <p:txBody>
          <a:bodyPr lIns="0" rIns="0">
            <a:normAutofit/>
          </a:bodyPr>
          <a:lstStyle>
            <a:lvl1pPr marL="0" indent="0">
              <a:lnSpc>
                <a:spcPts val="8600"/>
              </a:lnSpc>
              <a:buNone/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 descr="#OurHearts hashtag.">
            <a:extLst>
              <a:ext uri="{FF2B5EF4-FFF2-40B4-BE49-F238E27FC236}">
                <a16:creationId xmlns:a16="http://schemas.microsoft.com/office/drawing/2014/main" id="{5A6A4314-51A8-224B-8FF9-E6D466A811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2826" y="878735"/>
            <a:ext cx="4381500" cy="1473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AE4AE5-253B-DFE2-45A3-3AAAE1330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8828" y="8065891"/>
            <a:ext cx="1701800" cy="13081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A267F24-AC1C-6832-82FD-BD05909D8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82574" y="3214924"/>
            <a:ext cx="3784600" cy="3594100"/>
          </a:xfrm>
          <a:prstGeom prst="rect">
            <a:avLst/>
          </a:prstGeom>
        </p:spPr>
      </p:pic>
      <p:pic>
        <p:nvPicPr>
          <p:cNvPr id="17" name="Picture 16" descr="Embrace">
            <a:extLst>
              <a:ext uri="{FF2B5EF4-FFF2-40B4-BE49-F238E27FC236}">
                <a16:creationId xmlns:a16="http://schemas.microsoft.com/office/drawing/2014/main" id="{F8537DD0-822F-FA5A-630A-F60A0D4108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11557" r="7519" b="28346"/>
          <a:stretch/>
        </p:blipFill>
        <p:spPr>
          <a:xfrm>
            <a:off x="609878" y="5795269"/>
            <a:ext cx="7187967" cy="2818287"/>
          </a:xfrm>
          <a:prstGeom prst="rect">
            <a:avLst/>
          </a:prstGeom>
        </p:spPr>
      </p:pic>
      <p:pic>
        <p:nvPicPr>
          <p:cNvPr id="19" name="Picture 18" descr="The Journey">
            <a:extLst>
              <a:ext uri="{FF2B5EF4-FFF2-40B4-BE49-F238E27FC236}">
                <a16:creationId xmlns:a16="http://schemas.microsoft.com/office/drawing/2014/main" id="{3F21E1BC-B061-0644-1B36-F4D5C95BCE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33894" r="9718" b="8311"/>
          <a:stretch/>
        </p:blipFill>
        <p:spPr>
          <a:xfrm>
            <a:off x="1790700" y="8371683"/>
            <a:ext cx="7017074" cy="281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293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eart">
            <a:extLst>
              <a:ext uri="{FF2B5EF4-FFF2-40B4-BE49-F238E27FC236}">
                <a16:creationId xmlns:a16="http://schemas.microsoft.com/office/drawing/2014/main" id="{FA29834A-55AF-5B58-44B9-1130AAD7C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alphaModFix amt="12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303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7142" t="6618" r="27541" b="4802"/>
          <a:stretch/>
        </p:blipFill>
        <p:spPr>
          <a:xfrm>
            <a:off x="3105683" y="1683577"/>
            <a:ext cx="12137492" cy="126491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7969" y="811561"/>
            <a:ext cx="13147238" cy="2946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969" y="4057789"/>
            <a:ext cx="13147238" cy="967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793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75" r:id="rId4"/>
    <p:sldLayoutId id="2147483676" r:id="rId5"/>
    <p:sldLayoutId id="2147483677" r:id="rId6"/>
  </p:sldLayoutIdLst>
  <p:txStyles>
    <p:titleStyle>
      <a:lvl1pPr algn="l" defTabSz="1524305" rtl="0" eaLnBrk="1" latinLnBrk="0" hangingPunct="1">
        <a:lnSpc>
          <a:spcPct val="90000"/>
        </a:lnSpc>
        <a:spcBef>
          <a:spcPct val="0"/>
        </a:spcBef>
        <a:buNone/>
        <a:defRPr sz="6600" b="0" i="0" kern="1200">
          <a:solidFill>
            <a:srgbClr val="4D2C67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381076" indent="-381076" algn="l" defTabSz="1524305" rtl="0" eaLnBrk="1" latinLnBrk="0" hangingPunct="1">
        <a:lnSpc>
          <a:spcPct val="90000"/>
        </a:lnSpc>
        <a:spcBef>
          <a:spcPts val="1667"/>
        </a:spcBef>
        <a:buClr>
          <a:srgbClr val="8F1C5A"/>
        </a:buClr>
        <a:buFont typeface="Arial" panose="020B0604020202020204" pitchFamily="34" charset="0"/>
        <a:buChar char="•"/>
        <a:defRPr sz="4668" kern="1200">
          <a:solidFill>
            <a:schemeClr val="tx1"/>
          </a:solidFill>
          <a:latin typeface="+mn-lt"/>
          <a:ea typeface="+mn-ea"/>
          <a:cs typeface="+mn-cs"/>
        </a:defRPr>
      </a:lvl1pPr>
      <a:lvl2pPr marL="1143229" indent="-381076" algn="l" defTabSz="1524305" rtl="0" eaLnBrk="1" latinLnBrk="0" hangingPunct="1">
        <a:lnSpc>
          <a:spcPct val="90000"/>
        </a:lnSpc>
        <a:spcBef>
          <a:spcPts val="834"/>
        </a:spcBef>
        <a:buClr>
          <a:srgbClr val="8F1C5A"/>
        </a:buClr>
        <a:buFont typeface="Arial" panose="020B0604020202020204" pitchFamily="34" charset="0"/>
        <a:buChar char="•"/>
        <a:defRPr sz="4001" kern="1200">
          <a:solidFill>
            <a:schemeClr val="tx1"/>
          </a:solidFill>
          <a:latin typeface="+mn-lt"/>
          <a:ea typeface="+mn-ea"/>
          <a:cs typeface="+mn-cs"/>
        </a:defRPr>
      </a:lvl2pPr>
      <a:lvl3pPr marL="1905381" indent="-381076" algn="l" defTabSz="1524305" rtl="0" eaLnBrk="1" latinLnBrk="0" hangingPunct="1">
        <a:lnSpc>
          <a:spcPct val="90000"/>
        </a:lnSpc>
        <a:spcBef>
          <a:spcPts val="834"/>
        </a:spcBef>
        <a:buClr>
          <a:srgbClr val="8F1C5A"/>
        </a:buClr>
        <a:buFont typeface="Arial" panose="020B0604020202020204" pitchFamily="34" charset="0"/>
        <a:buChar char="•"/>
        <a:defRPr sz="3334" kern="1200">
          <a:solidFill>
            <a:schemeClr val="tx1"/>
          </a:solidFill>
          <a:latin typeface="+mn-lt"/>
          <a:ea typeface="+mn-ea"/>
          <a:cs typeface="+mn-cs"/>
        </a:defRPr>
      </a:lvl3pPr>
      <a:lvl4pPr marL="2667533" indent="-381076" algn="l" defTabSz="1524305" rtl="0" eaLnBrk="1" latinLnBrk="0" hangingPunct="1">
        <a:lnSpc>
          <a:spcPct val="90000"/>
        </a:lnSpc>
        <a:spcBef>
          <a:spcPts val="834"/>
        </a:spcBef>
        <a:buClr>
          <a:srgbClr val="8F1C5A"/>
        </a:buClr>
        <a:buFont typeface="Arial" panose="020B0604020202020204" pitchFamily="34" charset="0"/>
        <a:buChar char="•"/>
        <a:defRPr sz="3001" kern="1200">
          <a:solidFill>
            <a:schemeClr val="tx1"/>
          </a:solidFill>
          <a:latin typeface="+mn-lt"/>
          <a:ea typeface="+mn-ea"/>
          <a:cs typeface="+mn-cs"/>
        </a:defRPr>
      </a:lvl4pPr>
      <a:lvl5pPr marL="3429686" indent="-381076" algn="l" defTabSz="1524305" rtl="0" eaLnBrk="1" latinLnBrk="0" hangingPunct="1">
        <a:lnSpc>
          <a:spcPct val="90000"/>
        </a:lnSpc>
        <a:spcBef>
          <a:spcPts val="834"/>
        </a:spcBef>
        <a:buClr>
          <a:srgbClr val="8F1C5A"/>
        </a:buClr>
        <a:buFont typeface="Arial" panose="020B0604020202020204" pitchFamily="34" charset="0"/>
        <a:buChar char="•"/>
        <a:defRPr sz="3001" kern="1200">
          <a:solidFill>
            <a:schemeClr val="tx1"/>
          </a:solidFill>
          <a:latin typeface="+mn-lt"/>
          <a:ea typeface="+mn-ea"/>
          <a:cs typeface="+mn-cs"/>
        </a:defRPr>
      </a:lvl5pPr>
      <a:lvl6pPr marL="4191838" indent="-381076" algn="l" defTabSz="1524305" rtl="0" eaLnBrk="1" latinLnBrk="0" hangingPunct="1">
        <a:lnSpc>
          <a:spcPct val="90000"/>
        </a:lnSpc>
        <a:spcBef>
          <a:spcPts val="834"/>
        </a:spcBef>
        <a:buFont typeface="Arial" panose="020B0604020202020204" pitchFamily="34" charset="0"/>
        <a:buChar char="•"/>
        <a:defRPr sz="3001" kern="1200">
          <a:solidFill>
            <a:schemeClr val="tx1"/>
          </a:solidFill>
          <a:latin typeface="+mn-lt"/>
          <a:ea typeface="+mn-ea"/>
          <a:cs typeface="+mn-cs"/>
        </a:defRPr>
      </a:lvl6pPr>
      <a:lvl7pPr marL="4953991" indent="-381076" algn="l" defTabSz="1524305" rtl="0" eaLnBrk="1" latinLnBrk="0" hangingPunct="1">
        <a:lnSpc>
          <a:spcPct val="90000"/>
        </a:lnSpc>
        <a:spcBef>
          <a:spcPts val="834"/>
        </a:spcBef>
        <a:buFont typeface="Arial" panose="020B0604020202020204" pitchFamily="34" charset="0"/>
        <a:buChar char="•"/>
        <a:defRPr sz="3001" kern="1200">
          <a:solidFill>
            <a:schemeClr val="tx1"/>
          </a:solidFill>
          <a:latin typeface="+mn-lt"/>
          <a:ea typeface="+mn-ea"/>
          <a:cs typeface="+mn-cs"/>
        </a:defRPr>
      </a:lvl7pPr>
      <a:lvl8pPr marL="5716143" indent="-381076" algn="l" defTabSz="1524305" rtl="0" eaLnBrk="1" latinLnBrk="0" hangingPunct="1">
        <a:lnSpc>
          <a:spcPct val="90000"/>
        </a:lnSpc>
        <a:spcBef>
          <a:spcPts val="834"/>
        </a:spcBef>
        <a:buFont typeface="Arial" panose="020B0604020202020204" pitchFamily="34" charset="0"/>
        <a:buChar char="•"/>
        <a:defRPr sz="3001" kern="1200">
          <a:solidFill>
            <a:schemeClr val="tx1"/>
          </a:solidFill>
          <a:latin typeface="+mn-lt"/>
          <a:ea typeface="+mn-ea"/>
          <a:cs typeface="+mn-cs"/>
        </a:defRPr>
      </a:lvl8pPr>
      <a:lvl9pPr marL="6478295" indent="-381076" algn="l" defTabSz="1524305" rtl="0" eaLnBrk="1" latinLnBrk="0" hangingPunct="1">
        <a:lnSpc>
          <a:spcPct val="90000"/>
        </a:lnSpc>
        <a:spcBef>
          <a:spcPts val="834"/>
        </a:spcBef>
        <a:buFont typeface="Arial" panose="020B0604020202020204" pitchFamily="34" charset="0"/>
        <a:buChar char="•"/>
        <a:defRPr sz="30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24305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1pPr>
      <a:lvl2pPr marL="762152" algn="l" defTabSz="1524305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2pPr>
      <a:lvl3pPr marL="1524305" algn="l" defTabSz="1524305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3pPr>
      <a:lvl4pPr marL="2286457" algn="l" defTabSz="1524305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4pPr>
      <a:lvl5pPr marL="3048610" algn="l" defTabSz="1524305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5pPr>
      <a:lvl6pPr marL="3810762" algn="l" defTabSz="1524305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6pPr>
      <a:lvl7pPr marL="4572914" algn="l" defTabSz="1524305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7pPr>
      <a:lvl8pPr marL="5335067" algn="l" defTabSz="1524305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8pPr>
      <a:lvl9pPr marL="6097219" algn="l" defTabSz="1524305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01" userDrawn="1">
          <p15:clr>
            <a:srgbClr val="F26B43"/>
          </p15:clr>
        </p15:guide>
        <p15:guide id="2" pos="48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47BA9-4431-E901-394B-32E76B74A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497" y="7072661"/>
            <a:ext cx="13147238" cy="2946309"/>
          </a:xfrm>
        </p:spPr>
        <p:txBody>
          <a:bodyPr/>
          <a:lstStyle/>
          <a:p>
            <a:r>
              <a:rPr lang="en-US" dirty="0"/>
              <a:t>Create Your Own Inspirational Graphics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E65621-5C4D-1D9D-9091-13579575FF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10278" y="6172200"/>
            <a:ext cx="5572414" cy="723900"/>
          </a:xfrm>
        </p:spPr>
        <p:txBody>
          <a:bodyPr/>
          <a:lstStyle/>
          <a:p>
            <a:r>
              <a:rPr lang="en-US" dirty="0"/>
              <a:t>AMERICAN HEART MONTH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4EB6EDE-EBE6-A968-0199-D2BD62532AC1}"/>
              </a:ext>
            </a:extLst>
          </p:cNvPr>
          <p:cNvCxnSpPr>
            <a:cxnSpLocks/>
          </p:cNvCxnSpPr>
          <p:nvPr/>
        </p:nvCxnSpPr>
        <p:spPr>
          <a:xfrm>
            <a:off x="0" y="6733309"/>
            <a:ext cx="669079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119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DD2DA0-C739-A3EB-486A-24B383151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745" y="5906013"/>
            <a:ext cx="13147238" cy="2946309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221845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952A7F-908A-7617-3F3C-23701BF09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 Your American Heart Month Message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620101-4FE3-B9AC-8B24-167A4635B5E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ts val="4800"/>
              </a:lnSpc>
              <a:spcAft>
                <a:spcPts val="600"/>
              </a:spcAft>
              <a:buNone/>
            </a:pPr>
            <a:r>
              <a:rPr lang="en-US" b="1" dirty="0">
                <a:solidFill>
                  <a:srgbClr val="8F1C5A"/>
                </a:solidFill>
              </a:rPr>
              <a:t>Share your </a:t>
            </a:r>
            <a:r>
              <a:rPr lang="en-US" b="1" dirty="0">
                <a:solidFill>
                  <a:srgbClr val="8F1C5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#</a:t>
            </a:r>
            <a:r>
              <a:rPr lang="en-US" b="1" dirty="0" err="1">
                <a:solidFill>
                  <a:srgbClr val="8F1C5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HeartMonth</a:t>
            </a:r>
            <a:r>
              <a:rPr lang="en-US" b="1" dirty="0">
                <a:solidFill>
                  <a:srgbClr val="8F1C5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b="1" dirty="0">
                <a:solidFill>
                  <a:srgbClr val="8F1C5A"/>
                </a:solidFill>
              </a:rPr>
              <a:t>message </a:t>
            </a:r>
            <a:br>
              <a:rPr lang="en-US" b="1" dirty="0">
                <a:solidFill>
                  <a:srgbClr val="8F1C5A"/>
                </a:solidFill>
              </a:rPr>
            </a:br>
            <a:r>
              <a:rPr lang="en-US" b="1" dirty="0">
                <a:solidFill>
                  <a:srgbClr val="8F1C5A"/>
                </a:solidFill>
              </a:rPr>
              <a:t>and social card!</a:t>
            </a:r>
          </a:p>
          <a:p>
            <a:pPr>
              <a:lnSpc>
                <a:spcPts val="4800"/>
              </a:lnSpc>
              <a:spcAft>
                <a:spcPts val="600"/>
              </a:spcAft>
            </a:pPr>
            <a:r>
              <a:rPr lang="en-US" sz="4000" dirty="0"/>
              <a:t>Your post should focus on what you are doing </a:t>
            </a:r>
            <a:br>
              <a:rPr lang="en-US" sz="4000" dirty="0"/>
            </a:br>
            <a:r>
              <a:rPr lang="en-US" sz="4000" dirty="0"/>
              <a:t>to live heart-healthy. See our example for inspiration.</a:t>
            </a:r>
            <a:endParaRPr lang="en-US" sz="4000" b="1" dirty="0">
              <a:solidFill>
                <a:srgbClr val="8F1C5A"/>
              </a:solidFill>
            </a:endParaRPr>
          </a:p>
          <a:p>
            <a:pPr>
              <a:lnSpc>
                <a:spcPts val="4800"/>
              </a:lnSpc>
              <a:spcAft>
                <a:spcPts val="1800"/>
              </a:spcAft>
            </a:pPr>
            <a:r>
              <a:rPr lang="en-US" sz="4000" dirty="0"/>
              <a:t>Use the templates provided. </a:t>
            </a:r>
          </a:p>
          <a:p>
            <a:pPr>
              <a:lnSpc>
                <a:spcPts val="4800"/>
              </a:lnSpc>
              <a:spcAft>
                <a:spcPts val="1800"/>
              </a:spcAft>
            </a:pPr>
            <a:r>
              <a:rPr lang="en-US" sz="4000" dirty="0"/>
              <a:t>Share your own images.  </a:t>
            </a:r>
          </a:p>
          <a:p>
            <a:pPr>
              <a:lnSpc>
                <a:spcPts val="4800"/>
              </a:lnSpc>
              <a:spcAft>
                <a:spcPts val="1800"/>
              </a:spcAft>
            </a:pPr>
            <a:r>
              <a:rPr lang="en-US" sz="4000" dirty="0"/>
              <a:t>Once you complete the PPT template, save the slide as an image and share the image on Twitter, Instagram, or Facebook with the hashtag</a:t>
            </a:r>
            <a:r>
              <a:rPr lang="en-US" sz="4000" b="1" dirty="0">
                <a:solidFill>
                  <a:srgbClr val="8F1C5A"/>
                </a:solidFill>
              </a:rPr>
              <a:t> </a:t>
            </a:r>
            <a:r>
              <a:rPr lang="en-US" sz="4000" b="1" dirty="0">
                <a:solidFill>
                  <a:srgbClr val="8F1C5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#</a:t>
            </a:r>
            <a:r>
              <a:rPr lang="en-US" sz="4000" b="1" dirty="0" err="1">
                <a:solidFill>
                  <a:srgbClr val="8F1C5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OurHearts</a:t>
            </a:r>
            <a:r>
              <a:rPr lang="en-US" sz="4000" dirty="0"/>
              <a:t>. </a:t>
            </a:r>
          </a:p>
          <a:p>
            <a:pPr>
              <a:lnSpc>
                <a:spcPts val="4800"/>
              </a:lnSpc>
              <a:spcAft>
                <a:spcPts val="1800"/>
              </a:spcAft>
            </a:pPr>
            <a:r>
              <a:rPr lang="en-US" sz="4000" dirty="0"/>
              <a:t>Share as many as you’d like! </a:t>
            </a:r>
          </a:p>
        </p:txBody>
      </p:sp>
    </p:spTree>
    <p:extLst>
      <p:ext uri="{BB962C8B-B14F-4D97-AF65-F5344CB8AC3E}">
        <p14:creationId xmlns:p14="http://schemas.microsoft.com/office/powerpoint/2010/main" val="344567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952A7F-908A-7617-3F3C-23701BF09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Social Media Templates </a:t>
            </a:r>
            <a:r>
              <a:rPr lang="en-US" dirty="0">
                <a:solidFill>
                  <a:srgbClr val="8F1C5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|</a:t>
            </a:r>
            <a:r>
              <a:rPr lang="en-US" dirty="0">
                <a:solidFill>
                  <a:srgbClr val="8F1C5A"/>
                </a:solidFill>
              </a:rPr>
              <a:t> 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620101-4FE3-B9AC-8B24-167A4635B5E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b="1" dirty="0">
                <a:solidFill>
                  <a:srgbClr val="8F1C5A"/>
                </a:solidFill>
              </a:rPr>
              <a:t>Step 1: Choose your template </a:t>
            </a:r>
          </a:p>
          <a:p>
            <a:r>
              <a:rPr lang="en-US" sz="4000" dirty="0"/>
              <a:t>We’ve provided three different options to try.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b="1" dirty="0">
                <a:solidFill>
                  <a:srgbClr val="8F1C5A"/>
                </a:solidFill>
              </a:rPr>
              <a:t>Step 2: Add your own elements</a:t>
            </a:r>
          </a:p>
          <a:p>
            <a:r>
              <a:rPr lang="en-US" sz="4000" dirty="0"/>
              <a:t>Add your photo by clicking the icon in the grey circle. This will open your computer’s files, where you can select the photo you’d like to add.</a:t>
            </a:r>
          </a:p>
          <a:p>
            <a:r>
              <a:rPr lang="en-US" sz="4000" dirty="0"/>
              <a:t>Right click your photo and </a:t>
            </a:r>
            <a:r>
              <a:rPr lang="en-US" sz="4000"/>
              <a:t>choose “Crop” </a:t>
            </a:r>
            <a:r>
              <a:rPr lang="en-US" sz="4000" dirty="0"/>
              <a:t>to position </a:t>
            </a:r>
            <a:br>
              <a:rPr lang="en-US" sz="4000" dirty="0"/>
            </a:br>
            <a:r>
              <a:rPr lang="en-US" sz="4000" dirty="0"/>
              <a:t>your photo making sure the top of your image is within the slide limits.</a:t>
            </a:r>
          </a:p>
          <a:p>
            <a:r>
              <a:rPr lang="en-US" sz="4000" dirty="0"/>
              <a:t>Don’t forget to use </a:t>
            </a:r>
            <a:r>
              <a:rPr lang="en-US" sz="4000" b="1" dirty="0">
                <a:solidFill>
                  <a:srgbClr val="8F1C5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#</a:t>
            </a:r>
            <a:r>
              <a:rPr lang="en-US" sz="4000" b="1" dirty="0" err="1">
                <a:solidFill>
                  <a:srgbClr val="8F1C5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OurHearts</a:t>
            </a:r>
            <a:r>
              <a:rPr lang="en-US" sz="4000" b="1" dirty="0">
                <a:solidFill>
                  <a:srgbClr val="8F1C5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4000" dirty="0"/>
              <a:t>hashtag!</a:t>
            </a:r>
          </a:p>
          <a:p>
            <a:r>
              <a:rPr lang="en-US" sz="4000" dirty="0"/>
              <a:t>Add your agency’s logo.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70568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952A7F-908A-7617-3F3C-23701BF09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Social Media Templates </a:t>
            </a:r>
            <a:r>
              <a:rPr lang="en-US" dirty="0">
                <a:solidFill>
                  <a:srgbClr val="8F1C5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|</a:t>
            </a:r>
            <a:r>
              <a:rPr lang="en-US" dirty="0">
                <a:solidFill>
                  <a:srgbClr val="8F1C5A"/>
                </a:solidFill>
              </a:rPr>
              <a:t> 2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620101-4FE3-B9AC-8B24-167A4635B5E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5200" b="1" dirty="0">
                <a:solidFill>
                  <a:srgbClr val="8F1C5A"/>
                </a:solidFill>
              </a:rPr>
              <a:t>Step 3: Once you’re ready, save your graphic and share it across social media</a:t>
            </a:r>
          </a:p>
          <a:p>
            <a:pPr>
              <a:lnSpc>
                <a:spcPts val="4800"/>
              </a:lnSpc>
            </a:pPr>
            <a:r>
              <a:rPr lang="en-US" sz="4300" dirty="0"/>
              <a:t>Click on the specific slide of the card you want to save from the PowerPoint. </a:t>
            </a:r>
          </a:p>
          <a:p>
            <a:pPr>
              <a:lnSpc>
                <a:spcPts val="4800"/>
              </a:lnSpc>
            </a:pPr>
            <a:r>
              <a:rPr lang="en-US" sz="4300" dirty="0"/>
              <a:t>Go to “File” then “Save A Copy.” It will prompt you to select a place to save. </a:t>
            </a:r>
          </a:p>
          <a:p>
            <a:pPr>
              <a:lnSpc>
                <a:spcPts val="4800"/>
              </a:lnSpc>
            </a:pPr>
            <a:r>
              <a:rPr lang="en-US" sz="4300" dirty="0"/>
              <a:t>Before you click “Save,” make sure you change Save As Type to be JPEG File Interchange Format. </a:t>
            </a:r>
            <a:br>
              <a:rPr lang="en-US" sz="4300" dirty="0"/>
            </a:br>
            <a:r>
              <a:rPr lang="en-US" sz="4300" dirty="0"/>
              <a:t>Click “Save.”</a:t>
            </a:r>
          </a:p>
          <a:p>
            <a:pPr>
              <a:lnSpc>
                <a:spcPts val="4800"/>
              </a:lnSpc>
            </a:pPr>
            <a:r>
              <a:rPr lang="en-US" sz="4300" dirty="0"/>
              <a:t>When it prompts you to export, select “Current Slide.”  </a:t>
            </a:r>
          </a:p>
          <a:p>
            <a:pPr>
              <a:lnSpc>
                <a:spcPts val="4800"/>
              </a:lnSpc>
            </a:pPr>
            <a:r>
              <a:rPr lang="en-US" sz="4300" dirty="0"/>
              <a:t>Now you’ve saved your graphic! </a:t>
            </a:r>
          </a:p>
          <a:p>
            <a:pPr>
              <a:lnSpc>
                <a:spcPts val="4800"/>
              </a:lnSpc>
            </a:pPr>
            <a:r>
              <a:rPr lang="en-US" sz="4300" dirty="0"/>
              <a:t>It’s time to post using the </a:t>
            </a:r>
            <a:r>
              <a:rPr lang="en-US" sz="4300" b="1" dirty="0">
                <a:solidFill>
                  <a:srgbClr val="8F1C5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#</a:t>
            </a:r>
            <a:r>
              <a:rPr lang="en-US" sz="4300" b="1" dirty="0" err="1">
                <a:solidFill>
                  <a:srgbClr val="8F1C5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OurHearts</a:t>
            </a:r>
            <a:r>
              <a:rPr lang="en-US" sz="4300" b="1" dirty="0">
                <a:solidFill>
                  <a:srgbClr val="8F1C5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4300" dirty="0"/>
              <a:t>hashtag </a:t>
            </a:r>
            <a:br>
              <a:rPr lang="en-US" sz="4300" dirty="0"/>
            </a:br>
            <a:r>
              <a:rPr lang="en-US" sz="4300" dirty="0"/>
              <a:t>so everyone can see!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152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952A7F-908A-7617-3F3C-23701BF09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br>
              <a:rPr lang="en-US" dirty="0"/>
            </a:br>
            <a:r>
              <a:rPr lang="en-US" dirty="0"/>
              <a:t>Social Media Graphic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5DE2A2CE-98B4-9EAF-DC26-0A6D99872DD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rcRect/>
          <a:stretch/>
        </p:blipFill>
        <p:spPr>
          <a:xfrm>
            <a:off x="2637631" y="4068763"/>
            <a:ext cx="9967912" cy="9967912"/>
          </a:xfr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06979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F4E87-9C5C-3554-B791-D0254148E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169" y="7072662"/>
            <a:ext cx="13147238" cy="1274414"/>
          </a:xfrm>
        </p:spPr>
        <p:txBody>
          <a:bodyPr/>
          <a:lstStyle/>
          <a:p>
            <a:r>
              <a:rPr lang="en-US" dirty="0"/>
              <a:t>Social Media Templates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87EC6-B06E-EA75-9D3C-6879AF5B0D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AMERICAN HEART MONTH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345309D-B6FD-1DDA-8A3A-9B4588D14D44}"/>
              </a:ext>
            </a:extLst>
          </p:cNvPr>
          <p:cNvCxnSpPr>
            <a:cxnSpLocks/>
          </p:cNvCxnSpPr>
          <p:nvPr/>
        </p:nvCxnSpPr>
        <p:spPr>
          <a:xfrm>
            <a:off x="-221673" y="6733309"/>
            <a:ext cx="714894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201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3D1BC5-17BC-7042-F18C-785640BA22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22870" y="9902584"/>
            <a:ext cx="11220305" cy="2686050"/>
          </a:xfrm>
        </p:spPr>
        <p:txBody>
          <a:bodyPr>
            <a:normAutofit/>
          </a:bodyPr>
          <a:lstStyle/>
          <a:p>
            <a:r>
              <a:rPr lang="en-US" dirty="0"/>
              <a:t>Relieving stress is part of </a:t>
            </a:r>
            <a:br>
              <a:rPr lang="en-US" dirty="0"/>
            </a:br>
            <a:r>
              <a:rPr lang="en-US" dirty="0"/>
              <a:t>self-care for your heart.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7182E0D-68BD-5201-6189-3754784AC8D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857071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55842D-FA0F-B439-73B8-5BB96A7B25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heart is healthier when you take time to relax.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593F05D-5B78-331C-5135-D597AD5D4E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4157450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93FD9B2-C04F-8CBA-F887-6A7A8B58F0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D6358-1E1B-11DF-8DAD-DA5ACB2CA5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50917" y="11441430"/>
            <a:ext cx="12954000" cy="2686050"/>
          </a:xfrm>
        </p:spPr>
        <p:txBody>
          <a:bodyPr/>
          <a:lstStyle/>
          <a:p>
            <a:r>
              <a:rPr lang="en-US" dirty="0"/>
              <a:t>Each step leads to a healthier heart.</a:t>
            </a:r>
          </a:p>
        </p:txBody>
      </p:sp>
    </p:spTree>
    <p:extLst>
      <p:ext uri="{BB962C8B-B14F-4D97-AF65-F5344CB8AC3E}">
        <p14:creationId xmlns:p14="http://schemas.microsoft.com/office/powerpoint/2010/main" val="4173266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623</TotalTime>
  <Words>362</Words>
  <Application>Microsoft Macintosh PowerPoint</Application>
  <PresentationFormat>Custom</PresentationFormat>
  <Paragraphs>41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Office Theme</vt:lpstr>
      <vt:lpstr>Create Your Own Inspirational Graphics</vt:lpstr>
      <vt:lpstr>Share Your American Heart Month Message</vt:lpstr>
      <vt:lpstr>How To Use Social Media Templates | 1</vt:lpstr>
      <vt:lpstr>How To Use Social Media Templates | 2</vt:lpstr>
      <vt:lpstr>Example  Social Media Graphic</vt:lpstr>
      <vt:lpstr>Social Media Templates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Neil</dc:creator>
  <cp:lastModifiedBy>Heather Neil</cp:lastModifiedBy>
  <cp:revision>20</cp:revision>
  <dcterms:created xsi:type="dcterms:W3CDTF">2022-11-18T20:06:13Z</dcterms:created>
  <dcterms:modified xsi:type="dcterms:W3CDTF">2022-11-29T19:49:20Z</dcterms:modified>
</cp:coreProperties>
</file>