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4" r:id="rId2"/>
    <p:sldId id="256" r:id="rId3"/>
    <p:sldId id="257" r:id="rId4"/>
    <p:sldId id="258" r:id="rId5"/>
    <p:sldId id="261" r:id="rId6"/>
    <p:sldId id="259" r:id="rId7"/>
    <p:sldId id="263" r:id="rId8"/>
    <p:sldId id="260" r:id="rId9"/>
    <p:sldId id="262"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67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57"/>
    <p:restoredTop sz="94694"/>
  </p:normalViewPr>
  <p:slideViewPr>
    <p:cSldViewPr snapToGrid="0" snapToObjects="1">
      <p:cViewPr varScale="1">
        <p:scale>
          <a:sx n="85" d="100"/>
          <a:sy n="85" d="100"/>
        </p:scale>
        <p:origin x="4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EFDC54-04CE-3341-9E49-9F2AFCDF6709}" type="datetimeFigureOut">
              <a:rPr lang="en-US" smtClean="0"/>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C303CA-E278-064A-95ED-31AC868DE18A}" type="slidenum">
              <a:rPr lang="en-US" smtClean="0"/>
              <a:t>‹#›</a:t>
            </a:fld>
            <a:endParaRPr lang="en-US" dirty="0"/>
          </a:p>
        </p:txBody>
      </p:sp>
    </p:spTree>
    <p:extLst>
      <p:ext uri="{BB962C8B-B14F-4D97-AF65-F5344CB8AC3E}">
        <p14:creationId xmlns:p14="http://schemas.microsoft.com/office/powerpoint/2010/main" val="188451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FDC54-04CE-3341-9E49-9F2AFCDF6709}" type="datetimeFigureOut">
              <a:rPr lang="en-US" smtClean="0"/>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C303CA-E278-064A-95ED-31AC868DE18A}" type="slidenum">
              <a:rPr lang="en-US" smtClean="0"/>
              <a:t>‹#›</a:t>
            </a:fld>
            <a:endParaRPr lang="en-US" dirty="0"/>
          </a:p>
        </p:txBody>
      </p:sp>
    </p:spTree>
    <p:extLst>
      <p:ext uri="{BB962C8B-B14F-4D97-AF65-F5344CB8AC3E}">
        <p14:creationId xmlns:p14="http://schemas.microsoft.com/office/powerpoint/2010/main" val="14762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FDC54-04CE-3341-9E49-9F2AFCDF6709}" type="datetimeFigureOut">
              <a:rPr lang="en-US" smtClean="0"/>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C303CA-E278-064A-95ED-31AC868DE18A}" type="slidenum">
              <a:rPr lang="en-US" smtClean="0"/>
              <a:t>‹#›</a:t>
            </a:fld>
            <a:endParaRPr lang="en-US" dirty="0"/>
          </a:p>
        </p:txBody>
      </p:sp>
    </p:spTree>
    <p:extLst>
      <p:ext uri="{BB962C8B-B14F-4D97-AF65-F5344CB8AC3E}">
        <p14:creationId xmlns:p14="http://schemas.microsoft.com/office/powerpoint/2010/main" val="84176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EFDC54-04CE-3341-9E49-9F2AFCDF6709}" type="datetimeFigureOut">
              <a:rPr lang="en-US" smtClean="0"/>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C303CA-E278-064A-95ED-31AC868DE18A}" type="slidenum">
              <a:rPr lang="en-US" smtClean="0"/>
              <a:t>‹#›</a:t>
            </a:fld>
            <a:endParaRPr lang="en-US" dirty="0"/>
          </a:p>
        </p:txBody>
      </p:sp>
    </p:spTree>
    <p:extLst>
      <p:ext uri="{BB962C8B-B14F-4D97-AF65-F5344CB8AC3E}">
        <p14:creationId xmlns:p14="http://schemas.microsoft.com/office/powerpoint/2010/main" val="348187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EFDC54-04CE-3341-9E49-9F2AFCDF6709}" type="datetimeFigureOut">
              <a:rPr lang="en-US" smtClean="0"/>
              <a:t>12/20/2019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C303CA-E278-064A-95ED-31AC868DE18A}" type="slidenum">
              <a:rPr lang="en-US" smtClean="0"/>
              <a:t>‹#›</a:t>
            </a:fld>
            <a:endParaRPr lang="en-US" dirty="0"/>
          </a:p>
        </p:txBody>
      </p:sp>
    </p:spTree>
    <p:extLst>
      <p:ext uri="{BB962C8B-B14F-4D97-AF65-F5344CB8AC3E}">
        <p14:creationId xmlns:p14="http://schemas.microsoft.com/office/powerpoint/2010/main" val="64223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EFDC54-04CE-3341-9E49-9F2AFCDF6709}" type="datetimeFigureOut">
              <a:rPr lang="en-US" smtClean="0"/>
              <a:t>12/20/2019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C303CA-E278-064A-95ED-31AC868DE18A}" type="slidenum">
              <a:rPr lang="en-US" smtClean="0"/>
              <a:t>‹#›</a:t>
            </a:fld>
            <a:endParaRPr lang="en-US" dirty="0"/>
          </a:p>
        </p:txBody>
      </p:sp>
    </p:spTree>
    <p:extLst>
      <p:ext uri="{BB962C8B-B14F-4D97-AF65-F5344CB8AC3E}">
        <p14:creationId xmlns:p14="http://schemas.microsoft.com/office/powerpoint/2010/main" val="408314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EFDC54-04CE-3341-9E49-9F2AFCDF6709}" type="datetimeFigureOut">
              <a:rPr lang="en-US" smtClean="0"/>
              <a:t>12/20/2019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C303CA-E278-064A-95ED-31AC868DE18A}" type="slidenum">
              <a:rPr lang="en-US" smtClean="0"/>
              <a:t>‹#›</a:t>
            </a:fld>
            <a:endParaRPr lang="en-US" dirty="0"/>
          </a:p>
        </p:txBody>
      </p:sp>
    </p:spTree>
    <p:extLst>
      <p:ext uri="{BB962C8B-B14F-4D97-AF65-F5344CB8AC3E}">
        <p14:creationId xmlns:p14="http://schemas.microsoft.com/office/powerpoint/2010/main" val="299260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EFDC54-04CE-3341-9E49-9F2AFCDF6709}" type="datetimeFigureOut">
              <a:rPr lang="en-US" smtClean="0"/>
              <a:t>12/20/2019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C303CA-E278-064A-95ED-31AC868DE18A}" type="slidenum">
              <a:rPr lang="en-US" smtClean="0"/>
              <a:t>‹#›</a:t>
            </a:fld>
            <a:endParaRPr lang="en-US" dirty="0"/>
          </a:p>
        </p:txBody>
      </p:sp>
    </p:spTree>
    <p:extLst>
      <p:ext uri="{BB962C8B-B14F-4D97-AF65-F5344CB8AC3E}">
        <p14:creationId xmlns:p14="http://schemas.microsoft.com/office/powerpoint/2010/main" val="12001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FDC54-04CE-3341-9E49-9F2AFCDF6709}" type="datetimeFigureOut">
              <a:rPr lang="en-US" smtClean="0"/>
              <a:t>12/20/2019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C303CA-E278-064A-95ED-31AC868DE18A}" type="slidenum">
              <a:rPr lang="en-US" smtClean="0"/>
              <a:t>‹#›</a:t>
            </a:fld>
            <a:endParaRPr lang="en-US" dirty="0"/>
          </a:p>
        </p:txBody>
      </p:sp>
    </p:spTree>
    <p:extLst>
      <p:ext uri="{BB962C8B-B14F-4D97-AF65-F5344CB8AC3E}">
        <p14:creationId xmlns:p14="http://schemas.microsoft.com/office/powerpoint/2010/main" val="353937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BEFDC54-04CE-3341-9E49-9F2AFCDF6709}" type="datetimeFigureOut">
              <a:rPr lang="en-US" smtClean="0"/>
              <a:t>12/20/2019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C303CA-E278-064A-95ED-31AC868DE18A}" type="slidenum">
              <a:rPr lang="en-US" smtClean="0"/>
              <a:t>‹#›</a:t>
            </a:fld>
            <a:endParaRPr lang="en-US" dirty="0"/>
          </a:p>
        </p:txBody>
      </p:sp>
    </p:spTree>
    <p:extLst>
      <p:ext uri="{BB962C8B-B14F-4D97-AF65-F5344CB8AC3E}">
        <p14:creationId xmlns:p14="http://schemas.microsoft.com/office/powerpoint/2010/main" val="209339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BEFDC54-04CE-3341-9E49-9F2AFCDF6709}" type="datetimeFigureOut">
              <a:rPr lang="en-US" smtClean="0"/>
              <a:t>12/20/2019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C303CA-E278-064A-95ED-31AC868DE18A}" type="slidenum">
              <a:rPr lang="en-US" smtClean="0"/>
              <a:t>‹#›</a:t>
            </a:fld>
            <a:endParaRPr lang="en-US" dirty="0"/>
          </a:p>
        </p:txBody>
      </p:sp>
    </p:spTree>
    <p:extLst>
      <p:ext uri="{BB962C8B-B14F-4D97-AF65-F5344CB8AC3E}">
        <p14:creationId xmlns:p14="http://schemas.microsoft.com/office/powerpoint/2010/main" val="417021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BEFDC54-04CE-3341-9E49-9F2AFCDF6709}" type="datetimeFigureOut">
              <a:rPr lang="en-US" smtClean="0"/>
              <a:t>12/20/2019</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3C303CA-E278-064A-95ED-31AC868DE18A}" type="slidenum">
              <a:rPr lang="en-US" smtClean="0"/>
              <a:t>‹#›</a:t>
            </a:fld>
            <a:endParaRPr lang="en-US" dirty="0"/>
          </a:p>
        </p:txBody>
      </p:sp>
    </p:spTree>
    <p:extLst>
      <p:ext uri="{BB962C8B-B14F-4D97-AF65-F5344CB8AC3E}">
        <p14:creationId xmlns:p14="http://schemas.microsoft.com/office/powerpoint/2010/main" val="3982587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F75F6B-8FE3-1A41-B10E-1228D3ABF4D1}"/>
              </a:ext>
            </a:extLst>
          </p:cNvPr>
          <p:cNvSpPr>
            <a:spLocks noGrp="1"/>
          </p:cNvSpPr>
          <p:nvPr>
            <p:ph type="title"/>
          </p:nvPr>
        </p:nvSpPr>
        <p:spPr>
          <a:xfrm>
            <a:off x="628650" y="162084"/>
            <a:ext cx="7886700" cy="457676"/>
          </a:xfrm>
        </p:spPr>
        <p:txBody>
          <a:bodyPr>
            <a:noAutofit/>
          </a:bodyPr>
          <a:lstStyle/>
          <a:p>
            <a:pPr algn="ctr"/>
            <a:r>
              <a:rPr lang="en-US" sz="2800" b="1" dirty="0">
                <a:latin typeface="Arial" panose="020B0604020202020204" pitchFamily="34" charset="0"/>
                <a:cs typeface="Arial" panose="020B0604020202020204" pitchFamily="34" charset="0"/>
              </a:rPr>
              <a:t>Pathogenesis – Basic Science</a:t>
            </a:r>
          </a:p>
        </p:txBody>
      </p:sp>
      <p:pic>
        <p:nvPicPr>
          <p:cNvPr id="4" name="Picture 3" descr="Three intertwining circles with the following text (one in each circle): 1) Inflammation and Immunopathogenesis; 2) Microbiome/Virome; and 3) Aging and Senescence. Around the circles are the following texts clockwise: Basic Discovery; New Technologies; Key Co-factors; Biomarker Validation; and Animal Models">
            <a:extLst>
              <a:ext uri="{FF2B5EF4-FFF2-40B4-BE49-F238E27FC236}">
                <a16:creationId xmlns:a16="http://schemas.microsoft.com/office/drawing/2014/main" id="{97EEE202-BE7F-3842-99ED-0782725E7AFC}"/>
              </a:ext>
            </a:extLst>
          </p:cNvPr>
          <p:cNvPicPr>
            <a:picLocks noChangeAspect="1"/>
          </p:cNvPicPr>
          <p:nvPr/>
        </p:nvPicPr>
        <p:blipFill>
          <a:blip r:embed="rId2"/>
          <a:stretch>
            <a:fillRect/>
          </a:stretch>
        </p:blipFill>
        <p:spPr>
          <a:xfrm>
            <a:off x="2174646" y="893122"/>
            <a:ext cx="4794708" cy="4006537"/>
          </a:xfrm>
          <a:prstGeom prst="rect">
            <a:avLst/>
          </a:prstGeom>
        </p:spPr>
      </p:pic>
    </p:spTree>
    <p:extLst>
      <p:ext uri="{BB962C8B-B14F-4D97-AF65-F5344CB8AC3E}">
        <p14:creationId xmlns:p14="http://schemas.microsoft.com/office/powerpoint/2010/main" val="255435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AD0D5-DA5A-9444-AF4D-6F8918A171FE}"/>
              </a:ext>
            </a:extLst>
          </p:cNvPr>
          <p:cNvSpPr>
            <a:spLocks noGrp="1"/>
          </p:cNvSpPr>
          <p:nvPr>
            <p:ph type="ctrTitle"/>
          </p:nvPr>
        </p:nvSpPr>
        <p:spPr>
          <a:xfrm>
            <a:off x="1143000" y="1412483"/>
            <a:ext cx="6858000" cy="1509916"/>
          </a:xfrm>
        </p:spPr>
        <p:txBody>
          <a:bodyPr>
            <a:noAutofit/>
          </a:bodyPr>
          <a:lstStyle/>
          <a:p>
            <a:r>
              <a:rPr lang="en-US" sz="2800" b="1" dirty="0">
                <a:latin typeface="Arial" panose="020B0604020202020204" pitchFamily="34" charset="0"/>
                <a:cs typeface="Arial" panose="020B0604020202020204" pitchFamily="34" charset="0"/>
              </a:rPr>
              <a:t>NIH Workshop on HIV-Associated Comorbidities, Coinfections and Complications:</a:t>
            </a: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3600" b="1" dirty="0">
                <a:solidFill>
                  <a:srgbClr val="000066"/>
                </a:solidFill>
                <a:latin typeface="Arial" panose="020B0604020202020204" pitchFamily="34" charset="0"/>
                <a:cs typeface="Arial" panose="020B0604020202020204" pitchFamily="34" charset="0"/>
              </a:rPr>
              <a:t>Immunopathogenesis</a:t>
            </a:r>
            <a:br>
              <a:rPr lang="en-US" sz="2800" b="1" dirty="0">
                <a:solidFill>
                  <a:srgbClr val="000066"/>
                </a:solidFill>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BB4FE13-65E1-4348-A2C4-56C200B1F4ED}"/>
              </a:ext>
            </a:extLst>
          </p:cNvPr>
          <p:cNvSpPr>
            <a:spLocks noGrp="1"/>
          </p:cNvSpPr>
          <p:nvPr>
            <p:ph type="subTitle" idx="1"/>
          </p:nvPr>
        </p:nvSpPr>
        <p:spPr>
          <a:xfrm>
            <a:off x="1143000" y="2800955"/>
            <a:ext cx="6858000" cy="2086062"/>
          </a:xfrm>
        </p:spPr>
        <p:txBody>
          <a:bodyPr>
            <a:normAutofit/>
          </a:bodyPr>
          <a:lstStyle/>
          <a:p>
            <a:r>
              <a:rPr lang="en-US" dirty="0">
                <a:latin typeface="Arial" panose="020B0604020202020204" pitchFamily="34" charset="0"/>
                <a:cs typeface="Arial" panose="020B0604020202020204" pitchFamily="34" charset="0"/>
              </a:rPr>
              <a:t>Peter W. Hunt, MD: University of California San Francisco</a:t>
            </a:r>
          </a:p>
          <a:p>
            <a:r>
              <a:rPr lang="en-US" dirty="0">
                <a:latin typeface="Arial" panose="020B0604020202020204" pitchFamily="34" charset="0"/>
                <a:cs typeface="Arial" panose="020B0604020202020204" pitchFamily="34" charset="0"/>
              </a:rPr>
              <a:t>FOR</a:t>
            </a:r>
          </a:p>
          <a:p>
            <a:r>
              <a:rPr lang="en-US" dirty="0">
                <a:latin typeface="Arial" panose="020B0604020202020204" pitchFamily="34" charset="0"/>
                <a:cs typeface="Arial" panose="020B0604020202020204" pitchFamily="34" charset="0"/>
              </a:rPr>
              <a:t>Tricia Burdo, PhD: Temple University</a:t>
            </a:r>
          </a:p>
          <a:p>
            <a:r>
              <a:rPr lang="en-US" dirty="0">
                <a:latin typeface="Arial" panose="020B0604020202020204" pitchFamily="34" charset="0"/>
                <a:cs typeface="Arial" panose="020B0604020202020204" pitchFamily="34" charset="0"/>
              </a:rPr>
              <a:t>Nicholas Funderberg, PhD: Ohio State University</a:t>
            </a:r>
          </a:p>
          <a:p>
            <a:r>
              <a:rPr lang="en-US" dirty="0">
                <a:latin typeface="Arial" panose="020B0604020202020204" pitchFamily="34" charset="0"/>
                <a:cs typeface="Arial" panose="020B0604020202020204" pitchFamily="34" charset="0"/>
              </a:rPr>
              <a:t>Michael Lederman, MD: Case Western Reserve University</a:t>
            </a:r>
          </a:p>
          <a:p>
            <a:r>
              <a:rPr lang="en-US" dirty="0">
                <a:latin typeface="Arial" panose="020B0604020202020204" pitchFamily="34" charset="0"/>
                <a:cs typeface="Arial" panose="020B0604020202020204" pitchFamily="34" charset="0"/>
              </a:rPr>
              <a:t>Ivona Pandrea, MD, PhD: University of Pittsburgh</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74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BA9A2AC2-789C-254C-BD05-8A77F7451A07}"/>
              </a:ext>
            </a:extLst>
          </p:cNvPr>
          <p:cNvSpPr>
            <a:spLocks noGrp="1"/>
          </p:cNvSpPr>
          <p:nvPr>
            <p:ph type="title"/>
          </p:nvPr>
        </p:nvSpPr>
        <p:spPr>
          <a:xfrm>
            <a:off x="118872" y="81820"/>
            <a:ext cx="8906256" cy="664076"/>
          </a:xfrm>
        </p:spPr>
        <p:txBody>
          <a:bodyPr>
            <a:normAutofit fontScale="90000"/>
          </a:bodyPr>
          <a:lstStyle/>
          <a:p>
            <a:pPr algn="ctr"/>
            <a:r>
              <a:rPr lang="en-US" b="1" dirty="0">
                <a:latin typeface="Arial" panose="020B0604020202020204" pitchFamily="34" charset="0"/>
                <a:cs typeface="Arial" panose="020B0604020202020204" pitchFamily="34" charset="0"/>
              </a:rPr>
              <a:t>Persistent ↑ Morbidity / Mortality in Treated HIV</a:t>
            </a:r>
          </a:p>
        </p:txBody>
      </p:sp>
      <p:grpSp>
        <p:nvGrpSpPr>
          <p:cNvPr id="2" name="Group 1" descr="Among HIV-infected and HIV-uninfected subjects, there were 2229 and 4970 deaths during the study period, corresponding with crude mortality rates of 1827 and 326 per 100,000 person-years, respectively. Age-adjusted mortality rates for HIV-uninfected individuals were 439 per 100,000 person-years in 1996–1997 and 381 per 100,000 person-years in 2011, with no trend over time (P = 0.43), whereas rates decreased for HIV-infected individuals from 7077 per 100,000 person-years in 1996–1997 to 1054 per 100,000 person-years in 2011 (P &lt; 0.001). Source: Marcus et al, JAIDS, 2016 https://journals.lww.com/jaids/Fulltext/2016/09010/Narrowing_the_Gap_in_Life_Expectancy_Between.6.aspx ">
            <a:extLst>
              <a:ext uri="{FF2B5EF4-FFF2-40B4-BE49-F238E27FC236}">
                <a16:creationId xmlns:a16="http://schemas.microsoft.com/office/drawing/2014/main" id="{5C2F8667-0DA9-47E3-AC32-34B70C5B6B91}"/>
              </a:ext>
            </a:extLst>
          </p:cNvPr>
          <p:cNvGrpSpPr/>
          <p:nvPr/>
        </p:nvGrpSpPr>
        <p:grpSpPr>
          <a:xfrm>
            <a:off x="51852" y="926592"/>
            <a:ext cx="4731521" cy="4048199"/>
            <a:chOff x="51852" y="926592"/>
            <a:chExt cx="4731521" cy="4048199"/>
          </a:xfrm>
        </p:grpSpPr>
        <p:sp>
          <p:nvSpPr>
            <p:cNvPr id="23" name="TextBox 22">
              <a:extLst>
                <a:ext uri="{FF2B5EF4-FFF2-40B4-BE49-F238E27FC236}">
                  <a16:creationId xmlns:a16="http://schemas.microsoft.com/office/drawing/2014/main" id="{0F5F23AB-B281-6043-B5C4-9F3669D68FAA}"/>
                </a:ext>
              </a:extLst>
            </p:cNvPr>
            <p:cNvSpPr txBox="1"/>
            <p:nvPr/>
          </p:nvSpPr>
          <p:spPr>
            <a:xfrm>
              <a:off x="278892" y="926592"/>
              <a:ext cx="4270248" cy="369332"/>
            </a:xfrm>
            <a:prstGeom prst="rect">
              <a:avLst/>
            </a:prstGeom>
            <a:noFill/>
          </p:spPr>
          <p:txBody>
            <a:bodyPr wrap="square" rtlCol="0">
              <a:spAutoFit/>
            </a:bodyPr>
            <a:lstStyle/>
            <a:p>
              <a:r>
                <a:rPr lang="en-US" u="sng" dirty="0"/>
                <a:t>Mortality Rates (⎯)and Life Expectancy (</a:t>
              </a:r>
              <a:r>
                <a:rPr lang="en-US" sz="1200" u="sng" dirty="0"/>
                <a:t>●</a:t>
              </a:r>
              <a:r>
                <a:rPr lang="en-US" u="sng" dirty="0"/>
                <a:t>)</a:t>
              </a:r>
            </a:p>
          </p:txBody>
        </p:sp>
        <p:sp>
          <p:nvSpPr>
            <p:cNvPr id="19" name="TextBox 18">
              <a:extLst>
                <a:ext uri="{FF2B5EF4-FFF2-40B4-BE49-F238E27FC236}">
                  <a16:creationId xmlns:a16="http://schemas.microsoft.com/office/drawing/2014/main" id="{EEB0EF9D-4A26-7D4A-B740-CDE485479469}"/>
                </a:ext>
              </a:extLst>
            </p:cNvPr>
            <p:cNvSpPr txBox="1"/>
            <p:nvPr/>
          </p:nvSpPr>
          <p:spPr>
            <a:xfrm>
              <a:off x="996696" y="1385946"/>
              <a:ext cx="3008377" cy="369332"/>
            </a:xfrm>
            <a:prstGeom prst="rect">
              <a:avLst/>
            </a:prstGeom>
            <a:noFill/>
          </p:spPr>
          <p:txBody>
            <a:bodyPr wrap="square" rtlCol="0">
              <a:spAutoFit/>
            </a:bodyPr>
            <a:lstStyle/>
            <a:p>
              <a:pPr algn="ctr"/>
              <a:r>
                <a:rPr lang="en-US" b="1" dirty="0">
                  <a:solidFill>
                    <a:srgbClr val="FF0000"/>
                  </a:solidFill>
                </a:rPr>
                <a:t>HIV+</a:t>
              </a:r>
              <a:r>
                <a:rPr lang="en-US" b="1" dirty="0">
                  <a:solidFill>
                    <a:srgbClr val="000000"/>
                  </a:solidFill>
                </a:rPr>
                <a:t> vs. </a:t>
              </a:r>
              <a:r>
                <a:rPr lang="en-US" b="1" dirty="0">
                  <a:solidFill>
                    <a:srgbClr val="3A67C4"/>
                  </a:solidFill>
                </a:rPr>
                <a:t>HIV-</a:t>
              </a:r>
              <a:endParaRPr lang="en-US" dirty="0">
                <a:solidFill>
                  <a:srgbClr val="3A67C4"/>
                </a:solidFill>
              </a:endParaRPr>
            </a:p>
          </p:txBody>
        </p:sp>
        <p:sp>
          <p:nvSpPr>
            <p:cNvPr id="21" name="TextBox 20">
              <a:extLst>
                <a:ext uri="{FF2B5EF4-FFF2-40B4-BE49-F238E27FC236}">
                  <a16:creationId xmlns:a16="http://schemas.microsoft.com/office/drawing/2014/main" id="{252FF522-F7FC-9F43-9CF9-E24CFDE45C06}"/>
                </a:ext>
              </a:extLst>
            </p:cNvPr>
            <p:cNvSpPr txBox="1"/>
            <p:nvPr/>
          </p:nvSpPr>
          <p:spPr>
            <a:xfrm rot="16200000">
              <a:off x="-1072682" y="2601920"/>
              <a:ext cx="2556846" cy="307777"/>
            </a:xfrm>
            <a:prstGeom prst="rect">
              <a:avLst/>
            </a:prstGeom>
            <a:noFill/>
          </p:spPr>
          <p:txBody>
            <a:bodyPr wrap="square" rtlCol="0">
              <a:spAutoFit/>
            </a:bodyPr>
            <a:lstStyle/>
            <a:p>
              <a:r>
                <a:rPr lang="en-US" sz="1400" b="1" dirty="0"/>
                <a:t>Deaths per 100,000 person-yrs</a:t>
              </a:r>
            </a:p>
          </p:txBody>
        </p:sp>
        <p:pic>
          <p:nvPicPr>
            <p:cNvPr id="11" name="Picture 9">
              <a:extLst>
                <a:ext uri="{FF2B5EF4-FFF2-40B4-BE49-F238E27FC236}">
                  <a16:creationId xmlns:a16="http://schemas.microsoft.com/office/drawing/2014/main" id="{3761AED2-7A7C-BF4D-A30A-1BE8BD655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76" t="16962" r="10500" b="8101"/>
            <a:stretch>
              <a:fillRect/>
            </a:stretch>
          </p:blipFill>
          <p:spPr bwMode="auto">
            <a:xfrm>
              <a:off x="364480" y="1703957"/>
              <a:ext cx="4199995" cy="2968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2">
              <a:extLst>
                <a:ext uri="{FF2B5EF4-FFF2-40B4-BE49-F238E27FC236}">
                  <a16:creationId xmlns:a16="http://schemas.microsoft.com/office/drawing/2014/main" id="{7D09A89B-4787-9C46-8E7F-1EA683669B1A}"/>
                </a:ext>
              </a:extLst>
            </p:cNvPr>
            <p:cNvSpPr txBox="1">
              <a:spLocks noChangeArrowheads="1"/>
            </p:cNvSpPr>
            <p:nvPr/>
          </p:nvSpPr>
          <p:spPr bwMode="auto">
            <a:xfrm rot="16200000">
              <a:off x="3317845" y="2500634"/>
              <a:ext cx="26540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eaLnBrk="1" hangingPunct="1">
                <a:spcBef>
                  <a:spcPct val="0"/>
                </a:spcBef>
                <a:buFontTx/>
                <a:buNone/>
              </a:pPr>
              <a:r>
                <a:rPr lang="en-US" altLang="en-US" sz="1200" b="1" dirty="0">
                  <a:solidFill>
                    <a:srgbClr val="000000"/>
                  </a:solidFill>
                </a:rPr>
                <a:t>Est. Yrs of Life Remaining</a:t>
              </a:r>
            </a:p>
          </p:txBody>
        </p:sp>
        <p:sp>
          <p:nvSpPr>
            <p:cNvPr id="10" name="TextBox 1">
              <a:extLst>
                <a:ext uri="{FF2B5EF4-FFF2-40B4-BE49-F238E27FC236}">
                  <a16:creationId xmlns:a16="http://schemas.microsoft.com/office/drawing/2014/main" id="{E943DD92-4327-4D42-995E-AE8E9F8ED47B}"/>
                </a:ext>
              </a:extLst>
            </p:cNvPr>
            <p:cNvSpPr txBox="1">
              <a:spLocks noChangeArrowheads="1"/>
            </p:cNvSpPr>
            <p:nvPr/>
          </p:nvSpPr>
          <p:spPr bwMode="auto">
            <a:xfrm flipH="1">
              <a:off x="1061288" y="4713181"/>
              <a:ext cx="2797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1100" dirty="0">
                  <a:solidFill>
                    <a:srgbClr val="000028"/>
                  </a:solidFill>
                </a:rPr>
                <a:t>Marcus et al, JAIDS, 2016</a:t>
              </a:r>
            </a:p>
          </p:txBody>
        </p:sp>
      </p:grpSp>
      <p:grpSp>
        <p:nvGrpSpPr>
          <p:cNvPr id="3" name="Group 2" descr="Multi-morbidity: Pulmonary disease, Neurocognitive impairment, Depression, Cardiovascular disease, Hypertension, Lipids, Glucose, Body composition, Haematology, Bone disease, Liver disease, Renal disease, Cancer. Adapted from: Aguilar et al, Key Opinions in Med, 2016">
            <a:extLst>
              <a:ext uri="{FF2B5EF4-FFF2-40B4-BE49-F238E27FC236}">
                <a16:creationId xmlns:a16="http://schemas.microsoft.com/office/drawing/2014/main" id="{B6AD8D0A-710D-4268-AB5B-7A5868622412}"/>
              </a:ext>
            </a:extLst>
          </p:cNvPr>
          <p:cNvGrpSpPr/>
          <p:nvPr/>
        </p:nvGrpSpPr>
        <p:grpSpPr>
          <a:xfrm>
            <a:off x="5084064" y="887907"/>
            <a:ext cx="3941064" cy="4253700"/>
            <a:chOff x="5084064" y="887907"/>
            <a:chExt cx="3941064" cy="4253700"/>
          </a:xfrm>
        </p:grpSpPr>
        <p:sp>
          <p:nvSpPr>
            <p:cNvPr id="24" name="TextBox 23">
              <a:extLst>
                <a:ext uri="{FF2B5EF4-FFF2-40B4-BE49-F238E27FC236}">
                  <a16:creationId xmlns:a16="http://schemas.microsoft.com/office/drawing/2014/main" id="{426D16CE-D23C-0B42-A4BD-CBF792F3B481}"/>
                </a:ext>
              </a:extLst>
            </p:cNvPr>
            <p:cNvSpPr txBox="1"/>
            <p:nvPr/>
          </p:nvSpPr>
          <p:spPr>
            <a:xfrm>
              <a:off x="5241036" y="887907"/>
              <a:ext cx="3739896" cy="369332"/>
            </a:xfrm>
            <a:prstGeom prst="rect">
              <a:avLst/>
            </a:prstGeom>
            <a:noFill/>
          </p:spPr>
          <p:txBody>
            <a:bodyPr wrap="square" rtlCol="0">
              <a:spAutoFit/>
            </a:bodyPr>
            <a:lstStyle/>
            <a:p>
              <a:pPr algn="ctr"/>
              <a:r>
                <a:rPr lang="en-US" u="sng" dirty="0"/>
                <a:t>↑Multi-Morbidity </a:t>
              </a:r>
            </a:p>
          </p:txBody>
        </p:sp>
        <p:pic>
          <p:nvPicPr>
            <p:cNvPr id="8" name="Picture 7" descr="A picture containing text, map&#10;&#10;Description automatically generated">
              <a:extLst>
                <a:ext uri="{FF2B5EF4-FFF2-40B4-BE49-F238E27FC236}">
                  <a16:creationId xmlns:a16="http://schemas.microsoft.com/office/drawing/2014/main" id="{D9A8FC2E-39EF-0646-8019-6DAE17182783}"/>
                </a:ext>
              </a:extLst>
            </p:cNvPr>
            <p:cNvPicPr>
              <a:picLocks noChangeAspect="1"/>
            </p:cNvPicPr>
            <p:nvPr/>
          </p:nvPicPr>
          <p:blipFill rotWithShape="1">
            <a:blip r:embed="rId3"/>
            <a:srcRect l="1827" t="1604" r="4814"/>
            <a:stretch/>
          </p:blipFill>
          <p:spPr>
            <a:xfrm>
              <a:off x="5084064" y="1376112"/>
              <a:ext cx="3939972" cy="3474779"/>
            </a:xfrm>
            <a:prstGeom prst="rect">
              <a:avLst/>
            </a:prstGeom>
          </p:spPr>
        </p:pic>
        <p:sp>
          <p:nvSpPr>
            <p:cNvPr id="9" name="TextBox 8">
              <a:extLst>
                <a:ext uri="{FF2B5EF4-FFF2-40B4-BE49-F238E27FC236}">
                  <a16:creationId xmlns:a16="http://schemas.microsoft.com/office/drawing/2014/main" id="{8A592892-53D1-4147-8985-336B6CB3E443}"/>
                </a:ext>
              </a:extLst>
            </p:cNvPr>
            <p:cNvSpPr txBox="1"/>
            <p:nvPr/>
          </p:nvSpPr>
          <p:spPr>
            <a:xfrm>
              <a:off x="5239512" y="4864608"/>
              <a:ext cx="3785616" cy="276999"/>
            </a:xfrm>
            <a:prstGeom prst="rect">
              <a:avLst/>
            </a:prstGeom>
            <a:noFill/>
          </p:spPr>
          <p:txBody>
            <a:bodyPr wrap="square" rtlCol="0">
              <a:spAutoFit/>
            </a:bodyPr>
            <a:lstStyle/>
            <a:p>
              <a:pPr algn="ctr"/>
              <a:r>
                <a:rPr lang="en-US" sz="1200" dirty="0"/>
                <a:t>Adapted from: Aguilar et al, Key Opinions in Med, 2016</a:t>
              </a:r>
            </a:p>
          </p:txBody>
        </p:sp>
      </p:grpSp>
    </p:spTree>
    <p:extLst>
      <p:ext uri="{BB962C8B-B14F-4D97-AF65-F5344CB8AC3E}">
        <p14:creationId xmlns:p14="http://schemas.microsoft.com/office/powerpoint/2010/main" val="187362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5DA4E-E788-6940-B642-52699E7C0412}"/>
              </a:ext>
            </a:extLst>
          </p:cNvPr>
          <p:cNvSpPr>
            <a:spLocks noGrp="1"/>
          </p:cNvSpPr>
          <p:nvPr>
            <p:ph type="title"/>
          </p:nvPr>
        </p:nvSpPr>
        <p:spPr>
          <a:xfrm>
            <a:off x="144780" y="7144"/>
            <a:ext cx="8869680" cy="994172"/>
          </a:xfrm>
        </p:spPr>
        <p:txBody>
          <a:bodyPr>
            <a:normAutofit/>
          </a:bodyPr>
          <a:lstStyle/>
          <a:p>
            <a:pPr algn="ctr"/>
            <a:r>
              <a:rPr lang="en-US" sz="2400" b="1" dirty="0">
                <a:latin typeface="Arial" panose="020B0604020202020204" pitchFamily="34" charset="0"/>
                <a:cs typeface="Arial" panose="020B0604020202020204" pitchFamily="34" charset="0"/>
              </a:rPr>
              <a:t>Persistent Inflammation Predicts Morbidity &amp; Mortality</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in Treated HIV</a:t>
            </a:r>
          </a:p>
        </p:txBody>
      </p:sp>
      <p:sp>
        <p:nvSpPr>
          <p:cNvPr id="4" name="TextBox 9">
            <a:extLst>
              <a:ext uri="{FF2B5EF4-FFF2-40B4-BE49-F238E27FC236}">
                <a16:creationId xmlns:a16="http://schemas.microsoft.com/office/drawing/2014/main" id="{516D9569-D2C4-7444-862D-FDEAABC7C080}"/>
              </a:ext>
            </a:extLst>
          </p:cNvPr>
          <p:cNvSpPr txBox="1">
            <a:spLocks noChangeArrowheads="1"/>
          </p:cNvSpPr>
          <p:nvPr/>
        </p:nvSpPr>
        <p:spPr bwMode="auto">
          <a:xfrm>
            <a:off x="579882" y="1096371"/>
            <a:ext cx="3974339"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1350" b="1" u="sng" dirty="0">
                <a:solidFill>
                  <a:srgbClr val="000000"/>
                </a:solidFill>
              </a:rPr>
              <a:t>IL-6 / D-dimer Score predicts Non-AIDS Events</a:t>
            </a:r>
            <a:endParaRPr lang="en-US" altLang="en-US" sz="1350" dirty="0">
              <a:solidFill>
                <a:srgbClr val="000000"/>
              </a:solidFill>
            </a:endParaRPr>
          </a:p>
          <a:p>
            <a:pPr algn="ctr" eaLnBrk="1" hangingPunct="1">
              <a:spcBef>
                <a:spcPct val="0"/>
              </a:spcBef>
              <a:buFontTx/>
              <a:buNone/>
              <a:defRPr/>
            </a:pPr>
            <a:r>
              <a:rPr lang="en-US" altLang="en-US" sz="1350" dirty="0">
                <a:solidFill>
                  <a:srgbClr val="000000"/>
                </a:solidFill>
              </a:rPr>
              <a:t>(SMART)</a:t>
            </a:r>
          </a:p>
          <a:p>
            <a:pPr algn="ctr" eaLnBrk="1" hangingPunct="1">
              <a:spcBef>
                <a:spcPct val="0"/>
              </a:spcBef>
              <a:buFontTx/>
              <a:buNone/>
              <a:defRPr/>
            </a:pPr>
            <a:endParaRPr lang="en-US" altLang="en-US" sz="1050" b="1" u="sng" dirty="0">
              <a:solidFill>
                <a:srgbClr val="000000"/>
              </a:solidFill>
            </a:endParaRPr>
          </a:p>
        </p:txBody>
      </p:sp>
      <p:grpSp>
        <p:nvGrpSpPr>
          <p:cNvPr id="9" name="Group 8" descr="Graph showing cumulative percentage of patients with event in years. Source: Grund, PLoS One, 2016&#10;">
            <a:extLst>
              <a:ext uri="{FF2B5EF4-FFF2-40B4-BE49-F238E27FC236}">
                <a16:creationId xmlns:a16="http://schemas.microsoft.com/office/drawing/2014/main" id="{2E8ADE6B-B193-43AF-A216-9DAC6EA2667C}"/>
              </a:ext>
            </a:extLst>
          </p:cNvPr>
          <p:cNvGrpSpPr/>
          <p:nvPr/>
        </p:nvGrpSpPr>
        <p:grpSpPr>
          <a:xfrm>
            <a:off x="503682" y="1583634"/>
            <a:ext cx="3849878" cy="3280219"/>
            <a:chOff x="503682" y="1583634"/>
            <a:chExt cx="3849878" cy="3280219"/>
          </a:xfrm>
        </p:grpSpPr>
        <p:pic>
          <p:nvPicPr>
            <p:cNvPr id="3" name="Picture 3">
              <a:extLst>
                <a:ext uri="{FF2B5EF4-FFF2-40B4-BE49-F238E27FC236}">
                  <a16:creationId xmlns:a16="http://schemas.microsoft.com/office/drawing/2014/main" id="{8C6D2F85-DF81-934B-BFAC-13A735CD5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075"/>
            <a:stretch>
              <a:fillRect/>
            </a:stretch>
          </p:blipFill>
          <p:spPr bwMode="auto">
            <a:xfrm>
              <a:off x="503682" y="1583634"/>
              <a:ext cx="3849878" cy="3018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750D02A5-B021-3E46-B736-27B8BE4529D9}"/>
                </a:ext>
              </a:extLst>
            </p:cNvPr>
            <p:cNvSpPr txBox="1">
              <a:spLocks noChangeArrowheads="1"/>
            </p:cNvSpPr>
            <p:nvPr/>
          </p:nvSpPr>
          <p:spPr bwMode="auto">
            <a:xfrm>
              <a:off x="1653909" y="4586854"/>
              <a:ext cx="17632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eaLnBrk="1" hangingPunct="1">
                <a:spcBef>
                  <a:spcPct val="0"/>
                </a:spcBef>
                <a:buFontTx/>
                <a:buNone/>
              </a:pPr>
              <a:r>
                <a:rPr lang="en-US" altLang="en-US" sz="1200" b="1" dirty="0">
                  <a:solidFill>
                    <a:srgbClr val="000000"/>
                  </a:solidFill>
                </a:rPr>
                <a:t>Years</a:t>
              </a:r>
            </a:p>
          </p:txBody>
        </p:sp>
      </p:grpSp>
      <p:sp>
        <p:nvSpPr>
          <p:cNvPr id="6" name="Rectangle 5">
            <a:extLst>
              <a:ext uri="{FF2B5EF4-FFF2-40B4-BE49-F238E27FC236}">
                <a16:creationId xmlns:a16="http://schemas.microsoft.com/office/drawing/2014/main" id="{25E5C81A-DC78-5A44-8818-F81579A29C75}"/>
              </a:ext>
            </a:extLst>
          </p:cNvPr>
          <p:cNvSpPr/>
          <p:nvPr/>
        </p:nvSpPr>
        <p:spPr>
          <a:xfrm>
            <a:off x="1722119" y="4845946"/>
            <a:ext cx="1694695" cy="261610"/>
          </a:xfrm>
          <a:prstGeom prst="rect">
            <a:avLst/>
          </a:prstGeom>
        </p:spPr>
        <p:txBody>
          <a:bodyPr wrap="none">
            <a:spAutoFit/>
          </a:bodyPr>
          <a:lstStyle/>
          <a:p>
            <a:r>
              <a:rPr lang="en-US" altLang="en-US" sz="1100" i="1" dirty="0">
                <a:solidFill>
                  <a:srgbClr val="000000"/>
                </a:solidFill>
                <a:latin typeface="Arial" panose="020B0604020202020204" pitchFamily="34" charset="0"/>
                <a:cs typeface="Arial" panose="020B0604020202020204" pitchFamily="34" charset="0"/>
              </a:rPr>
              <a:t>Grund, PLoS One, 2016</a:t>
            </a:r>
            <a:endParaRPr lang="en-US" sz="1100" i="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E0AD9A2-7FB0-3246-890F-1290F9643C23}"/>
              </a:ext>
            </a:extLst>
          </p:cNvPr>
          <p:cNvSpPr txBox="1"/>
          <p:nvPr/>
        </p:nvSpPr>
        <p:spPr>
          <a:xfrm>
            <a:off x="4874262" y="1044178"/>
            <a:ext cx="4079238" cy="338554"/>
          </a:xfrm>
          <a:prstGeom prst="rect">
            <a:avLst/>
          </a:prstGeom>
          <a:noFill/>
        </p:spPr>
        <p:txBody>
          <a:bodyPr wrap="square" rtlCol="0">
            <a:spAutoFit/>
          </a:bodyPr>
          <a:lstStyle/>
          <a:p>
            <a:r>
              <a:rPr lang="en-US" sz="1600" b="1" u="sng" dirty="0"/>
              <a:t>Inflammation predicts individual morbidities </a:t>
            </a:r>
          </a:p>
        </p:txBody>
      </p:sp>
      <p:sp>
        <p:nvSpPr>
          <p:cNvPr id="7" name="Content Placeholder 2">
            <a:extLst>
              <a:ext uri="{FF2B5EF4-FFF2-40B4-BE49-F238E27FC236}">
                <a16:creationId xmlns:a16="http://schemas.microsoft.com/office/drawing/2014/main" id="{5313922D-59DF-E04E-8EF1-3E9B1DD36A4C}"/>
              </a:ext>
            </a:extLst>
          </p:cNvPr>
          <p:cNvSpPr txBox="1">
            <a:spLocks noChangeArrowheads="1"/>
          </p:cNvSpPr>
          <p:nvPr/>
        </p:nvSpPr>
        <p:spPr>
          <a:xfrm>
            <a:off x="4790442" y="1413510"/>
            <a:ext cx="4208778" cy="33940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450"/>
              </a:spcBef>
            </a:pPr>
            <a:r>
              <a:rPr lang="en-US" altLang="en-US" sz="1400" dirty="0">
                <a:latin typeface="Arial" panose="020B0604020202020204" pitchFamily="34" charset="0"/>
                <a:cs typeface="Arial" panose="020B0604020202020204" pitchFamily="34" charset="0"/>
              </a:rPr>
              <a:t>Mortality</a:t>
            </a:r>
            <a:r>
              <a:rPr lang="en-US" altLang="en-US" sz="100" dirty="0">
                <a:latin typeface="Arial" panose="020B0604020202020204" pitchFamily="34" charset="0"/>
                <a:cs typeface="Arial" panose="020B0604020202020204" pitchFamily="34" charset="0"/>
              </a:rPr>
              <a:t> </a:t>
            </a:r>
            <a:r>
              <a:rPr lang="en-US" altLang="en-US" sz="900" dirty="0">
                <a:latin typeface="Arial" panose="020B0604020202020204" pitchFamily="34" charset="0"/>
                <a:cs typeface="Arial" panose="020B0604020202020204" pitchFamily="34" charset="0"/>
              </a:rPr>
              <a:t>(Kuller, PLoS Med, ‘08; Tien, JAIDS, ‘10; Justice, CID ‘12; Hunt, JID ‘14)</a:t>
            </a:r>
            <a:endParaRPr lang="en-US" altLang="en-US" sz="1000" dirty="0">
              <a:latin typeface="Arial" panose="020B0604020202020204" pitchFamily="34" charset="0"/>
              <a:cs typeface="Arial" panose="020B0604020202020204" pitchFamily="34" charset="0"/>
            </a:endParaRPr>
          </a:p>
          <a:p>
            <a:pPr>
              <a:spcBef>
                <a:spcPts val="450"/>
              </a:spcBef>
            </a:pPr>
            <a:r>
              <a:rPr lang="en-US" altLang="en-US" sz="1400" dirty="0">
                <a:latin typeface="Arial" panose="020B0604020202020204" pitchFamily="34" charset="0"/>
                <a:cs typeface="Arial" panose="020B0604020202020204" pitchFamily="34" charset="0"/>
              </a:rPr>
              <a:t>Cardiovascular Disease </a:t>
            </a:r>
            <a:r>
              <a:rPr lang="en-US" altLang="en-US" sz="900" dirty="0">
                <a:latin typeface="Arial" panose="020B0604020202020204" pitchFamily="34" charset="0"/>
                <a:cs typeface="Arial" panose="020B0604020202020204" pitchFamily="34" charset="0"/>
              </a:rPr>
              <a:t>(Duprez, Atherosclerosis, 2009)</a:t>
            </a:r>
            <a:endParaRPr lang="en-US" altLang="en-US" sz="1100" dirty="0">
              <a:latin typeface="Arial" panose="020B0604020202020204" pitchFamily="34" charset="0"/>
              <a:cs typeface="Arial" panose="020B0604020202020204" pitchFamily="34" charset="0"/>
            </a:endParaRPr>
          </a:p>
          <a:p>
            <a:pPr>
              <a:spcBef>
                <a:spcPts val="450"/>
              </a:spcBef>
            </a:pPr>
            <a:r>
              <a:rPr lang="en-US" altLang="en-US" sz="1400" dirty="0">
                <a:latin typeface="Arial" panose="020B0604020202020204" pitchFamily="34" charset="0"/>
                <a:cs typeface="Arial" panose="020B0604020202020204" pitchFamily="34" charset="0"/>
              </a:rPr>
              <a:t>Cancer </a:t>
            </a:r>
            <a:r>
              <a:rPr lang="en-US" altLang="en-US" sz="900" dirty="0">
                <a:latin typeface="Arial" panose="020B0604020202020204" pitchFamily="34" charset="0"/>
                <a:cs typeface="Arial" panose="020B0604020202020204" pitchFamily="34" charset="0"/>
              </a:rPr>
              <a:t>(Breen, Cancer Epi Bio Prev, 2010; Borges, AIDS, 2013)</a:t>
            </a:r>
          </a:p>
          <a:p>
            <a:pPr>
              <a:spcBef>
                <a:spcPts val="450"/>
              </a:spcBef>
            </a:pPr>
            <a:r>
              <a:rPr lang="en-US" altLang="en-US" sz="1400" dirty="0">
                <a:latin typeface="Arial" panose="020B0604020202020204" pitchFamily="34" charset="0"/>
                <a:cs typeface="Arial" panose="020B0604020202020204" pitchFamily="34" charset="0"/>
              </a:rPr>
              <a:t>Venous Thromboembolism</a:t>
            </a:r>
            <a:r>
              <a:rPr lang="en-US" altLang="en-US" sz="1000" dirty="0">
                <a:latin typeface="Arial" panose="020B0604020202020204" pitchFamily="34" charset="0"/>
                <a:cs typeface="Arial" panose="020B0604020202020204" pitchFamily="34" charset="0"/>
              </a:rPr>
              <a:t> </a:t>
            </a:r>
            <a:r>
              <a:rPr lang="en-US" altLang="en-US" sz="900" dirty="0">
                <a:latin typeface="Arial" panose="020B0604020202020204" pitchFamily="34" charset="0"/>
                <a:cs typeface="Arial" panose="020B0604020202020204" pitchFamily="34" charset="0"/>
              </a:rPr>
              <a:t>(Musselwhite, AIDS, 2011)</a:t>
            </a:r>
            <a:endParaRPr lang="en-US" altLang="en-US" sz="1100" dirty="0">
              <a:latin typeface="Arial" panose="020B0604020202020204" pitchFamily="34" charset="0"/>
              <a:cs typeface="Arial" panose="020B0604020202020204" pitchFamily="34" charset="0"/>
            </a:endParaRPr>
          </a:p>
          <a:p>
            <a:pPr>
              <a:spcBef>
                <a:spcPts val="450"/>
              </a:spcBef>
            </a:pPr>
            <a:r>
              <a:rPr lang="en-US" altLang="en-US" sz="1400" dirty="0">
                <a:latin typeface="Arial" panose="020B0604020202020204" pitchFamily="34" charset="0"/>
                <a:cs typeface="Arial" panose="020B0604020202020204" pitchFamily="34" charset="0"/>
              </a:rPr>
              <a:t>Type 2 Diabetes </a:t>
            </a:r>
            <a:r>
              <a:rPr lang="en-US" altLang="en-US" sz="900" dirty="0">
                <a:latin typeface="Arial" panose="020B0604020202020204" pitchFamily="34" charset="0"/>
                <a:cs typeface="Arial" panose="020B0604020202020204" pitchFamily="34" charset="0"/>
              </a:rPr>
              <a:t>(Brown, Diabetes Care, 2010)</a:t>
            </a:r>
          </a:p>
          <a:p>
            <a:pPr>
              <a:spcBef>
                <a:spcPts val="450"/>
              </a:spcBef>
            </a:pPr>
            <a:r>
              <a:rPr lang="en-US" altLang="en-US" sz="1400" dirty="0">
                <a:latin typeface="Arial" panose="020B0604020202020204" pitchFamily="34" charset="0"/>
                <a:cs typeface="Arial" panose="020B0604020202020204" pitchFamily="34" charset="0"/>
              </a:rPr>
              <a:t>COPD </a:t>
            </a:r>
            <a:r>
              <a:rPr lang="en-US" altLang="en-US" sz="900" dirty="0">
                <a:latin typeface="Arial" panose="020B0604020202020204" pitchFamily="34" charset="0"/>
                <a:cs typeface="Arial" panose="020B0604020202020204" pitchFamily="34" charset="0"/>
              </a:rPr>
              <a:t>(Attia, Chest, 2014)</a:t>
            </a:r>
          </a:p>
          <a:p>
            <a:pPr>
              <a:spcBef>
                <a:spcPts val="450"/>
              </a:spcBef>
            </a:pPr>
            <a:r>
              <a:rPr lang="en-US" altLang="en-US" sz="1400" dirty="0">
                <a:latin typeface="Arial" panose="020B0604020202020204" pitchFamily="34" charset="0"/>
                <a:cs typeface="Arial" panose="020B0604020202020204" pitchFamily="34" charset="0"/>
              </a:rPr>
              <a:t>Renal Disease</a:t>
            </a:r>
            <a:r>
              <a:rPr lang="en-US" altLang="en-US" sz="900" dirty="0">
                <a:latin typeface="Arial" panose="020B0604020202020204" pitchFamily="34" charset="0"/>
                <a:cs typeface="Arial" panose="020B0604020202020204" pitchFamily="34" charset="0"/>
              </a:rPr>
              <a:t> (Gupta, HIV Med, 2015)</a:t>
            </a:r>
          </a:p>
          <a:p>
            <a:pPr>
              <a:spcBef>
                <a:spcPts val="450"/>
              </a:spcBef>
            </a:pPr>
            <a:r>
              <a:rPr lang="en-US" altLang="en-US" sz="1400" dirty="0">
                <a:latin typeface="Arial" panose="020B0604020202020204" pitchFamily="34" charset="0"/>
                <a:cs typeface="Arial" panose="020B0604020202020204" pitchFamily="34" charset="0"/>
              </a:rPr>
              <a:t>Bacterial Pneumonia </a:t>
            </a:r>
            <a:r>
              <a:rPr lang="en-US" altLang="en-US" sz="900" dirty="0">
                <a:latin typeface="Arial" panose="020B0604020202020204" pitchFamily="34" charset="0"/>
                <a:cs typeface="Arial" panose="020B0604020202020204" pitchFamily="34" charset="0"/>
              </a:rPr>
              <a:t>(Bjerk, PLoS One, 2014)</a:t>
            </a:r>
          </a:p>
          <a:p>
            <a:pPr>
              <a:spcBef>
                <a:spcPts val="450"/>
              </a:spcBef>
            </a:pPr>
            <a:r>
              <a:rPr lang="en-US" altLang="en-US" sz="1400" dirty="0">
                <a:latin typeface="Arial" panose="020B0604020202020204" pitchFamily="34" charset="0"/>
                <a:cs typeface="Arial" panose="020B0604020202020204" pitchFamily="34" charset="0"/>
              </a:rPr>
              <a:t>Cognitive Dysfunction</a:t>
            </a:r>
            <a:r>
              <a:rPr lang="en-US" altLang="en-US" sz="1100" dirty="0">
                <a:latin typeface="Arial" panose="020B0604020202020204" pitchFamily="34" charset="0"/>
                <a:cs typeface="Arial" panose="020B0604020202020204" pitchFamily="34" charset="0"/>
              </a:rPr>
              <a:t> </a:t>
            </a:r>
            <a:r>
              <a:rPr lang="en-US" altLang="en-US" sz="700" dirty="0">
                <a:latin typeface="Arial" panose="020B0604020202020204" pitchFamily="34" charset="0"/>
                <a:cs typeface="Arial" panose="020B0604020202020204" pitchFamily="34" charset="0"/>
              </a:rPr>
              <a:t>(Burdo, AIDS, 2013; Letendre CROI 2012)</a:t>
            </a:r>
          </a:p>
          <a:p>
            <a:pPr>
              <a:spcBef>
                <a:spcPts val="450"/>
              </a:spcBef>
            </a:pPr>
            <a:r>
              <a:rPr lang="en-US" altLang="en-US" sz="1400" dirty="0">
                <a:latin typeface="Arial" panose="020B0604020202020204" pitchFamily="34" charset="0"/>
                <a:cs typeface="Arial" panose="020B0604020202020204" pitchFamily="34" charset="0"/>
              </a:rPr>
              <a:t>Depression </a:t>
            </a:r>
            <a:r>
              <a:rPr lang="en-US" altLang="en-US" sz="700" dirty="0">
                <a:latin typeface="Arial" panose="020B0604020202020204" pitchFamily="34" charset="0"/>
                <a:cs typeface="Arial" panose="020B0604020202020204" pitchFamily="34" charset="0"/>
              </a:rPr>
              <a:t>(Martinez, JAIDS, 2014)</a:t>
            </a:r>
            <a:endParaRPr lang="en-US" altLang="en-US" sz="1400" dirty="0">
              <a:latin typeface="Arial" panose="020B0604020202020204" pitchFamily="34" charset="0"/>
              <a:cs typeface="Arial" panose="020B0604020202020204" pitchFamily="34" charset="0"/>
            </a:endParaRPr>
          </a:p>
          <a:p>
            <a:pPr>
              <a:spcBef>
                <a:spcPts val="450"/>
              </a:spcBef>
            </a:pPr>
            <a:r>
              <a:rPr lang="en-US" altLang="en-US" sz="1400" dirty="0">
                <a:latin typeface="Arial" panose="020B0604020202020204" pitchFamily="34" charset="0"/>
                <a:cs typeface="Arial" panose="020B0604020202020204" pitchFamily="34" charset="0"/>
              </a:rPr>
              <a:t>Frailty </a:t>
            </a:r>
            <a:r>
              <a:rPr lang="en-US" altLang="en-US" sz="800" dirty="0">
                <a:latin typeface="Arial" panose="020B0604020202020204" pitchFamily="34" charset="0"/>
                <a:cs typeface="Arial" panose="020B0604020202020204" pitchFamily="34" charset="0"/>
              </a:rPr>
              <a:t>(Erlandson, JID, 2013)</a:t>
            </a:r>
            <a:endParaRPr lang="en-US"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48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228A2-6ABC-D34E-BB7F-6BA9FB8E08EE}"/>
              </a:ext>
            </a:extLst>
          </p:cNvPr>
          <p:cNvSpPr>
            <a:spLocks noGrp="1"/>
          </p:cNvSpPr>
          <p:nvPr>
            <p:ph type="title"/>
          </p:nvPr>
        </p:nvSpPr>
        <p:spPr>
          <a:xfrm>
            <a:off x="334010" y="192564"/>
            <a:ext cx="8495030" cy="671036"/>
          </a:xfrm>
        </p:spPr>
        <p:txBody>
          <a:bodyPr>
            <a:normAutofit fontScale="90000"/>
          </a:bodyPr>
          <a:lstStyle/>
          <a:p>
            <a:r>
              <a:rPr lang="en-US" b="1" dirty="0">
                <a:latin typeface="Arial" panose="020B0604020202020204" pitchFamily="34" charset="0"/>
                <a:cs typeface="Arial" panose="020B0604020202020204" pitchFamily="34" charset="0"/>
              </a:rPr>
              <a:t>Inflammation Causes Chronic Disease in HIV-</a:t>
            </a:r>
          </a:p>
        </p:txBody>
      </p:sp>
      <p:grpSp>
        <p:nvGrpSpPr>
          <p:cNvPr id="13" name="Group 12" descr="Shown is the cumulative incidence of the primary end point of nonfatal myocardial infarction, nonfatal stroke, or cardiovascular death in the placebo group versus the various canakinumab dose groups. The threshold P value for the primary end point was 0.02115 in the 150-mg group. The group receiving the 150-mg dose of canakinumab met the prespecified multiplicity-adjusted threshold for statistical significance for the primary cardiovascular end point, Source: Ridker, NEJM, 2017  https://www.nejm.org/doi/full/10.1056/NEJMoa1707914 Figure 2">
            <a:extLst>
              <a:ext uri="{FF2B5EF4-FFF2-40B4-BE49-F238E27FC236}">
                <a16:creationId xmlns:a16="http://schemas.microsoft.com/office/drawing/2014/main" id="{206DD4F4-12EF-4E07-9058-095CE444B72E}"/>
              </a:ext>
            </a:extLst>
          </p:cNvPr>
          <p:cNvGrpSpPr/>
          <p:nvPr/>
        </p:nvGrpSpPr>
        <p:grpSpPr>
          <a:xfrm>
            <a:off x="102503" y="924937"/>
            <a:ext cx="4449177" cy="4086142"/>
            <a:chOff x="102503" y="924937"/>
            <a:chExt cx="4449177" cy="4086142"/>
          </a:xfrm>
        </p:grpSpPr>
        <p:sp>
          <p:nvSpPr>
            <p:cNvPr id="5" name="TextBox 21">
              <a:extLst>
                <a:ext uri="{FF2B5EF4-FFF2-40B4-BE49-F238E27FC236}">
                  <a16:creationId xmlns:a16="http://schemas.microsoft.com/office/drawing/2014/main" id="{52CB9685-94A6-9549-BE65-622724C158FD}"/>
                </a:ext>
              </a:extLst>
            </p:cNvPr>
            <p:cNvSpPr txBox="1">
              <a:spLocks noChangeArrowheads="1"/>
            </p:cNvSpPr>
            <p:nvPr/>
          </p:nvSpPr>
          <p:spPr bwMode="auto">
            <a:xfrm>
              <a:off x="147320" y="924937"/>
              <a:ext cx="44043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u="sng" dirty="0"/>
                <a:t>Canakinumab (IL-1b inhibitor) ↓CAD Events</a:t>
              </a:r>
            </a:p>
          </p:txBody>
        </p:sp>
        <p:sp>
          <p:nvSpPr>
            <p:cNvPr id="7" name="TextBox 6">
              <a:extLst>
                <a:ext uri="{FF2B5EF4-FFF2-40B4-BE49-F238E27FC236}">
                  <a16:creationId xmlns:a16="http://schemas.microsoft.com/office/drawing/2014/main" id="{77F0C0DB-9C15-A743-8C11-B0C65E7C96D1}"/>
                </a:ext>
              </a:extLst>
            </p:cNvPr>
            <p:cNvSpPr txBox="1"/>
            <p:nvPr/>
          </p:nvSpPr>
          <p:spPr>
            <a:xfrm rot="16200000">
              <a:off x="-1029038" y="2364551"/>
              <a:ext cx="2601635" cy="338554"/>
            </a:xfrm>
            <a:prstGeom prst="rect">
              <a:avLst/>
            </a:prstGeom>
            <a:noFill/>
          </p:spPr>
          <p:txBody>
            <a:bodyPr wrap="square" rtlCol="0">
              <a:spAutoFit/>
            </a:bodyPr>
            <a:lstStyle/>
            <a:p>
              <a:r>
                <a:rPr lang="en-US" sz="1600" dirty="0"/>
                <a:t>Cumulative Incidence (%)</a:t>
              </a:r>
            </a:p>
          </p:txBody>
        </p:sp>
        <p:pic>
          <p:nvPicPr>
            <p:cNvPr id="4" name="Picture 18">
              <a:extLst>
                <a:ext uri="{FF2B5EF4-FFF2-40B4-BE49-F238E27FC236}">
                  <a16:creationId xmlns:a16="http://schemas.microsoft.com/office/drawing/2014/main" id="{70D80AA2-D53A-4540-A9E2-801B99A289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46" r="1" b="35341"/>
            <a:stretch/>
          </p:blipFill>
          <p:spPr bwMode="auto">
            <a:xfrm>
              <a:off x="418179" y="1568668"/>
              <a:ext cx="4102451" cy="257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77B632AE-BCC0-2441-9139-82E92D6547E7}"/>
                </a:ext>
              </a:extLst>
            </p:cNvPr>
            <p:cNvSpPr txBox="1"/>
            <p:nvPr/>
          </p:nvSpPr>
          <p:spPr>
            <a:xfrm>
              <a:off x="1201082" y="4141729"/>
              <a:ext cx="2601635" cy="338554"/>
            </a:xfrm>
            <a:prstGeom prst="rect">
              <a:avLst/>
            </a:prstGeom>
            <a:noFill/>
          </p:spPr>
          <p:txBody>
            <a:bodyPr wrap="square" rtlCol="0">
              <a:spAutoFit/>
            </a:bodyPr>
            <a:lstStyle/>
            <a:p>
              <a:pPr algn="ctr"/>
              <a:r>
                <a:rPr lang="en-US" sz="1600" dirty="0"/>
                <a:t>Years</a:t>
              </a:r>
            </a:p>
          </p:txBody>
        </p:sp>
        <p:sp>
          <p:nvSpPr>
            <p:cNvPr id="3" name="TextBox 2">
              <a:extLst>
                <a:ext uri="{FF2B5EF4-FFF2-40B4-BE49-F238E27FC236}">
                  <a16:creationId xmlns:a16="http://schemas.microsoft.com/office/drawing/2014/main" id="{F9510027-26A1-0A4F-A56E-2618E8961409}"/>
                </a:ext>
              </a:extLst>
            </p:cNvPr>
            <p:cNvSpPr txBox="1">
              <a:spLocks noChangeArrowheads="1"/>
            </p:cNvSpPr>
            <p:nvPr/>
          </p:nvSpPr>
          <p:spPr bwMode="auto">
            <a:xfrm>
              <a:off x="1310640" y="4703302"/>
              <a:ext cx="2895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dirty="0"/>
                <a:t>Ridker, NEJM, 2017</a:t>
              </a:r>
            </a:p>
          </p:txBody>
        </p:sp>
      </p:grpSp>
      <p:grpSp>
        <p:nvGrpSpPr>
          <p:cNvPr id="14" name="Group 13" descr="Cumulative incidence of all fatal cancer among CANTOS participants.&#10;CANTOS= Canakinumab Anti-inflammatory Thrombosis&#10;Source: Ridker, Lancet , 2017 Figure 2 https://www.thelancet.com/journals/lancet/article/PIIS0140-6736(17)32247-X/fulltext&#10;">
            <a:extLst>
              <a:ext uri="{FF2B5EF4-FFF2-40B4-BE49-F238E27FC236}">
                <a16:creationId xmlns:a16="http://schemas.microsoft.com/office/drawing/2014/main" id="{B69077CB-E408-4E6B-8C6E-619D3F98AC9F}"/>
              </a:ext>
            </a:extLst>
          </p:cNvPr>
          <p:cNvGrpSpPr/>
          <p:nvPr/>
        </p:nvGrpSpPr>
        <p:grpSpPr>
          <a:xfrm>
            <a:off x="4771171" y="924937"/>
            <a:ext cx="4352509" cy="4025999"/>
            <a:chOff x="4771171" y="924937"/>
            <a:chExt cx="4352509" cy="4025999"/>
          </a:xfrm>
        </p:grpSpPr>
        <p:sp>
          <p:nvSpPr>
            <p:cNvPr id="11" name="TextBox 21">
              <a:extLst>
                <a:ext uri="{FF2B5EF4-FFF2-40B4-BE49-F238E27FC236}">
                  <a16:creationId xmlns:a16="http://schemas.microsoft.com/office/drawing/2014/main" id="{EC08FA94-AAA3-ED45-8A33-BFD6F81483D0}"/>
                </a:ext>
              </a:extLst>
            </p:cNvPr>
            <p:cNvSpPr txBox="1">
              <a:spLocks noChangeArrowheads="1"/>
            </p:cNvSpPr>
            <p:nvPr/>
          </p:nvSpPr>
          <p:spPr bwMode="auto">
            <a:xfrm>
              <a:off x="5013960" y="924937"/>
              <a:ext cx="3952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u="sng" dirty="0"/>
                <a:t>Canakinumab ↓ Cancer Deaths</a:t>
              </a:r>
            </a:p>
          </p:txBody>
        </p:sp>
        <p:sp>
          <p:nvSpPr>
            <p:cNvPr id="9" name="TextBox 8">
              <a:extLst>
                <a:ext uri="{FF2B5EF4-FFF2-40B4-BE49-F238E27FC236}">
                  <a16:creationId xmlns:a16="http://schemas.microsoft.com/office/drawing/2014/main" id="{716CAF71-E012-EA43-BEB7-FA5957BE42A8}"/>
                </a:ext>
              </a:extLst>
            </p:cNvPr>
            <p:cNvSpPr txBox="1"/>
            <p:nvPr/>
          </p:nvSpPr>
          <p:spPr>
            <a:xfrm rot="16200000">
              <a:off x="3624242" y="2258019"/>
              <a:ext cx="2601635" cy="307777"/>
            </a:xfrm>
            <a:prstGeom prst="rect">
              <a:avLst/>
            </a:prstGeom>
            <a:noFill/>
          </p:spPr>
          <p:txBody>
            <a:bodyPr wrap="square" rtlCol="0">
              <a:spAutoFit/>
            </a:bodyPr>
            <a:lstStyle/>
            <a:p>
              <a:r>
                <a:rPr lang="en-US" sz="1400" dirty="0"/>
                <a:t>Cumulative Incidence (%)</a:t>
              </a:r>
            </a:p>
          </p:txBody>
        </p:sp>
        <p:pic>
          <p:nvPicPr>
            <p:cNvPr id="6" name="Picture 5">
              <a:extLst>
                <a:ext uri="{FF2B5EF4-FFF2-40B4-BE49-F238E27FC236}">
                  <a16:creationId xmlns:a16="http://schemas.microsoft.com/office/drawing/2014/main" id="{C29DF0E2-B2F1-DF49-AACC-9E357B225705}"/>
                </a:ext>
              </a:extLst>
            </p:cNvPr>
            <p:cNvPicPr>
              <a:picLocks noChangeAspect="1"/>
            </p:cNvPicPr>
            <p:nvPr/>
          </p:nvPicPr>
          <p:blipFill rotWithShape="1">
            <a:blip r:embed="rId3"/>
            <a:srcRect l="19399"/>
            <a:stretch/>
          </p:blipFill>
          <p:spPr>
            <a:xfrm>
              <a:off x="4977866" y="1347208"/>
              <a:ext cx="4145814" cy="2569033"/>
            </a:xfrm>
            <a:prstGeom prst="rect">
              <a:avLst/>
            </a:prstGeom>
          </p:spPr>
        </p:pic>
        <p:sp>
          <p:nvSpPr>
            <p:cNvPr id="10" name="TextBox 9">
              <a:extLst>
                <a:ext uri="{FF2B5EF4-FFF2-40B4-BE49-F238E27FC236}">
                  <a16:creationId xmlns:a16="http://schemas.microsoft.com/office/drawing/2014/main" id="{0103DDA4-F8C5-8348-BB71-ECDDE5109CD6}"/>
                </a:ext>
              </a:extLst>
            </p:cNvPr>
            <p:cNvSpPr txBox="1"/>
            <p:nvPr/>
          </p:nvSpPr>
          <p:spPr>
            <a:xfrm>
              <a:off x="5793402" y="4101089"/>
              <a:ext cx="2601635" cy="338554"/>
            </a:xfrm>
            <a:prstGeom prst="rect">
              <a:avLst/>
            </a:prstGeom>
            <a:noFill/>
          </p:spPr>
          <p:txBody>
            <a:bodyPr wrap="square" rtlCol="0">
              <a:spAutoFit/>
            </a:bodyPr>
            <a:lstStyle/>
            <a:p>
              <a:pPr algn="ctr"/>
              <a:r>
                <a:rPr lang="en-US" sz="1600" dirty="0"/>
                <a:t>Years</a:t>
              </a:r>
            </a:p>
          </p:txBody>
        </p:sp>
        <p:sp>
          <p:nvSpPr>
            <p:cNvPr id="12" name="TextBox 11">
              <a:extLst>
                <a:ext uri="{FF2B5EF4-FFF2-40B4-BE49-F238E27FC236}">
                  <a16:creationId xmlns:a16="http://schemas.microsoft.com/office/drawing/2014/main" id="{61498D30-1038-8C40-80A6-BC00CC7DC56C}"/>
                </a:ext>
              </a:extLst>
            </p:cNvPr>
            <p:cNvSpPr txBox="1">
              <a:spLocks noChangeArrowheads="1"/>
            </p:cNvSpPr>
            <p:nvPr/>
          </p:nvSpPr>
          <p:spPr bwMode="auto">
            <a:xfrm>
              <a:off x="5735320" y="4643159"/>
              <a:ext cx="2895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dirty="0"/>
                <a:t>Ridker, Lancet , 2017</a:t>
              </a:r>
            </a:p>
          </p:txBody>
        </p:sp>
      </p:grpSp>
    </p:spTree>
    <p:extLst>
      <p:ext uri="{BB962C8B-B14F-4D97-AF65-F5344CB8AC3E}">
        <p14:creationId xmlns:p14="http://schemas.microsoft.com/office/powerpoint/2010/main" val="663342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E138-EE9F-964A-B37D-A78D6C73CF1C}"/>
              </a:ext>
            </a:extLst>
          </p:cNvPr>
          <p:cNvSpPr>
            <a:spLocks noGrp="1"/>
          </p:cNvSpPr>
          <p:nvPr>
            <p:ph type="title"/>
          </p:nvPr>
        </p:nvSpPr>
        <p:spPr>
          <a:xfrm>
            <a:off x="60960" y="151924"/>
            <a:ext cx="8981440" cy="569436"/>
          </a:xfrm>
        </p:spPr>
        <p:txBody>
          <a:bodyPr>
            <a:normAutofit/>
          </a:bodyPr>
          <a:lstStyle/>
          <a:p>
            <a:pPr algn="ctr"/>
            <a:r>
              <a:rPr lang="en-US" b="1" dirty="0">
                <a:latin typeface="Arial" panose="020B0604020202020204" pitchFamily="34" charset="0"/>
                <a:cs typeface="Arial" panose="020B0604020202020204" pitchFamily="34" charset="0"/>
              </a:rPr>
              <a:t>Where best to intervene in treated HIV?</a:t>
            </a:r>
          </a:p>
        </p:txBody>
      </p:sp>
      <p:pic>
        <p:nvPicPr>
          <p:cNvPr id="3" name="Picture 2" descr="Leaves&#10;- End-organ disease&#10;- Frailty&#10;&#10;Branches&#10;- Inflammation (IL-6)&#10;- Coagulation (D-dimer)&#10;- Adaptive immune defects (T-cell and B-cell activation/maturation defects)&#10;&#10;Trunk&#10;- Inflammasome activation (IL-1b)?&#10;Monocyte/macrophage activation (sCD14, sCD163)?&#10;An attempt to stop spread of virus at his level before reaching the branches and leaves.&#10;&#10;Roots &#10;HIV reservoirs&#10;CMV&#10;Microbial translocation&#10;&#10;Source: Justice et al, JID, 2018">
            <a:extLst>
              <a:ext uri="{FF2B5EF4-FFF2-40B4-BE49-F238E27FC236}">
                <a16:creationId xmlns:a16="http://schemas.microsoft.com/office/drawing/2014/main" id="{270FDF5F-AB1D-9C48-B911-E9ADCE9FE1F8}"/>
              </a:ext>
            </a:extLst>
          </p:cNvPr>
          <p:cNvPicPr>
            <a:picLocks noChangeAspect="1"/>
          </p:cNvPicPr>
          <p:nvPr/>
        </p:nvPicPr>
        <p:blipFill rotWithShape="1">
          <a:blip r:embed="rId2"/>
          <a:srcRect r="5605"/>
          <a:stretch/>
        </p:blipFill>
        <p:spPr>
          <a:xfrm>
            <a:off x="135956" y="822984"/>
            <a:ext cx="4791644" cy="4096996"/>
          </a:xfrm>
          <a:prstGeom prst="rect">
            <a:avLst/>
          </a:prstGeom>
        </p:spPr>
      </p:pic>
      <p:sp>
        <p:nvSpPr>
          <p:cNvPr id="4" name="TextBox 3">
            <a:extLst>
              <a:ext uri="{FF2B5EF4-FFF2-40B4-BE49-F238E27FC236}">
                <a16:creationId xmlns:a16="http://schemas.microsoft.com/office/drawing/2014/main" id="{C1314CF9-78CB-EE47-979E-859D425EFD02}"/>
              </a:ext>
            </a:extLst>
          </p:cNvPr>
          <p:cNvSpPr txBox="1"/>
          <p:nvPr/>
        </p:nvSpPr>
        <p:spPr>
          <a:xfrm>
            <a:off x="162560" y="4632960"/>
            <a:ext cx="2448560" cy="276999"/>
          </a:xfrm>
          <a:prstGeom prst="rect">
            <a:avLst/>
          </a:prstGeom>
          <a:noFill/>
        </p:spPr>
        <p:txBody>
          <a:bodyPr wrap="square" rtlCol="0">
            <a:spAutoFit/>
          </a:bodyPr>
          <a:lstStyle/>
          <a:p>
            <a:r>
              <a:rPr lang="en-US" sz="1200" i="1" dirty="0">
                <a:solidFill>
                  <a:schemeClr val="bg1"/>
                </a:solidFill>
              </a:rPr>
              <a:t>Justice et al, JID, 2018</a:t>
            </a:r>
          </a:p>
        </p:txBody>
      </p:sp>
      <p:pic>
        <p:nvPicPr>
          <p:cNvPr id="6" name="Picture 7" descr="Picture of a Banyan tree">
            <a:extLst>
              <a:ext uri="{FF2B5EF4-FFF2-40B4-BE49-F238E27FC236}">
                <a16:creationId xmlns:a16="http://schemas.microsoft.com/office/drawing/2014/main" id="{C8B3B5FB-DD7D-3842-B64D-EDA941160B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2166" y="822984"/>
            <a:ext cx="3960234" cy="341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4E2134A-E325-1B4E-AC3A-1891F5808D21}"/>
              </a:ext>
            </a:extLst>
          </p:cNvPr>
          <p:cNvSpPr txBox="1"/>
          <p:nvPr/>
        </p:nvSpPr>
        <p:spPr>
          <a:xfrm>
            <a:off x="5201920" y="4470400"/>
            <a:ext cx="3657600" cy="369332"/>
          </a:xfrm>
          <a:prstGeom prst="rect">
            <a:avLst/>
          </a:prstGeom>
          <a:noFill/>
        </p:spPr>
        <p:txBody>
          <a:bodyPr wrap="square" rtlCol="0">
            <a:spAutoFit/>
          </a:bodyPr>
          <a:lstStyle/>
          <a:p>
            <a:pPr algn="ctr"/>
            <a:r>
              <a:rPr lang="en-US" b="1" dirty="0"/>
              <a:t>Or is the tree a Banyan?</a:t>
            </a:r>
          </a:p>
        </p:txBody>
      </p:sp>
    </p:spTree>
    <p:extLst>
      <p:ext uri="{BB962C8B-B14F-4D97-AF65-F5344CB8AC3E}">
        <p14:creationId xmlns:p14="http://schemas.microsoft.com/office/powerpoint/2010/main" val="176748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E138-EE9F-964A-B37D-A78D6C73CF1C}"/>
              </a:ext>
            </a:extLst>
          </p:cNvPr>
          <p:cNvSpPr>
            <a:spLocks noGrp="1"/>
          </p:cNvSpPr>
          <p:nvPr>
            <p:ph type="title"/>
          </p:nvPr>
        </p:nvSpPr>
        <p:spPr>
          <a:xfrm>
            <a:off x="60960" y="151924"/>
            <a:ext cx="8981440" cy="569436"/>
          </a:xfrm>
        </p:spPr>
        <p:txBody>
          <a:bodyPr>
            <a:normAutofit/>
          </a:bodyPr>
          <a:lstStyle/>
          <a:p>
            <a:pPr algn="ctr"/>
            <a:r>
              <a:rPr lang="en-US" b="1" dirty="0">
                <a:latin typeface="Arial" panose="020B0604020202020204" pitchFamily="34" charset="0"/>
                <a:cs typeface="Arial" panose="020B0604020202020204" pitchFamily="34" charset="0"/>
              </a:rPr>
              <a:t>Where best to intervene in treated HIV? </a:t>
            </a:r>
          </a:p>
        </p:txBody>
      </p:sp>
      <p:sp>
        <p:nvSpPr>
          <p:cNvPr id="5" name="TextBox 4">
            <a:extLst>
              <a:ext uri="{FF2B5EF4-FFF2-40B4-BE49-F238E27FC236}">
                <a16:creationId xmlns:a16="http://schemas.microsoft.com/office/drawing/2014/main" id="{E0D9B915-3FDA-6945-88D6-DE751C3CBABB}"/>
              </a:ext>
            </a:extLst>
          </p:cNvPr>
          <p:cNvSpPr txBox="1"/>
          <p:nvPr/>
        </p:nvSpPr>
        <p:spPr>
          <a:xfrm>
            <a:off x="91440" y="751864"/>
            <a:ext cx="8981440" cy="4278094"/>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2000" dirty="0"/>
              <a:t>Do all “root drivers” contribute equally?</a:t>
            </a:r>
          </a:p>
          <a:p>
            <a:pPr marL="742950" lvl="1" indent="-285750">
              <a:spcAft>
                <a:spcPts val="800"/>
              </a:spcAft>
              <a:buFont typeface="Arial" panose="020B0604020202020204" pitchFamily="34" charset="0"/>
              <a:buChar char="•"/>
            </a:pPr>
            <a:r>
              <a:rPr lang="en-US" dirty="0"/>
              <a:t>Role of HRBs (drugs, smoking…)?</a:t>
            </a:r>
          </a:p>
          <a:p>
            <a:pPr marL="742950" lvl="1" indent="-285750">
              <a:spcAft>
                <a:spcPts val="800"/>
              </a:spcAft>
              <a:buFont typeface="Arial" panose="020B0604020202020204" pitchFamily="34" charset="0"/>
              <a:buChar char="•"/>
            </a:pPr>
            <a:r>
              <a:rPr lang="en-US" dirty="0"/>
              <a:t>Role of ARVs themselves?</a:t>
            </a:r>
          </a:p>
          <a:p>
            <a:pPr marL="285750" indent="-285750">
              <a:spcAft>
                <a:spcPts val="800"/>
              </a:spcAft>
              <a:buFont typeface="Arial" panose="020B0604020202020204" pitchFamily="34" charset="0"/>
              <a:buChar char="•"/>
            </a:pPr>
            <a:r>
              <a:rPr lang="en-US" sz="2000" dirty="0"/>
              <a:t>Do some inflammatory “branches” drive some diseases more than others?</a:t>
            </a:r>
          </a:p>
          <a:p>
            <a:pPr marL="742950" lvl="1" indent="-285750">
              <a:spcAft>
                <a:spcPts val="800"/>
              </a:spcAft>
              <a:buFont typeface="Arial" panose="020B0604020202020204" pitchFamily="34" charset="0"/>
              <a:buChar char="•"/>
            </a:pPr>
            <a:r>
              <a:rPr lang="en-US" dirty="0"/>
              <a:t>Which are truly causal?</a:t>
            </a:r>
          </a:p>
          <a:p>
            <a:pPr marL="285750" indent="-285750">
              <a:spcAft>
                <a:spcPts val="800"/>
              </a:spcAft>
              <a:buFont typeface="Arial" panose="020B0604020202020204" pitchFamily="34" charset="0"/>
              <a:buChar char="•"/>
            </a:pPr>
            <a:r>
              <a:rPr lang="en-US" sz="2000" dirty="0"/>
              <a:t>Will intervening on some inflammatory pathways have adverse consequences (infections, cancer, etc.)? </a:t>
            </a:r>
          </a:p>
          <a:p>
            <a:pPr marL="742950" lvl="1" indent="-285750">
              <a:spcAft>
                <a:spcPts val="800"/>
              </a:spcAft>
              <a:buFont typeface="Arial" panose="020B0604020202020204" pitchFamily="34" charset="0"/>
              <a:buChar char="•"/>
            </a:pPr>
            <a:r>
              <a:rPr lang="en-US" dirty="0"/>
              <a:t>Or exacerbate some of the root drivers?</a:t>
            </a:r>
          </a:p>
          <a:p>
            <a:pPr marL="285750" indent="-285750">
              <a:spcAft>
                <a:spcPts val="800"/>
              </a:spcAft>
              <a:buFont typeface="Arial" panose="020B0604020202020204" pitchFamily="34" charset="0"/>
              <a:buChar char="•"/>
            </a:pPr>
            <a:r>
              <a:rPr lang="en-US" sz="2000" dirty="0"/>
              <a:t>Can systems biology approaches help us prioritize interventions?</a:t>
            </a:r>
          </a:p>
          <a:p>
            <a:pPr marL="285750" indent="-285750">
              <a:spcAft>
                <a:spcPts val="800"/>
              </a:spcAft>
              <a:buFont typeface="Arial" panose="020B0604020202020204" pitchFamily="34" charset="0"/>
              <a:buChar char="•"/>
            </a:pPr>
            <a:r>
              <a:rPr lang="en-US" sz="2000" dirty="0"/>
              <a:t>Can we improve our understanding of system from clinical trials, animal models?</a:t>
            </a:r>
          </a:p>
          <a:p>
            <a:pPr marL="285750" indent="-285750">
              <a:spcAft>
                <a:spcPts val="800"/>
              </a:spcAft>
              <a:buFont typeface="Arial" panose="020B0604020202020204" pitchFamily="34" charset="0"/>
              <a:buChar char="•"/>
            </a:pPr>
            <a:r>
              <a:rPr lang="en-US" sz="2000" dirty="0"/>
              <a:t>Novel inflammatory indices / imaging to risk stratify and monitor Rx response?</a:t>
            </a:r>
          </a:p>
        </p:txBody>
      </p:sp>
    </p:spTree>
    <p:extLst>
      <p:ext uri="{BB962C8B-B14F-4D97-AF65-F5344CB8AC3E}">
        <p14:creationId xmlns:p14="http://schemas.microsoft.com/office/powerpoint/2010/main" val="188642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FE138-EE9F-964A-B37D-A78D6C73CF1C}"/>
              </a:ext>
            </a:extLst>
          </p:cNvPr>
          <p:cNvSpPr>
            <a:spLocks noGrp="1"/>
          </p:cNvSpPr>
          <p:nvPr>
            <p:ph type="title"/>
          </p:nvPr>
        </p:nvSpPr>
        <p:spPr>
          <a:xfrm>
            <a:off x="293370" y="151924"/>
            <a:ext cx="8515350" cy="569436"/>
          </a:xfrm>
        </p:spPr>
        <p:txBody>
          <a:bodyPr>
            <a:normAutofit fontScale="90000"/>
          </a:bodyPr>
          <a:lstStyle/>
          <a:p>
            <a:r>
              <a:rPr lang="en-US" b="1" dirty="0">
                <a:latin typeface="Arial" panose="020B0604020202020204" pitchFamily="34" charset="0"/>
                <a:cs typeface="Arial" panose="020B0604020202020204" pitchFamily="34" charset="0"/>
              </a:rPr>
              <a:t>Need for tailored approach to ↓inflammation?</a:t>
            </a:r>
          </a:p>
        </p:txBody>
      </p:sp>
      <p:sp>
        <p:nvSpPr>
          <p:cNvPr id="7" name="TextBox 6">
            <a:extLst>
              <a:ext uri="{FF2B5EF4-FFF2-40B4-BE49-F238E27FC236}">
                <a16:creationId xmlns:a16="http://schemas.microsoft.com/office/drawing/2014/main" id="{D5BF69B0-19FB-8F47-8D25-AF45D0E0BC2E}"/>
              </a:ext>
            </a:extLst>
          </p:cNvPr>
          <p:cNvSpPr txBox="1"/>
          <p:nvPr/>
        </p:nvSpPr>
        <p:spPr>
          <a:xfrm>
            <a:off x="162560" y="934744"/>
            <a:ext cx="4307840" cy="584775"/>
          </a:xfrm>
          <a:prstGeom prst="rect">
            <a:avLst/>
          </a:prstGeom>
          <a:noFill/>
        </p:spPr>
        <p:txBody>
          <a:bodyPr wrap="square" rtlCol="0">
            <a:spAutoFit/>
          </a:bodyPr>
          <a:lstStyle/>
          <a:p>
            <a:pPr algn="ctr"/>
            <a:r>
              <a:rPr lang="en-US" sz="1600" b="1" dirty="0"/>
              <a:t>Root drivers may differ in </a:t>
            </a:r>
            <a:r>
              <a:rPr lang="en-US" sz="1600" b="1" u="sng" dirty="0"/>
              <a:t>anatomic distribution</a:t>
            </a:r>
          </a:p>
          <a:p>
            <a:pPr algn="ctr"/>
            <a:r>
              <a:rPr lang="en-US" sz="1600" b="1" dirty="0"/>
              <a:t>and </a:t>
            </a:r>
            <a:r>
              <a:rPr lang="en-US" sz="1600" b="1" u="sng" dirty="0"/>
              <a:t>activity at earlier disease stages</a:t>
            </a:r>
          </a:p>
        </p:txBody>
      </p:sp>
      <p:pic>
        <p:nvPicPr>
          <p:cNvPr id="6" name="Picture 5" descr="A theoretical model for the impact of nadir CD4+ T-cell count on the root drivers of immune activation in treated human immunodeficiency virus (HIV) infection and their disease manifestations is shown. While several putative drivers of persistent immune activation despite antiretroviral therapy (ART)–mediated viral suppression have been described (ie, HIV reservoirs in T cells and macrophages, microbial translocation, and cytomegalovirus [CMV] coinfection), not all of them are likely to be active in individuals who initiate ART at high nadir CD4+ T-cell counts (ie, very early disease stages), and many of them preferentially drive inflammation in distinct anatomic compartments. Consequently, both the root drivers of inflammation reflected by systemic biomarker measurements and the disease manifestations induced by inflammation are likely to vary on the basis of nadir CD4+ T-cell count. Source: Hunt, Lee, Siedner, JID, 2016 Figure 2 https://academic.oup.com/jid/article/214/suppl_2/S44/2388015&#10;">
            <a:extLst>
              <a:ext uri="{FF2B5EF4-FFF2-40B4-BE49-F238E27FC236}">
                <a16:creationId xmlns:a16="http://schemas.microsoft.com/office/drawing/2014/main" id="{844748F3-EEEF-084B-8232-9ED407DB003A}"/>
              </a:ext>
            </a:extLst>
          </p:cNvPr>
          <p:cNvPicPr>
            <a:picLocks noChangeAspect="1"/>
          </p:cNvPicPr>
          <p:nvPr/>
        </p:nvPicPr>
        <p:blipFill>
          <a:blip r:embed="rId2"/>
          <a:stretch>
            <a:fillRect/>
          </a:stretch>
        </p:blipFill>
        <p:spPr>
          <a:xfrm>
            <a:off x="162560" y="1548709"/>
            <a:ext cx="4156455" cy="2571750"/>
          </a:xfrm>
          <a:prstGeom prst="rect">
            <a:avLst/>
          </a:prstGeom>
        </p:spPr>
      </p:pic>
      <p:sp>
        <p:nvSpPr>
          <p:cNvPr id="4" name="TextBox 3" descr="&#10;">
            <a:extLst>
              <a:ext uri="{FF2B5EF4-FFF2-40B4-BE49-F238E27FC236}">
                <a16:creationId xmlns:a16="http://schemas.microsoft.com/office/drawing/2014/main" id="{C1314CF9-78CB-EE47-979E-859D425EFD02}"/>
              </a:ext>
            </a:extLst>
          </p:cNvPr>
          <p:cNvSpPr txBox="1"/>
          <p:nvPr/>
        </p:nvSpPr>
        <p:spPr>
          <a:xfrm>
            <a:off x="985520" y="4202854"/>
            <a:ext cx="2448560" cy="276999"/>
          </a:xfrm>
          <a:prstGeom prst="rect">
            <a:avLst/>
          </a:prstGeom>
          <a:noFill/>
        </p:spPr>
        <p:txBody>
          <a:bodyPr wrap="square" rtlCol="0">
            <a:spAutoFit/>
          </a:bodyPr>
          <a:lstStyle/>
          <a:p>
            <a:pPr algn="ctr"/>
            <a:r>
              <a:rPr lang="en-US" sz="1200" i="1" dirty="0"/>
              <a:t>Hunt, Lee, Siedner, JID, 2016</a:t>
            </a:r>
          </a:p>
        </p:txBody>
      </p:sp>
      <p:sp>
        <p:nvSpPr>
          <p:cNvPr id="5" name="TextBox 4">
            <a:extLst>
              <a:ext uri="{FF2B5EF4-FFF2-40B4-BE49-F238E27FC236}">
                <a16:creationId xmlns:a16="http://schemas.microsoft.com/office/drawing/2014/main" id="{E0D9B915-3FDA-6945-88D6-DE751C3CBABB}"/>
              </a:ext>
            </a:extLst>
          </p:cNvPr>
          <p:cNvSpPr txBox="1"/>
          <p:nvPr/>
        </p:nvSpPr>
        <p:spPr>
          <a:xfrm>
            <a:off x="4673601" y="934744"/>
            <a:ext cx="4470399" cy="409342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Some – but not all – morbidities persist in individuals who start ART early</a:t>
            </a:r>
          </a:p>
          <a:p>
            <a:pPr marL="742950" lvl="1" indent="-285750">
              <a:spcAft>
                <a:spcPts val="1200"/>
              </a:spcAft>
              <a:buFont typeface="Arial" panose="020B0604020202020204" pitchFamily="34" charset="0"/>
              <a:buChar char="•"/>
            </a:pPr>
            <a:r>
              <a:rPr lang="en-US" sz="1600" dirty="0"/>
              <a:t>Infections, infection-related cancer</a:t>
            </a:r>
          </a:p>
          <a:p>
            <a:pPr marL="285750" indent="-285750">
              <a:spcAft>
                <a:spcPts val="1200"/>
              </a:spcAft>
              <a:buFont typeface="Arial" panose="020B0604020202020204" pitchFamily="34" charset="0"/>
              <a:buChar char="•"/>
            </a:pPr>
            <a:r>
              <a:rPr lang="en-US" dirty="0"/>
              <a:t>Sex differences </a:t>
            </a:r>
            <a:r>
              <a:rPr lang="en-US" sz="1200" dirty="0"/>
              <a:t>(Meier, Nat Med, 2010; Scully, JID, 2019)</a:t>
            </a:r>
            <a:endParaRPr lang="en-US" sz="2800" dirty="0"/>
          </a:p>
          <a:p>
            <a:pPr marL="742950" lvl="1" indent="-285750">
              <a:spcAft>
                <a:spcPts val="1200"/>
              </a:spcAft>
              <a:buFont typeface="Arial" panose="020B0604020202020204" pitchFamily="34" charset="0"/>
              <a:buChar char="•"/>
            </a:pPr>
            <a:r>
              <a:rPr lang="en-US" sz="1600" dirty="0"/>
              <a:t>Hormonal effects in TG populations?</a:t>
            </a:r>
          </a:p>
          <a:p>
            <a:pPr marL="285750" indent="-285750">
              <a:spcAft>
                <a:spcPts val="1200"/>
              </a:spcAft>
              <a:buFont typeface="Arial" panose="020B0604020202020204" pitchFamily="34" charset="0"/>
              <a:buChar char="•"/>
            </a:pPr>
            <a:r>
              <a:rPr lang="en-US" dirty="0"/>
              <a:t>Geographic differences</a:t>
            </a:r>
          </a:p>
          <a:p>
            <a:pPr marL="742950" lvl="1" indent="-285750">
              <a:spcAft>
                <a:spcPts val="1200"/>
              </a:spcAft>
              <a:buFont typeface="Arial" panose="020B0604020202020204" pitchFamily="34" charset="0"/>
              <a:buChar char="•"/>
            </a:pPr>
            <a:r>
              <a:rPr lang="en-US" sz="1600" dirty="0"/>
              <a:t>Viral and host genetics, prevalent co-infections (helminthes), diet, etc.</a:t>
            </a:r>
          </a:p>
          <a:p>
            <a:pPr marL="285750" indent="-285750">
              <a:spcAft>
                <a:spcPts val="1200"/>
              </a:spcAft>
              <a:buFont typeface="Arial" panose="020B0604020202020204" pitchFamily="34" charset="0"/>
              <a:buChar char="•"/>
            </a:pPr>
            <a:r>
              <a:rPr lang="en-US" dirty="0"/>
              <a:t>Differences need to be considered in clinical and animal model studies</a:t>
            </a:r>
          </a:p>
          <a:p>
            <a:pPr marL="285750" indent="-285750">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254399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E4FD-18C9-7444-A81A-88EE38A71E98}"/>
              </a:ext>
            </a:extLst>
          </p:cNvPr>
          <p:cNvSpPr>
            <a:spLocks noGrp="1"/>
          </p:cNvSpPr>
          <p:nvPr>
            <p:ph type="title"/>
          </p:nvPr>
        </p:nvSpPr>
        <p:spPr>
          <a:xfrm>
            <a:off x="0" y="2074664"/>
            <a:ext cx="9144000" cy="994172"/>
          </a:xfrm>
        </p:spPr>
        <p:txBody>
          <a:bodyPr>
            <a:normAutofit/>
          </a:bodyPr>
          <a:lstStyle/>
          <a:p>
            <a:pPr algn="ctr"/>
            <a:r>
              <a:rPr lang="en-US" sz="2800" b="1" dirty="0">
                <a:latin typeface="Arial" panose="020B0604020202020204" pitchFamily="34" charset="0"/>
                <a:cs typeface="Arial" panose="020B0604020202020204" pitchFamily="34" charset="0"/>
              </a:rPr>
              <a:t>Open Discussion</a:t>
            </a:r>
          </a:p>
        </p:txBody>
      </p:sp>
    </p:spTree>
    <p:extLst>
      <p:ext uri="{BB962C8B-B14F-4D97-AF65-F5344CB8AC3E}">
        <p14:creationId xmlns:p14="http://schemas.microsoft.com/office/powerpoint/2010/main" val="17399852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4239</TotalTime>
  <Words>541</Words>
  <Application>Microsoft Office PowerPoint</Application>
  <PresentationFormat>On-screen Show (16:9)</PresentationFormat>
  <Paragraphs>68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Pathogenesis – Basic Science</vt:lpstr>
      <vt:lpstr>NIH Workshop on HIV-Associated Comorbidities, Coinfections and Complications:  Immunopathogenesis </vt:lpstr>
      <vt:lpstr>Persistent ↑ Morbidity / Mortality in Treated HIV</vt:lpstr>
      <vt:lpstr>Persistent Inflammation Predicts Morbidity &amp; Mortality in Treated HIV</vt:lpstr>
      <vt:lpstr>Inflammation Causes Chronic Disease in HIV-</vt:lpstr>
      <vt:lpstr>Where best to intervene in treated HIV?</vt:lpstr>
      <vt:lpstr>Where best to intervene in treated HIV? </vt:lpstr>
      <vt:lpstr>Need for tailored approach to ↓inflammation?</vt:lpstr>
      <vt:lpstr>Open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Workshop on HIV-Associated Comorbidities, Coinfections and Complications:  Immunopathogenesis</dc:title>
  <dc:creator>Hunt, Peter</dc:creator>
  <cp:lastModifiedBy>Fike, Nathalie (NIH/NHLBI) [C]</cp:lastModifiedBy>
  <cp:revision>36</cp:revision>
  <dcterms:created xsi:type="dcterms:W3CDTF">2019-09-13T13:50:36Z</dcterms:created>
  <dcterms:modified xsi:type="dcterms:W3CDTF">2019-12-20T20:12:24Z</dcterms:modified>
</cp:coreProperties>
</file>